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81" r:id="rId3"/>
    <p:sldId id="286" r:id="rId4"/>
    <p:sldId id="287" r:id="rId5"/>
    <p:sldId id="288" r:id="rId6"/>
    <p:sldId id="289" r:id="rId7"/>
    <p:sldId id="290" r:id="rId8"/>
    <p:sldId id="291" r:id="rId9"/>
    <p:sldId id="292" r:id="rId10"/>
    <p:sldId id="293" r:id="rId11"/>
    <p:sldId id="300" r:id="rId12"/>
    <p:sldId id="328" r:id="rId13"/>
    <p:sldId id="331" r:id="rId14"/>
    <p:sldId id="337" r:id="rId15"/>
    <p:sldId id="336" r:id="rId16"/>
    <p:sldId id="335" r:id="rId17"/>
    <p:sldId id="334" r:id="rId18"/>
    <p:sldId id="333" r:id="rId19"/>
    <p:sldId id="341" r:id="rId20"/>
    <p:sldId id="340" r:id="rId21"/>
    <p:sldId id="339" r:id="rId22"/>
    <p:sldId id="344" r:id="rId23"/>
    <p:sldId id="343"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06" autoAdjust="0"/>
  </p:normalViewPr>
  <p:slideViewPr>
    <p:cSldViewPr>
      <p:cViewPr varScale="1">
        <p:scale>
          <a:sx n="77" d="100"/>
          <a:sy n="77" d="100"/>
        </p:scale>
        <p:origin x="1622" y="22"/>
      </p:cViewPr>
      <p:guideLst>
        <p:guide orient="horz" pos="2160"/>
        <p:guide pos="2880"/>
      </p:guideLst>
    </p:cSldViewPr>
  </p:slideViewPr>
  <p:notesTextViewPr>
    <p:cViewPr>
      <p:scale>
        <a:sx n="100" d="100"/>
        <a:sy n="100" d="100"/>
      </p:scale>
      <p:origin x="0" y="0"/>
    </p:cViewPr>
  </p:notesTextViewPr>
  <p:sorterViewPr>
    <p:cViewPr>
      <p:scale>
        <a:sx n="38" d="100"/>
        <a:sy n="3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BBB8E-6CAC-49EF-99D4-E4949151A8E9}" type="datetimeFigureOut">
              <a:rPr lang="en-US" smtClean="0"/>
              <a:pPr/>
              <a:t>11/12/2023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9BFF3-07F3-48FC-9BFA-CE7FE301A52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E9BFF3-07F3-48FC-9BFA-CE7FE301A52F}" type="slidenum">
              <a:rPr lang="en-US" smtClean="0"/>
              <a:pPr/>
              <a:t>30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1B333-2A6D-4339-8400-E7C28EFF9127}" type="datetimeFigureOut">
              <a:rPr lang="en-US" smtClean="0"/>
              <a:pPr/>
              <a:t>11/12/2023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A3CDD-5B6A-4CBA-973D-2B34B5B547C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2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46.png"/></Relationships>
</file>

<file path=ppt/slides/_rels/slide28.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png"/><Relationship Id="rId4" Type="http://schemas.openxmlformats.org/officeDocument/2006/relationships/image" Target="../media/image49.jpeg"/><Relationship Id="rId9" Type="http://schemas.openxmlformats.org/officeDocument/2006/relationships/image" Target="../media/image54.png"/></Relationships>
</file>

<file path=ppt/slides/_rels/slide29.xml.rels><?xml version="1.0" encoding="UTF-8" standalone="yes"?>
<Relationships xmlns="http://schemas.openxmlformats.org/package/2006/relationships"><Relationship Id="rId8" Type="http://schemas.openxmlformats.org/officeDocument/2006/relationships/image" Target="../media/image65.png"/><Relationship Id="rId13" Type="http://schemas.openxmlformats.org/officeDocument/2006/relationships/image" Target="../media/image70.png"/><Relationship Id="rId3" Type="http://schemas.openxmlformats.org/officeDocument/2006/relationships/image" Target="../media/image60.png"/><Relationship Id="rId7" Type="http://schemas.openxmlformats.org/officeDocument/2006/relationships/image" Target="../media/image64.jpeg"/><Relationship Id="rId12" Type="http://schemas.openxmlformats.org/officeDocument/2006/relationships/image" Target="../media/image69.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3.jpeg"/><Relationship Id="rId11" Type="http://schemas.openxmlformats.org/officeDocument/2006/relationships/image" Target="../media/image68.png"/><Relationship Id="rId5" Type="http://schemas.openxmlformats.org/officeDocument/2006/relationships/image" Target="../media/image62.png"/><Relationship Id="rId10" Type="http://schemas.openxmlformats.org/officeDocument/2006/relationships/image" Target="../media/image67.png"/><Relationship Id="rId4" Type="http://schemas.openxmlformats.org/officeDocument/2006/relationships/image" Target="../media/image61.png"/><Relationship Id="rId9" Type="http://schemas.openxmlformats.org/officeDocument/2006/relationships/image" Target="../media/image6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76.png"/><Relationship Id="rId13" Type="http://schemas.openxmlformats.org/officeDocument/2006/relationships/image" Target="../media/image81.png"/><Relationship Id="rId18" Type="http://schemas.openxmlformats.org/officeDocument/2006/relationships/image" Target="../media/image86.png"/><Relationship Id="rId3" Type="http://schemas.openxmlformats.org/officeDocument/2006/relationships/image" Target="../media/image71.png"/><Relationship Id="rId21" Type="http://schemas.openxmlformats.org/officeDocument/2006/relationships/image" Target="../media/image89.png"/><Relationship Id="rId7" Type="http://schemas.openxmlformats.org/officeDocument/2006/relationships/image" Target="../media/image75.png"/><Relationship Id="rId12" Type="http://schemas.openxmlformats.org/officeDocument/2006/relationships/image" Target="../media/image80.png"/><Relationship Id="rId17" Type="http://schemas.openxmlformats.org/officeDocument/2006/relationships/image" Target="../media/image85.png"/><Relationship Id="rId2" Type="http://schemas.openxmlformats.org/officeDocument/2006/relationships/notesSlide" Target="../notesSlides/notesSlide1.xml"/><Relationship Id="rId16" Type="http://schemas.openxmlformats.org/officeDocument/2006/relationships/image" Target="../media/image84.jpeg"/><Relationship Id="rId20" Type="http://schemas.openxmlformats.org/officeDocument/2006/relationships/image" Target="../media/image88.png"/><Relationship Id="rId1" Type="http://schemas.openxmlformats.org/officeDocument/2006/relationships/slideLayout" Target="../slideLayouts/slideLayout2.xml"/><Relationship Id="rId6" Type="http://schemas.openxmlformats.org/officeDocument/2006/relationships/image" Target="../media/image74.png"/><Relationship Id="rId11" Type="http://schemas.openxmlformats.org/officeDocument/2006/relationships/image" Target="../media/image79.png"/><Relationship Id="rId5" Type="http://schemas.openxmlformats.org/officeDocument/2006/relationships/image" Target="../media/image73.png"/><Relationship Id="rId15" Type="http://schemas.openxmlformats.org/officeDocument/2006/relationships/image" Target="../media/image83.png"/><Relationship Id="rId23" Type="http://schemas.openxmlformats.org/officeDocument/2006/relationships/image" Target="../media/image91.png"/><Relationship Id="rId10" Type="http://schemas.openxmlformats.org/officeDocument/2006/relationships/image" Target="../media/image78.png"/><Relationship Id="rId19" Type="http://schemas.openxmlformats.org/officeDocument/2006/relationships/image" Target="../media/image87.png"/><Relationship Id="rId4" Type="http://schemas.openxmlformats.org/officeDocument/2006/relationships/image" Target="../media/image72.png"/><Relationship Id="rId9" Type="http://schemas.openxmlformats.org/officeDocument/2006/relationships/image" Target="../media/image77.png"/><Relationship Id="rId14" Type="http://schemas.openxmlformats.org/officeDocument/2006/relationships/image" Target="../media/image82.png"/><Relationship Id="rId22" Type="http://schemas.openxmlformats.org/officeDocument/2006/relationships/image" Target="../media/image90.png"/></Relationships>
</file>

<file path=ppt/slides/_rels/slide31.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103.png"/><Relationship Id="rId3" Type="http://schemas.openxmlformats.org/officeDocument/2006/relationships/image" Target="../media/image93.png"/><Relationship Id="rId7" Type="http://schemas.openxmlformats.org/officeDocument/2006/relationships/image" Target="../media/image97.png"/><Relationship Id="rId12" Type="http://schemas.openxmlformats.org/officeDocument/2006/relationships/image" Target="../media/image102.png"/><Relationship Id="rId2" Type="http://schemas.openxmlformats.org/officeDocument/2006/relationships/image" Target="../media/image92.png"/><Relationship Id="rId1" Type="http://schemas.openxmlformats.org/officeDocument/2006/relationships/slideLayout" Target="../slideLayouts/slideLayout2.xml"/><Relationship Id="rId6" Type="http://schemas.openxmlformats.org/officeDocument/2006/relationships/image" Target="../media/image96.png"/><Relationship Id="rId11" Type="http://schemas.openxmlformats.org/officeDocument/2006/relationships/image" Target="../media/image101.png"/><Relationship Id="rId5" Type="http://schemas.openxmlformats.org/officeDocument/2006/relationships/image" Target="../media/image95.png"/><Relationship Id="rId15" Type="http://schemas.openxmlformats.org/officeDocument/2006/relationships/image" Target="../media/image105.png"/><Relationship Id="rId10" Type="http://schemas.openxmlformats.org/officeDocument/2006/relationships/image" Target="../media/image100.png"/><Relationship Id="rId4" Type="http://schemas.openxmlformats.org/officeDocument/2006/relationships/image" Target="../media/image94.png"/><Relationship Id="rId9" Type="http://schemas.openxmlformats.org/officeDocument/2006/relationships/image" Target="../media/image99.png"/><Relationship Id="rId14" Type="http://schemas.openxmlformats.org/officeDocument/2006/relationships/image" Target="../media/image104.png"/></Relationships>
</file>

<file path=ppt/slides/_rels/slide32.xml.rels><?xml version="1.0" encoding="UTF-8" standalone="yes"?>
<Relationships xmlns="http://schemas.openxmlformats.org/package/2006/relationships"><Relationship Id="rId3" Type="http://schemas.openxmlformats.org/officeDocument/2006/relationships/image" Target="../media/image107.png"/><Relationship Id="rId2" Type="http://schemas.openxmlformats.org/officeDocument/2006/relationships/image" Target="../media/image10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10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2.png"/><Relationship Id="rId2" Type="http://schemas.openxmlformats.org/officeDocument/2006/relationships/image" Target="../media/image1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6.png"/><Relationship Id="rId2" Type="http://schemas.openxmlformats.org/officeDocument/2006/relationships/image" Target="../media/image115.png"/><Relationship Id="rId1" Type="http://schemas.openxmlformats.org/officeDocument/2006/relationships/slideLayout" Target="../slideLayouts/slideLayout2.xml"/><Relationship Id="rId4" Type="http://schemas.openxmlformats.org/officeDocument/2006/relationships/image" Target="../media/image1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image" Target="../media/image119.png"/><Relationship Id="rId1" Type="http://schemas.openxmlformats.org/officeDocument/2006/relationships/slideLayout" Target="../slideLayouts/slideLayout2.xml"/><Relationship Id="rId5" Type="http://schemas.openxmlformats.org/officeDocument/2006/relationships/image" Target="../media/image122.png"/><Relationship Id="rId4" Type="http://schemas.openxmlformats.org/officeDocument/2006/relationships/image" Target="../media/image1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4638" y="2590800"/>
            <a:ext cx="5211298" cy="769441"/>
          </a:xfrm>
          <a:prstGeom prst="rect">
            <a:avLst/>
          </a:prstGeom>
          <a:noFill/>
        </p:spPr>
        <p:txBody>
          <a:bodyPr wrap="none" lIns="91440" tIns="45720" rIns="91440" bIns="45720">
            <a:spAutoFit/>
          </a:bodyPr>
          <a:lstStyle/>
          <a:p>
            <a:pPr algn="ct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Pre-stressed concrete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a:t>
            </a:r>
            <a:r>
              <a:rPr lang="en-US" sz="1600" b="1" dirty="0"/>
              <a:t>Comparative Study: Pretension Vs Post-Tensioned Member</a:t>
            </a:r>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53954" name="Picture 2"/>
          <p:cNvPicPr>
            <a:picLocks noChangeAspect="1" noChangeArrowheads="1"/>
          </p:cNvPicPr>
          <p:nvPr/>
        </p:nvPicPr>
        <p:blipFill>
          <a:blip r:embed="rId2"/>
          <a:srcRect/>
          <a:stretch>
            <a:fillRect/>
          </a:stretch>
        </p:blipFill>
        <p:spPr bwMode="auto">
          <a:xfrm>
            <a:off x="838200" y="304800"/>
            <a:ext cx="6991350" cy="4572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marL="457200" marR="0" algn="just">
              <a:lnSpc>
                <a:spcPct val="115000"/>
              </a:lnSpc>
              <a:spcBef>
                <a:spcPts val="0"/>
              </a:spcBef>
              <a:spcAft>
                <a:spcPts val="0"/>
              </a:spcAft>
              <a:tabLst>
                <a:tab pos="1209675" algn="l"/>
                <a:tab pos="1971675" algn="l"/>
              </a:tabLst>
            </a:pPr>
            <a:r>
              <a:rPr lang="en-US" sz="2000" b="1" dirty="0"/>
              <a: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Losses in Prestress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initial prestressing concrete undergoes a gradual reduction with time from the stages of transfer due to various causes. This is generally defined as total “Loss of Prestress”. The various losses are explained below: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Types of losses in prestress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Pretensioning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 Elastic deformation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Relaxation of stress in steel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3. Shrinkage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 Creep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Post-tensioning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 No loss due to elastic deformation if all wires are simultaneously tensioned. If the wires are successively tensioned, there will be loss of prestress due to elastic deformation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Relaxation of stress in steel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3. Shrinkage of concrete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4. Creep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5. Friction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6. Anchorage slips Loss due to elastic deformation of the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497228"/>
          </a:xfrm>
          <a:prstGeom prst="rect">
            <a:avLst/>
          </a:prstGeom>
          <a:noFill/>
        </p:spPr>
        <p:txBody>
          <a:bodyPr wrap="square">
            <a:spAutoFit/>
          </a:bodyPr>
          <a:lstStyle/>
          <a:p>
            <a:pPr marL="457200" marR="0" algn="just">
              <a:lnSpc>
                <a:spcPct val="115000"/>
              </a:lnSpc>
              <a:spcBef>
                <a:spcPts val="0"/>
              </a:spcBef>
              <a:spcAft>
                <a:spcPts val="0"/>
              </a:spcAft>
              <a:tabLst>
                <a:tab pos="1209675" algn="l"/>
                <a:tab pos="1971675" algn="l"/>
              </a:tabLst>
            </a:pP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Elastic deformation of concrete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The loss of prestress due to deformation of concrete depends on the modular ratio &amp; the average stress in concrete at the level of steel.</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If fc : stress in concrete at the level of steel</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Es: Modulus of elasticity of steel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Modulus of elasticity of concrete</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n: Modular ratio = Es/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Strain in concrete at the level of steel = fc /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Stress in steel corresponding to this strain =  fc Es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Therefore, Loss of stress in steel =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nfc</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If the initial stress in steel is known, the percentage loss of stress in steel due to elastic deformation of concrete can be computed.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50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4">
            <a:extLst>
              <a:ext uri="{FF2B5EF4-FFF2-40B4-BE49-F238E27FC236}">
                <a16:creationId xmlns:a16="http://schemas.microsoft.com/office/drawing/2014/main" id="{6372C852-96DF-4471-8986-9A981A5537AD}"/>
              </a:ext>
            </a:extLst>
          </p:cNvPr>
          <p:cNvSpPr>
            <a:spLocks noChangeArrowheads="1"/>
          </p:cNvSpPr>
          <p:nvPr/>
        </p:nvSpPr>
        <p:spPr bwMode="auto">
          <a:xfrm>
            <a:off x="-1" y="-3971144"/>
            <a:ext cx="9067801" cy="1179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1pPr>
            <a:lvl2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2pPr>
            <a:lvl3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3pPr>
            <a:lvl4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4pPr>
            <a:lvl5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5pPr>
            <a:lvl6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6pPr>
            <a:lvl7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7pPr>
            <a:lvl8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8pPr>
            <a:lvl9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Example 1: (Elastic deformation) </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pre-stressed concrete beam, 100 mm wide and 300 mm deep, is pre-tensioned by straight, wires carrying an initial force of 150kN at an eccentricity of 50 mm. The modulus of elasticity of steel and concrete are 200 and 33.33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kN</a:t>
            </a:r>
            <a:r>
              <a:rPr kumimoji="0" lang="en-US"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/mm</a:t>
            </a:r>
            <a:r>
              <a:rPr kumimoji="0" lang="en-US" altLang="en-US" sz="28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respectively. Estimate the percentage loss of stress in steel due to elastic deformation of concrete if the area of steel wires is 188 mm2.  </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Solution: </a:t>
            </a: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 150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 at level of steel = 50mm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Ag = 100 x 300 = 30000mm</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 bh</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12 = 225x 10</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mm</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Initial stress in steel = P / 188 = 798 MPa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Stress in concrete, fc = P/A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 5+1.67 = 6.67 MPa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Loss of stress due to elastic deformation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nxfc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6x6.67 = 40 MPa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Loss in steel stress = 40x100 /798 = 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1200" b="1" dirty="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70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441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76200" y="0"/>
            <a:ext cx="9067800" cy="6756337"/>
          </a:xfrm>
          <a:prstGeom prst="rect">
            <a:avLst/>
          </a:prstGeom>
          <a:noFill/>
        </p:spPr>
        <p:txBody>
          <a:bodyPr wrap="square">
            <a:spAutoFit/>
          </a:bodyPr>
          <a:lstStyle/>
          <a:p>
            <a:pPr marL="0" marR="0" algn="just">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Loss due to shrinkage of concrete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Factors affecting the shrinkage in concrete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1. The loss due to shrinkage of concrete results in shortening of tensioned wires &amp; hence contributes to the loss of stress.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2. The shrinkage of concrete is influenced by the type of cement, aggregate &amp; the method of curing used.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3. Use of high strength concrete with low water cement ratio results in reduction in shrinkage and consequent loss of prestress.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4. The primary cause of drying shrinkage is the progressive loss of water from concrete.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5. The rate of shrinkage is higher at the surface of the member.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6. The differential shrinkage between the interior surfaces of large member may result in strain gradients leading to surface cracking.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Hence, proper curing is essential to prevent cracks due to shrinkage in prestress members. In the case of pretensioned members, generally moist curing is restored in order to prevent shrinkage until the time of transfer. Consequently, the total residual shrinkage strain will be larger in pretensioned members after transfer of prestress in comparison with post-tensioned members, where a portion of shrinkage will have already taken place by the time of transfer of stress.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If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ε</a:t>
            </a:r>
            <a:r>
              <a:rPr lang="en-US" sz="1800" baseline="-25000" dirty="0" err="1">
                <a:effectLst/>
                <a:latin typeface="Times New Roman" panose="02020603050405020304" pitchFamily="18" charset="0"/>
                <a:ea typeface="Times New Roman" panose="02020603050405020304" pitchFamily="18" charset="0"/>
                <a:cs typeface="Arial" panose="020B0604020202020204" pitchFamily="34" charset="0"/>
              </a:rPr>
              <a:t>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Total residual shrinkage strain= 300x10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for pre-tensioning and = [200x10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 Log</a:t>
            </a:r>
            <a:r>
              <a:rPr lang="en-US" sz="1800" baseline="-25000" dirty="0">
                <a:effectLst/>
                <a:latin typeface="Times New Roman" panose="02020603050405020304" pitchFamily="18" charset="0"/>
                <a:ea typeface="Times New Roman" panose="02020603050405020304" pitchFamily="18" charset="0"/>
                <a:cs typeface="Arial" panose="020B0604020202020204" pitchFamily="34" charset="0"/>
              </a:rPr>
              <a:t>10</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(t+2) for post-tensioning.   Where, t: Age of concrete at transfer in days.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Then, the loss of stress =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ε</a:t>
            </a:r>
            <a:r>
              <a:rPr lang="en-US" sz="1800" baseline="-25000" dirty="0" err="1">
                <a:effectLst/>
                <a:latin typeface="Times New Roman" panose="02020603050405020304" pitchFamily="18" charset="0"/>
                <a:ea typeface="Times New Roman" panose="02020603050405020304" pitchFamily="18" charset="0"/>
                <a:cs typeface="Arial" panose="020B0604020202020204" pitchFamily="34" charset="0"/>
              </a:rPr>
              <a:t>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Es</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3219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0"/>
            <a:ext cx="8991600" cy="6119239"/>
          </a:xfrm>
          <a:prstGeom prst="rect">
            <a:avLst/>
          </a:prstGeom>
          <a:noFill/>
        </p:spPr>
        <p:txBody>
          <a:bodyPr wrap="square">
            <a:spAutoFit/>
          </a:bodyPr>
          <a:lstStyle/>
          <a:p>
            <a:pPr marL="457200" marR="0" algn="just">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Example 2: (Shrinkage)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 concrete beam is pre-stressed by a cable carrying an initial pre-stressing force of 300kN. The cross-sectional area of the wires in the cable is 300 mm</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2</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Calculate the percentage loss of stress in the cable only due to shrinkage of concrete assuming the beam to be,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 pre-tensioned and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(b) post-tensioned.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Assume Es = 200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kN</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/mm2 and age of concrete at transfer = 8 days.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dirty="0">
              <a:latin typeface="Calibri" panose="020F0502020204030204" pitchFamily="34" charset="0"/>
              <a:ea typeface="Times New Roman" panose="02020603050405020304" pitchFamily="18"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Solution: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Initial stress in wires =300x1000 / 300 = 1000 N/mm2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Times New Roman" panose="02020603050405020304" pitchFamily="18" charset="0"/>
              <a:buAutoNum type="alphaLcParenBoth"/>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If the beam is pre-tensioned, the total residual shrinkage strain = 300x10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units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723900" marR="0" algn="just">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Loss of stress =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ε</a:t>
            </a:r>
            <a:r>
              <a:rPr lang="en-US" sz="1800" baseline="-25000" dirty="0" err="1">
                <a:effectLst/>
                <a:latin typeface="Times New Roman" panose="02020603050405020304" pitchFamily="18" charset="0"/>
                <a:ea typeface="Times New Roman" panose="02020603050405020304" pitchFamily="18" charset="0"/>
                <a:cs typeface="Arial" panose="020B0604020202020204" pitchFamily="34" charset="0"/>
              </a:rPr>
              <a:t>t</a:t>
            </a: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x Es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300x10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 200 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3</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=60 N/mm</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7239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ea typeface="Times New Roman" panose="02020603050405020304" pitchFamily="18" charset="0"/>
              </a:rPr>
              <a:t>Percentage loss of stress = 60 x 100 / 1000 = 6 %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342900" marR="0" lvl="0" indent="-342900" algn="just" rtl="0">
              <a:lnSpc>
                <a:spcPct val="115000"/>
              </a:lnSpc>
              <a:spcBef>
                <a:spcPts val="0"/>
              </a:spcBef>
              <a:spcAft>
                <a:spcPts val="0"/>
              </a:spcAft>
              <a:buFont typeface="Times New Roman" panose="02020603050405020304" pitchFamily="18" charset="0"/>
              <a:buAutoNum type="alphaLcParenBoth"/>
              <a:tabLst>
                <a:tab pos="1209675" algn="l"/>
                <a:tab pos="1971675" algn="l"/>
              </a:tabLst>
            </a:pPr>
            <a:r>
              <a:rPr lang="en-US" sz="1800" dirty="0">
                <a:effectLst/>
                <a:latin typeface="Times New Roman" panose="02020603050405020304" pitchFamily="18" charset="0"/>
                <a:ea typeface="Times New Roman" panose="02020603050405020304" pitchFamily="18" charset="0"/>
              </a:rPr>
              <a:t>If the beam is post-tensioned, the total residual shrinkage strain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t</a:t>
            </a:r>
            <a:r>
              <a:rPr lang="en-US" sz="1800" dirty="0">
                <a:effectLst/>
                <a:latin typeface="Times New Roman" panose="02020603050405020304" pitchFamily="18" charset="0"/>
                <a:ea typeface="Times New Roman" panose="02020603050405020304" pitchFamily="18" charset="0"/>
              </a:rPr>
              <a:t> = [200x10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 / Log</a:t>
            </a:r>
            <a:r>
              <a:rPr lang="en-US" sz="1800" baseline="-25000" dirty="0">
                <a:effectLst/>
                <a:latin typeface="Times New Roman" panose="02020603050405020304" pitchFamily="18" charset="0"/>
                <a:ea typeface="Times New Roman" panose="02020603050405020304" pitchFamily="18" charset="0"/>
              </a:rPr>
              <a:t>10</a:t>
            </a:r>
            <a:r>
              <a:rPr lang="en-US" sz="1800" dirty="0">
                <a:effectLst/>
                <a:latin typeface="Times New Roman" panose="02020603050405020304" pitchFamily="18" charset="0"/>
                <a:ea typeface="Times New Roman" panose="02020603050405020304" pitchFamily="18" charset="0"/>
              </a:rPr>
              <a:t>(t+2) = 200 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 units                                                               </a:t>
            </a:r>
          </a:p>
          <a:p>
            <a:pPr marL="723900" marR="0" algn="just" rtl="0">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a:t>
            </a:r>
            <a:r>
              <a:rPr lang="en-US" sz="1800" dirty="0">
                <a:effectLst/>
                <a:latin typeface="Times New Roman" panose="02020603050405020304" pitchFamily="18" charset="0"/>
                <a:ea typeface="Times New Roman" panose="02020603050405020304" pitchFamily="18" charset="0"/>
              </a:rPr>
              <a:t> Loss of stress = 200 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 . Es = 40N/mm2 </a:t>
            </a:r>
          </a:p>
          <a:p>
            <a:pPr marL="72390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Percentage loss of stress 40 x100 /1000 = 4%</a:t>
            </a:r>
          </a:p>
        </p:txBody>
      </p:sp>
    </p:spTree>
    <p:extLst>
      <p:ext uri="{BB962C8B-B14F-4D97-AF65-F5344CB8AC3E}">
        <p14:creationId xmlns:p14="http://schemas.microsoft.com/office/powerpoint/2010/main" val="1733260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497228"/>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 Loss due to creep of concrete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The sustained prestress in the concrete of a prestress member results in creep of concrete which is effectively reduces the stress in high tensile steel. The loss of stress in steel due to creep of concrete can be estimated if the magnitude of ultimate creep strain or creep-coefficient is known.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1. Ultimate Creep strain method</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The loss of stress in steel due to creep of concrete =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fc Es</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 Ultimate creep strain for a sustained unit stress.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fc: Compressive stress in concrete at the level of steel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Creep Coefficient Method</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Creep coefficient, φ = Creep strain(</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Elastic strain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t</a:t>
            </a:r>
            <a:r>
              <a:rPr lang="en-US" sz="1800" baseline="-250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Therefore, loss of stress in steel = φ. </a:t>
            </a:r>
            <a:r>
              <a:rPr lang="en-US" sz="1800" dirty="0" err="1">
                <a:effectLst/>
                <a:latin typeface="Times New Roman" panose="02020603050405020304" pitchFamily="18" charset="0"/>
                <a:ea typeface="Times New Roman" panose="02020603050405020304" pitchFamily="18" charset="0"/>
              </a:rPr>
              <a:t>εc</a:t>
            </a:r>
            <a:r>
              <a:rPr lang="en-US" sz="1800" dirty="0">
                <a:effectLst/>
                <a:latin typeface="Times New Roman" panose="02020603050405020304" pitchFamily="18" charset="0"/>
                <a:ea typeface="Times New Roman" panose="02020603050405020304" pitchFamily="18" charset="0"/>
              </a:rPr>
              <a:t>. Es = φ fc n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The magnitude of creep coefficient varies depending upon the humidity, concrete quality, duration of applied loading and the age of concrete when loaded. The general value recommended varies from 1.5 for watery situation to 4.0 for dry conditions with a relative humidity of 35%.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934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396238"/>
          </a:xfrm>
          <a:prstGeom prst="rect">
            <a:avLst/>
          </a:prstGeom>
          <a:noFill/>
        </p:spPr>
        <p:txBody>
          <a:bodyPr wrap="square">
            <a:spAutoFit/>
          </a:bodyPr>
          <a:lstStyle/>
          <a:p>
            <a:pPr marL="0" marR="0" algn="just" rtl="0">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Example 3: (Creep)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A concrete beam of rectangular section, 100 mm wide and 300 mm deep, is pre-stressed by five wires of 7 mm diameter located at an eccentricity of 50 mm, the initial stress in the wires being 1200 N/mm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The modulus of elasticity of steel and concrete are 200 and 33.33 </a:t>
            </a:r>
            <a:r>
              <a:rPr lang="en-US" sz="1800" dirty="0" err="1">
                <a:effectLst/>
                <a:latin typeface="Times New Roman" panose="02020603050405020304" pitchFamily="18" charset="0"/>
                <a:ea typeface="Times New Roman" panose="02020603050405020304" pitchFamily="18" charset="0"/>
              </a:rPr>
              <a:t>kN</a:t>
            </a:r>
            <a:r>
              <a:rPr lang="en-US" sz="1800" dirty="0">
                <a:effectLst/>
                <a:latin typeface="Times New Roman" panose="02020603050405020304" pitchFamily="18" charset="0"/>
                <a:ea typeface="Times New Roman" panose="02020603050405020304" pitchFamily="18" charset="0"/>
              </a:rPr>
              <a:t>/mm2 respectively. φ =1.6 and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 41 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mm/mm per MPa. Estimate the percentage loss of stress in steel due to creep of concrete using the ultimate creep strain method and the creep coefficient method.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Solution: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Pi = Aps. </a:t>
            </a:r>
            <a:r>
              <a:rPr lang="en-US" sz="1800" i="1" dirty="0" err="1">
                <a:effectLst/>
                <a:latin typeface="Times New Roman" panose="02020603050405020304" pitchFamily="18" charset="0"/>
                <a:ea typeface="Times New Roman" panose="02020603050405020304" pitchFamily="18" charset="0"/>
              </a:rPr>
              <a:t>f</a:t>
            </a:r>
            <a:r>
              <a:rPr lang="en-US" sz="1800" dirty="0" err="1">
                <a:effectLst/>
                <a:latin typeface="Times New Roman" panose="02020603050405020304" pitchFamily="18" charset="0"/>
                <a:ea typeface="Times New Roman" panose="02020603050405020304" pitchFamily="18" charset="0"/>
              </a:rPr>
              <a:t>si</a:t>
            </a:r>
            <a:r>
              <a:rPr lang="en-US" sz="1800" dirty="0">
                <a:effectLst/>
                <a:latin typeface="Times New Roman" panose="02020603050405020304" pitchFamily="18" charset="0"/>
                <a:ea typeface="Times New Roman" panose="02020603050405020304" pitchFamily="18" charset="0"/>
              </a:rPr>
              <a:t> = 5 x 38.5 x 1200x10</a:t>
            </a:r>
            <a:r>
              <a:rPr lang="en-US" sz="1800" baseline="30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 = 231 </a:t>
            </a:r>
            <a:r>
              <a:rPr lang="en-US" sz="1800" dirty="0" err="1">
                <a:effectLst/>
                <a:latin typeface="Times New Roman" panose="02020603050405020304" pitchFamily="18" charset="0"/>
                <a:ea typeface="Times New Roman" panose="02020603050405020304" pitchFamily="18" charset="0"/>
              </a:rPr>
              <a:t>kN</a:t>
            </a:r>
            <a:endParaRPr lang="en-US" sz="1800" dirty="0">
              <a:effectLst/>
              <a:latin typeface="Times New Roman" panose="02020603050405020304" pitchFamily="18" charset="0"/>
              <a:ea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Stress in concrete, fc = P/A +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P.e.y</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/I = 231000/100x300 + 231000x50x50/225000000 = 7.7 + 2.6 = 10.3MPa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Ultimate Creep Strain Method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Loss of stress in steel =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fc Es = 41x10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x 10.3 x 200x10</a:t>
            </a:r>
            <a:r>
              <a:rPr lang="en-US" sz="1800" baseline="30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 = 84.5 N/mm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Creep Coefficient Method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Loss of stress in steel = φ fc n = 1.6 x 10.3 x 6 = = 98.9 N/mm</a:t>
            </a:r>
            <a:r>
              <a:rPr lang="en-US" sz="1800" baseline="30000" dirty="0">
                <a:effectLst/>
                <a:latin typeface="Times New Roman" panose="02020603050405020304" pitchFamily="18" charset="0"/>
                <a:ea typeface="Times New Roman" panose="02020603050405020304" pitchFamily="18" charset="0"/>
              </a:rPr>
              <a:t>2</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baseline="300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Percentage = 98.9 x100 / 1200 = 8%</a:t>
            </a:r>
          </a:p>
        </p:txBody>
      </p:sp>
    </p:spTree>
    <p:extLst>
      <p:ext uri="{BB962C8B-B14F-4D97-AF65-F5344CB8AC3E}">
        <p14:creationId xmlns:p14="http://schemas.microsoft.com/office/powerpoint/2010/main" val="3049749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2606676"/>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2400" b="1" dirty="0">
                <a:effectLst/>
                <a:latin typeface="Times New Roman" panose="02020603050405020304" pitchFamily="18" charset="0"/>
                <a:ea typeface="Times New Roman" panose="02020603050405020304" pitchFamily="18" charset="0"/>
              </a:rPr>
              <a:t>Loss due to relaxation of stress in steel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Most of the codes provide for the loss of stress due to relaxation of steel as a percentage of initial stress in steel. Specifications recommend a value varying from 0 to 90 N/mm2 for stress in wires varying from 0.5 </a:t>
            </a:r>
            <a:r>
              <a:rPr lang="en-US" sz="2400" dirty="0" err="1">
                <a:effectLst/>
                <a:latin typeface="Times New Roman" panose="02020603050405020304" pitchFamily="18" charset="0"/>
                <a:ea typeface="Times New Roman" panose="02020603050405020304" pitchFamily="18" charset="0"/>
              </a:rPr>
              <a:t>fpu</a:t>
            </a:r>
            <a:r>
              <a:rPr lang="en-US" sz="2400" dirty="0">
                <a:effectLst/>
                <a:latin typeface="Times New Roman" panose="02020603050405020304" pitchFamily="18" charset="0"/>
                <a:ea typeface="Times New Roman" panose="02020603050405020304" pitchFamily="18" charset="0"/>
              </a:rPr>
              <a:t> to 0.80 </a:t>
            </a:r>
            <a:r>
              <a:rPr lang="en-US" sz="2400" dirty="0" err="1">
                <a:effectLst/>
                <a:latin typeface="Times New Roman" panose="02020603050405020304" pitchFamily="18" charset="0"/>
                <a:ea typeface="Times New Roman" panose="02020603050405020304" pitchFamily="18" charset="0"/>
              </a:rPr>
              <a:t>fpu</a:t>
            </a:r>
            <a:r>
              <a:rPr lang="en-US" sz="2400" dirty="0">
                <a:effectLst/>
                <a:latin typeface="Times New Roman" panose="02020603050405020304" pitchFamily="18" charset="0"/>
                <a:ea typeface="Times New Roman" panose="02020603050405020304" pitchFamily="18" charset="0"/>
              </a:rPr>
              <a:t>.</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Where, </a:t>
            </a:r>
            <a:r>
              <a:rPr lang="en-US" sz="2400" dirty="0" err="1">
                <a:effectLst/>
                <a:latin typeface="Times New Roman" panose="02020603050405020304" pitchFamily="18" charset="0"/>
                <a:ea typeface="Times New Roman" panose="02020603050405020304" pitchFamily="18" charset="0"/>
              </a:rPr>
              <a:t>fpu</a:t>
            </a:r>
            <a:r>
              <a:rPr lang="en-US" sz="2400" dirty="0">
                <a:effectLst/>
                <a:latin typeface="Times New Roman" panose="02020603050405020304" pitchFamily="18" charset="0"/>
                <a:ea typeface="Times New Roman" panose="02020603050405020304" pitchFamily="18" charset="0"/>
              </a:rPr>
              <a:t> : Ultimate tensile strength of pre-stressing tendon. </a:t>
            </a:r>
          </a:p>
        </p:txBody>
      </p:sp>
    </p:spTree>
    <p:extLst>
      <p:ext uri="{BB962C8B-B14F-4D97-AF65-F5344CB8AC3E}">
        <p14:creationId xmlns:p14="http://schemas.microsoft.com/office/powerpoint/2010/main" val="424363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434903"/>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2000" b="1" dirty="0">
                <a:effectLst/>
                <a:latin typeface="Times New Roman" panose="02020603050405020304" pitchFamily="18" charset="0"/>
                <a:ea typeface="Times New Roman" panose="02020603050405020304" pitchFamily="18" charset="0"/>
              </a:rPr>
              <a:t>Loss of stress due to friction </a:t>
            </a:r>
            <a:endParaRPr lang="en-US" sz="20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The magnitude of loss of stress due to friction is of the following types: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 a. Loss due to curvature effect, which depends upon the tendon form or alignment, which generally follows a curved profile along the length of the beam.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b. Loss of stress due to wobble effect, which depends upon the local deviations in the alignment of the cable. The wobble or wave effect is the result of accidental or unavoidable misalignment, since ducts or sheaths cannot be perfectly located to follow a predetermined profile throughout the length of beam.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 P</a:t>
            </a:r>
            <a:r>
              <a:rPr lang="en-US" sz="2000" baseline="-25000" dirty="0">
                <a:effectLst/>
                <a:latin typeface="Times New Roman" panose="02020603050405020304" pitchFamily="18" charset="0"/>
                <a:ea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rPr>
              <a:t> = P</a:t>
            </a:r>
            <a:r>
              <a:rPr lang="en-US" sz="2000" baseline="-25000" dirty="0">
                <a:effectLst/>
                <a:latin typeface="Times New Roman" panose="02020603050405020304" pitchFamily="18" charset="0"/>
                <a:ea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rPr>
              <a:t> e </a:t>
            </a:r>
            <a:r>
              <a:rPr lang="en-US" sz="2000" baseline="30000" dirty="0">
                <a:effectLst/>
                <a:latin typeface="Times New Roman" panose="02020603050405020304" pitchFamily="18" charset="0"/>
                <a:ea typeface="Times New Roman" panose="02020603050405020304" pitchFamily="18" charset="0"/>
              </a:rPr>
              <a:t>–(µα + </a:t>
            </a:r>
            <a:r>
              <a:rPr lang="en-US" sz="2000" baseline="30000" dirty="0" err="1">
                <a:effectLst/>
                <a:latin typeface="Times New Roman" panose="02020603050405020304" pitchFamily="18" charset="0"/>
                <a:ea typeface="Times New Roman" panose="02020603050405020304" pitchFamily="18" charset="0"/>
              </a:rPr>
              <a:t>kx</a:t>
            </a:r>
            <a:r>
              <a:rPr lang="en-US" sz="2000" baseline="30000"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P</a:t>
            </a:r>
            <a:r>
              <a:rPr lang="en-US" sz="2000" baseline="-25000" dirty="0">
                <a:effectLst/>
                <a:latin typeface="Times New Roman" panose="02020603050405020304" pitchFamily="18" charset="0"/>
                <a:ea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rPr>
              <a:t> : The Prestressing force at the jacking end.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µ : Coefficient of friction between cable and duct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α : The cumulative angle in radians through the tangent to the cable profile has turned between any two points under consideration.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k : Friction coefficient for wave effect.  The following value recommended for k value:</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k  = 0.15 per 100 m for normal condition and k  = 1.5 per 100 m for thin walled ducts where heavy vibration are encountered and in other adverse conditions.  </a:t>
            </a:r>
          </a:p>
        </p:txBody>
      </p:sp>
    </p:spTree>
    <p:extLst>
      <p:ext uri="{BB962C8B-B14F-4D97-AF65-F5344CB8AC3E}">
        <p14:creationId xmlns:p14="http://schemas.microsoft.com/office/powerpoint/2010/main" val="260495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800" b="1" dirty="0"/>
              <a:t>       </a:t>
            </a:r>
            <a:r>
              <a:rPr lang="en-US" sz="1800" b="1" dirty="0" err="1"/>
              <a:t>Prestressed</a:t>
            </a:r>
            <a:r>
              <a:rPr lang="en-US" sz="1800" b="1" dirty="0"/>
              <a:t> concrete </a:t>
            </a:r>
            <a:endParaRPr lang="en-US" sz="1800" dirty="0"/>
          </a:p>
          <a:p>
            <a:pPr algn="just">
              <a:buNone/>
            </a:pPr>
            <a:r>
              <a:rPr lang="en-US" sz="1800" b="1" dirty="0"/>
              <a:t>       </a:t>
            </a:r>
            <a:r>
              <a:rPr lang="en-US" sz="1800" b="1" dirty="0" err="1"/>
              <a:t>Prestress</a:t>
            </a:r>
            <a:r>
              <a:rPr lang="en-US" sz="1800" dirty="0"/>
              <a:t> is defined as a method of applying pre-compression to control the stresses resulting due to external loads below the neutral axis of the beam tension developed due to external load which is more than the permissible limits of the plain concrete. The pre-compression applied (may be axial or eccentric) will induce the compressive stress below the neutral axis or as a whole of the beam c/s. Resulting either no tension or compression.</a:t>
            </a:r>
          </a:p>
          <a:p>
            <a:pPr algn="just">
              <a:buNone/>
            </a:pPr>
            <a:endParaRPr lang="en-US" sz="1800" b="1" dirty="0"/>
          </a:p>
          <a:p>
            <a:pPr algn="just">
              <a:buNone/>
            </a:pPr>
            <a:r>
              <a:rPr lang="en-US" sz="1800" b="1" dirty="0"/>
              <a:t>       Basic Concept</a:t>
            </a:r>
            <a:endParaRPr lang="en-US" sz="1800" dirty="0"/>
          </a:p>
          <a:p>
            <a:pPr algn="just">
              <a:buNone/>
            </a:pPr>
            <a:r>
              <a:rPr lang="en-US" sz="1800" dirty="0"/>
              <a:t>       </a:t>
            </a:r>
            <a:r>
              <a:rPr lang="en-US" sz="1800" dirty="0" err="1"/>
              <a:t>Prestressed</a:t>
            </a:r>
            <a:r>
              <a:rPr lang="en-US" sz="1800" dirty="0"/>
              <a:t> concrete is basically concrete in which internal stresses of a suitable magnitude and distribution are introduced so that the stresses resulting from the external loads are counteracted to a desired degree.</a:t>
            </a:r>
          </a:p>
          <a:p>
            <a:pPr algn="just">
              <a:buNone/>
            </a:pPr>
            <a:r>
              <a:rPr lang="en-US" sz="1800" b="1" dirty="0"/>
              <a:t> </a:t>
            </a:r>
            <a:endParaRPr lang="en-US" sz="1800" dirty="0"/>
          </a:p>
          <a:p>
            <a:pPr algn="just">
              <a:buNone/>
            </a:pPr>
            <a:r>
              <a:rPr lang="en-US" sz="1800" b="1" dirty="0"/>
              <a:t>       Terminology</a:t>
            </a:r>
            <a:endParaRPr lang="en-US" sz="1800" dirty="0"/>
          </a:p>
          <a:p>
            <a:pPr algn="just">
              <a:buNone/>
            </a:pPr>
            <a:r>
              <a:rPr lang="en-US" sz="1800" dirty="0"/>
              <a:t>       1. Tendon: A stretched element used in a concrete member of structure to impart </a:t>
            </a:r>
            <a:r>
              <a:rPr lang="en-US" sz="1800" dirty="0" err="1"/>
              <a:t>prestress</a:t>
            </a:r>
            <a:r>
              <a:rPr lang="en-US" sz="1800" dirty="0"/>
              <a:t> to the concrete.</a:t>
            </a:r>
          </a:p>
          <a:p>
            <a:pPr algn="just">
              <a:buNone/>
            </a:pPr>
            <a:r>
              <a:rPr lang="en-US" sz="1800" dirty="0"/>
              <a:t>       2. Anchorage: A device generally used to enable the tendon to impart and maintain </a:t>
            </a:r>
            <a:r>
              <a:rPr lang="en-US" sz="1800" dirty="0" err="1"/>
              <a:t>prestress</a:t>
            </a:r>
            <a:r>
              <a:rPr lang="en-US" sz="1800" dirty="0"/>
              <a:t> in concrete.</a:t>
            </a:r>
          </a:p>
          <a:p>
            <a:pPr algn="just">
              <a:buNone/>
            </a:pPr>
            <a:r>
              <a:rPr lang="en-US" sz="1800" dirty="0"/>
              <a:t>       3. </a:t>
            </a:r>
            <a:r>
              <a:rPr lang="en-US" sz="1800" dirty="0" err="1"/>
              <a:t>Pretensioning</a:t>
            </a:r>
            <a:r>
              <a:rPr lang="en-US" sz="1800" dirty="0"/>
              <a:t>: A method of </a:t>
            </a:r>
            <a:r>
              <a:rPr lang="en-US" sz="1800" dirty="0" err="1"/>
              <a:t>prestressing</a:t>
            </a:r>
            <a:r>
              <a:rPr lang="en-US" sz="1800" dirty="0"/>
              <a:t> concrete in which the tendons are tensioned before the concrete is placed. In this method, the concrete is introduced by bond between steel &amp; concrete.</a:t>
            </a:r>
          </a:p>
          <a:p>
            <a:pPr algn="just">
              <a:buNone/>
            </a:pPr>
            <a:r>
              <a:rPr lang="en-US" sz="1800" dirty="0"/>
              <a:t>       4. Post-tensioning: A method of </a:t>
            </a:r>
            <a:r>
              <a:rPr lang="en-US" sz="1800" dirty="0" err="1"/>
              <a:t>prestressing</a:t>
            </a:r>
            <a:r>
              <a:rPr lang="en-US" sz="1800" dirty="0"/>
              <a:t> concrete by tensioning the tendons against hardened concrete. In this method, the </a:t>
            </a:r>
            <a:r>
              <a:rPr lang="en-US" sz="1800" dirty="0" err="1"/>
              <a:t>prestress</a:t>
            </a:r>
            <a:r>
              <a:rPr lang="en-US" sz="1800" dirty="0"/>
              <a:t> is imparted to concrete by bearing.</a:t>
            </a:r>
          </a:p>
          <a:p>
            <a:pPr algn="just">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0"/>
            <a:ext cx="9067800" cy="7711983"/>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Example 4 (friction)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A concrete beam of 10 m span, 100 mm wide and 300 mm deep, is pre-stressed by 3 cables. The area of each cable is 200 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and the initial stress in the cable is 1200 N/mm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Cable 1 is parabolic with an eccentricity of 50 mm above the centroid at the supports and 50 mm below at the center of span. Cable 2 is also parabolic with zero eccentricity at supports and 50 mm below the centroid at the center of span. Cable 3 is straight with uniform eccentricity of 50 mm below the centroid. If the cables are tensioned from one end only, estimate the percentage loss of stress in each cable due to friction. Assume µ = 0.35 and k= 0.015 per m.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Equation of parabola is given by:  y = ( 4 e / L</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)(L-x</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Slope at ends (at x = 0), </a:t>
            </a:r>
            <a:r>
              <a:rPr lang="en-US" sz="1800" dirty="0" err="1">
                <a:effectLst/>
                <a:latin typeface="Times New Roman" panose="02020603050405020304" pitchFamily="18" charset="0"/>
                <a:ea typeface="Times New Roman" panose="02020603050405020304" pitchFamily="18" charset="0"/>
              </a:rPr>
              <a:t>dy</a:t>
            </a:r>
            <a:r>
              <a:rPr lang="en-US" sz="1800" dirty="0">
                <a:effectLst/>
                <a:latin typeface="Times New Roman" panose="02020603050405020304" pitchFamily="18" charset="0"/>
                <a:ea typeface="Times New Roman" panose="02020603050405020304" pitchFamily="18" charset="0"/>
              </a:rPr>
              <a:t> / dx =  ( 4 e / L</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)(L-2x) = ( 4 e / L)</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Solution:</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For cable 1,  e = 100 mm, Slope at end = 4 x 100 /10000 = 0.04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effectLst/>
                <a:latin typeface="Times New Roman" panose="02020603050405020304" pitchFamily="18" charset="0"/>
                <a:ea typeface="Times New Roman" panose="02020603050405020304" pitchFamily="18" charset="0"/>
              </a:rPr>
              <a:t> Cumulative angle between tangents, α= 2 x 0.04 = 0.08radians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For cable 2  e = 50 mm, Slope at end</a:t>
            </a: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a:t>
            </a:r>
            <a:r>
              <a:rPr lang="en-US" sz="1800" dirty="0">
                <a:effectLst/>
                <a:latin typeface="Times New Roman" panose="02020603050405020304" pitchFamily="18" charset="0"/>
                <a:ea typeface="Times New Roman" panose="02020603050405020304" pitchFamily="18" charset="0"/>
              </a:rPr>
              <a:t> =0.02 </a:t>
            </a:r>
          </a:p>
          <a:p>
            <a:pPr marL="0" marR="0" algn="just" rtl="0">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effectLst/>
                <a:latin typeface="Times New Roman" panose="02020603050405020304" pitchFamily="18" charset="0"/>
                <a:ea typeface="Times New Roman" panose="02020603050405020304" pitchFamily="18" charset="0"/>
              </a:rPr>
              <a:t> Cumulative angle between tangents, α = 0.02 x 2 = 0.04 radians</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Initial pre-stressing force in each cable,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200 x 1200 = 240 </a:t>
            </a:r>
            <a:r>
              <a:rPr lang="en-US" sz="1800" dirty="0" err="1">
                <a:effectLst/>
                <a:latin typeface="Times New Roman" panose="02020603050405020304" pitchFamily="18" charset="0"/>
                <a:ea typeface="Times New Roman" panose="02020603050405020304" pitchFamily="18" charset="0"/>
              </a:rPr>
              <a:t>kN</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If  prestressing force (stress) in the cable at the farther end,  P</a:t>
            </a:r>
            <a:r>
              <a:rPr lang="en-US" sz="1800" baseline="-25000" dirty="0">
                <a:effectLst/>
                <a:latin typeface="Times New Roman" panose="02020603050405020304" pitchFamily="18" charset="0"/>
                <a:ea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rPr>
              <a:t> =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e </a:t>
            </a:r>
            <a:r>
              <a:rPr lang="en-US" sz="1800" baseline="30000" dirty="0">
                <a:effectLst/>
                <a:latin typeface="Times New Roman" panose="02020603050405020304" pitchFamily="18" charset="0"/>
                <a:ea typeface="Times New Roman" panose="02020603050405020304" pitchFamily="18" charset="0"/>
              </a:rPr>
              <a:t>–(µα + </a:t>
            </a:r>
            <a:r>
              <a:rPr lang="en-US" sz="1800" baseline="30000" dirty="0" err="1">
                <a:effectLst/>
                <a:latin typeface="Times New Roman" panose="02020603050405020304" pitchFamily="18" charset="0"/>
                <a:ea typeface="Times New Roman" panose="02020603050405020304" pitchFamily="18" charset="0"/>
              </a:rPr>
              <a:t>kx</a:t>
            </a:r>
            <a:r>
              <a:rPr lang="en-US" sz="1800" baseline="300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For small values of (µα+</a:t>
            </a:r>
            <a:r>
              <a:rPr lang="en-US" sz="1800" dirty="0" err="1">
                <a:effectLst/>
                <a:latin typeface="Times New Roman" panose="02020603050405020304" pitchFamily="18" charset="0"/>
                <a:ea typeface="Times New Roman" panose="02020603050405020304" pitchFamily="18" charset="0"/>
              </a:rPr>
              <a:t>kx</a:t>
            </a:r>
            <a:r>
              <a:rPr lang="en-US" sz="1800" dirty="0">
                <a:effectLst/>
                <a:latin typeface="Times New Roman" panose="02020603050405020304" pitchFamily="18" charset="0"/>
                <a:ea typeface="Times New Roman" panose="02020603050405020304" pitchFamily="18" charset="0"/>
              </a:rPr>
              <a:t>), we can write P</a:t>
            </a:r>
            <a:r>
              <a:rPr lang="en-US" sz="1800" baseline="-25000" dirty="0">
                <a:effectLst/>
                <a:latin typeface="Times New Roman" panose="02020603050405020304" pitchFamily="18" charset="0"/>
                <a:ea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rPr>
              <a:t> =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(1- (µα + </a:t>
            </a:r>
            <a:r>
              <a:rPr lang="en-US" sz="1800" dirty="0" err="1">
                <a:effectLst/>
                <a:latin typeface="Times New Roman" panose="02020603050405020304" pitchFamily="18" charset="0"/>
                <a:ea typeface="Times New Roman" panose="02020603050405020304" pitchFamily="18" charset="0"/>
              </a:rPr>
              <a:t>kx</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(µα + </a:t>
            </a:r>
            <a:r>
              <a:rPr lang="en-US" sz="1800" dirty="0" err="1">
                <a:effectLst/>
                <a:latin typeface="Times New Roman" panose="02020603050405020304" pitchFamily="18" charset="0"/>
                <a:ea typeface="Times New Roman" panose="02020603050405020304" pitchFamily="18" charset="0"/>
              </a:rPr>
              <a:t>kx</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Cable 1, 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(0.35x 0.08 + 0.0015 x 10) = 0.043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10.32kN (4.3%)</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Cable 2, 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(0.35x 0.04 + 0.0015 x 10) = 0.029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6.96kN (2.9%)</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Cable 3, 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(0.35x 0.00 + 0.0015 x 10) = 0.015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3.6kN (1.5%)</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673419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5155066"/>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Loss due to Anchorage slip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The magnitude of loss of stress due to the slip in anchorage is computed as follows: -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If      Δ : Slip of anchorage, in mm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L : Length of the cable, in mm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A :Cross-sectional area of the cable in mm</a:t>
            </a:r>
            <a:r>
              <a:rPr lang="en-US" sz="2400" baseline="30000" dirty="0">
                <a:effectLst/>
                <a:latin typeface="Times New Roman" panose="02020603050405020304" pitchFamily="18" charset="0"/>
                <a:ea typeface="Times New Roman" panose="02020603050405020304" pitchFamily="18" charset="0"/>
              </a:rPr>
              <a:t>2</a:t>
            </a: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Es: Modulus of elasticity of steel in N/mm</a:t>
            </a:r>
            <a:r>
              <a:rPr lang="en-US" sz="2400" baseline="30000" dirty="0">
                <a:effectLst/>
                <a:latin typeface="Times New Roman" panose="02020603050405020304" pitchFamily="18" charset="0"/>
                <a:ea typeface="Times New Roman" panose="02020603050405020304" pitchFamily="18" charset="0"/>
              </a:rPr>
              <a:t>2</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P: Prestressing force in the cable, in </a:t>
            </a:r>
            <a:r>
              <a:rPr lang="en-US" sz="2400" dirty="0" err="1">
                <a:effectLst/>
                <a:latin typeface="Times New Roman" panose="02020603050405020304" pitchFamily="18" charset="0"/>
                <a:ea typeface="Times New Roman" panose="02020603050405020304" pitchFamily="18" charset="0"/>
              </a:rPr>
              <a:t>kN</a:t>
            </a: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 = PL / A E</a:t>
            </a:r>
            <a:r>
              <a:rPr lang="en-US" sz="2400" baseline="-25000" dirty="0">
                <a:effectLst/>
                <a:latin typeface="Times New Roman" panose="02020603050405020304" pitchFamily="18" charset="0"/>
                <a:ea typeface="Times New Roman" panose="02020603050405020304" pitchFamily="18" charset="0"/>
              </a:rPr>
              <a:t>s</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Hence, Loss of stress due to anchorage slip = P / A  = ∆E</a:t>
            </a:r>
            <a:r>
              <a:rPr lang="en-US" sz="2400" baseline="-25000" dirty="0">
                <a:effectLst/>
                <a:latin typeface="Times New Roman" panose="02020603050405020304" pitchFamily="18" charset="0"/>
                <a:ea typeface="Times New Roman" panose="02020603050405020304" pitchFamily="18" charset="0"/>
              </a:rPr>
              <a:t>s</a:t>
            </a:r>
            <a:r>
              <a:rPr lang="en-US" sz="2400" dirty="0">
                <a:effectLst/>
                <a:latin typeface="Times New Roman" panose="02020603050405020304" pitchFamily="18" charset="0"/>
                <a:ea typeface="Times New Roman" panose="02020603050405020304" pitchFamily="18" charset="0"/>
              </a:rPr>
              <a:t> / L</a:t>
            </a:r>
          </a:p>
        </p:txBody>
      </p:sp>
    </p:spTree>
    <p:extLst>
      <p:ext uri="{BB962C8B-B14F-4D97-AF65-F5344CB8AC3E}">
        <p14:creationId xmlns:p14="http://schemas.microsoft.com/office/powerpoint/2010/main" val="4172557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5579797"/>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Example 5:(Anchorage slip)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A concrete beam is post-tensioned by a cable carrying an initial stress of 1000 N/mm2. The slip at the jacking end was observed to be 5 mm. The modulus of elasticity of steel is 200 </a:t>
            </a:r>
            <a:r>
              <a:rPr lang="en-US" sz="2400" dirty="0" err="1">
                <a:effectLst/>
                <a:latin typeface="Times New Roman" panose="02020603050405020304" pitchFamily="18" charset="0"/>
                <a:ea typeface="Times New Roman" panose="02020603050405020304" pitchFamily="18" charset="0"/>
              </a:rPr>
              <a:t>kN</a:t>
            </a:r>
            <a:r>
              <a:rPr lang="en-US" sz="2400" dirty="0">
                <a:effectLst/>
                <a:latin typeface="Times New Roman" panose="02020603050405020304" pitchFamily="18" charset="0"/>
                <a:ea typeface="Times New Roman" panose="02020603050405020304" pitchFamily="18" charset="0"/>
              </a:rPr>
              <a:t>/mm2. Estimate the percentage loss of stress due to anchorage slip if the length of the beam is 30 m.  </a:t>
            </a:r>
          </a:p>
          <a:p>
            <a:pPr marL="0" marR="0" algn="just" rtl="0">
              <a:lnSpc>
                <a:spcPct val="115000"/>
              </a:lnSpc>
              <a:spcBef>
                <a:spcPts val="0"/>
              </a:spcBef>
              <a:spcAft>
                <a:spcPts val="0"/>
              </a:spcAft>
              <a:tabLst>
                <a:tab pos="1209675" algn="l"/>
                <a:tab pos="1971675" algn="l"/>
              </a:tabLst>
            </a:pPr>
            <a:r>
              <a:rPr lang="en-US"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b="1" dirty="0">
                <a:effectLst/>
                <a:latin typeface="Times New Roman" panose="02020603050405020304" pitchFamily="18" charset="0"/>
                <a:ea typeface="Times New Roman" panose="02020603050405020304" pitchFamily="18" charset="0"/>
              </a:rPr>
              <a:t>Solution: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Loss of stress due to anchorage slip = ∆E</a:t>
            </a:r>
            <a:r>
              <a:rPr lang="en-US" sz="2400" baseline="-25000" dirty="0">
                <a:effectLst/>
                <a:latin typeface="Times New Roman" panose="02020603050405020304" pitchFamily="18" charset="0"/>
                <a:ea typeface="Times New Roman" panose="02020603050405020304" pitchFamily="18" charset="0"/>
              </a:rPr>
              <a:t>s</a:t>
            </a:r>
            <a:r>
              <a:rPr lang="en-US" sz="2400" dirty="0">
                <a:effectLst/>
                <a:latin typeface="Times New Roman" panose="02020603050405020304" pitchFamily="18" charset="0"/>
                <a:ea typeface="Times New Roman" panose="02020603050405020304" pitchFamily="18" charset="0"/>
              </a:rPr>
              <a:t> / L = 5x200x10</a:t>
            </a:r>
            <a:r>
              <a:rPr lang="en-US" sz="2400" baseline="30000" dirty="0">
                <a:effectLst/>
                <a:latin typeface="Times New Roman" panose="02020603050405020304" pitchFamily="18" charset="0"/>
                <a:ea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rPr>
              <a:t> / 30x10</a:t>
            </a:r>
            <a:r>
              <a:rPr lang="en-US" sz="2400" baseline="30000" dirty="0">
                <a:effectLst/>
                <a:latin typeface="Times New Roman" panose="02020603050405020304" pitchFamily="18" charset="0"/>
                <a:ea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rPr>
              <a:t> = 33.33 N/mm</a:t>
            </a:r>
            <a:r>
              <a:rPr lang="en-US" sz="2400" baseline="30000" dirty="0">
                <a:effectLst/>
                <a:latin typeface="Times New Roman" panose="02020603050405020304" pitchFamily="18" charset="0"/>
                <a:ea typeface="Times New Roman" panose="02020603050405020304" pitchFamily="18" charset="0"/>
              </a:rPr>
              <a:t>2</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Percentage loss of stress = 33.33 x 100 / 1000 = 3.33%</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Since the loss is caused by a definite total amount of shortening, the percentage loss is higher for short members than for long members. </a:t>
            </a:r>
          </a:p>
        </p:txBody>
      </p:sp>
    </p:spTree>
    <p:extLst>
      <p:ext uri="{BB962C8B-B14F-4D97-AF65-F5344CB8AC3E}">
        <p14:creationId xmlns:p14="http://schemas.microsoft.com/office/powerpoint/2010/main" val="2273308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0"/>
            <a:ext cx="9144000" cy="6924973"/>
          </a:xfrm>
          <a:prstGeom prst="rect">
            <a:avLst/>
          </a:prstGeom>
          <a:noFill/>
        </p:spPr>
        <p:txBody>
          <a:bodyPr wrap="square">
            <a:spAutoFit/>
          </a:bodyPr>
          <a:lstStyle/>
          <a:p>
            <a:pPr algn="just">
              <a:buNone/>
            </a:pPr>
            <a:r>
              <a:rPr lang="en-US" sz="1800" b="1" dirty="0"/>
              <a:t>Total loses allowed for design</a:t>
            </a:r>
            <a:endParaRPr lang="en-US" sz="1800" dirty="0"/>
          </a:p>
          <a:p>
            <a:pPr algn="just">
              <a:buNone/>
            </a:pPr>
            <a:r>
              <a:rPr lang="en-US" sz="1800" dirty="0"/>
              <a:t>       It is a normal practice in the design of prestressed concrete members to assume the total loss of stress as a percentage of the initial stress &amp; provide for this in the design computation. Since the loss of prestress depends on several factors it is difficult to generalize the exact amount of total loss of prestress.  However, typical values of the total losses of the stress that could be encountered under normal conditions of work are recommended as follows:     </a:t>
            </a:r>
          </a:p>
          <a:p>
            <a:pPr algn="just">
              <a:buNone/>
            </a:pPr>
            <a:r>
              <a:rPr lang="en-US" sz="1800" b="1" dirty="0"/>
              <a:t>       The typical values for losses are as follows: -  </a:t>
            </a:r>
          </a:p>
          <a:p>
            <a:pPr algn="just">
              <a:buNone/>
            </a:pPr>
            <a:endParaRPr lang="en-US" sz="1800" b="1" dirty="0"/>
          </a:p>
          <a:p>
            <a:pPr algn="just">
              <a:buNone/>
            </a:pPr>
            <a:endParaRPr lang="en-US" sz="1800" b="1" dirty="0"/>
          </a:p>
          <a:p>
            <a:pPr algn="just">
              <a:buNone/>
            </a:pPr>
            <a:endParaRPr lang="en-US" b="1" dirty="0"/>
          </a:p>
          <a:p>
            <a:pPr algn="just">
              <a:buNone/>
            </a:pPr>
            <a:endParaRPr lang="en-US" sz="1800" b="1" dirty="0"/>
          </a:p>
          <a:p>
            <a:pPr algn="just">
              <a:buNone/>
            </a:pPr>
            <a:endParaRPr lang="en-US" sz="1800" b="1" dirty="0"/>
          </a:p>
          <a:p>
            <a:pPr algn="just">
              <a:buNone/>
            </a:pPr>
            <a:endParaRPr lang="en-US" sz="1800" b="1" dirty="0"/>
          </a:p>
          <a:p>
            <a:pPr algn="just">
              <a:buNone/>
            </a:pPr>
            <a:endParaRPr lang="en-US" sz="1800" b="1" dirty="0"/>
          </a:p>
          <a:p>
            <a:pPr algn="just">
              <a:buNone/>
            </a:pPr>
            <a:endParaRPr lang="en-US" sz="1800" b="1" dirty="0"/>
          </a:p>
          <a:p>
            <a:pPr algn="just">
              <a:buNone/>
            </a:pPr>
            <a:endParaRPr lang="en-US" sz="1800" b="1" dirty="0"/>
          </a:p>
          <a:p>
            <a:pPr>
              <a:buNone/>
            </a:pPr>
            <a:r>
              <a:rPr lang="en-US" sz="1800" dirty="0"/>
              <a:t>        In these recommendation, it is assumed that temporary over stressing is done to reduce relaxation, and to compensate for friction and anchorage losses. </a:t>
            </a:r>
          </a:p>
          <a:p>
            <a:pPr>
              <a:buNone/>
            </a:pPr>
            <a:r>
              <a:rPr lang="en-US" sz="1800" dirty="0"/>
              <a:t>          If   </a:t>
            </a:r>
            <a:r>
              <a:rPr lang="en-US" sz="2000" dirty="0" err="1"/>
              <a:t>fpe</a:t>
            </a:r>
            <a:r>
              <a:rPr lang="en-US" sz="1800" dirty="0"/>
              <a:t>: effective stress in tendons after loss </a:t>
            </a:r>
          </a:p>
          <a:p>
            <a:pPr>
              <a:buNone/>
            </a:pPr>
            <a:r>
              <a:rPr lang="en-US" sz="1800" dirty="0"/>
              <a:t>                 </a:t>
            </a:r>
            <a:r>
              <a:rPr lang="en-US" sz="2000" dirty="0" err="1"/>
              <a:t>f</a:t>
            </a:r>
            <a:r>
              <a:rPr lang="en-US" sz="2000" baseline="-25000" dirty="0" err="1"/>
              <a:t>pi</a:t>
            </a:r>
            <a:r>
              <a:rPr lang="en-US" sz="1800" dirty="0"/>
              <a:t>: Stress in tendon at transfer </a:t>
            </a:r>
          </a:p>
          <a:p>
            <a:pPr>
              <a:buNone/>
            </a:pPr>
            <a:r>
              <a:rPr lang="en-US" sz="1800" dirty="0"/>
              <a:t>                   </a:t>
            </a:r>
            <a:r>
              <a:rPr lang="en-US" sz="2000" dirty="0"/>
              <a:t>η</a:t>
            </a:r>
            <a:r>
              <a:rPr lang="en-US" sz="1800" dirty="0"/>
              <a:t>: Reduction factor for loss of prestress </a:t>
            </a:r>
          </a:p>
          <a:p>
            <a:pPr>
              <a:buNone/>
            </a:pPr>
            <a:r>
              <a:rPr lang="en-US" sz="1800" dirty="0"/>
              <a:t>        Then, </a:t>
            </a:r>
            <a:r>
              <a:rPr lang="en-US" sz="2400" dirty="0"/>
              <a:t>η =    </a:t>
            </a:r>
            <a:r>
              <a:rPr lang="en-US" sz="2400" dirty="0" err="1"/>
              <a:t>f</a:t>
            </a:r>
            <a:r>
              <a:rPr lang="en-US" sz="2400" baseline="-25000" dirty="0" err="1"/>
              <a:t>pe</a:t>
            </a:r>
            <a:r>
              <a:rPr lang="en-US" sz="2400" dirty="0"/>
              <a:t> /   </a:t>
            </a:r>
            <a:r>
              <a:rPr lang="en-US" sz="2400" dirty="0" err="1"/>
              <a:t>f</a:t>
            </a:r>
            <a:r>
              <a:rPr lang="en-US" sz="2400" baseline="-25000" dirty="0" err="1"/>
              <a:t>pi</a:t>
            </a:r>
            <a:r>
              <a:rPr lang="en-US" sz="2400" baseline="-25000" dirty="0"/>
              <a:t>  </a:t>
            </a:r>
            <a:r>
              <a:rPr lang="en-US" sz="2400" dirty="0"/>
              <a:t>     </a:t>
            </a:r>
          </a:p>
          <a:p>
            <a:pPr>
              <a:buNone/>
            </a:pPr>
            <a:r>
              <a:rPr lang="en-US" sz="1800" dirty="0"/>
              <a:t>                        η = 0.75 for pretensioned members     </a:t>
            </a:r>
          </a:p>
          <a:p>
            <a:pPr>
              <a:buNone/>
            </a:pPr>
            <a:r>
              <a:rPr lang="en-US" sz="1800" dirty="0"/>
              <a:t>                            = 0.80 for post-tensioned member</a:t>
            </a:r>
          </a:p>
        </p:txBody>
      </p:sp>
      <p:pic>
        <p:nvPicPr>
          <p:cNvPr id="2" name="Picture 2">
            <a:extLst>
              <a:ext uri="{FF2B5EF4-FFF2-40B4-BE49-F238E27FC236}">
                <a16:creationId xmlns:a16="http://schemas.microsoft.com/office/drawing/2014/main" id="{883F036D-20B4-4983-B646-9F177847FA29}"/>
              </a:ext>
            </a:extLst>
          </p:cNvPr>
          <p:cNvPicPr>
            <a:picLocks noChangeAspect="1" noChangeArrowheads="1"/>
          </p:cNvPicPr>
          <p:nvPr/>
        </p:nvPicPr>
        <p:blipFill>
          <a:blip r:embed="rId2"/>
          <a:srcRect/>
          <a:stretch>
            <a:fillRect/>
          </a:stretch>
        </p:blipFill>
        <p:spPr bwMode="auto">
          <a:xfrm>
            <a:off x="228600" y="2057400"/>
            <a:ext cx="8284308" cy="2286000"/>
          </a:xfrm>
          <a:prstGeom prst="rect">
            <a:avLst/>
          </a:prstGeom>
          <a:noFill/>
          <a:ln w="9525">
            <a:noFill/>
            <a:miter lim="800000"/>
            <a:headEnd/>
            <a:tailEnd/>
          </a:ln>
          <a:effectLst/>
        </p:spPr>
      </p:pic>
    </p:spTree>
    <p:extLst>
      <p:ext uri="{BB962C8B-B14F-4D97-AF65-F5344CB8AC3E}">
        <p14:creationId xmlns:p14="http://schemas.microsoft.com/office/powerpoint/2010/main" val="544860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lgn="just">
              <a:buNone/>
            </a:pPr>
            <a:r>
              <a:rPr lang="en-US" sz="1800" b="1" u="sng" dirty="0">
                <a:solidFill>
                  <a:srgbClr val="FF0000"/>
                </a:solidFill>
              </a:rPr>
              <a:t>Example 6</a:t>
            </a:r>
            <a:endParaRPr lang="en-US" sz="1800" u="sng" dirty="0">
              <a:solidFill>
                <a:srgbClr val="FF0000"/>
              </a:solidFill>
            </a:endParaRPr>
          </a:p>
          <a:p>
            <a:pPr algn="just">
              <a:buNone/>
            </a:pPr>
            <a:r>
              <a:rPr lang="en-US" sz="1600" dirty="0"/>
              <a:t>         The </a:t>
            </a:r>
            <a:r>
              <a:rPr lang="en-US" sz="1600" dirty="0" err="1"/>
              <a:t>prestressed</a:t>
            </a:r>
            <a:r>
              <a:rPr lang="en-US" sz="1600" dirty="0"/>
              <a:t> post tensioned beam shown, service live load moment is 648 </a:t>
            </a:r>
            <a:r>
              <a:rPr lang="en-US" sz="1600" dirty="0" err="1"/>
              <a:t>kN.m</a:t>
            </a:r>
            <a:r>
              <a:rPr lang="en-US" sz="1600" dirty="0"/>
              <a:t>, </a:t>
            </a:r>
            <a:r>
              <a:rPr lang="en-US" sz="1600" dirty="0" err="1"/>
              <a:t>prestress</a:t>
            </a:r>
            <a:r>
              <a:rPr lang="en-US" sz="1600" dirty="0"/>
              <a:t> force after transfer is (Po=1600kN). Assume total losses of 15%, .</a:t>
            </a:r>
          </a:p>
          <a:p>
            <a:pPr algn="just">
              <a:buNone/>
            </a:pPr>
            <a:r>
              <a:rPr lang="en-US" sz="1600" dirty="0"/>
              <a:t>        Calculate:</a:t>
            </a:r>
          </a:p>
          <a:p>
            <a:pPr lvl="0" algn="just">
              <a:buNone/>
            </a:pPr>
            <a:r>
              <a:rPr lang="en-US" sz="1600" dirty="0"/>
              <a:t>          1. Crack moment (for </a:t>
            </a:r>
            <a:r>
              <a:rPr lang="en-US" sz="1600" dirty="0" err="1"/>
              <a:t>Mdl</a:t>
            </a:r>
            <a:r>
              <a:rPr lang="en-US" sz="1600" dirty="0"/>
              <a:t> only consider self wt).</a:t>
            </a:r>
          </a:p>
          <a:p>
            <a:pPr lvl="0" algn="just">
              <a:buNone/>
            </a:pPr>
            <a:r>
              <a:rPr lang="en-US" sz="1600" dirty="0"/>
              <a:t>          2. Stresses at top &amp;bottom Fibers at transfer.</a:t>
            </a:r>
          </a:p>
          <a:p>
            <a:pPr lvl="0" algn="just">
              <a:buNone/>
            </a:pPr>
            <a:r>
              <a:rPr lang="en-US" sz="1600" dirty="0"/>
              <a:t>          3. Stresses at top &amp;bottom Fibers at service.</a:t>
            </a:r>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b="1" dirty="0"/>
          </a:p>
          <a:p>
            <a:pPr lvl="0" algn="just">
              <a:buNone/>
            </a:pPr>
            <a:r>
              <a:rPr lang="en-US" sz="1600" b="1" dirty="0"/>
              <a:t>          Sol.</a:t>
            </a:r>
          </a:p>
          <a:p>
            <a:pPr lvl="0" algn="just">
              <a:buNone/>
            </a:pPr>
            <a:endParaRPr lang="en-US" sz="1600" b="1"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b="1" dirty="0"/>
          </a:p>
          <a:p>
            <a:pPr lvl="0" algn="just">
              <a:buNone/>
            </a:pPr>
            <a:endParaRPr lang="en-US" sz="1600" b="1" dirty="0"/>
          </a:p>
          <a:p>
            <a:pPr lvl="0" algn="just">
              <a:buNone/>
            </a:pPr>
            <a:br>
              <a:rPr lang="en-US" sz="1600" dirty="0"/>
            </a:br>
            <a:endParaRPr lang="en-US" sz="1600" dirty="0"/>
          </a:p>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07013" y="615202"/>
            <a:ext cx="2362200" cy="319057"/>
          </a:xfrm>
          <a:prstGeom prst="rect">
            <a:avLst/>
          </a:prstGeom>
          <a:noFill/>
          <a:ln w="9525">
            <a:noFill/>
            <a:miter lim="800000"/>
            <a:headEnd/>
            <a:tailEnd/>
          </a:ln>
        </p:spPr>
      </p:pic>
      <p:pic>
        <p:nvPicPr>
          <p:cNvPr id="1027" name="Picture 12"/>
          <p:cNvPicPr>
            <a:picLocks noChangeAspect="1" noChangeArrowheads="1"/>
          </p:cNvPicPr>
          <p:nvPr/>
        </p:nvPicPr>
        <p:blipFill>
          <a:blip r:embed="rId3"/>
          <a:srcRect/>
          <a:stretch>
            <a:fillRect/>
          </a:stretch>
        </p:blipFill>
        <p:spPr bwMode="auto">
          <a:xfrm>
            <a:off x="1752599" y="2057400"/>
            <a:ext cx="2465642" cy="2590800"/>
          </a:xfrm>
          <a:prstGeom prst="rect">
            <a:avLst/>
          </a:prstGeom>
          <a:noFill/>
          <a:ln w="9525">
            <a:solidFill>
              <a:srgbClr val="FFC000"/>
            </a:solidFill>
            <a:miter lim="800000"/>
            <a:headEnd/>
            <a:tailEnd/>
          </a:ln>
        </p:spPr>
      </p:pic>
      <p:sp>
        <p:nvSpPr>
          <p:cNvPr id="1028" name="Rectangle 227"/>
          <p:cNvSpPr>
            <a:spLocks/>
          </p:cNvSpPr>
          <p:nvPr/>
        </p:nvSpPr>
        <p:spPr bwMode="auto">
          <a:xfrm>
            <a:off x="5638800" y="2590800"/>
            <a:ext cx="2266950" cy="438150"/>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cxnSp>
        <p:nvCxnSpPr>
          <p:cNvPr id="1029" name="Straight Arrow Connector 31"/>
          <p:cNvCxnSpPr>
            <a:cxnSpLocks/>
          </p:cNvCxnSpPr>
          <p:nvPr/>
        </p:nvCxnSpPr>
        <p:spPr bwMode="auto">
          <a:xfrm flipV="1">
            <a:off x="5645150" y="3040062"/>
            <a:ext cx="0" cy="295275"/>
          </a:xfrm>
          <a:prstGeom prst="straightConnector1">
            <a:avLst/>
          </a:prstGeom>
          <a:noFill/>
          <a:ln w="9525">
            <a:solidFill>
              <a:srgbClr val="BE4B48"/>
            </a:solidFill>
            <a:round/>
            <a:headEnd/>
            <a:tailEnd type="arrow" w="med" len="med"/>
          </a:ln>
        </p:spPr>
      </p:cxnSp>
      <p:sp>
        <p:nvSpPr>
          <p:cNvPr id="1030" name="Straight Connector 28"/>
          <p:cNvSpPr>
            <a:spLocks/>
          </p:cNvSpPr>
          <p:nvPr/>
        </p:nvSpPr>
        <p:spPr bwMode="auto">
          <a:xfrm flipH="1">
            <a:off x="5556250" y="3209925"/>
            <a:ext cx="196850" cy="196850"/>
          </a:xfrm>
          <a:prstGeom prst="line">
            <a:avLst/>
          </a:prstGeom>
          <a:noFill/>
          <a:ln w="9525">
            <a:solidFill>
              <a:srgbClr val="BE4B4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Straight Connector 224"/>
          <p:cNvSpPr>
            <a:spLocks/>
          </p:cNvSpPr>
          <p:nvPr/>
        </p:nvSpPr>
        <p:spPr bwMode="auto">
          <a:xfrm flipH="1">
            <a:off x="5632450" y="3286125"/>
            <a:ext cx="2273300" cy="0"/>
          </a:xfrm>
          <a:prstGeom prst="line">
            <a:avLst/>
          </a:prstGeom>
          <a:noFill/>
          <a:ln w="9525">
            <a:solidFill>
              <a:srgbClr val="BE4B4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Freeform 226"/>
          <p:cNvSpPr>
            <a:spLocks/>
          </p:cNvSpPr>
          <p:nvPr/>
        </p:nvSpPr>
        <p:spPr bwMode="auto">
          <a:xfrm>
            <a:off x="5645150" y="2473325"/>
            <a:ext cx="2260600" cy="69850"/>
          </a:xfrm>
          <a:custGeom>
            <a:avLst/>
            <a:gdLst>
              <a:gd name="T0" fmla="*/ 0 w 3697424"/>
              <a:gd name="T1" fmla="*/ 65853 h 114511"/>
              <a:gd name="T2" fmla="*/ 73765 w 3697424"/>
              <a:gd name="T3" fmla="*/ 5 h 114511"/>
              <a:gd name="T4" fmla="*/ 295061 w 3697424"/>
              <a:gd name="T5" fmla="*/ 61979 h 114511"/>
              <a:gd name="T6" fmla="*/ 450356 w 3697424"/>
              <a:gd name="T7" fmla="*/ 7752 h 114511"/>
              <a:gd name="T8" fmla="*/ 621181 w 3697424"/>
              <a:gd name="T9" fmla="*/ 54233 h 114511"/>
              <a:gd name="T10" fmla="*/ 760947 w 3697424"/>
              <a:gd name="T11" fmla="*/ 15499 h 114511"/>
              <a:gd name="T12" fmla="*/ 916242 w 3697424"/>
              <a:gd name="T13" fmla="*/ 54233 h 114511"/>
              <a:gd name="T14" fmla="*/ 1036596 w 3697424"/>
              <a:gd name="T15" fmla="*/ 11625 h 114511"/>
              <a:gd name="T16" fmla="*/ 1199656 w 3697424"/>
              <a:gd name="T17" fmla="*/ 50359 h 114511"/>
              <a:gd name="T18" fmla="*/ 1323892 w 3697424"/>
              <a:gd name="T19" fmla="*/ 3878 h 114511"/>
              <a:gd name="T20" fmla="*/ 1506364 w 3697424"/>
              <a:gd name="T21" fmla="*/ 61979 h 114511"/>
              <a:gd name="T22" fmla="*/ 1661659 w 3697424"/>
              <a:gd name="T23" fmla="*/ 11625 h 114511"/>
              <a:gd name="T24" fmla="*/ 1824719 w 3697424"/>
              <a:gd name="T25" fmla="*/ 54233 h 114511"/>
              <a:gd name="T26" fmla="*/ 1914014 w 3697424"/>
              <a:gd name="T27" fmla="*/ 11625 h 114511"/>
              <a:gd name="T28" fmla="*/ 2069309 w 3697424"/>
              <a:gd name="T29" fmla="*/ 58106 h 114511"/>
              <a:gd name="T30" fmla="*/ 2115898 w 3697424"/>
              <a:gd name="T31" fmla="*/ 19372 h 114511"/>
              <a:gd name="T32" fmla="*/ 2247899 w 3697424"/>
              <a:gd name="T33" fmla="*/ 61979 h 114511"/>
              <a:gd name="T34" fmla="*/ 2247899 w 3697424"/>
              <a:gd name="T35" fmla="*/ 69726 h 1145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97424" h="114511">
                <a:moveTo>
                  <a:pt x="0" y="107958"/>
                </a:moveTo>
                <a:cubicBezTo>
                  <a:pt x="20108" y="54512"/>
                  <a:pt x="40217" y="1066"/>
                  <a:pt x="120650" y="8"/>
                </a:cubicBezTo>
                <a:cubicBezTo>
                  <a:pt x="201083" y="-1050"/>
                  <a:pt x="379942" y="99491"/>
                  <a:pt x="482600" y="101608"/>
                </a:cubicBezTo>
                <a:cubicBezTo>
                  <a:pt x="585258" y="103725"/>
                  <a:pt x="647700" y="14825"/>
                  <a:pt x="736600" y="12708"/>
                </a:cubicBezTo>
                <a:cubicBezTo>
                  <a:pt x="825500" y="10591"/>
                  <a:pt x="931333" y="86791"/>
                  <a:pt x="1016000" y="88908"/>
                </a:cubicBezTo>
                <a:cubicBezTo>
                  <a:pt x="1100667" y="91025"/>
                  <a:pt x="1164167" y="25408"/>
                  <a:pt x="1244600" y="25408"/>
                </a:cubicBezTo>
                <a:cubicBezTo>
                  <a:pt x="1325033" y="25408"/>
                  <a:pt x="1423458" y="89966"/>
                  <a:pt x="1498600" y="88908"/>
                </a:cubicBezTo>
                <a:cubicBezTo>
                  <a:pt x="1573742" y="87850"/>
                  <a:pt x="1618192" y="20116"/>
                  <a:pt x="1695450" y="19058"/>
                </a:cubicBezTo>
                <a:cubicBezTo>
                  <a:pt x="1772708" y="18000"/>
                  <a:pt x="1883833" y="84675"/>
                  <a:pt x="1962150" y="82558"/>
                </a:cubicBezTo>
                <a:cubicBezTo>
                  <a:pt x="2040467" y="80441"/>
                  <a:pt x="2081742" y="3183"/>
                  <a:pt x="2165350" y="6358"/>
                </a:cubicBezTo>
                <a:cubicBezTo>
                  <a:pt x="2248958" y="9533"/>
                  <a:pt x="2371725" y="99491"/>
                  <a:pt x="2463800" y="101608"/>
                </a:cubicBezTo>
                <a:cubicBezTo>
                  <a:pt x="2555875" y="103725"/>
                  <a:pt x="2631017" y="21175"/>
                  <a:pt x="2717800" y="19058"/>
                </a:cubicBezTo>
                <a:cubicBezTo>
                  <a:pt x="2804583" y="16941"/>
                  <a:pt x="2915708" y="88908"/>
                  <a:pt x="2984500" y="88908"/>
                </a:cubicBezTo>
                <a:cubicBezTo>
                  <a:pt x="3053292" y="88908"/>
                  <a:pt x="3063875" y="18000"/>
                  <a:pt x="3130550" y="19058"/>
                </a:cubicBezTo>
                <a:cubicBezTo>
                  <a:pt x="3197225" y="20116"/>
                  <a:pt x="3329517" y="93141"/>
                  <a:pt x="3384550" y="95258"/>
                </a:cubicBezTo>
                <a:cubicBezTo>
                  <a:pt x="3439583" y="97375"/>
                  <a:pt x="3412067" y="30700"/>
                  <a:pt x="3460750" y="31758"/>
                </a:cubicBezTo>
                <a:cubicBezTo>
                  <a:pt x="3509433" y="32816"/>
                  <a:pt x="3640667" y="87850"/>
                  <a:pt x="3676650" y="101608"/>
                </a:cubicBezTo>
                <a:cubicBezTo>
                  <a:pt x="3712633" y="115366"/>
                  <a:pt x="3694641" y="114837"/>
                  <a:pt x="3676650" y="114308"/>
                </a:cubicBezTo>
              </a:path>
            </a:pathLst>
          </a:cu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1033" name="Freeform 225"/>
          <p:cNvSpPr>
            <a:spLocks/>
          </p:cNvSpPr>
          <p:nvPr/>
        </p:nvSpPr>
        <p:spPr bwMode="auto">
          <a:xfrm>
            <a:off x="5645150" y="2681287"/>
            <a:ext cx="2266950" cy="177800"/>
          </a:xfrm>
          <a:custGeom>
            <a:avLst/>
            <a:gdLst>
              <a:gd name="T0" fmla="*/ 0 w 3695700"/>
              <a:gd name="T1" fmla="*/ 0 h 178662"/>
              <a:gd name="T2" fmla="*/ 814077 w 3695700"/>
              <a:gd name="T3" fmla="*/ 164890 h 178662"/>
              <a:gd name="T4" fmla="*/ 1554146 w 3695700"/>
              <a:gd name="T5" fmla="*/ 152206 h 178662"/>
              <a:gd name="T6" fmla="*/ 2266950 w 3695700"/>
              <a:gd name="T7" fmla="*/ 19026 h 1786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95700" h="178662">
                <a:moveTo>
                  <a:pt x="0" y="0"/>
                </a:moveTo>
                <a:cubicBezTo>
                  <a:pt x="452437" y="69850"/>
                  <a:pt x="904875" y="139700"/>
                  <a:pt x="1327150" y="165100"/>
                </a:cubicBezTo>
                <a:cubicBezTo>
                  <a:pt x="1749425" y="190500"/>
                  <a:pt x="2138892" y="176742"/>
                  <a:pt x="2533650" y="152400"/>
                </a:cubicBezTo>
                <a:cubicBezTo>
                  <a:pt x="2928408" y="128058"/>
                  <a:pt x="3312054" y="73554"/>
                  <a:pt x="3695700" y="19050"/>
                </a:cubicBezTo>
              </a:path>
            </a:pathLst>
          </a:custGeom>
          <a:noFill/>
          <a:ln w="9525">
            <a:solidFill>
              <a:srgbClr val="000000"/>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1034" name="Text Box 230"/>
          <p:cNvSpPr txBox="1">
            <a:spLocks/>
          </p:cNvSpPr>
          <p:nvPr/>
        </p:nvSpPr>
        <p:spPr bwMode="auto">
          <a:xfrm>
            <a:off x="6488113" y="3040062"/>
            <a:ext cx="561975" cy="4318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a:ln>
                  <a:noFill/>
                </a:ln>
                <a:solidFill>
                  <a:schemeClr val="tx1"/>
                </a:solidFill>
                <a:effectLst/>
                <a:latin typeface="Calibri" pitchFamily="34" charset="0"/>
                <a:ea typeface="Arial" pitchFamily="34" charset="0"/>
                <a:cs typeface="Arial" pitchFamily="34" charset="0"/>
              </a:rPr>
              <a:t>18m</a:t>
            </a:r>
            <a:endParaRPr kumimoji="0" lang="en-US" sz="1200" b="1" i="0" u="none" strike="noStrike" cap="none" normalizeH="0" baseline="0" dirty="0">
              <a:ln>
                <a:noFill/>
              </a:ln>
              <a:solidFill>
                <a:schemeClr val="tx1"/>
              </a:solidFill>
              <a:effectLst/>
              <a:latin typeface="Arial" pitchFamily="34" charset="0"/>
              <a:cs typeface="Arial" pitchFamily="34" charset="0"/>
            </a:endParaRPr>
          </a:p>
        </p:txBody>
      </p:sp>
      <p:pic>
        <p:nvPicPr>
          <p:cNvPr id="1035"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0999" y="4953000"/>
            <a:ext cx="1600201" cy="237144"/>
          </a:xfrm>
          <a:prstGeom prst="rect">
            <a:avLst/>
          </a:prstGeom>
          <a:noFill/>
          <a:ln w="9525">
            <a:noFill/>
            <a:miter lim="800000"/>
            <a:headEnd/>
            <a:tailEnd/>
          </a:ln>
        </p:spPr>
      </p:pic>
      <p:pic>
        <p:nvPicPr>
          <p:cNvPr id="1036" name="Picture 1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1000" y="5257800"/>
            <a:ext cx="3418449" cy="304800"/>
          </a:xfrm>
          <a:prstGeom prst="rect">
            <a:avLst/>
          </a:prstGeom>
          <a:noFill/>
          <a:ln w="9525">
            <a:noFill/>
            <a:miter lim="800000"/>
            <a:headEnd/>
            <a:tailEnd/>
          </a:ln>
        </p:spPr>
      </p:pic>
      <p:pic>
        <p:nvPicPr>
          <p:cNvPr id="1037"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1000" y="5562600"/>
            <a:ext cx="3427828" cy="304800"/>
          </a:xfrm>
          <a:prstGeom prst="rect">
            <a:avLst/>
          </a:prstGeom>
          <a:noFill/>
          <a:ln w="9525">
            <a:noFill/>
            <a:miter lim="800000"/>
            <a:headEnd/>
            <a:tailEnd/>
          </a:ln>
        </p:spPr>
      </p:pic>
      <p:pic>
        <p:nvPicPr>
          <p:cNvPr id="1038"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80999" y="5867400"/>
            <a:ext cx="4848665" cy="304800"/>
          </a:xfrm>
          <a:prstGeom prst="rect">
            <a:avLst/>
          </a:prstGeom>
          <a:noFill/>
          <a:ln w="9525">
            <a:noFill/>
            <a:miter lim="800000"/>
            <a:headEnd/>
            <a:tailEnd/>
          </a:ln>
        </p:spPr>
      </p:pic>
      <p:pic>
        <p:nvPicPr>
          <p:cNvPr id="1039" name="Picture 15"/>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81000" y="6248400"/>
            <a:ext cx="2255520" cy="304800"/>
          </a:xfrm>
          <a:prstGeom prst="rect">
            <a:avLst/>
          </a:prstGeom>
          <a:noFill/>
          <a:ln w="9525">
            <a:noFill/>
            <a:miter lim="800000"/>
            <a:headEnd/>
            <a:tailEnd/>
          </a:ln>
        </p:spPr>
      </p:pic>
      <p:pic>
        <p:nvPicPr>
          <p:cNvPr id="1040" name="Picture 16"/>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81000" y="6565766"/>
            <a:ext cx="2971800" cy="292234"/>
          </a:xfrm>
          <a:prstGeom prst="rect">
            <a:avLst/>
          </a:prstGeom>
          <a:noFill/>
          <a:ln w="9525">
            <a:noFill/>
            <a:miter lim="800000"/>
            <a:headEnd/>
            <a:tailEnd/>
          </a:ln>
        </p:spPr>
      </p:pic>
      <p:cxnSp>
        <p:nvCxnSpPr>
          <p:cNvPr id="21" name="Straight Arrow Connector 20"/>
          <p:cNvCxnSpPr/>
          <p:nvPr/>
        </p:nvCxnSpPr>
        <p:spPr>
          <a:xfrm>
            <a:off x="3581400" y="6629400"/>
            <a:ext cx="838200"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41" name="Picture 17"/>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572000" y="6400800"/>
            <a:ext cx="2719857" cy="457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a:buNone/>
            </a:pPr>
            <a:r>
              <a:rPr lang="en-US" sz="1600" b="1" dirty="0"/>
              <a:t>            </a:t>
            </a:r>
            <a:r>
              <a:rPr lang="en-US" sz="1600" dirty="0" err="1"/>
              <a:t>Mcr</a:t>
            </a:r>
            <a:r>
              <a:rPr lang="en-US" sz="1600" dirty="0"/>
              <a:t> = 1009Kn.m &gt; M</a:t>
            </a:r>
            <a:r>
              <a:rPr lang="en-US" sz="1600" baseline="-25000" dirty="0"/>
              <a:t>DL</a:t>
            </a:r>
            <a:endParaRPr lang="en-US" sz="1600" dirty="0"/>
          </a:p>
          <a:p>
            <a:pPr>
              <a:buNone/>
            </a:pPr>
            <a:r>
              <a:rPr lang="en-US" sz="1600" dirty="0"/>
              <a:t>            Note: Cracking moment more than M</a:t>
            </a:r>
            <a:r>
              <a:rPr lang="en-US" sz="1600" baseline="-25000" dirty="0"/>
              <a:t>DL</a:t>
            </a:r>
            <a:r>
              <a:rPr lang="en-US" sz="1600" dirty="0"/>
              <a:t> + M</a:t>
            </a:r>
            <a:r>
              <a:rPr lang="en-US" sz="1600" baseline="-25000" dirty="0"/>
              <a:t>LL</a:t>
            </a:r>
            <a:r>
              <a:rPr lang="en-US" sz="1600" dirty="0"/>
              <a:t>, The section un cracked.</a:t>
            </a:r>
          </a:p>
          <a:p>
            <a:pPr rtl="1">
              <a:buNone/>
            </a:pPr>
            <a:r>
              <a:rPr lang="en-US" sz="1600" b="1" dirty="0"/>
              <a:t>       2. Stressed at transfer (DL + P) </a:t>
            </a:r>
          </a:p>
          <a:p>
            <a:pPr lvl="0" algn="just">
              <a:buNone/>
            </a:pPr>
            <a:endParaRPr lang="en-US" sz="1600" b="1" dirty="0"/>
          </a:p>
          <a:p>
            <a:pPr lvl="0" algn="just">
              <a:buNone/>
            </a:pPr>
            <a:endParaRPr lang="en-US" sz="1600" b="1" dirty="0"/>
          </a:p>
          <a:p>
            <a:pPr lvl="0" algn="just">
              <a:buNone/>
            </a:pPr>
            <a:endParaRPr lang="en-US" sz="1600" b="1" dirty="0"/>
          </a:p>
          <a:p>
            <a:pPr lvl="0" algn="just">
              <a:buNone/>
            </a:pPr>
            <a:endParaRPr lang="en-US" sz="1600" b="1" dirty="0"/>
          </a:p>
          <a:p>
            <a:pPr lvl="0" algn="just">
              <a:buNone/>
            </a:pPr>
            <a:endParaRPr lang="en-US" sz="1600" b="1" dirty="0"/>
          </a:p>
          <a:p>
            <a:pPr lvl="0" algn="just">
              <a:buNone/>
            </a:pPr>
            <a:endParaRPr lang="en-US" sz="1600" b="1" dirty="0"/>
          </a:p>
          <a:p>
            <a:pPr lvl="0" algn="just">
              <a:buNone/>
            </a:pPr>
            <a:endParaRPr lang="en-US" sz="1600" b="1" dirty="0"/>
          </a:p>
          <a:p>
            <a:pPr algn="just">
              <a:buNone/>
            </a:pPr>
            <a:r>
              <a:rPr lang="en-US" sz="1600" b="1" dirty="0"/>
              <a:t>        3. At service (DL + LL + </a:t>
            </a:r>
            <a:r>
              <a:rPr lang="en-US" sz="1600" b="1" dirty="0" err="1"/>
              <a:t>Prestress</a:t>
            </a:r>
            <a:r>
              <a:rPr lang="en-US" sz="1600" b="1" dirty="0"/>
              <a:t> after losses) </a:t>
            </a:r>
          </a:p>
          <a:p>
            <a:pPr algn="just">
              <a:buNone/>
            </a:pPr>
            <a:r>
              <a:rPr lang="en-US" sz="1600" b="1" dirty="0"/>
              <a:t>                                                       ,                                                  ,     </a:t>
            </a:r>
          </a:p>
          <a:p>
            <a:pPr algn="just">
              <a:buNone/>
            </a:pPr>
            <a:r>
              <a:rPr lang="en-US" sz="1600" b="1" dirty="0"/>
              <a:t>                                                                                                   </a:t>
            </a:r>
          </a:p>
          <a:p>
            <a:pPr lvl="0" algn="just">
              <a:buNone/>
            </a:pPr>
            <a:endParaRPr lang="en-US" sz="1600" b="1" dirty="0"/>
          </a:p>
          <a:p>
            <a:pPr lvl="0" algn="just">
              <a:buNone/>
            </a:pPr>
            <a:endParaRPr lang="en-US" sz="1600" b="1" dirty="0"/>
          </a:p>
          <a:p>
            <a:pPr lvl="0" algn="just">
              <a:buNone/>
            </a:pPr>
            <a:endParaRPr lang="en-US" sz="1600" b="1" dirty="0"/>
          </a:p>
          <a:p>
            <a:pPr lvl="0" algn="just">
              <a:buNone/>
            </a:pPr>
            <a:endParaRPr lang="en-US" sz="1600" b="1"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dirty="0"/>
          </a:p>
          <a:p>
            <a:pPr lvl="0" algn="just">
              <a:buNone/>
            </a:pPr>
            <a:endParaRPr lang="en-US" sz="1600" b="1" dirty="0"/>
          </a:p>
          <a:p>
            <a:pPr lvl="0" algn="just">
              <a:buNone/>
            </a:pPr>
            <a:endParaRPr lang="en-US" sz="1600" b="1" dirty="0"/>
          </a:p>
          <a:p>
            <a:pPr lvl="0" algn="just">
              <a:buNone/>
            </a:pPr>
            <a:br>
              <a:rPr lang="en-US" sz="1600" dirty="0"/>
            </a:br>
            <a:endParaRPr lang="en-US" sz="1600" dirty="0"/>
          </a:p>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 y="-1"/>
            <a:ext cx="2362200" cy="311081"/>
          </a:xfrm>
          <a:prstGeom prst="rect">
            <a:avLst/>
          </a:prstGeom>
          <a:noFill/>
          <a:ln w="9525">
            <a:noFill/>
            <a:miter lim="800000"/>
            <a:headEnd/>
            <a:tailEnd/>
          </a:ln>
        </p:spPr>
      </p:pic>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381000"/>
            <a:ext cx="4681118" cy="533400"/>
          </a:xfrm>
          <a:prstGeom prst="rect">
            <a:avLst/>
          </a:prstGeom>
          <a:noFill/>
          <a:ln w="9525">
            <a:noFill/>
            <a:miter lim="800000"/>
            <a:headEnd/>
            <a:tailEnd/>
          </a:ln>
        </p:spPr>
      </p:pic>
      <p:pic>
        <p:nvPicPr>
          <p:cNvPr id="205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62000" y="914400"/>
            <a:ext cx="6019800" cy="520518"/>
          </a:xfrm>
          <a:prstGeom prst="rect">
            <a:avLst/>
          </a:prstGeom>
          <a:noFill/>
          <a:ln w="9525">
            <a:noFill/>
            <a:miter lim="800000"/>
            <a:headEnd/>
            <a:tailEnd/>
          </a:ln>
        </p:spPr>
      </p:pic>
      <p:pic>
        <p:nvPicPr>
          <p:cNvPr id="2053"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62000" y="1524000"/>
            <a:ext cx="4285957" cy="304800"/>
          </a:xfrm>
          <a:prstGeom prst="rect">
            <a:avLst/>
          </a:prstGeom>
          <a:noFill/>
          <a:ln w="9525">
            <a:noFill/>
            <a:miter lim="800000"/>
            <a:headEnd/>
            <a:tailEnd/>
          </a:ln>
        </p:spPr>
      </p:pic>
      <p:sp>
        <p:nvSpPr>
          <p:cNvPr id="2055" name="Straight Connector 36"/>
          <p:cNvSpPr>
            <a:spLocks noChangeShapeType="1"/>
          </p:cNvSpPr>
          <p:nvPr/>
        </p:nvSpPr>
        <p:spPr bwMode="auto">
          <a:xfrm>
            <a:off x="7924800" y="2514600"/>
            <a:ext cx="914400" cy="914400"/>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8" name="Text Box 41"/>
          <p:cNvSpPr txBox="1">
            <a:spLocks noChangeArrowheads="1"/>
          </p:cNvSpPr>
          <p:nvPr/>
        </p:nvSpPr>
        <p:spPr bwMode="auto">
          <a:xfrm>
            <a:off x="8382000" y="3429000"/>
            <a:ext cx="762000" cy="3048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Arial" pitchFamily="34" charset="0"/>
                <a:cs typeface="Arial" pitchFamily="34" charset="0"/>
              </a:rPr>
              <a:t>17.19</a:t>
            </a:r>
            <a:endParaRPr kumimoji="0" lang="en-US" sz="1600" b="1" i="0" u="none" strike="noStrike" cap="none" normalizeH="0" baseline="0" dirty="0">
              <a:ln>
                <a:noFill/>
              </a:ln>
              <a:solidFill>
                <a:schemeClr val="tx1"/>
              </a:solidFill>
              <a:effectLst/>
              <a:latin typeface="Arial" pitchFamily="34" charset="0"/>
              <a:cs typeface="Arial" pitchFamily="34" charset="0"/>
            </a:endParaRPr>
          </a:p>
        </p:txBody>
      </p:sp>
      <p:sp>
        <p:nvSpPr>
          <p:cNvPr id="2059" name="Text Box 40"/>
          <p:cNvSpPr txBox="1">
            <a:spLocks noChangeArrowheads="1"/>
          </p:cNvSpPr>
          <p:nvPr/>
        </p:nvSpPr>
        <p:spPr bwMode="auto">
          <a:xfrm>
            <a:off x="7391400" y="2286000"/>
            <a:ext cx="757238" cy="31115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Arial" pitchFamily="34" charset="0"/>
                <a:cs typeface="Arial" pitchFamily="34" charset="0"/>
              </a:rPr>
              <a:t>-0.84</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pic>
        <p:nvPicPr>
          <p:cNvPr id="2060"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2667000"/>
            <a:ext cx="1692701" cy="457200"/>
          </a:xfrm>
          <a:prstGeom prst="rect">
            <a:avLst/>
          </a:prstGeom>
          <a:noFill/>
          <a:ln w="9525">
            <a:noFill/>
            <a:miter lim="800000"/>
            <a:headEnd/>
            <a:tailEnd/>
          </a:ln>
        </p:spPr>
      </p:pic>
      <p:pic>
        <p:nvPicPr>
          <p:cNvPr id="2061"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28600" y="3200400"/>
            <a:ext cx="8001001" cy="661405"/>
          </a:xfrm>
          <a:prstGeom prst="rect">
            <a:avLst/>
          </a:prstGeom>
          <a:noFill/>
          <a:ln w="9525">
            <a:noFill/>
            <a:miter lim="800000"/>
            <a:headEnd/>
            <a:tailEnd/>
          </a:ln>
        </p:spPr>
      </p:pic>
      <p:sp>
        <p:nvSpPr>
          <p:cNvPr id="32" name="Straight Connector 35"/>
          <p:cNvSpPr>
            <a:spLocks noChangeShapeType="1"/>
          </p:cNvSpPr>
          <p:nvPr/>
        </p:nvSpPr>
        <p:spPr bwMode="auto">
          <a:xfrm>
            <a:off x="8153400" y="2514600"/>
            <a:ext cx="22225" cy="931862"/>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Straight Connector 37"/>
          <p:cNvSpPr>
            <a:spLocks noChangeShapeType="1"/>
          </p:cNvSpPr>
          <p:nvPr/>
        </p:nvSpPr>
        <p:spPr bwMode="auto">
          <a:xfrm flipH="1" flipV="1">
            <a:off x="8186737" y="3452812"/>
            <a:ext cx="641350" cy="12700"/>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Straight Connector 38"/>
          <p:cNvSpPr>
            <a:spLocks noChangeShapeType="1"/>
          </p:cNvSpPr>
          <p:nvPr/>
        </p:nvSpPr>
        <p:spPr bwMode="auto">
          <a:xfrm flipH="1" flipV="1">
            <a:off x="7934325" y="2541587"/>
            <a:ext cx="215900" cy="0"/>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2062" name="Picture 1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28600" y="3962400"/>
            <a:ext cx="8147957" cy="685800"/>
          </a:xfrm>
          <a:prstGeom prst="rect">
            <a:avLst/>
          </a:prstGeom>
          <a:noFill/>
          <a:ln w="9525">
            <a:noFill/>
            <a:miter lim="800000"/>
            <a:headEnd/>
            <a:tailEnd/>
          </a:ln>
        </p:spPr>
      </p:pic>
      <p:sp>
        <p:nvSpPr>
          <p:cNvPr id="2063" name="Straight Connector 42"/>
          <p:cNvSpPr>
            <a:spLocks noChangeShapeType="1"/>
          </p:cNvSpPr>
          <p:nvPr/>
        </p:nvSpPr>
        <p:spPr bwMode="auto">
          <a:xfrm flipH="1">
            <a:off x="8229600" y="5257800"/>
            <a:ext cx="630237" cy="852487"/>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4" name="Straight Connector 43"/>
          <p:cNvSpPr>
            <a:spLocks noChangeShapeType="1"/>
          </p:cNvSpPr>
          <p:nvPr/>
        </p:nvSpPr>
        <p:spPr bwMode="auto">
          <a:xfrm>
            <a:off x="8367712" y="5256212"/>
            <a:ext cx="25400" cy="854075"/>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5" name="Straight Connector 44"/>
          <p:cNvSpPr>
            <a:spLocks noChangeShapeType="1"/>
          </p:cNvSpPr>
          <p:nvPr/>
        </p:nvSpPr>
        <p:spPr bwMode="auto">
          <a:xfrm>
            <a:off x="8367712" y="5256212"/>
            <a:ext cx="488950" cy="0"/>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6" name="Straight Connector 45"/>
          <p:cNvSpPr>
            <a:spLocks noChangeShapeType="1"/>
          </p:cNvSpPr>
          <p:nvPr/>
        </p:nvSpPr>
        <p:spPr bwMode="auto">
          <a:xfrm>
            <a:off x="8229600" y="6096000"/>
            <a:ext cx="165100" cy="0"/>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7" name="Text Box 47"/>
          <p:cNvSpPr txBox="1">
            <a:spLocks noChangeArrowheads="1"/>
          </p:cNvSpPr>
          <p:nvPr/>
        </p:nvSpPr>
        <p:spPr bwMode="auto">
          <a:xfrm>
            <a:off x="8001000" y="6019800"/>
            <a:ext cx="379412" cy="22066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Calibri" pitchFamily="34" charset="0"/>
                <a:ea typeface="Arial" pitchFamily="34" charset="0"/>
                <a:cs typeface="Arial" pitchFamily="34" charset="0"/>
              </a:rPr>
              <a:t>-1</a:t>
            </a:r>
            <a:endParaRPr kumimoji="0" lang="en-US" sz="1400" b="1" i="0" u="none" strike="noStrike" cap="none" normalizeH="0" baseline="0" dirty="0">
              <a:ln>
                <a:noFill/>
              </a:ln>
              <a:solidFill>
                <a:schemeClr val="tx1"/>
              </a:solidFill>
              <a:effectLst/>
              <a:latin typeface="Arial" pitchFamily="34" charset="0"/>
              <a:cs typeface="Arial" pitchFamily="34" charset="0"/>
            </a:endParaRPr>
          </a:p>
        </p:txBody>
      </p:sp>
      <p:sp>
        <p:nvSpPr>
          <p:cNvPr id="2069" name="Text Box 46"/>
          <p:cNvSpPr txBox="1">
            <a:spLocks noChangeArrowheads="1"/>
          </p:cNvSpPr>
          <p:nvPr/>
        </p:nvSpPr>
        <p:spPr bwMode="auto">
          <a:xfrm>
            <a:off x="8420100" y="5029200"/>
            <a:ext cx="723900" cy="3810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Calibri" pitchFamily="34" charset="0"/>
                <a:ea typeface="Arial" pitchFamily="34" charset="0"/>
                <a:cs typeface="Arial" pitchFamily="34" charset="0"/>
              </a:rPr>
              <a:t>10.44</a:t>
            </a:r>
            <a:endParaRPr kumimoji="0" lang="en-US" sz="1400" b="1" i="0" u="none" strike="noStrike" cap="none" normalizeH="0" baseline="0" dirty="0">
              <a:ln>
                <a:noFill/>
              </a:ln>
              <a:solidFill>
                <a:schemeClr val="tx1"/>
              </a:solidFill>
              <a:effectLst/>
              <a:latin typeface="Arial" pitchFamily="34" charset="0"/>
              <a:cs typeface="Arial" pitchFamily="34" charset="0"/>
            </a:endParaRPr>
          </a:p>
        </p:txBody>
      </p:sp>
      <p:pic>
        <p:nvPicPr>
          <p:cNvPr id="2070" name="Picture 2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5029200"/>
            <a:ext cx="1692701" cy="457200"/>
          </a:xfrm>
          <a:prstGeom prst="rect">
            <a:avLst/>
          </a:prstGeom>
          <a:noFill/>
          <a:ln w="9525">
            <a:noFill/>
            <a:miter lim="800000"/>
            <a:headEnd/>
            <a:tailEnd/>
          </a:ln>
        </p:spPr>
      </p:pic>
      <p:pic>
        <p:nvPicPr>
          <p:cNvPr id="2071" name="Picture 23"/>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514600" y="5105400"/>
            <a:ext cx="1905001" cy="233806"/>
          </a:xfrm>
          <a:prstGeom prst="rect">
            <a:avLst/>
          </a:prstGeom>
          <a:noFill/>
          <a:ln w="9525">
            <a:noFill/>
            <a:miter lim="800000"/>
            <a:headEnd/>
            <a:tailEnd/>
          </a:ln>
        </p:spPr>
      </p:pic>
      <p:pic>
        <p:nvPicPr>
          <p:cNvPr id="2072" name="Picture 24"/>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953000" y="5105400"/>
            <a:ext cx="2806803" cy="228600"/>
          </a:xfrm>
          <a:prstGeom prst="rect">
            <a:avLst/>
          </a:prstGeom>
          <a:noFill/>
          <a:ln w="9525">
            <a:noFill/>
            <a:miter lim="800000"/>
            <a:headEnd/>
            <a:tailEnd/>
          </a:ln>
        </p:spPr>
      </p:pic>
      <p:pic>
        <p:nvPicPr>
          <p:cNvPr id="2073" name="Picture 2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228600" y="5486400"/>
            <a:ext cx="7620000" cy="701090"/>
          </a:xfrm>
          <a:prstGeom prst="rect">
            <a:avLst/>
          </a:prstGeom>
          <a:noFill/>
          <a:ln w="9525">
            <a:noFill/>
            <a:miter lim="800000"/>
            <a:headEnd/>
            <a:tailEnd/>
          </a:ln>
        </p:spPr>
      </p:pic>
      <p:pic>
        <p:nvPicPr>
          <p:cNvPr id="2074" name="Picture 26"/>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228600" y="6234390"/>
            <a:ext cx="7543800" cy="62361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lgn="just">
              <a:buNone/>
            </a:pPr>
            <a:r>
              <a:rPr lang="en-US" sz="1800" b="1" u="sng" dirty="0">
                <a:solidFill>
                  <a:srgbClr val="FF0000"/>
                </a:solidFill>
              </a:rPr>
              <a:t>Example 7</a:t>
            </a:r>
            <a:endParaRPr lang="en-US" sz="1800" u="sng" dirty="0">
              <a:solidFill>
                <a:srgbClr val="FF0000"/>
              </a:solidFill>
            </a:endParaRPr>
          </a:p>
          <a:p>
            <a:pPr algn="just">
              <a:buNone/>
            </a:pPr>
            <a:r>
              <a:rPr lang="en-US" sz="1600" dirty="0"/>
              <a:t>        Check the concrete stresses immediately after </a:t>
            </a:r>
            <a:r>
              <a:rPr lang="en-US" sz="1600" dirty="0" err="1"/>
              <a:t>prestress</a:t>
            </a:r>
            <a:r>
              <a:rPr lang="en-US" sz="1600" dirty="0"/>
              <a:t> transfer and at service load for the simply supported beam shown.</a:t>
            </a:r>
          </a:p>
          <a:p>
            <a:pPr algn="just">
              <a:buNone/>
            </a:pPr>
            <a:r>
              <a:rPr lang="en-US" sz="1600" dirty="0"/>
              <a:t>         Given data:</a:t>
            </a:r>
          </a:p>
          <a:p>
            <a:pPr algn="just">
              <a:buNone/>
            </a:pPr>
            <a:r>
              <a:rPr lang="en-US" sz="1600" dirty="0"/>
              <a:t>                            Roof load = 0.96 </a:t>
            </a:r>
            <a:r>
              <a:rPr lang="en-US" sz="1600" dirty="0" err="1"/>
              <a:t>kN</a:t>
            </a:r>
            <a:r>
              <a:rPr lang="en-US" sz="1600" dirty="0"/>
              <a:t>/m</a:t>
            </a:r>
            <a:r>
              <a:rPr lang="en-US" sz="1600" baseline="30000" dirty="0"/>
              <a:t>2</a:t>
            </a:r>
            <a:endParaRPr lang="en-US" sz="1600" dirty="0"/>
          </a:p>
          <a:p>
            <a:pPr algn="just">
              <a:buNone/>
            </a:pPr>
            <a:r>
              <a:rPr lang="en-US" sz="1600" dirty="0"/>
              <a:t>                            Live load= 1.92 </a:t>
            </a:r>
            <a:r>
              <a:rPr lang="en-US" sz="1600" dirty="0" err="1"/>
              <a:t>kN</a:t>
            </a:r>
            <a:r>
              <a:rPr lang="en-US" sz="1600" dirty="0"/>
              <a:t>/m</a:t>
            </a:r>
            <a:r>
              <a:rPr lang="en-US" sz="1600" baseline="30000" dirty="0"/>
              <a:t>2</a:t>
            </a:r>
            <a:endParaRPr lang="en-US" sz="1600" dirty="0"/>
          </a:p>
          <a:p>
            <a:pPr algn="just">
              <a:buNone/>
            </a:pPr>
            <a:r>
              <a:rPr lang="en-US" sz="1600" dirty="0"/>
              <a:t>                            Span= 14.63</a:t>
            </a:r>
            <a:r>
              <a:rPr lang="en-US" sz="1600" baseline="30000" dirty="0"/>
              <a:t> </a:t>
            </a:r>
            <a:r>
              <a:rPr lang="en-US" sz="1600" dirty="0"/>
              <a:t>m </a:t>
            </a:r>
          </a:p>
          <a:p>
            <a:pPr algn="just">
              <a:buNone/>
            </a:pPr>
            <a:endParaRPr lang="en-US" sz="1600" dirty="0"/>
          </a:p>
          <a:p>
            <a:pPr>
              <a:buNone/>
            </a:pPr>
            <a:r>
              <a:rPr lang="en-US" sz="1600" dirty="0"/>
              <a:t>                            </a:t>
            </a:r>
            <a:r>
              <a:rPr lang="en-US" sz="1600" dirty="0" err="1"/>
              <a:t>Aps</a:t>
            </a:r>
            <a:r>
              <a:rPr lang="en-US" sz="1600" dirty="0"/>
              <a:t> (8-12.7mm) = 8x98.71 = 789.7mm</a:t>
            </a:r>
            <a:r>
              <a:rPr lang="en-US" sz="1600" baseline="30000" dirty="0"/>
              <a:t>2</a:t>
            </a:r>
            <a:r>
              <a:rPr lang="en-US" sz="1600" dirty="0"/>
              <a:t>  </a:t>
            </a:r>
          </a:p>
          <a:p>
            <a:pPr>
              <a:buNone/>
            </a:pPr>
            <a:r>
              <a:rPr lang="en-US" sz="1600" dirty="0"/>
              <a:t>                            e = 248mm</a:t>
            </a:r>
          </a:p>
          <a:p>
            <a:pPr>
              <a:buNone/>
            </a:pPr>
            <a:r>
              <a:rPr lang="en-US" sz="1600" dirty="0"/>
              <a:t>                            </a:t>
            </a:r>
            <a:r>
              <a:rPr lang="en-US" sz="1600" dirty="0" err="1"/>
              <a:t>fpu</a:t>
            </a:r>
            <a:r>
              <a:rPr lang="en-US" sz="1600" dirty="0"/>
              <a:t>= 1862 </a:t>
            </a:r>
            <a:r>
              <a:rPr lang="en-US" sz="1600" dirty="0" err="1"/>
              <a:t>MPa</a:t>
            </a:r>
            <a:r>
              <a:rPr lang="en-US" sz="1600" dirty="0"/>
              <a:t>    ,     </a:t>
            </a:r>
            <a:r>
              <a:rPr lang="en-US" sz="1600" dirty="0" err="1"/>
              <a:t>fpy</a:t>
            </a:r>
            <a:r>
              <a:rPr lang="en-US" sz="1600" dirty="0"/>
              <a:t> = 1676  </a:t>
            </a:r>
            <a:r>
              <a:rPr lang="en-US" sz="1600" dirty="0" err="1"/>
              <a:t>MPa</a:t>
            </a:r>
            <a:r>
              <a:rPr lang="en-US" sz="1600" dirty="0"/>
              <a:t>   , </a:t>
            </a:r>
            <a:r>
              <a:rPr lang="en-US" sz="1600" dirty="0" err="1"/>
              <a:t>fsi</a:t>
            </a:r>
            <a:r>
              <a:rPr lang="en-US" sz="1600" dirty="0"/>
              <a:t> = 1332 </a:t>
            </a:r>
            <a:r>
              <a:rPr lang="en-US" sz="1600" dirty="0" err="1"/>
              <a:t>MPa</a:t>
            </a:r>
            <a:endParaRPr lang="en-US" sz="1600" dirty="0"/>
          </a:p>
          <a:p>
            <a:pPr>
              <a:buNone/>
            </a:pPr>
            <a:r>
              <a:rPr lang="en-US" sz="1600" dirty="0"/>
              <a:t>                            Total losses is 15%</a:t>
            </a:r>
          </a:p>
          <a:p>
            <a:pPr>
              <a:buNone/>
            </a:pPr>
            <a:r>
              <a:rPr lang="en-US" sz="1600" dirty="0"/>
              <a:t>           Ac = 289677mm</a:t>
            </a:r>
            <a:r>
              <a:rPr lang="en-US" sz="1600" baseline="30000" dirty="0"/>
              <a:t>2</a:t>
            </a:r>
            <a:endParaRPr lang="en-US" sz="1600" dirty="0"/>
          </a:p>
          <a:p>
            <a:pPr>
              <a:buNone/>
            </a:pPr>
            <a:r>
              <a:rPr lang="en-US" sz="1600" dirty="0"/>
              <a:t>           </a:t>
            </a:r>
            <a:r>
              <a:rPr lang="en-US" sz="1600" dirty="0" err="1"/>
              <a:t>Ic</a:t>
            </a:r>
            <a:r>
              <a:rPr lang="en-US" sz="1600" dirty="0"/>
              <a:t> = 9.3523 x 10</a:t>
            </a:r>
            <a:r>
              <a:rPr lang="en-US" sz="1600" baseline="30000" dirty="0"/>
              <a:t>9</a:t>
            </a:r>
            <a:r>
              <a:rPr lang="en-US" sz="1600" dirty="0"/>
              <a:t>mm</a:t>
            </a:r>
            <a:r>
              <a:rPr lang="en-US" sz="1600" baseline="30000" dirty="0"/>
              <a:t>4</a:t>
            </a:r>
            <a:endParaRPr lang="en-US" sz="1600" dirty="0"/>
          </a:p>
          <a:p>
            <a:pPr>
              <a:buNone/>
            </a:pPr>
            <a:r>
              <a:rPr lang="en-US" sz="1600" dirty="0"/>
              <a:t>           </a:t>
            </a:r>
            <a:r>
              <a:rPr lang="en-US" sz="1600" dirty="0" err="1"/>
              <a:t>y</a:t>
            </a:r>
            <a:r>
              <a:rPr lang="en-US" sz="1600" baseline="-25000" dirty="0" err="1"/>
              <a:t>t</a:t>
            </a:r>
            <a:r>
              <a:rPr lang="en-US" sz="1600" dirty="0"/>
              <a:t> = 158.2mm</a:t>
            </a:r>
          </a:p>
          <a:p>
            <a:pPr>
              <a:buNone/>
            </a:pPr>
            <a:r>
              <a:rPr lang="en-US" sz="1600" dirty="0"/>
              <a:t>           </a:t>
            </a:r>
            <a:r>
              <a:rPr lang="en-US" sz="1600" dirty="0" err="1"/>
              <a:t>y</a:t>
            </a:r>
            <a:r>
              <a:rPr lang="en-US" sz="1600" baseline="-25000" dirty="0" err="1"/>
              <a:t>b</a:t>
            </a:r>
            <a:r>
              <a:rPr lang="en-US" sz="1600" dirty="0"/>
              <a:t>= 451.4mm</a:t>
            </a:r>
            <a:endParaRPr lang="en-US" sz="1000" dirty="0"/>
          </a:p>
          <a:p>
            <a:pPr>
              <a:buNone/>
            </a:pPr>
            <a:endParaRPr lang="en-US" sz="1600" dirty="0"/>
          </a:p>
          <a:p>
            <a:pPr>
              <a:buNone/>
            </a:pPr>
            <a:r>
              <a:rPr lang="en-US" sz="1600" b="1" dirty="0"/>
              <a:t>          Sol.</a:t>
            </a:r>
          </a:p>
          <a:p>
            <a:pPr>
              <a:buNone/>
            </a:pPr>
            <a:endParaRPr lang="en-US" sz="1600" dirty="0"/>
          </a:p>
          <a:p>
            <a:pPr>
              <a:buNone/>
            </a:pPr>
            <a:r>
              <a:rPr lang="en-US" sz="1600" dirty="0"/>
              <a:t>       </a:t>
            </a:r>
          </a:p>
          <a:p>
            <a:pPr>
              <a:buNone/>
            </a:pPr>
            <a:endParaRPr lang="en-US" sz="1600" dirty="0"/>
          </a:p>
          <a:p>
            <a:pPr>
              <a:buNone/>
            </a:pPr>
            <a:endParaRPr lang="en-US" sz="1600" dirty="0"/>
          </a:p>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2057400"/>
            <a:ext cx="3581400" cy="282513"/>
          </a:xfrm>
          <a:prstGeom prst="rect">
            <a:avLst/>
          </a:prstGeom>
          <a:noFill/>
          <a:ln w="9525">
            <a:noFill/>
            <a:miter lim="800000"/>
            <a:headEnd/>
            <a:tailEnd/>
          </a:ln>
        </p:spPr>
      </p:pic>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5257800"/>
            <a:ext cx="3434954" cy="228600"/>
          </a:xfrm>
          <a:prstGeom prst="rect">
            <a:avLst/>
          </a:prstGeom>
          <a:noFill/>
          <a:ln w="9525">
            <a:noFill/>
            <a:miter lim="800000"/>
            <a:headEnd/>
            <a:tailEnd/>
          </a:ln>
        </p:spPr>
      </p:pic>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 y="5486400"/>
            <a:ext cx="2895600" cy="399586"/>
          </a:xfrm>
          <a:prstGeom prst="rect">
            <a:avLst/>
          </a:prstGeom>
          <a:noFill/>
          <a:ln w="9525">
            <a:noFill/>
            <a:miter lim="800000"/>
            <a:headEnd/>
            <a:tailEnd/>
          </a:ln>
        </p:spPr>
      </p:pic>
      <p:pic>
        <p:nvPicPr>
          <p:cNvPr id="1030"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8600" y="5943600"/>
            <a:ext cx="3124200" cy="218012"/>
          </a:xfrm>
          <a:prstGeom prst="rect">
            <a:avLst/>
          </a:prstGeom>
          <a:noFill/>
          <a:ln w="9525">
            <a:noFill/>
            <a:miter lim="800000"/>
            <a:headEnd/>
            <a:tailEnd/>
          </a:ln>
        </p:spPr>
      </p:pic>
      <p:pic>
        <p:nvPicPr>
          <p:cNvPr id="1031"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6248400"/>
            <a:ext cx="3150777" cy="381000"/>
          </a:xfrm>
          <a:prstGeom prst="rect">
            <a:avLst/>
          </a:prstGeom>
          <a:noFill/>
          <a:ln w="9525">
            <a:noFill/>
            <a:miter lim="800000"/>
            <a:headEnd/>
            <a:tailEnd/>
          </a:ln>
        </p:spPr>
      </p:pic>
      <p:pic>
        <p:nvPicPr>
          <p:cNvPr id="2" name="Picture 1">
            <a:extLst>
              <a:ext uri="{FF2B5EF4-FFF2-40B4-BE49-F238E27FC236}">
                <a16:creationId xmlns:a16="http://schemas.microsoft.com/office/drawing/2014/main" id="{56B161BA-C321-4E4B-B43F-BEAFE75B9C6C}"/>
              </a:ext>
            </a:extLst>
          </p:cNvPr>
          <p:cNvPicPr>
            <a:picLocks noChangeAspect="1"/>
          </p:cNvPicPr>
          <p:nvPr/>
        </p:nvPicPr>
        <p:blipFill>
          <a:blip r:embed="rId7"/>
          <a:stretch>
            <a:fillRect/>
          </a:stretch>
        </p:blipFill>
        <p:spPr>
          <a:xfrm>
            <a:off x="3505200" y="3324337"/>
            <a:ext cx="5486400" cy="156452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lgn="just">
              <a:buNone/>
            </a:pPr>
            <a:r>
              <a:rPr lang="en-US" sz="1600" dirty="0"/>
              <a:t>         Sustained load.</a:t>
            </a:r>
          </a:p>
          <a:p>
            <a:pPr algn="just">
              <a:buNone/>
            </a:pPr>
            <a:endParaRPr lang="en-US" sz="1600" b="1" dirty="0"/>
          </a:p>
          <a:p>
            <a:pPr algn="just">
              <a:buNone/>
            </a:pPr>
            <a:endParaRPr lang="en-US" sz="1600" b="1" dirty="0"/>
          </a:p>
          <a:p>
            <a:pPr algn="just">
              <a:buNone/>
            </a:pPr>
            <a:endParaRPr lang="en-US" sz="1600" b="1" dirty="0"/>
          </a:p>
          <a:p>
            <a:pPr algn="just">
              <a:buNone/>
            </a:pPr>
            <a:r>
              <a:rPr lang="en-US" sz="1600" b="1" dirty="0"/>
              <a:t>        1. Stress immediately after transfer         </a:t>
            </a:r>
          </a:p>
          <a:p>
            <a:pPr algn="just">
              <a:buNone/>
            </a:pPr>
            <a:r>
              <a:rPr lang="en-US" sz="1600" b="1" dirty="0"/>
              <a:t>      </a:t>
            </a:r>
          </a:p>
          <a:p>
            <a:pPr>
              <a:buNone/>
            </a:pPr>
            <a:endParaRPr lang="en-US" sz="1600" dirty="0"/>
          </a:p>
          <a:p>
            <a:pPr>
              <a:buNone/>
            </a:pPr>
            <a:endParaRPr lang="en-US" sz="1600" dirty="0"/>
          </a:p>
          <a:p>
            <a:pPr lvl="0">
              <a:buNone/>
            </a:pPr>
            <a:endParaRPr lang="en-US" sz="1600" dirty="0">
              <a:latin typeface="Arial" pitchFamily="34" charset="0"/>
              <a:cs typeface="Arial" pitchFamily="34" charset="0"/>
            </a:endParaRPr>
          </a:p>
          <a:p>
            <a:pPr>
              <a:buNone/>
            </a:pPr>
            <a:endParaRPr lang="en-US" sz="1600" dirty="0"/>
          </a:p>
          <a:p>
            <a:pPr algn="just">
              <a:buNone/>
            </a:pPr>
            <a:endParaRPr lang="en-US" sz="1600" i="1" dirty="0"/>
          </a:p>
          <a:p>
            <a:pPr algn="just">
              <a:buNone/>
            </a:pPr>
            <a:endParaRPr lang="en-US" sz="1600" dirty="0"/>
          </a:p>
          <a:p>
            <a:pPr>
              <a:buNone/>
            </a:pPr>
            <a:r>
              <a:rPr lang="en-US" sz="1600" dirty="0"/>
              <a:t> </a:t>
            </a:r>
          </a:p>
          <a:p>
            <a:pPr>
              <a:buNone/>
            </a:pPr>
            <a:r>
              <a:rPr lang="en-US" sz="1600" dirty="0"/>
              <a:t>           </a:t>
            </a:r>
            <a:r>
              <a:rPr lang="en-US" sz="1600" b="1" dirty="0"/>
              <a:t>2. At service due to sustained load</a:t>
            </a:r>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47800" y="228600"/>
            <a:ext cx="3007573" cy="228600"/>
          </a:xfrm>
          <a:prstGeom prst="rect">
            <a:avLst/>
          </a:prstGeom>
          <a:noFill/>
          <a:ln w="9525">
            <a:noFill/>
            <a:miter lim="800000"/>
            <a:headEnd/>
            <a:tailEnd/>
          </a:ln>
        </p:spPr>
      </p:pic>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533400"/>
            <a:ext cx="3482340" cy="342900"/>
          </a:xfrm>
          <a:prstGeom prst="rect">
            <a:avLst/>
          </a:prstGeom>
          <a:noFill/>
          <a:ln w="9525">
            <a:noFill/>
            <a:miter lim="800000"/>
            <a:headEnd/>
            <a:tailEnd/>
          </a:ln>
        </p:spPr>
      </p:pic>
      <p:pic>
        <p:nvPicPr>
          <p:cNvPr id="205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47800" y="914400"/>
            <a:ext cx="3048000" cy="216638"/>
          </a:xfrm>
          <a:prstGeom prst="rect">
            <a:avLst/>
          </a:prstGeom>
          <a:noFill/>
          <a:ln w="9525">
            <a:noFill/>
            <a:miter lim="800000"/>
            <a:headEnd/>
            <a:tailEnd/>
          </a:ln>
        </p:spPr>
      </p:pic>
      <p:sp>
        <p:nvSpPr>
          <p:cNvPr id="2053" name="Straight Connector 49"/>
          <p:cNvSpPr>
            <a:spLocks noChangeShapeType="1"/>
          </p:cNvSpPr>
          <p:nvPr/>
        </p:nvSpPr>
        <p:spPr bwMode="auto">
          <a:xfrm>
            <a:off x="7818437" y="1608137"/>
            <a:ext cx="31750" cy="969963"/>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Straight Connector 50"/>
          <p:cNvSpPr>
            <a:spLocks noChangeShapeType="1"/>
          </p:cNvSpPr>
          <p:nvPr/>
        </p:nvSpPr>
        <p:spPr bwMode="auto">
          <a:xfrm>
            <a:off x="7848600" y="1600200"/>
            <a:ext cx="146050" cy="0"/>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5" name="Straight Connector 51"/>
          <p:cNvSpPr>
            <a:spLocks noChangeShapeType="1"/>
          </p:cNvSpPr>
          <p:nvPr/>
        </p:nvSpPr>
        <p:spPr bwMode="auto">
          <a:xfrm>
            <a:off x="7978775" y="1608137"/>
            <a:ext cx="423862" cy="969963"/>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6" name="Straight Connector 52"/>
          <p:cNvSpPr>
            <a:spLocks noChangeShapeType="1"/>
          </p:cNvSpPr>
          <p:nvPr/>
        </p:nvSpPr>
        <p:spPr bwMode="auto">
          <a:xfrm flipH="1">
            <a:off x="7848600" y="2590800"/>
            <a:ext cx="563562" cy="0"/>
          </a:xfrm>
          <a:prstGeom prst="line">
            <a:avLst/>
          </a:prstGeom>
          <a:noFill/>
          <a:ln w="6350">
            <a:solidFill>
              <a:srgbClr val="5B9BD5"/>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7" name="Plus 53"/>
          <p:cNvSpPr>
            <a:spLocks/>
          </p:cNvSpPr>
          <p:nvPr/>
        </p:nvSpPr>
        <p:spPr bwMode="auto">
          <a:xfrm>
            <a:off x="8001000" y="2133600"/>
            <a:ext cx="144463" cy="176212"/>
          </a:xfrm>
          <a:custGeom>
            <a:avLst/>
            <a:gdLst>
              <a:gd name="T0" fmla="*/ 19173 w 144651"/>
              <a:gd name="T1" fmla="*/ 70813 h 175648"/>
              <a:gd name="T2" fmla="*/ 55315 w 144651"/>
              <a:gd name="T3" fmla="*/ 70813 h 175648"/>
              <a:gd name="T4" fmla="*/ 55315 w 144651"/>
              <a:gd name="T5" fmla="*/ 23282 h 175648"/>
              <a:gd name="T6" fmla="*/ 89336 w 144651"/>
              <a:gd name="T7" fmla="*/ 23282 h 175648"/>
              <a:gd name="T8" fmla="*/ 89336 w 144651"/>
              <a:gd name="T9" fmla="*/ 70813 h 175648"/>
              <a:gd name="T10" fmla="*/ 125478 w 144651"/>
              <a:gd name="T11" fmla="*/ 70813 h 175648"/>
              <a:gd name="T12" fmla="*/ 125478 w 144651"/>
              <a:gd name="T13" fmla="*/ 104835 h 175648"/>
              <a:gd name="T14" fmla="*/ 89336 w 144651"/>
              <a:gd name="T15" fmla="*/ 104835 h 175648"/>
              <a:gd name="T16" fmla="*/ 89336 w 144651"/>
              <a:gd name="T17" fmla="*/ 152366 h 175648"/>
              <a:gd name="T18" fmla="*/ 55315 w 144651"/>
              <a:gd name="T19" fmla="*/ 152366 h 175648"/>
              <a:gd name="T20" fmla="*/ 55315 w 144651"/>
              <a:gd name="T21" fmla="*/ 104835 h 175648"/>
              <a:gd name="T22" fmla="*/ 19173 w 144651"/>
              <a:gd name="T23" fmla="*/ 104835 h 175648"/>
              <a:gd name="T24" fmla="*/ 19173 w 144651"/>
              <a:gd name="T25" fmla="*/ 70813 h 1756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4651" h="175648">
                <a:moveTo>
                  <a:pt x="19173" y="70813"/>
                </a:moveTo>
                <a:lnTo>
                  <a:pt x="55315" y="70813"/>
                </a:lnTo>
                <a:lnTo>
                  <a:pt x="55315" y="23282"/>
                </a:lnTo>
                <a:lnTo>
                  <a:pt x="89336" y="23282"/>
                </a:lnTo>
                <a:lnTo>
                  <a:pt x="89336" y="70813"/>
                </a:lnTo>
                <a:lnTo>
                  <a:pt x="125478" y="70813"/>
                </a:lnTo>
                <a:lnTo>
                  <a:pt x="125478" y="104835"/>
                </a:lnTo>
                <a:lnTo>
                  <a:pt x="89336" y="104835"/>
                </a:lnTo>
                <a:lnTo>
                  <a:pt x="89336" y="152366"/>
                </a:lnTo>
                <a:lnTo>
                  <a:pt x="55315" y="152366"/>
                </a:lnTo>
                <a:lnTo>
                  <a:pt x="55315" y="104835"/>
                </a:lnTo>
                <a:lnTo>
                  <a:pt x="19173" y="104835"/>
                </a:lnTo>
                <a:lnTo>
                  <a:pt x="19173" y="70813"/>
                </a:lnTo>
                <a:close/>
              </a:path>
            </a:pathLst>
          </a:custGeom>
          <a:solidFill>
            <a:srgbClr val="5B9BD5"/>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2058" name="Text Box 55"/>
          <p:cNvSpPr txBox="1">
            <a:spLocks noChangeArrowheads="1"/>
          </p:cNvSpPr>
          <p:nvPr/>
        </p:nvSpPr>
        <p:spPr bwMode="auto">
          <a:xfrm>
            <a:off x="8229600" y="2514600"/>
            <a:ext cx="571500" cy="3429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Arial" pitchFamily="34" charset="0"/>
                <a:cs typeface="Arial" pitchFamily="34" charset="0"/>
              </a:rPr>
              <a:t>7.16</a:t>
            </a:r>
            <a:endParaRPr kumimoji="0" lang="en-US" sz="1600" b="1" i="0" u="none" strike="noStrike" cap="none" normalizeH="0" baseline="0" dirty="0">
              <a:ln>
                <a:noFill/>
              </a:ln>
              <a:solidFill>
                <a:schemeClr val="tx1"/>
              </a:solidFill>
              <a:effectLst/>
              <a:latin typeface="Arial" pitchFamily="34" charset="0"/>
              <a:cs typeface="Arial" pitchFamily="34" charset="0"/>
            </a:endParaRPr>
          </a:p>
        </p:txBody>
      </p:sp>
      <p:sp>
        <p:nvSpPr>
          <p:cNvPr id="2059" name="Text Box 54"/>
          <p:cNvSpPr txBox="1">
            <a:spLocks noChangeArrowheads="1"/>
          </p:cNvSpPr>
          <p:nvPr/>
        </p:nvSpPr>
        <p:spPr bwMode="auto">
          <a:xfrm>
            <a:off x="7848600" y="1295400"/>
            <a:ext cx="571500" cy="3429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Arial" pitchFamily="34" charset="0"/>
                <a:cs typeface="Arial" pitchFamily="34" charset="0"/>
              </a:rPr>
              <a:t>2.39</a:t>
            </a:r>
            <a:endParaRPr kumimoji="0" lang="en-US" sz="1600" b="1" i="0" u="none" strike="noStrike" cap="none" normalizeH="0" baseline="0" dirty="0">
              <a:ln>
                <a:noFill/>
              </a:ln>
              <a:solidFill>
                <a:schemeClr val="tx1"/>
              </a:solidFill>
              <a:effectLst/>
              <a:latin typeface="Arial" pitchFamily="34" charset="0"/>
              <a:cs typeface="Arial" pitchFamily="34" charset="0"/>
            </a:endParaRPr>
          </a:p>
        </p:txBody>
      </p:sp>
      <p:pic>
        <p:nvPicPr>
          <p:cNvPr id="2060" name="Picture 1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81000" y="1447800"/>
            <a:ext cx="3352800" cy="266910"/>
          </a:xfrm>
          <a:prstGeom prst="rect">
            <a:avLst/>
          </a:prstGeom>
          <a:noFill/>
          <a:ln w="9525">
            <a:noFill/>
            <a:miter lim="800000"/>
            <a:headEnd/>
            <a:tailEnd/>
          </a:ln>
        </p:spPr>
      </p:pic>
      <p:pic>
        <p:nvPicPr>
          <p:cNvPr id="2061"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1000" y="1752600"/>
            <a:ext cx="2008968" cy="457200"/>
          </a:xfrm>
          <a:prstGeom prst="rect">
            <a:avLst/>
          </a:prstGeom>
          <a:noFill/>
          <a:ln w="9525">
            <a:noFill/>
            <a:miter lim="800000"/>
            <a:headEnd/>
            <a:tailEnd/>
          </a:ln>
        </p:spPr>
      </p:pic>
      <p:pic>
        <p:nvPicPr>
          <p:cNvPr id="2062" name="Picture 1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81000" y="2286000"/>
            <a:ext cx="8090171" cy="762000"/>
          </a:xfrm>
          <a:prstGeom prst="rect">
            <a:avLst/>
          </a:prstGeom>
          <a:noFill/>
          <a:ln w="9525">
            <a:noFill/>
            <a:miter lim="800000"/>
            <a:headEnd/>
            <a:tailEnd/>
          </a:ln>
        </p:spPr>
      </p:pic>
      <p:pic>
        <p:nvPicPr>
          <p:cNvPr id="2063" name="Picture 15"/>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81000" y="3048000"/>
            <a:ext cx="7471410" cy="457200"/>
          </a:xfrm>
          <a:prstGeom prst="rect">
            <a:avLst/>
          </a:prstGeom>
          <a:noFill/>
          <a:ln w="9525">
            <a:noFill/>
            <a:miter lim="800000"/>
            <a:headEnd/>
            <a:tailEnd/>
          </a:ln>
        </p:spPr>
      </p:pic>
      <p:pic>
        <p:nvPicPr>
          <p:cNvPr id="2064" name="Picture 16"/>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533400" y="4191000"/>
            <a:ext cx="2001736" cy="228600"/>
          </a:xfrm>
          <a:prstGeom prst="rect">
            <a:avLst/>
          </a:prstGeom>
          <a:noFill/>
          <a:ln w="9525">
            <a:noFill/>
            <a:miter lim="800000"/>
            <a:headEnd/>
            <a:tailEnd/>
          </a:ln>
        </p:spPr>
      </p:pic>
      <p:pic>
        <p:nvPicPr>
          <p:cNvPr id="2065" name="Picture 17"/>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533400" y="4495800"/>
            <a:ext cx="1631197" cy="457200"/>
          </a:xfrm>
          <a:prstGeom prst="rect">
            <a:avLst/>
          </a:prstGeom>
          <a:noFill/>
          <a:ln w="9525">
            <a:noFill/>
            <a:miter lim="800000"/>
            <a:headEnd/>
            <a:tailEnd/>
          </a:ln>
        </p:spPr>
      </p:pic>
      <p:pic>
        <p:nvPicPr>
          <p:cNvPr id="2066" name="Picture 18"/>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457200" y="4952999"/>
            <a:ext cx="4038600" cy="396469"/>
          </a:xfrm>
          <a:prstGeom prst="rect">
            <a:avLst/>
          </a:prstGeom>
          <a:noFill/>
          <a:ln w="9525">
            <a:noFill/>
            <a:miter lim="800000"/>
            <a:headEnd/>
            <a:tailEnd/>
          </a:ln>
        </p:spPr>
      </p:pic>
      <p:pic>
        <p:nvPicPr>
          <p:cNvPr id="2067" name="Picture 19"/>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1066800" y="5486400"/>
            <a:ext cx="4579034" cy="228600"/>
          </a:xfrm>
          <a:prstGeom prst="rect">
            <a:avLst/>
          </a:prstGeom>
          <a:noFill/>
          <a:ln w="9525">
            <a:noFill/>
            <a:miter lim="800000"/>
            <a:headEnd/>
            <a:tailEnd/>
          </a:ln>
        </p:spPr>
      </p:pic>
      <p:pic>
        <p:nvPicPr>
          <p:cNvPr id="2068" name="Picture 20"/>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457199" y="5791200"/>
            <a:ext cx="2950487" cy="457200"/>
          </a:xfrm>
          <a:prstGeom prst="rect">
            <a:avLst/>
          </a:prstGeom>
          <a:noFill/>
          <a:ln w="9525">
            <a:noFill/>
            <a:miter lim="800000"/>
            <a:headEnd/>
            <a:tailEnd/>
          </a:ln>
        </p:spPr>
      </p:pic>
      <p:pic>
        <p:nvPicPr>
          <p:cNvPr id="2069" name="Picture 21"/>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533400" y="6324600"/>
            <a:ext cx="5549705" cy="2286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buNone/>
            </a:pPr>
            <a:r>
              <a:rPr lang="en-US" sz="1600" b="1" dirty="0"/>
              <a:t>        3. Due to total moment.</a:t>
            </a:r>
          </a:p>
          <a:p>
            <a:pPr>
              <a:buNone/>
            </a:pPr>
            <a:endParaRPr lang="en-US" sz="1600" b="1" dirty="0"/>
          </a:p>
          <a:p>
            <a:pPr algn="just">
              <a:buNone/>
            </a:pPr>
            <a:r>
              <a:rPr lang="en-US" sz="1600" b="1" dirty="0"/>
              <a:t>               </a:t>
            </a:r>
            <a:endParaRPr lang="en-US" sz="1600" dirty="0"/>
          </a:p>
          <a:p>
            <a:pPr>
              <a:buNone/>
            </a:pPr>
            <a:endParaRPr lang="en-US" sz="1600" dirty="0"/>
          </a:p>
          <a:p>
            <a:pPr>
              <a:buNone/>
            </a:pPr>
            <a:r>
              <a:rPr lang="en-US" sz="1600" dirty="0"/>
              <a:t>             Comment: either increase section size or increase </a:t>
            </a:r>
            <a:r>
              <a:rPr lang="en-US" sz="1600" dirty="0" err="1"/>
              <a:t>f`c</a:t>
            </a:r>
            <a:r>
              <a:rPr lang="en-US" sz="1600" dirty="0"/>
              <a:t>  or decrease </a:t>
            </a:r>
            <a:r>
              <a:rPr lang="en-US" sz="1600" i="1" dirty="0" err="1"/>
              <a:t>l.l.</a:t>
            </a:r>
            <a:r>
              <a:rPr lang="en-US" sz="1600" dirty="0"/>
              <a:t> for roof slab.</a:t>
            </a:r>
          </a:p>
          <a:p>
            <a:pPr>
              <a:buNone/>
            </a:pPr>
            <a:endParaRPr lang="en-US" sz="1600" dirty="0"/>
          </a:p>
          <a:p>
            <a:pPr>
              <a:buNone/>
            </a:pPr>
            <a:r>
              <a:rPr lang="en-US" sz="1800" b="1" u="sng" dirty="0">
                <a:solidFill>
                  <a:srgbClr val="FF0000"/>
                </a:solidFill>
              </a:rPr>
              <a:t>Example 8</a:t>
            </a:r>
          </a:p>
          <a:p>
            <a:pPr algn="just">
              <a:buNone/>
            </a:pPr>
            <a:r>
              <a:rPr lang="en-US" sz="1600" dirty="0"/>
              <a:t>        The section of the beam shown is </a:t>
            </a:r>
            <a:r>
              <a:rPr lang="en-US" sz="1600" dirty="0" err="1"/>
              <a:t>pretensioned</a:t>
            </a:r>
            <a:r>
              <a:rPr lang="en-US" sz="1600" dirty="0"/>
              <a:t> with   5-12.7mm (</a:t>
            </a:r>
            <a:r>
              <a:rPr lang="en-US" sz="1600" dirty="0" err="1"/>
              <a:t>Aps</a:t>
            </a:r>
            <a:r>
              <a:rPr lang="en-US" sz="1600" dirty="0"/>
              <a:t>= 494mm</a:t>
            </a:r>
            <a:r>
              <a:rPr lang="en-US" sz="1600" baseline="30000" dirty="0"/>
              <a:t>2</a:t>
            </a:r>
            <a:r>
              <a:rPr lang="en-US" sz="1600" dirty="0"/>
              <a:t>) low relaxation strands Grade 1862, </a:t>
            </a:r>
            <a:r>
              <a:rPr lang="en-US" sz="1600" dirty="0" err="1"/>
              <a:t>fpu</a:t>
            </a:r>
            <a:r>
              <a:rPr lang="en-US" sz="1600" dirty="0"/>
              <a:t>=1862MPa, effective </a:t>
            </a:r>
            <a:r>
              <a:rPr lang="en-US" sz="1600" dirty="0" err="1"/>
              <a:t>prestress</a:t>
            </a:r>
            <a:r>
              <a:rPr lang="en-US" sz="1600" dirty="0"/>
              <a:t>, </a:t>
            </a:r>
            <a:r>
              <a:rPr lang="en-US" sz="1600" dirty="0" err="1"/>
              <a:t>fse</a:t>
            </a:r>
            <a:r>
              <a:rPr lang="en-US" sz="1600" dirty="0"/>
              <a:t>= 1103MPa,  =27.6MPa</a:t>
            </a:r>
          </a:p>
          <a:p>
            <a:pPr algn="just">
              <a:buNone/>
            </a:pPr>
            <a:r>
              <a:rPr lang="en-US" sz="1600" dirty="0"/>
              <a:t>         Calculate the design strength of the beam.</a:t>
            </a:r>
          </a:p>
          <a:p>
            <a:pPr>
              <a:buNone/>
            </a:pPr>
            <a:endParaRPr lang="en-US" sz="1600" dirty="0"/>
          </a:p>
          <a:p>
            <a:pPr>
              <a:buNone/>
            </a:pPr>
            <a:r>
              <a:rPr lang="en-US" sz="1600" b="1" dirty="0"/>
              <a:t>        Sol.</a:t>
            </a:r>
          </a:p>
          <a:p>
            <a:pPr>
              <a:buNone/>
            </a:pPr>
            <a:r>
              <a:rPr lang="en-US" sz="1600" dirty="0"/>
              <a:t>         For grade 1862 	</a:t>
            </a:r>
            <a:r>
              <a:rPr lang="en-US" sz="1600" dirty="0" err="1"/>
              <a:t>fpu</a:t>
            </a:r>
            <a:r>
              <a:rPr lang="en-US" sz="1600" dirty="0"/>
              <a:t>= 1862MPa</a:t>
            </a:r>
          </a:p>
          <a:p>
            <a:pPr>
              <a:buNone/>
            </a:pPr>
            <a:r>
              <a:rPr lang="en-US" sz="1600" dirty="0"/>
              <a:t> 	                                                       Approximate ACI equations are applicable.</a:t>
            </a:r>
          </a:p>
          <a:p>
            <a:pPr algn="just">
              <a:buNone/>
            </a:pPr>
            <a:endParaRPr lang="en-US" sz="1600" dirty="0"/>
          </a:p>
          <a:p>
            <a:pPr>
              <a:buNone/>
            </a:pPr>
            <a:endParaRPr lang="en-US" sz="1600" dirty="0"/>
          </a:p>
          <a:p>
            <a:pPr>
              <a:buNone/>
            </a:pPr>
            <a:r>
              <a:rPr lang="en-US" sz="1600" dirty="0"/>
              <a:t>                                                                                              , for   </a:t>
            </a:r>
            <a:r>
              <a:rPr lang="en-US" sz="1600" dirty="0" err="1"/>
              <a:t>fpy</a:t>
            </a:r>
            <a:r>
              <a:rPr lang="en-US" sz="1600" dirty="0"/>
              <a:t>/</a:t>
            </a:r>
            <a:r>
              <a:rPr lang="en-US" sz="1600" dirty="0" err="1"/>
              <a:t>fpu</a:t>
            </a:r>
            <a:r>
              <a:rPr lang="en-US" sz="1600" dirty="0"/>
              <a:t>=0.9           </a:t>
            </a:r>
          </a:p>
          <a:p>
            <a:pPr>
              <a:buNone/>
            </a:pPr>
            <a:r>
              <a:rPr lang="en-US" sz="1600" dirty="0"/>
              <a:t>                   =0.28, β</a:t>
            </a:r>
            <a:r>
              <a:rPr lang="en-US" sz="1600" baseline="-25000" dirty="0"/>
              <a:t>1</a:t>
            </a:r>
            <a:r>
              <a:rPr lang="en-US" sz="1600" dirty="0"/>
              <a:t>=0.85, w=w</a:t>
            </a:r>
            <a:r>
              <a:rPr lang="en-US" sz="1600" baseline="30000" dirty="0"/>
              <a:t>1</a:t>
            </a:r>
            <a:r>
              <a:rPr lang="en-US" sz="1600" dirty="0"/>
              <a:t>=0.0</a:t>
            </a:r>
          </a:p>
          <a:p>
            <a:pPr>
              <a:buNone/>
            </a:pPr>
            <a:endParaRPr lang="en-US" sz="1600" dirty="0"/>
          </a:p>
          <a:p>
            <a:pPr>
              <a:buNone/>
            </a:pPr>
            <a:endParaRPr lang="en-US" sz="1600" dirty="0"/>
          </a:p>
          <a:p>
            <a:pPr>
              <a:buNone/>
            </a:pPr>
            <a:r>
              <a:rPr lang="en-US" sz="1600" dirty="0"/>
              <a:t>                                                                                                Analysis as flanged sec.</a:t>
            </a:r>
          </a:p>
          <a:p>
            <a:pPr>
              <a:buNone/>
            </a:pPr>
            <a:endParaRPr lang="en-US" sz="1600" dirty="0"/>
          </a:p>
          <a:p>
            <a:pPr>
              <a:buNone/>
            </a:pPr>
            <a:r>
              <a:rPr lang="en-US" sz="1600" dirty="0"/>
              <a:t>                                                                                               ,    </a:t>
            </a:r>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307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4800" y="228601"/>
            <a:ext cx="6172200" cy="410082"/>
          </a:xfrm>
          <a:prstGeom prst="rect">
            <a:avLst/>
          </a:prstGeom>
          <a:noFill/>
          <a:ln w="9525">
            <a:noFill/>
            <a:miter lim="800000"/>
            <a:headEnd/>
            <a:tailEnd/>
          </a:ln>
        </p:spPr>
      </p:pic>
      <p:pic>
        <p:nvPicPr>
          <p:cNvPr id="30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 y="685800"/>
            <a:ext cx="6737488" cy="381000"/>
          </a:xfrm>
          <a:prstGeom prst="rect">
            <a:avLst/>
          </a:prstGeom>
          <a:noFill/>
          <a:ln w="9525">
            <a:noFill/>
            <a:miter lim="800000"/>
            <a:headEnd/>
            <a:tailEnd/>
          </a:ln>
        </p:spPr>
      </p:pic>
      <p:pic>
        <p:nvPicPr>
          <p:cNvPr id="3076" name="Picture 13"/>
          <p:cNvPicPr>
            <a:picLocks noChangeAspect="1" noChangeArrowheads="1"/>
          </p:cNvPicPr>
          <p:nvPr/>
        </p:nvPicPr>
        <p:blipFill>
          <a:blip r:embed="rId4"/>
          <a:srcRect/>
          <a:stretch>
            <a:fillRect/>
          </a:stretch>
        </p:blipFill>
        <p:spPr bwMode="auto">
          <a:xfrm>
            <a:off x="6553200" y="2362200"/>
            <a:ext cx="2352675" cy="3101785"/>
          </a:xfrm>
          <a:prstGeom prst="rect">
            <a:avLst/>
          </a:prstGeom>
          <a:noFill/>
          <a:ln w="9525">
            <a:solidFill>
              <a:srgbClr val="E46C0A"/>
            </a:solidFill>
            <a:miter lim="800000"/>
            <a:headEnd/>
            <a:tailEnd/>
          </a:ln>
        </p:spPr>
      </p:pic>
      <p:pic>
        <p:nvPicPr>
          <p:cNvPr id="3077"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8600" y="3810000"/>
            <a:ext cx="1219200" cy="241322"/>
          </a:xfrm>
          <a:prstGeom prst="rect">
            <a:avLst/>
          </a:prstGeom>
          <a:noFill/>
          <a:ln w="9525">
            <a:noFill/>
            <a:miter lim="800000"/>
            <a:headEnd/>
            <a:tailEnd/>
          </a:ln>
        </p:spPr>
      </p:pic>
      <p:cxnSp>
        <p:nvCxnSpPr>
          <p:cNvPr id="8" name="Straight Arrow Connector 7"/>
          <p:cNvCxnSpPr/>
          <p:nvPr/>
        </p:nvCxnSpPr>
        <p:spPr>
          <a:xfrm>
            <a:off x="1600200" y="3962400"/>
            <a:ext cx="76200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3078"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1" y="4038600"/>
            <a:ext cx="3048000" cy="410088"/>
          </a:xfrm>
          <a:prstGeom prst="rect">
            <a:avLst/>
          </a:prstGeom>
          <a:noFill/>
          <a:ln w="9525">
            <a:noFill/>
            <a:miter lim="800000"/>
            <a:headEnd/>
            <a:tailEnd/>
          </a:ln>
        </p:spPr>
      </p:pic>
      <p:pic>
        <p:nvPicPr>
          <p:cNvPr id="3079"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28600" y="4572000"/>
            <a:ext cx="3630821" cy="381000"/>
          </a:xfrm>
          <a:prstGeom prst="rect">
            <a:avLst/>
          </a:prstGeom>
          <a:noFill/>
          <a:ln w="9525">
            <a:noFill/>
            <a:miter lim="800000"/>
            <a:headEnd/>
            <a:tailEnd/>
          </a:ln>
        </p:spPr>
      </p:pic>
      <p:pic>
        <p:nvPicPr>
          <p:cNvPr id="3080" name="Picture 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04800" y="4953000"/>
            <a:ext cx="228600" cy="331471"/>
          </a:xfrm>
          <a:prstGeom prst="rect">
            <a:avLst/>
          </a:prstGeom>
          <a:noFill/>
          <a:ln w="9525">
            <a:noFill/>
            <a:miter lim="800000"/>
            <a:headEnd/>
            <a:tailEnd/>
          </a:ln>
        </p:spPr>
      </p:pic>
      <p:pic>
        <p:nvPicPr>
          <p:cNvPr id="3081" name="Picture 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28600" y="5334000"/>
            <a:ext cx="3657601" cy="425078"/>
          </a:xfrm>
          <a:prstGeom prst="rect">
            <a:avLst/>
          </a:prstGeom>
          <a:noFill/>
          <a:ln w="9525">
            <a:noFill/>
            <a:miter lim="800000"/>
            <a:headEnd/>
            <a:tailEnd/>
          </a:ln>
        </p:spPr>
      </p:pic>
      <p:pic>
        <p:nvPicPr>
          <p:cNvPr id="3082" name="Picture 10"/>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648200" y="5410200"/>
            <a:ext cx="1363645" cy="228600"/>
          </a:xfrm>
          <a:prstGeom prst="rect">
            <a:avLst/>
          </a:prstGeom>
          <a:noFill/>
          <a:ln w="9525">
            <a:noFill/>
            <a:miter lim="800000"/>
            <a:headEnd/>
            <a:tailEnd/>
          </a:ln>
        </p:spPr>
      </p:pic>
      <p:cxnSp>
        <p:nvCxnSpPr>
          <p:cNvPr id="15" name="Straight Arrow Connector 14"/>
          <p:cNvCxnSpPr/>
          <p:nvPr/>
        </p:nvCxnSpPr>
        <p:spPr>
          <a:xfrm>
            <a:off x="4038600" y="5562600"/>
            <a:ext cx="53340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3083" name="Picture 11"/>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228600" y="5867400"/>
            <a:ext cx="2988733" cy="381000"/>
          </a:xfrm>
          <a:prstGeom prst="rect">
            <a:avLst/>
          </a:prstGeom>
          <a:noFill/>
          <a:ln w="9525">
            <a:noFill/>
            <a:miter lim="800000"/>
            <a:headEnd/>
            <a:tailEnd/>
          </a:ln>
        </p:spPr>
      </p:pic>
      <p:cxnSp>
        <p:nvCxnSpPr>
          <p:cNvPr id="18" name="Straight Arrow Connector 17"/>
          <p:cNvCxnSpPr/>
          <p:nvPr/>
        </p:nvCxnSpPr>
        <p:spPr>
          <a:xfrm>
            <a:off x="3429000" y="6019800"/>
            <a:ext cx="53340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3084" name="Picture 12"/>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304800" y="6400800"/>
            <a:ext cx="3034991" cy="457200"/>
          </a:xfrm>
          <a:prstGeom prst="rect">
            <a:avLst/>
          </a:prstGeom>
          <a:noFill/>
          <a:ln w="9525">
            <a:noFill/>
            <a:miter lim="800000"/>
            <a:headEnd/>
            <a:tailEnd/>
          </a:ln>
        </p:spPr>
      </p:pic>
      <p:pic>
        <p:nvPicPr>
          <p:cNvPr id="3085" name="Picture 13"/>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4267201" y="6553200"/>
            <a:ext cx="2438399" cy="224873"/>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lgn="just">
              <a:buNone/>
            </a:pPr>
            <a:r>
              <a:rPr lang="en-US" sz="1600" dirty="0"/>
              <a:t>                                                                                      c = a/0.85 =147.9mm,  c/d =0.338 ˂ 0.6 tension failure.</a:t>
            </a:r>
          </a:p>
          <a:p>
            <a:pPr algn="just">
              <a:buNone/>
            </a:pPr>
            <a:endParaRPr lang="en-US" sz="1600" dirty="0"/>
          </a:p>
          <a:p>
            <a:pPr algn="just">
              <a:buNone/>
            </a:pPr>
            <a:r>
              <a:rPr lang="en-US" sz="1600" dirty="0"/>
              <a:t>                                                                                      tens. Cont.  Ø=0.9</a:t>
            </a:r>
          </a:p>
          <a:p>
            <a:pPr algn="just">
              <a:buNone/>
            </a:pPr>
            <a:endParaRPr lang="en-US" sz="1600" dirty="0"/>
          </a:p>
          <a:p>
            <a:pPr algn="just">
              <a:buNone/>
            </a:pPr>
            <a:endParaRPr lang="en-US" sz="1600" dirty="0"/>
          </a:p>
          <a:p>
            <a:endParaRPr lang="en-US" sz="1600" b="1" dirty="0"/>
          </a:p>
          <a:p>
            <a:pPr algn="just">
              <a:buNone/>
            </a:pPr>
            <a:r>
              <a:rPr lang="en-US" sz="1600" b="1" dirty="0"/>
              <a:t>        </a:t>
            </a:r>
            <a:r>
              <a:rPr lang="en-US" sz="1800" b="1" u="sng" dirty="0">
                <a:solidFill>
                  <a:srgbClr val="FF0000"/>
                </a:solidFill>
              </a:rPr>
              <a:t>Example 9</a:t>
            </a:r>
          </a:p>
          <a:p>
            <a:pPr algn="just">
              <a:buNone/>
            </a:pPr>
            <a:r>
              <a:rPr lang="en-US" sz="1600" dirty="0"/>
              <a:t>        The longitudinal section of a beam shown below, the beam is post tensioned and to be designed to carry a uniform dist. load (8.76 </a:t>
            </a:r>
            <a:r>
              <a:rPr lang="en-US" sz="1600" dirty="0" err="1"/>
              <a:t>kN</a:t>
            </a:r>
            <a:r>
              <a:rPr lang="en-US" sz="1600" dirty="0"/>
              <a:t>/m as live load and 2.2 </a:t>
            </a:r>
            <a:r>
              <a:rPr lang="en-US" sz="1600" dirty="0" err="1"/>
              <a:t>kN</a:t>
            </a:r>
            <a:r>
              <a:rPr lang="en-US" sz="1600" dirty="0"/>
              <a:t>/m as super imposed dead load) in addition to its own wt., losses of </a:t>
            </a:r>
            <a:r>
              <a:rPr lang="en-US" sz="1600" dirty="0" err="1"/>
              <a:t>prestress</a:t>
            </a:r>
            <a:r>
              <a:rPr lang="en-US" sz="1600" dirty="0"/>
              <a:t> of about 20%</a:t>
            </a:r>
          </a:p>
          <a:p>
            <a:pPr lvl="0" algn="just">
              <a:buNone/>
            </a:pPr>
            <a:r>
              <a:rPr lang="en-US" sz="1600" dirty="0"/>
              <a:t>               1. Select a section from   AASHTO Standard section &amp;</a:t>
            </a:r>
          </a:p>
          <a:p>
            <a:pPr lvl="0" algn="just">
              <a:buNone/>
            </a:pPr>
            <a:r>
              <a:rPr lang="en-US" sz="1600" dirty="0"/>
              <a:t>               2. Calculate amount of (</a:t>
            </a:r>
            <a:r>
              <a:rPr lang="en-US" sz="1600" dirty="0" err="1"/>
              <a:t>Aps</a:t>
            </a:r>
            <a:r>
              <a:rPr lang="en-US" sz="1600" dirty="0"/>
              <a:t>) required.</a:t>
            </a:r>
          </a:p>
          <a:p>
            <a:pPr lvl="0" algn="just">
              <a:buNone/>
            </a:pPr>
            <a:r>
              <a:rPr lang="en-US" sz="1600" dirty="0"/>
              <a:t>               3. Check stresses at top &amp;</a:t>
            </a:r>
            <a:r>
              <a:rPr lang="en-US" sz="1600" dirty="0" err="1"/>
              <a:t>bott</a:t>
            </a:r>
            <a:r>
              <a:rPr lang="en-US" sz="1600" dirty="0"/>
              <a:t>. At service.</a:t>
            </a:r>
          </a:p>
          <a:p>
            <a:pPr lvl="0" algn="just">
              <a:buNone/>
            </a:pPr>
            <a:r>
              <a:rPr lang="en-US" sz="1600" dirty="0"/>
              <a:t>               4. Determine safety factor for the section.</a:t>
            </a:r>
          </a:p>
          <a:p>
            <a:pPr lvl="0" algn="just">
              <a:buNone/>
            </a:pPr>
            <a:endParaRPr lang="en-US" sz="1600" dirty="0"/>
          </a:p>
          <a:p>
            <a:pPr lvl="0" algn="just">
              <a:buNone/>
            </a:pPr>
            <a:endParaRPr lang="en-US" sz="1600" dirty="0"/>
          </a:p>
          <a:p>
            <a:pPr lvl="0" algn="just">
              <a:buNone/>
            </a:pPr>
            <a:endParaRPr lang="en-US" sz="1600" dirty="0"/>
          </a:p>
          <a:p>
            <a:pPr>
              <a:buNone/>
            </a:pPr>
            <a:r>
              <a:rPr lang="en-US" sz="1600" b="1" dirty="0"/>
              <a:t>        Sol.</a:t>
            </a:r>
            <a:r>
              <a:rPr lang="en-US" sz="1600" dirty="0"/>
              <a:t> </a:t>
            </a:r>
          </a:p>
          <a:p>
            <a:pPr>
              <a:buNone/>
            </a:pPr>
            <a:r>
              <a:rPr lang="en-US" sz="1600" b="1" dirty="0"/>
              <a:t>        1-based on the span length, AASHTO type I can be selected with the following properties</a:t>
            </a:r>
          </a:p>
          <a:p>
            <a:pPr>
              <a:buNone/>
            </a:pPr>
            <a:endParaRPr lang="en-US" sz="1600" b="1" dirty="0"/>
          </a:p>
          <a:p>
            <a:pPr>
              <a:buNone/>
            </a:pPr>
            <a:r>
              <a:rPr lang="en-US" sz="1600" b="1" dirty="0"/>
              <a:t>                                         </a:t>
            </a:r>
          </a:p>
          <a:p>
            <a:pPr>
              <a:buNone/>
            </a:pPr>
            <a:endParaRPr lang="en-US" sz="1600" b="1" dirty="0"/>
          </a:p>
          <a:p>
            <a:pPr lvl="0">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cxnSp>
        <p:nvCxnSpPr>
          <p:cNvPr id="4" name="Straight Arrow Connector 3"/>
          <p:cNvCxnSpPr/>
          <p:nvPr/>
        </p:nvCxnSpPr>
        <p:spPr>
          <a:xfrm>
            <a:off x="2590800" y="152400"/>
            <a:ext cx="914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 y="0"/>
            <a:ext cx="2286000" cy="400662"/>
          </a:xfrm>
          <a:prstGeom prst="rect">
            <a:avLst/>
          </a:prstGeom>
          <a:noFill/>
          <a:ln w="9525">
            <a:noFill/>
            <a:miter lim="800000"/>
            <a:headEnd/>
            <a:tailEnd/>
          </a:ln>
        </p:spPr>
      </p:pic>
      <p:cxnSp>
        <p:nvCxnSpPr>
          <p:cNvPr id="7" name="Straight Arrow Connector 6"/>
          <p:cNvCxnSpPr/>
          <p:nvPr/>
        </p:nvCxnSpPr>
        <p:spPr>
          <a:xfrm>
            <a:off x="2590800" y="762000"/>
            <a:ext cx="914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609600"/>
            <a:ext cx="2286000" cy="357886"/>
          </a:xfrm>
          <a:prstGeom prst="rect">
            <a:avLst/>
          </a:prstGeom>
          <a:noFill/>
          <a:ln w="9525">
            <a:noFill/>
            <a:miter lim="800000"/>
            <a:headEnd/>
            <a:tailEnd/>
          </a:ln>
        </p:spPr>
      </p:pic>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 y="914400"/>
            <a:ext cx="5867401" cy="448204"/>
          </a:xfrm>
          <a:prstGeom prst="rect">
            <a:avLst/>
          </a:prstGeom>
          <a:noFill/>
          <a:ln w="9525">
            <a:noFill/>
            <a:miter lim="800000"/>
            <a:headEnd/>
            <a:tailEnd/>
          </a:ln>
        </p:spPr>
      </p:pic>
      <p:pic>
        <p:nvPicPr>
          <p:cNvPr id="1029"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8599" y="1371600"/>
            <a:ext cx="2286001" cy="216907"/>
          </a:xfrm>
          <a:prstGeom prst="rect">
            <a:avLst/>
          </a:prstGeom>
          <a:noFill/>
          <a:ln w="9525">
            <a:noFill/>
            <a:miter lim="800000"/>
            <a:headEnd/>
            <a:tailEnd/>
          </a:ln>
        </p:spPr>
      </p:pic>
      <p:pic>
        <p:nvPicPr>
          <p:cNvPr id="1030" name="Picture 14"/>
          <p:cNvPicPr>
            <a:picLocks noChangeAspect="1" noChangeArrowheads="1"/>
          </p:cNvPicPr>
          <p:nvPr/>
        </p:nvPicPr>
        <p:blipFill>
          <a:blip r:embed="rId6"/>
          <a:srcRect/>
          <a:stretch>
            <a:fillRect/>
          </a:stretch>
        </p:blipFill>
        <p:spPr bwMode="auto">
          <a:xfrm>
            <a:off x="1600200" y="4038600"/>
            <a:ext cx="5373806" cy="1066800"/>
          </a:xfrm>
          <a:prstGeom prst="rect">
            <a:avLst/>
          </a:prstGeom>
          <a:noFill/>
          <a:ln w="9525">
            <a:noFill/>
            <a:miter lim="800000"/>
            <a:headEnd/>
            <a:tailEnd/>
          </a:ln>
        </p:spPr>
      </p:pic>
      <p:pic>
        <p:nvPicPr>
          <p:cNvPr id="1031" name="Picture 16"/>
          <p:cNvPicPr>
            <a:picLocks noChangeAspect="1" noChangeArrowheads="1"/>
          </p:cNvPicPr>
          <p:nvPr/>
        </p:nvPicPr>
        <p:blipFill>
          <a:blip r:embed="rId7"/>
          <a:srcRect/>
          <a:stretch>
            <a:fillRect/>
          </a:stretch>
        </p:blipFill>
        <p:spPr bwMode="auto">
          <a:xfrm>
            <a:off x="5715000" y="5486400"/>
            <a:ext cx="2063469" cy="1143000"/>
          </a:xfrm>
          <a:prstGeom prst="rect">
            <a:avLst/>
          </a:prstGeom>
          <a:noFill/>
          <a:ln w="9525">
            <a:solidFill>
              <a:srgbClr val="E46C0A"/>
            </a:solidFill>
            <a:miter lim="800000"/>
            <a:headEnd/>
            <a:tailEnd/>
          </a:ln>
        </p:spPr>
      </p:pic>
      <p:pic>
        <p:nvPicPr>
          <p:cNvPr id="1032" name="Picture 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28600" y="5486400"/>
            <a:ext cx="1423280" cy="228600"/>
          </a:xfrm>
          <a:prstGeom prst="rect">
            <a:avLst/>
          </a:prstGeom>
          <a:noFill/>
          <a:ln w="9525">
            <a:noFill/>
            <a:miter lim="800000"/>
            <a:headEnd/>
            <a:tailEnd/>
          </a:ln>
        </p:spPr>
      </p:pic>
      <p:pic>
        <p:nvPicPr>
          <p:cNvPr id="1033" name="Picture 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28600" y="5715000"/>
            <a:ext cx="1721453" cy="228600"/>
          </a:xfrm>
          <a:prstGeom prst="rect">
            <a:avLst/>
          </a:prstGeom>
          <a:noFill/>
          <a:ln w="9525">
            <a:noFill/>
            <a:miter lim="800000"/>
            <a:headEnd/>
            <a:tailEnd/>
          </a:ln>
        </p:spPr>
      </p:pic>
      <p:pic>
        <p:nvPicPr>
          <p:cNvPr id="1034" name="Picture 10"/>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228600" y="5943600"/>
            <a:ext cx="1214559" cy="228600"/>
          </a:xfrm>
          <a:prstGeom prst="rect">
            <a:avLst/>
          </a:prstGeom>
          <a:noFill/>
          <a:ln w="9525">
            <a:noFill/>
            <a:miter lim="800000"/>
            <a:headEnd/>
            <a:tailEnd/>
          </a:ln>
        </p:spPr>
      </p:pic>
      <p:pic>
        <p:nvPicPr>
          <p:cNvPr id="1035" name="Picture 11"/>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228600" y="6172200"/>
            <a:ext cx="916386" cy="228600"/>
          </a:xfrm>
          <a:prstGeom prst="rect">
            <a:avLst/>
          </a:prstGeom>
          <a:noFill/>
          <a:ln w="9525">
            <a:noFill/>
            <a:miter lim="800000"/>
            <a:headEnd/>
            <a:tailEnd/>
          </a:ln>
        </p:spPr>
      </p:pic>
      <p:pic>
        <p:nvPicPr>
          <p:cNvPr id="1036" name="Picture 12"/>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228600" y="6400800"/>
            <a:ext cx="1095290" cy="228600"/>
          </a:xfrm>
          <a:prstGeom prst="rect">
            <a:avLst/>
          </a:prstGeom>
          <a:noFill/>
          <a:ln w="9525">
            <a:noFill/>
            <a:miter lim="800000"/>
            <a:headEnd/>
            <a:tailEnd/>
          </a:ln>
        </p:spPr>
      </p:pic>
      <p:pic>
        <p:nvPicPr>
          <p:cNvPr id="1037" name="Picture 13"/>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228600" y="6635986"/>
            <a:ext cx="1295399" cy="22201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800" b="1" dirty="0">
                <a:solidFill>
                  <a:srgbClr val="FF0000"/>
                </a:solidFill>
              </a:rPr>
              <a:t>       Materials for </a:t>
            </a:r>
            <a:r>
              <a:rPr lang="en-US" sz="1800" b="1" dirty="0" err="1">
                <a:solidFill>
                  <a:srgbClr val="FF0000"/>
                </a:solidFill>
              </a:rPr>
              <a:t>prestress</a:t>
            </a:r>
            <a:r>
              <a:rPr lang="en-US" sz="1800" b="1" dirty="0">
                <a:solidFill>
                  <a:srgbClr val="FF0000"/>
                </a:solidFill>
              </a:rPr>
              <a:t> concrete members</a:t>
            </a:r>
            <a:r>
              <a:rPr lang="en-US" sz="1800" dirty="0">
                <a:solidFill>
                  <a:srgbClr val="FF0000"/>
                </a:solidFill>
              </a:rPr>
              <a:t>:</a:t>
            </a:r>
          </a:p>
          <a:p>
            <a:pPr algn="just">
              <a:buNone/>
            </a:pPr>
            <a:r>
              <a:rPr lang="en-US" sz="1800" b="1" dirty="0">
                <a:solidFill>
                  <a:srgbClr val="FF0000"/>
                </a:solidFill>
              </a:rPr>
              <a:t>       1. Cement: </a:t>
            </a:r>
            <a:r>
              <a:rPr lang="en-US" sz="1800" dirty="0"/>
              <a:t>The cement used should be any of the following</a:t>
            </a:r>
          </a:p>
          <a:p>
            <a:pPr algn="just">
              <a:buNone/>
            </a:pPr>
            <a:r>
              <a:rPr lang="en-US" sz="1800" dirty="0"/>
              <a:t>       (a) Ordinary Portland cement </a:t>
            </a:r>
          </a:p>
          <a:p>
            <a:pPr algn="just">
              <a:buNone/>
            </a:pPr>
            <a:r>
              <a:rPr lang="en-US" sz="1800" dirty="0"/>
              <a:t>       (b) Portland slag cement. But the slag content should not be more than 50%.</a:t>
            </a:r>
          </a:p>
          <a:p>
            <a:pPr algn="just">
              <a:buNone/>
            </a:pPr>
            <a:r>
              <a:rPr lang="en-US" sz="1800" dirty="0"/>
              <a:t>       (c) Rapid hardening Portland cement </a:t>
            </a:r>
          </a:p>
          <a:p>
            <a:pPr algn="just">
              <a:buNone/>
            </a:pPr>
            <a:r>
              <a:rPr lang="en-US" sz="1800" dirty="0"/>
              <a:t>       (d) High strength ordinary Portland cement.</a:t>
            </a:r>
          </a:p>
          <a:p>
            <a:pPr algn="just">
              <a:buNone/>
            </a:pPr>
            <a:r>
              <a:rPr lang="en-US" sz="1800" b="1" dirty="0"/>
              <a:t>       </a:t>
            </a:r>
            <a:r>
              <a:rPr lang="en-US" sz="1800" b="1" dirty="0">
                <a:solidFill>
                  <a:srgbClr val="FF0000"/>
                </a:solidFill>
              </a:rPr>
              <a:t>2. Concrete</a:t>
            </a:r>
            <a:r>
              <a:rPr lang="en-US" sz="1800" dirty="0">
                <a:solidFill>
                  <a:srgbClr val="FF0000"/>
                </a:solidFill>
              </a:rPr>
              <a:t>: </a:t>
            </a:r>
            <a:r>
              <a:rPr lang="en-US" sz="1800" dirty="0" err="1"/>
              <a:t>Prestress</a:t>
            </a:r>
            <a:r>
              <a:rPr lang="en-US" sz="1800" dirty="0"/>
              <a:t> concrete requires concrete, which has a high compressive strength reasonably early age with comparatively higher tensile strength than ordinary concrete. The concrete for the members shall be air-entrained concrete composed of Portland cement, fine and coarse aggregates, admixtures and water. The air-entraining feature may be obtained by the use of either air-entraining Portland cement or an approved air-entraining admixture. The entrained air content shall be not less than 4 percent or more than 6 percent.</a:t>
            </a:r>
          </a:p>
          <a:p>
            <a:pPr algn="just">
              <a:buNone/>
            </a:pPr>
            <a:r>
              <a:rPr lang="en-US" sz="1800" dirty="0"/>
              <a:t>       Minimum cement content of 300 to 360 kg/m3 is prescribed for the durability requirement.</a:t>
            </a:r>
          </a:p>
          <a:p>
            <a:pPr algn="just">
              <a:buNone/>
            </a:pPr>
            <a:r>
              <a:rPr lang="en-US" sz="1800" dirty="0"/>
              <a:t>       The water content should be as low as possible.</a:t>
            </a:r>
          </a:p>
          <a:p>
            <a:pPr algn="just">
              <a:buNone/>
            </a:pPr>
            <a:r>
              <a:rPr lang="en-US" sz="1800" b="1" dirty="0">
                <a:solidFill>
                  <a:srgbClr val="FF0000"/>
                </a:solidFill>
              </a:rPr>
              <a:t>       3. Steel</a:t>
            </a:r>
            <a:r>
              <a:rPr lang="en-US" sz="1800" dirty="0">
                <a:solidFill>
                  <a:srgbClr val="FF0000"/>
                </a:solidFill>
              </a:rPr>
              <a:t>: - </a:t>
            </a:r>
            <a:r>
              <a:rPr lang="en-US" sz="1800" dirty="0"/>
              <a:t>High tensile steel, tendons, strands or cables</a:t>
            </a:r>
          </a:p>
          <a:p>
            <a:pPr algn="just">
              <a:buNone/>
            </a:pPr>
            <a:r>
              <a:rPr lang="en-US" sz="1800" dirty="0"/>
              <a:t>       The steel used in </a:t>
            </a:r>
            <a:r>
              <a:rPr lang="en-US" sz="1800" dirty="0" err="1"/>
              <a:t>prestress</a:t>
            </a:r>
            <a:r>
              <a:rPr lang="en-US" sz="1800" dirty="0"/>
              <a:t> shall be any one of the following: -</a:t>
            </a:r>
          </a:p>
          <a:p>
            <a:pPr algn="just">
              <a:buNone/>
            </a:pPr>
            <a:r>
              <a:rPr lang="en-US" sz="1800" dirty="0"/>
              <a:t>       (a) Plain hard-drawn steel wire </a:t>
            </a:r>
          </a:p>
          <a:p>
            <a:pPr algn="just">
              <a:buNone/>
            </a:pPr>
            <a:r>
              <a:rPr lang="en-US" sz="1800" dirty="0"/>
              <a:t>       (b) Cold drawn indented wire </a:t>
            </a:r>
          </a:p>
          <a:p>
            <a:pPr algn="just">
              <a:buNone/>
            </a:pPr>
            <a:r>
              <a:rPr lang="en-US" sz="1800" dirty="0"/>
              <a:t>       (c) High tensile steel wire bar </a:t>
            </a:r>
          </a:p>
          <a:p>
            <a:pPr algn="just">
              <a:buNone/>
            </a:pPr>
            <a:r>
              <a:rPr lang="en-US" sz="1800" dirty="0"/>
              <a:t>       (d) Uncoated stress relived strand</a:t>
            </a:r>
          </a:p>
          <a:p>
            <a:pPr algn="just">
              <a:buNone/>
            </a:pPr>
            <a:r>
              <a:rPr lang="en-US" sz="1800" dirty="0"/>
              <a:t>       High strength steel contains:      0.7 to 0.8% carbons, 0.6% manganese, 0.1% silica</a:t>
            </a:r>
          </a:p>
          <a:p>
            <a:pPr algn="just">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600" b="1" dirty="0"/>
              <a:t>        2-Amount of required. strands according to type I, try with 6-12.7mm located at 100mm from bottom of girder.</a:t>
            </a:r>
          </a:p>
          <a:p>
            <a:pPr>
              <a:buNone/>
            </a:pPr>
            <a:endParaRPr lang="en-US" sz="1600" dirty="0"/>
          </a:p>
          <a:p>
            <a:pPr>
              <a:buNone/>
            </a:pPr>
            <a:r>
              <a:rPr lang="en-US" sz="1600" dirty="0"/>
              <a:t>        Check</a:t>
            </a:r>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Resisting moment. (</a:t>
            </a:r>
            <a:r>
              <a:rPr lang="en-US" sz="1600" dirty="0" err="1"/>
              <a:t>Mr</a:t>
            </a:r>
            <a:r>
              <a:rPr lang="en-US" sz="1600" dirty="0"/>
              <a:t>) or Mu</a:t>
            </a:r>
          </a:p>
          <a:p>
            <a:pPr>
              <a:buNone/>
            </a:pPr>
            <a:endParaRPr lang="en-US" sz="1600" dirty="0"/>
          </a:p>
          <a:p>
            <a:pPr>
              <a:buNone/>
            </a:pPr>
            <a:r>
              <a:rPr lang="en-US" sz="1600" dirty="0"/>
              <a:t>         Assume:</a:t>
            </a:r>
          </a:p>
          <a:p>
            <a:pPr>
              <a:buNone/>
            </a:pPr>
            <a:r>
              <a:rPr lang="en-US" sz="1600" dirty="0"/>
              <a:t>                                                                             ,</a:t>
            </a:r>
          </a:p>
          <a:p>
            <a:pPr>
              <a:buNone/>
            </a:pPr>
            <a:endParaRPr lang="en-US" sz="1600" dirty="0"/>
          </a:p>
          <a:p>
            <a:pPr>
              <a:buNone/>
            </a:pPr>
            <a:r>
              <a:rPr lang="en-US" sz="1600" dirty="0"/>
              <a:t>         According to ASTM , for Grade 1862</a:t>
            </a:r>
          </a:p>
          <a:p>
            <a:pPr>
              <a:buNone/>
            </a:pPr>
            <a:r>
              <a:rPr lang="en-US" sz="1600" dirty="0"/>
              <a:t>                                                    </a:t>
            </a:r>
            <a:r>
              <a:rPr lang="en-US" sz="1600" dirty="0" err="1"/>
              <a:t>Mpa</a:t>
            </a:r>
            <a:endParaRPr lang="en-US" sz="1600" dirty="0"/>
          </a:p>
          <a:p>
            <a:pPr>
              <a:buNone/>
            </a:pPr>
            <a:r>
              <a:rPr lang="en-US" sz="1600" dirty="0"/>
              <a:t>                                            ,</a:t>
            </a:r>
          </a:p>
          <a:p>
            <a:pPr>
              <a:buNone/>
            </a:pPr>
            <a:r>
              <a:rPr lang="en-US" sz="1600" dirty="0"/>
              <a:t>         </a:t>
            </a:r>
          </a:p>
          <a:p>
            <a:pPr>
              <a:buNone/>
            </a:pPr>
            <a:r>
              <a:rPr lang="en-US" sz="1600" dirty="0"/>
              <a:t>         For post tension,</a:t>
            </a:r>
          </a:p>
          <a:p>
            <a:pPr>
              <a:buNone/>
            </a:pPr>
            <a:r>
              <a:rPr lang="en-US" sz="1600" dirty="0"/>
              <a:t>    </a:t>
            </a:r>
          </a:p>
          <a:p>
            <a:pPr>
              <a:buNone/>
            </a:pPr>
            <a:endParaRPr lang="en-US" sz="1600" dirty="0"/>
          </a:p>
          <a:p>
            <a:pPr>
              <a:buNone/>
            </a:pPr>
            <a:endParaRPr lang="en-US" sz="1600" dirty="0"/>
          </a:p>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050"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609599"/>
            <a:ext cx="2209800" cy="237059"/>
          </a:xfrm>
          <a:prstGeom prst="rect">
            <a:avLst/>
          </a:prstGeom>
          <a:noFill/>
          <a:ln w="9525">
            <a:noFill/>
            <a:miter lim="800000"/>
            <a:headEnd/>
            <a:tailEnd/>
          </a:ln>
        </p:spPr>
      </p:pic>
      <p:pic>
        <p:nvPicPr>
          <p:cNvPr id="205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599" y="1066799"/>
            <a:ext cx="4572001" cy="438049"/>
          </a:xfrm>
          <a:prstGeom prst="rect">
            <a:avLst/>
          </a:prstGeom>
          <a:noFill/>
          <a:ln w="9525">
            <a:noFill/>
            <a:miter lim="800000"/>
            <a:headEnd/>
            <a:tailEnd/>
          </a:ln>
        </p:spPr>
      </p:pic>
      <p:pic>
        <p:nvPicPr>
          <p:cNvPr id="2052"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2400" y="1600200"/>
            <a:ext cx="3124200" cy="310866"/>
          </a:xfrm>
          <a:prstGeom prst="rect">
            <a:avLst/>
          </a:prstGeom>
          <a:noFill/>
          <a:ln w="9525">
            <a:noFill/>
            <a:miter lim="800000"/>
            <a:headEnd/>
            <a:tailEnd/>
          </a:ln>
        </p:spPr>
      </p:pic>
      <p:pic>
        <p:nvPicPr>
          <p:cNvPr id="2053"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1981200"/>
            <a:ext cx="4450731" cy="228600"/>
          </a:xfrm>
          <a:prstGeom prst="rect">
            <a:avLst/>
          </a:prstGeom>
          <a:noFill/>
          <a:ln w="9525">
            <a:noFill/>
            <a:miter lim="800000"/>
            <a:headEnd/>
            <a:tailEnd/>
          </a:ln>
        </p:spPr>
      </p:pic>
      <p:pic>
        <p:nvPicPr>
          <p:cNvPr id="2054" name="Picture 6"/>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28600" y="2667000"/>
            <a:ext cx="2170700" cy="228600"/>
          </a:xfrm>
          <a:prstGeom prst="rect">
            <a:avLst/>
          </a:prstGeom>
          <a:noFill/>
          <a:ln w="9525">
            <a:noFill/>
            <a:miter lim="800000"/>
            <a:headEnd/>
            <a:tailEnd/>
          </a:ln>
        </p:spPr>
      </p:pic>
      <p:pic>
        <p:nvPicPr>
          <p:cNvPr id="2055" name="Picture 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914400" y="2895600"/>
            <a:ext cx="616224" cy="228600"/>
          </a:xfrm>
          <a:prstGeom prst="rect">
            <a:avLst/>
          </a:prstGeom>
          <a:noFill/>
          <a:ln w="9525">
            <a:noFill/>
            <a:miter lim="800000"/>
            <a:headEnd/>
            <a:tailEnd/>
          </a:ln>
        </p:spPr>
      </p:pic>
      <p:pic>
        <p:nvPicPr>
          <p:cNvPr id="2056" name="Picture 8"/>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28599" y="3276600"/>
            <a:ext cx="2650067" cy="381000"/>
          </a:xfrm>
          <a:prstGeom prst="rect">
            <a:avLst/>
          </a:prstGeom>
          <a:noFill/>
          <a:ln w="9525">
            <a:noFill/>
            <a:miter lim="800000"/>
            <a:headEnd/>
            <a:tailEnd/>
          </a:ln>
        </p:spPr>
      </p:pic>
      <p:pic>
        <p:nvPicPr>
          <p:cNvPr id="2057" name="Picture 9"/>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657600" y="3276600"/>
            <a:ext cx="797117" cy="228600"/>
          </a:xfrm>
          <a:prstGeom prst="rect">
            <a:avLst/>
          </a:prstGeom>
          <a:noFill/>
          <a:ln w="9525">
            <a:noFill/>
            <a:miter lim="800000"/>
            <a:headEnd/>
            <a:tailEnd/>
          </a:ln>
        </p:spPr>
      </p:pic>
      <p:pic>
        <p:nvPicPr>
          <p:cNvPr id="2058" name="Picture 10"/>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2362200" y="3581400"/>
            <a:ext cx="1035655" cy="228600"/>
          </a:xfrm>
          <a:prstGeom prst="rect">
            <a:avLst/>
          </a:prstGeom>
          <a:noFill/>
          <a:ln w="9525">
            <a:noFill/>
            <a:miter lim="800000"/>
            <a:headEnd/>
            <a:tailEnd/>
          </a:ln>
        </p:spPr>
      </p:pic>
      <p:cxnSp>
        <p:nvCxnSpPr>
          <p:cNvPr id="16" name="Straight Arrow Connector 15"/>
          <p:cNvCxnSpPr/>
          <p:nvPr/>
        </p:nvCxnSpPr>
        <p:spPr>
          <a:xfrm>
            <a:off x="3200400" y="38862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060" name="Picture 12"/>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3962399" y="3810000"/>
            <a:ext cx="1433219" cy="228600"/>
          </a:xfrm>
          <a:prstGeom prst="rect">
            <a:avLst/>
          </a:prstGeom>
          <a:noFill/>
          <a:ln w="9525">
            <a:noFill/>
            <a:miter lim="800000"/>
            <a:headEnd/>
            <a:tailEnd/>
          </a:ln>
        </p:spPr>
      </p:pic>
      <p:pic>
        <p:nvPicPr>
          <p:cNvPr id="2061" name="Picture 13"/>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228600" y="4114800"/>
            <a:ext cx="1812892" cy="228600"/>
          </a:xfrm>
          <a:prstGeom prst="rect">
            <a:avLst/>
          </a:prstGeom>
          <a:noFill/>
          <a:ln w="9525">
            <a:noFill/>
            <a:miter lim="800000"/>
            <a:headEnd/>
            <a:tailEnd/>
          </a:ln>
        </p:spPr>
      </p:pic>
      <p:pic>
        <p:nvPicPr>
          <p:cNvPr id="2062" name="Picture 14"/>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228599" y="4419600"/>
            <a:ext cx="1383523" cy="228600"/>
          </a:xfrm>
          <a:prstGeom prst="rect">
            <a:avLst/>
          </a:prstGeom>
          <a:noFill/>
          <a:ln w="9525">
            <a:noFill/>
            <a:miter lim="800000"/>
            <a:headEnd/>
            <a:tailEnd/>
          </a:ln>
        </p:spPr>
      </p:pic>
      <p:pic>
        <p:nvPicPr>
          <p:cNvPr id="2063" name="Picture 15"/>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1905000" y="4419600"/>
            <a:ext cx="1482914" cy="228600"/>
          </a:xfrm>
          <a:prstGeom prst="rect">
            <a:avLst/>
          </a:prstGeom>
          <a:noFill/>
          <a:ln w="9525">
            <a:noFill/>
            <a:miter lim="800000"/>
            <a:headEnd/>
            <a:tailEnd/>
          </a:ln>
        </p:spPr>
      </p:pic>
      <p:pic>
        <p:nvPicPr>
          <p:cNvPr id="2064" name="Picture 15"/>
          <p:cNvPicPr>
            <a:picLocks noChangeAspect="1" noChangeArrowheads="1"/>
          </p:cNvPicPr>
          <p:nvPr/>
        </p:nvPicPr>
        <p:blipFill>
          <a:blip r:embed="rId16"/>
          <a:srcRect/>
          <a:stretch>
            <a:fillRect/>
          </a:stretch>
        </p:blipFill>
        <p:spPr bwMode="auto">
          <a:xfrm>
            <a:off x="6781800" y="3886200"/>
            <a:ext cx="1905000" cy="2737787"/>
          </a:xfrm>
          <a:prstGeom prst="rect">
            <a:avLst/>
          </a:prstGeom>
          <a:noFill/>
          <a:ln w="9525">
            <a:solidFill>
              <a:srgbClr val="E46C0A"/>
            </a:solidFill>
            <a:miter lim="800000"/>
            <a:headEnd/>
            <a:tailEnd/>
          </a:ln>
        </p:spPr>
      </p:pic>
      <p:pic>
        <p:nvPicPr>
          <p:cNvPr id="2065" name="Picture 17"/>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a:off x="1600200" y="4953000"/>
            <a:ext cx="2190578" cy="228600"/>
          </a:xfrm>
          <a:prstGeom prst="rect">
            <a:avLst/>
          </a:prstGeom>
          <a:noFill/>
          <a:ln w="9525">
            <a:noFill/>
            <a:miter lim="800000"/>
            <a:headEnd/>
            <a:tailEnd/>
          </a:ln>
        </p:spPr>
      </p:pic>
      <p:pic>
        <p:nvPicPr>
          <p:cNvPr id="2066" name="Picture 18"/>
          <p:cNvPicPr>
            <a:picLocks noChangeAspect="1" noChangeArrowheads="1"/>
          </p:cNvPicPr>
          <p:nvPr/>
        </p:nvPicPr>
        <p:blipFill>
          <a:blip r:embed="rId18">
            <a:clrChange>
              <a:clrFrom>
                <a:srgbClr val="FFFFFF"/>
              </a:clrFrom>
              <a:clrTo>
                <a:srgbClr val="FFFFFF">
                  <a:alpha val="0"/>
                </a:srgbClr>
              </a:clrTo>
            </a:clrChange>
          </a:blip>
          <a:srcRect/>
          <a:stretch>
            <a:fillRect/>
          </a:stretch>
        </p:blipFill>
        <p:spPr bwMode="auto">
          <a:xfrm>
            <a:off x="1600200" y="5181600"/>
            <a:ext cx="2230335" cy="228600"/>
          </a:xfrm>
          <a:prstGeom prst="rect">
            <a:avLst/>
          </a:prstGeom>
          <a:noFill/>
          <a:ln w="9525">
            <a:noFill/>
            <a:miter lim="800000"/>
            <a:headEnd/>
            <a:tailEnd/>
          </a:ln>
        </p:spPr>
      </p:pic>
      <p:pic>
        <p:nvPicPr>
          <p:cNvPr id="2067" name="Picture 19"/>
          <p:cNvPicPr>
            <a:picLocks noChangeAspect="1" noChangeArrowheads="1"/>
          </p:cNvPicPr>
          <p:nvPr/>
        </p:nvPicPr>
        <p:blipFill>
          <a:blip r:embed="rId19">
            <a:clrChange>
              <a:clrFrom>
                <a:srgbClr val="FFFFFF"/>
              </a:clrFrom>
              <a:clrTo>
                <a:srgbClr val="FFFFFF">
                  <a:alpha val="0"/>
                </a:srgbClr>
              </a:clrTo>
            </a:clrChange>
          </a:blip>
          <a:srcRect/>
          <a:stretch>
            <a:fillRect/>
          </a:stretch>
        </p:blipFill>
        <p:spPr bwMode="auto">
          <a:xfrm>
            <a:off x="1600200" y="5410201"/>
            <a:ext cx="1905000" cy="206286"/>
          </a:xfrm>
          <a:prstGeom prst="rect">
            <a:avLst/>
          </a:prstGeom>
          <a:noFill/>
          <a:ln w="9525">
            <a:noFill/>
            <a:miter lim="800000"/>
            <a:headEnd/>
            <a:tailEnd/>
          </a:ln>
        </p:spPr>
      </p:pic>
      <p:pic>
        <p:nvPicPr>
          <p:cNvPr id="2068" name="Picture 20"/>
          <p:cNvPicPr>
            <a:picLocks noChangeAspect="1" noChangeArrowheads="1"/>
          </p:cNvPicPr>
          <p:nvPr/>
        </p:nvPicPr>
        <p:blipFill>
          <a:blip r:embed="rId20">
            <a:clrChange>
              <a:clrFrom>
                <a:srgbClr val="FFFFFF"/>
              </a:clrFrom>
              <a:clrTo>
                <a:srgbClr val="FFFFFF">
                  <a:alpha val="0"/>
                </a:srgbClr>
              </a:clrTo>
            </a:clrChange>
          </a:blip>
          <a:srcRect/>
          <a:stretch>
            <a:fillRect/>
          </a:stretch>
        </p:blipFill>
        <p:spPr bwMode="auto">
          <a:xfrm>
            <a:off x="1600199" y="5638800"/>
            <a:ext cx="3169303" cy="228600"/>
          </a:xfrm>
          <a:prstGeom prst="rect">
            <a:avLst/>
          </a:prstGeom>
          <a:noFill/>
          <a:ln w="9525">
            <a:noFill/>
            <a:miter lim="800000"/>
            <a:headEnd/>
            <a:tailEnd/>
          </a:ln>
        </p:spPr>
      </p:pic>
      <p:pic>
        <p:nvPicPr>
          <p:cNvPr id="2069" name="Picture 21"/>
          <p:cNvPicPr>
            <a:picLocks noChangeAspect="1" noChangeArrowheads="1"/>
          </p:cNvPicPr>
          <p:nvPr/>
        </p:nvPicPr>
        <p:blipFill>
          <a:blip r:embed="rId21">
            <a:clrChange>
              <a:clrFrom>
                <a:srgbClr val="FFFFFF"/>
              </a:clrFrom>
              <a:clrTo>
                <a:srgbClr val="FFFFFF">
                  <a:alpha val="0"/>
                </a:srgbClr>
              </a:clrTo>
            </a:clrChange>
          </a:blip>
          <a:srcRect/>
          <a:stretch>
            <a:fillRect/>
          </a:stretch>
        </p:blipFill>
        <p:spPr bwMode="auto">
          <a:xfrm>
            <a:off x="1600201" y="5943601"/>
            <a:ext cx="2057399" cy="207182"/>
          </a:xfrm>
          <a:prstGeom prst="rect">
            <a:avLst/>
          </a:prstGeom>
          <a:noFill/>
          <a:ln w="9525">
            <a:noFill/>
            <a:miter lim="800000"/>
            <a:headEnd/>
            <a:tailEnd/>
          </a:ln>
        </p:spPr>
      </p:pic>
      <p:pic>
        <p:nvPicPr>
          <p:cNvPr id="2070" name="Picture 22"/>
          <p:cNvPicPr>
            <a:picLocks noChangeAspect="1" noChangeArrowheads="1"/>
          </p:cNvPicPr>
          <p:nvPr/>
        </p:nvPicPr>
        <p:blipFill>
          <a:blip r:embed="rId22">
            <a:clrChange>
              <a:clrFrom>
                <a:srgbClr val="FFFFFF"/>
              </a:clrFrom>
              <a:clrTo>
                <a:srgbClr val="FFFFFF">
                  <a:alpha val="0"/>
                </a:srgbClr>
              </a:clrTo>
            </a:clrChange>
          </a:blip>
          <a:srcRect/>
          <a:stretch>
            <a:fillRect/>
          </a:stretch>
        </p:blipFill>
        <p:spPr bwMode="auto">
          <a:xfrm>
            <a:off x="228600" y="6248400"/>
            <a:ext cx="4393013" cy="381000"/>
          </a:xfrm>
          <a:prstGeom prst="rect">
            <a:avLst/>
          </a:prstGeom>
          <a:noFill/>
          <a:ln w="9525">
            <a:noFill/>
            <a:miter lim="800000"/>
            <a:headEnd/>
            <a:tailEnd/>
          </a:ln>
        </p:spPr>
      </p:pic>
      <p:pic>
        <p:nvPicPr>
          <p:cNvPr id="2071" name="Picture 23"/>
          <p:cNvPicPr>
            <a:picLocks noChangeAspect="1" noChangeArrowheads="1"/>
          </p:cNvPicPr>
          <p:nvPr/>
        </p:nvPicPr>
        <p:blipFill>
          <a:blip r:embed="rId23">
            <a:clrChange>
              <a:clrFrom>
                <a:srgbClr val="FFFFFF"/>
              </a:clrFrom>
              <a:clrTo>
                <a:srgbClr val="FFFFFF">
                  <a:alpha val="0"/>
                </a:srgbClr>
              </a:clrTo>
            </a:clrChange>
          </a:blip>
          <a:srcRect/>
          <a:stretch>
            <a:fillRect/>
          </a:stretch>
        </p:blipFill>
        <p:spPr bwMode="auto">
          <a:xfrm>
            <a:off x="3733800" y="6629400"/>
            <a:ext cx="1552489" cy="2286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r>
              <a:rPr lang="en-US" sz="1600" b="1" dirty="0"/>
              <a:t>        </a:t>
            </a:r>
          </a:p>
          <a:p>
            <a:pPr algn="just">
              <a:buNone/>
            </a:pPr>
            <a:r>
              <a:rPr lang="en-US" sz="1600" b="1" dirty="0"/>
              <a:t>        3-Check stresses</a:t>
            </a:r>
          </a:p>
          <a:p>
            <a:pPr algn="just">
              <a:buNone/>
            </a:pPr>
            <a:endParaRPr lang="en-US" sz="1600" dirty="0"/>
          </a:p>
          <a:p>
            <a:pPr algn="just">
              <a:buNone/>
            </a:pPr>
            <a:endParaRPr lang="en-US" sz="1600" dirty="0"/>
          </a:p>
          <a:p>
            <a:pPr algn="just">
              <a:buNone/>
            </a:pPr>
            <a:endParaRPr lang="en-US" sz="1600" dirty="0"/>
          </a:p>
          <a:p>
            <a:pPr algn="just">
              <a:buNone/>
            </a:pPr>
            <a:endParaRPr lang="en-US" sz="1600" dirty="0"/>
          </a:p>
          <a:p>
            <a:pPr algn="just">
              <a:buNone/>
            </a:pPr>
            <a:endParaRPr lang="en-US" sz="1600" b="1" dirty="0"/>
          </a:p>
          <a:p>
            <a:pPr algn="just">
              <a:buNone/>
            </a:pPr>
            <a:r>
              <a:rPr lang="en-US" sz="1600" dirty="0"/>
              <a:t>                                                                                                                          =0.6 42 =25.2 </a:t>
            </a:r>
            <a:r>
              <a:rPr lang="en-US" sz="1600" dirty="0" err="1"/>
              <a:t>MPa</a:t>
            </a:r>
            <a:r>
              <a:rPr lang="en-US" sz="1600" dirty="0"/>
              <a:t>   OK</a:t>
            </a:r>
          </a:p>
          <a:p>
            <a:pPr algn="just">
              <a:buNone/>
            </a:pPr>
            <a:r>
              <a:rPr lang="en-US" sz="1600" dirty="0"/>
              <a:t>                                                                                                                                                      OK</a:t>
            </a:r>
          </a:p>
          <a:p>
            <a:pPr algn="just">
              <a:buNone/>
            </a:pPr>
            <a:endParaRPr lang="en-US" sz="1600" dirty="0"/>
          </a:p>
          <a:p>
            <a:pPr algn="just">
              <a:buNone/>
            </a:pPr>
            <a:r>
              <a:rPr lang="en-US" sz="1600" b="1" dirty="0"/>
              <a:t>        4- Factor of safety</a:t>
            </a:r>
          </a:p>
          <a:p>
            <a:pPr algn="just">
              <a:buNone/>
            </a:pPr>
            <a:endParaRPr lang="en-US" sz="1600" b="1" dirty="0"/>
          </a:p>
          <a:p>
            <a:pPr algn="just">
              <a:buNone/>
            </a:pPr>
            <a:endParaRPr lang="en-US" sz="1600" dirty="0"/>
          </a:p>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307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 y="0"/>
            <a:ext cx="1981858" cy="228600"/>
          </a:xfrm>
          <a:prstGeom prst="rect">
            <a:avLst/>
          </a:prstGeom>
          <a:noFill/>
          <a:ln w="9525">
            <a:noFill/>
            <a:miter lim="800000"/>
            <a:headEnd/>
            <a:tailEnd/>
          </a:ln>
        </p:spPr>
      </p:pic>
      <p:pic>
        <p:nvPicPr>
          <p:cNvPr id="30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1000" y="304800"/>
            <a:ext cx="2514600" cy="386724"/>
          </a:xfrm>
          <a:prstGeom prst="rect">
            <a:avLst/>
          </a:prstGeom>
          <a:noFill/>
          <a:ln w="9525">
            <a:noFill/>
            <a:miter lim="800000"/>
            <a:headEnd/>
            <a:tailEnd/>
          </a:ln>
        </p:spPr>
      </p:pic>
      <p:pic>
        <p:nvPicPr>
          <p:cNvPr id="30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 y="838200"/>
            <a:ext cx="2089788" cy="381000"/>
          </a:xfrm>
          <a:prstGeom prst="rect">
            <a:avLst/>
          </a:prstGeom>
          <a:noFill/>
          <a:ln w="9525">
            <a:noFill/>
            <a:miter lim="800000"/>
            <a:headEnd/>
            <a:tailEnd/>
          </a:ln>
        </p:spPr>
      </p:pic>
      <p:pic>
        <p:nvPicPr>
          <p:cNvPr id="3077"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8600" y="1219200"/>
            <a:ext cx="7772400" cy="430466"/>
          </a:xfrm>
          <a:prstGeom prst="rect">
            <a:avLst/>
          </a:prstGeom>
          <a:noFill/>
          <a:ln w="9525">
            <a:noFill/>
            <a:miter lim="800000"/>
            <a:headEnd/>
            <a:tailEnd/>
          </a:ln>
        </p:spPr>
      </p:pic>
      <p:pic>
        <p:nvPicPr>
          <p:cNvPr id="3078"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1000" y="1676400"/>
            <a:ext cx="2389360" cy="228600"/>
          </a:xfrm>
          <a:prstGeom prst="rect">
            <a:avLst/>
          </a:prstGeom>
          <a:noFill/>
          <a:ln w="9525">
            <a:noFill/>
            <a:miter lim="800000"/>
            <a:headEnd/>
            <a:tailEnd/>
          </a:ln>
        </p:spPr>
      </p:pic>
      <p:pic>
        <p:nvPicPr>
          <p:cNvPr id="3079"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81000" y="1905000"/>
            <a:ext cx="990600" cy="499462"/>
          </a:xfrm>
          <a:prstGeom prst="rect">
            <a:avLst/>
          </a:prstGeom>
          <a:noFill/>
          <a:ln w="9525">
            <a:noFill/>
            <a:miter lim="800000"/>
            <a:headEnd/>
            <a:tailEnd/>
          </a:ln>
        </p:spPr>
      </p:pic>
      <p:pic>
        <p:nvPicPr>
          <p:cNvPr id="3080" name="Picture 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133600" y="1981200"/>
            <a:ext cx="1095290" cy="228600"/>
          </a:xfrm>
          <a:prstGeom prst="rect">
            <a:avLst/>
          </a:prstGeom>
          <a:noFill/>
          <a:ln w="9525">
            <a:noFill/>
            <a:miter lim="800000"/>
            <a:headEnd/>
            <a:tailEnd/>
          </a:ln>
        </p:spPr>
      </p:pic>
      <p:cxnSp>
        <p:nvCxnSpPr>
          <p:cNvPr id="11" name="Straight Arrow Connector 10"/>
          <p:cNvCxnSpPr/>
          <p:nvPr/>
        </p:nvCxnSpPr>
        <p:spPr>
          <a:xfrm>
            <a:off x="1524000" y="2133600"/>
            <a:ext cx="457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81" name="Picture 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81000" y="2438400"/>
            <a:ext cx="2230335" cy="228600"/>
          </a:xfrm>
          <a:prstGeom prst="rect">
            <a:avLst/>
          </a:prstGeom>
          <a:noFill/>
          <a:ln w="9525">
            <a:noFill/>
            <a:miter lim="800000"/>
            <a:headEnd/>
            <a:tailEnd/>
          </a:ln>
        </p:spPr>
      </p:pic>
      <p:pic>
        <p:nvPicPr>
          <p:cNvPr id="3082" name="Picture 10"/>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04800" y="3200400"/>
            <a:ext cx="1926617" cy="457200"/>
          </a:xfrm>
          <a:prstGeom prst="rect">
            <a:avLst/>
          </a:prstGeom>
          <a:noFill/>
          <a:ln w="9525">
            <a:noFill/>
            <a:miter lim="800000"/>
            <a:headEnd/>
            <a:tailEnd/>
          </a:ln>
        </p:spPr>
      </p:pic>
      <p:pic>
        <p:nvPicPr>
          <p:cNvPr id="3083" name="Picture 11"/>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228600" y="3810000"/>
            <a:ext cx="4341400" cy="228600"/>
          </a:xfrm>
          <a:prstGeom prst="rect">
            <a:avLst/>
          </a:prstGeom>
          <a:noFill/>
          <a:ln w="9525">
            <a:noFill/>
            <a:miter lim="800000"/>
            <a:headEnd/>
            <a:tailEnd/>
          </a:ln>
        </p:spPr>
      </p:pic>
      <p:pic>
        <p:nvPicPr>
          <p:cNvPr id="3084" name="Picture 12"/>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228600" y="4191000"/>
            <a:ext cx="5715000" cy="451701"/>
          </a:xfrm>
          <a:prstGeom prst="rect">
            <a:avLst/>
          </a:prstGeom>
          <a:noFill/>
          <a:ln w="9525">
            <a:noFill/>
            <a:miter lim="800000"/>
            <a:headEnd/>
            <a:tailEnd/>
          </a:ln>
        </p:spPr>
      </p:pic>
      <p:pic>
        <p:nvPicPr>
          <p:cNvPr id="3085" name="Picture 13"/>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1143000" y="4724400"/>
            <a:ext cx="4110813" cy="228600"/>
          </a:xfrm>
          <a:prstGeom prst="rect">
            <a:avLst/>
          </a:prstGeom>
          <a:noFill/>
          <a:ln w="9525">
            <a:noFill/>
            <a:miter lim="800000"/>
            <a:headEnd/>
            <a:tailEnd/>
          </a:ln>
        </p:spPr>
      </p:pic>
      <p:pic>
        <p:nvPicPr>
          <p:cNvPr id="3086" name="Picture 14"/>
          <p:cNvPicPr>
            <a:picLocks noChangeAspect="1" noChangeArrowheads="1"/>
          </p:cNvPicPr>
          <p:nvPr/>
        </p:nvPicPr>
        <p:blipFill>
          <a:blip r:embed="rId14">
            <a:clrChange>
              <a:clrFrom>
                <a:srgbClr val="FFFFFF"/>
              </a:clrFrom>
              <a:clrTo>
                <a:srgbClr val="FFFFFF">
                  <a:alpha val="0"/>
                </a:srgbClr>
              </a:clrTo>
            </a:clrChange>
          </a:blip>
          <a:srcRect/>
          <a:stretch>
            <a:fillRect/>
          </a:stretch>
        </p:blipFill>
        <p:spPr bwMode="auto">
          <a:xfrm>
            <a:off x="457200" y="5029200"/>
            <a:ext cx="6142366" cy="228600"/>
          </a:xfrm>
          <a:prstGeom prst="rect">
            <a:avLst/>
          </a:prstGeom>
          <a:noFill/>
          <a:ln w="9525">
            <a:noFill/>
            <a:miter lim="800000"/>
            <a:headEnd/>
            <a:tailEnd/>
          </a:ln>
        </p:spPr>
      </p:pic>
      <p:pic>
        <p:nvPicPr>
          <p:cNvPr id="3087" name="Picture 15"/>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457200" y="6019800"/>
            <a:ext cx="2607260" cy="5334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800" b="1" dirty="0">
                <a:solidFill>
                  <a:srgbClr val="FF0000"/>
                </a:solidFill>
              </a:rPr>
              <a:t>        Deflections  </a:t>
            </a:r>
          </a:p>
          <a:p>
            <a:pPr>
              <a:buNone/>
            </a:pPr>
            <a:r>
              <a:rPr lang="en-US" sz="1600" dirty="0"/>
              <a:t>        Factors influencing deflection:</a:t>
            </a:r>
          </a:p>
          <a:p>
            <a:pPr>
              <a:buNone/>
            </a:pPr>
            <a:r>
              <a:rPr lang="en-US" sz="1600" dirty="0"/>
              <a:t>        1. Imposed load &amp; self load </a:t>
            </a:r>
          </a:p>
          <a:p>
            <a:pPr>
              <a:buNone/>
            </a:pPr>
            <a:r>
              <a:rPr lang="en-US" sz="1600" dirty="0"/>
              <a:t>        2. Magnitude of </a:t>
            </a:r>
            <a:r>
              <a:rPr lang="en-US" sz="1600" dirty="0" err="1"/>
              <a:t>prestressing</a:t>
            </a:r>
            <a:r>
              <a:rPr lang="en-US" sz="1600" dirty="0"/>
              <a:t> force </a:t>
            </a:r>
          </a:p>
          <a:p>
            <a:pPr>
              <a:buNone/>
            </a:pPr>
            <a:r>
              <a:rPr lang="en-US" sz="1600" dirty="0"/>
              <a:t>        3. Cable profile </a:t>
            </a:r>
          </a:p>
          <a:p>
            <a:pPr>
              <a:buNone/>
            </a:pPr>
            <a:r>
              <a:rPr lang="en-US" sz="1600" dirty="0"/>
              <a:t>        4. Second moment of area of cross-section </a:t>
            </a:r>
          </a:p>
          <a:p>
            <a:pPr>
              <a:buNone/>
            </a:pPr>
            <a:r>
              <a:rPr lang="en-US" sz="1600" dirty="0"/>
              <a:t>        5. Modulus of elasticity of concrete </a:t>
            </a:r>
          </a:p>
          <a:p>
            <a:pPr>
              <a:buNone/>
            </a:pPr>
            <a:r>
              <a:rPr lang="en-US" sz="1600" dirty="0"/>
              <a:t>        6. Shrinkage, creep &amp; relaxation of steel stress </a:t>
            </a:r>
          </a:p>
          <a:p>
            <a:pPr>
              <a:buNone/>
            </a:pPr>
            <a:r>
              <a:rPr lang="en-US" sz="1600" dirty="0"/>
              <a:t>        7. Span of the member </a:t>
            </a:r>
          </a:p>
          <a:p>
            <a:pPr>
              <a:buNone/>
            </a:pPr>
            <a:r>
              <a:rPr lang="en-US" sz="1600" dirty="0"/>
              <a:t>        8. Fixity condition  </a:t>
            </a:r>
            <a:endParaRPr lang="en-US" sz="1600" b="1" dirty="0"/>
          </a:p>
          <a:p>
            <a:pPr>
              <a:buNone/>
            </a:pPr>
            <a:r>
              <a:rPr lang="en-US" sz="1600" b="1" dirty="0">
                <a:solidFill>
                  <a:srgbClr val="0070C0"/>
                </a:solidFill>
              </a:rPr>
              <a:t>        Deflection due to tendon profile:     </a:t>
            </a:r>
          </a:p>
          <a:p>
            <a:pPr lvl="0" rtl="1">
              <a:buNone/>
            </a:pPr>
            <a:r>
              <a:rPr lang="en-US" sz="1600" dirty="0"/>
              <a:t>     </a:t>
            </a:r>
            <a:r>
              <a:rPr lang="en-US" sz="1600" b="1" dirty="0">
                <a:solidFill>
                  <a:srgbClr val="0070C0"/>
                </a:solidFill>
              </a:rPr>
              <a:t>   1. Straight tendon </a:t>
            </a:r>
            <a:r>
              <a:rPr lang="en-US" sz="1600" dirty="0"/>
              <a:t> </a:t>
            </a:r>
          </a:p>
          <a:p>
            <a:pPr>
              <a:buNone/>
            </a:pPr>
            <a:r>
              <a:rPr lang="en-US" sz="1600" dirty="0"/>
              <a:t>             Deflection, δ = -P e L</a:t>
            </a:r>
            <a:r>
              <a:rPr lang="en-US" sz="1600" baseline="30000" dirty="0"/>
              <a:t>2</a:t>
            </a:r>
            <a:r>
              <a:rPr lang="en-US" sz="1600" dirty="0"/>
              <a:t> / 8 EI</a:t>
            </a:r>
          </a:p>
          <a:p>
            <a:pPr>
              <a:buNone/>
            </a:pPr>
            <a:endParaRPr lang="en-US" sz="1600" b="1" dirty="0"/>
          </a:p>
          <a:p>
            <a:pPr>
              <a:buNone/>
            </a:pPr>
            <a:endParaRPr lang="en-US" sz="1600" b="1" dirty="0"/>
          </a:p>
          <a:p>
            <a:pPr>
              <a:buNone/>
            </a:pPr>
            <a:endParaRPr lang="en-US" sz="1600" b="1" dirty="0"/>
          </a:p>
          <a:p>
            <a:pPr>
              <a:buNone/>
            </a:pPr>
            <a:endParaRPr lang="en-US" sz="1600" b="1" dirty="0"/>
          </a:p>
          <a:p>
            <a:pPr lvl="0">
              <a:buNone/>
            </a:pPr>
            <a:r>
              <a:rPr lang="en-US" sz="1600" b="1" dirty="0">
                <a:solidFill>
                  <a:srgbClr val="0070C0"/>
                </a:solidFill>
              </a:rPr>
              <a:t>        2. Parabolic tendons (Central Anchors)</a:t>
            </a:r>
          </a:p>
          <a:p>
            <a:pPr rtl="1">
              <a:buNone/>
            </a:pPr>
            <a:r>
              <a:rPr lang="en-US" sz="1600" dirty="0"/>
              <a:t>             Deflection, δ = -5P e L</a:t>
            </a:r>
            <a:r>
              <a:rPr lang="en-US" sz="1600" baseline="30000" dirty="0"/>
              <a:t>2</a:t>
            </a:r>
            <a:r>
              <a:rPr lang="en-US" sz="1600" dirty="0"/>
              <a:t> / 48 EI</a:t>
            </a:r>
          </a:p>
          <a:p>
            <a:pPr>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cxnSp>
        <p:nvCxnSpPr>
          <p:cNvPr id="4098" name="Straight Arrow Connector 56"/>
          <p:cNvCxnSpPr>
            <a:cxnSpLocks noChangeShapeType="1"/>
          </p:cNvCxnSpPr>
          <p:nvPr/>
        </p:nvCxnSpPr>
        <p:spPr bwMode="auto">
          <a:xfrm flipV="1">
            <a:off x="2667000" y="3581400"/>
            <a:ext cx="0" cy="233363"/>
          </a:xfrm>
          <a:prstGeom prst="straightConnector1">
            <a:avLst/>
          </a:prstGeom>
          <a:noFill/>
          <a:ln w="6350">
            <a:solidFill>
              <a:srgbClr val="4F81BD"/>
            </a:solidFill>
            <a:miter lim="800000"/>
            <a:headEnd/>
            <a:tailEnd type="triangle" w="med" len="med"/>
          </a:ln>
        </p:spPr>
      </p:cxnSp>
      <p:pic>
        <p:nvPicPr>
          <p:cNvPr id="4107" name="Picture 11"/>
          <p:cNvPicPr>
            <a:picLocks noChangeAspect="1" noChangeArrowheads="1"/>
          </p:cNvPicPr>
          <p:nvPr/>
        </p:nvPicPr>
        <p:blipFill>
          <a:blip r:embed="rId2"/>
          <a:srcRect/>
          <a:stretch>
            <a:fillRect/>
          </a:stretch>
        </p:blipFill>
        <p:spPr bwMode="auto">
          <a:xfrm>
            <a:off x="4495800" y="3200400"/>
            <a:ext cx="4419600" cy="1696500"/>
          </a:xfrm>
          <a:prstGeom prst="rect">
            <a:avLst/>
          </a:prstGeom>
          <a:noFill/>
          <a:ln w="9525">
            <a:noFill/>
            <a:miter lim="800000"/>
            <a:headEnd/>
            <a:tailEnd/>
          </a:ln>
          <a:effectLst/>
        </p:spPr>
      </p:pic>
      <p:pic>
        <p:nvPicPr>
          <p:cNvPr id="4110" name="Picture 14"/>
          <p:cNvPicPr>
            <a:picLocks noChangeAspect="1" noChangeArrowheads="1"/>
          </p:cNvPicPr>
          <p:nvPr/>
        </p:nvPicPr>
        <p:blipFill>
          <a:blip r:embed="rId3"/>
          <a:srcRect/>
          <a:stretch>
            <a:fillRect/>
          </a:stretch>
        </p:blipFill>
        <p:spPr bwMode="auto">
          <a:xfrm>
            <a:off x="3962400" y="5252224"/>
            <a:ext cx="4933950" cy="1605776"/>
          </a:xfrm>
          <a:prstGeom prst="rect">
            <a:avLst/>
          </a:prstGeom>
          <a:noFill/>
          <a:ln w="9525">
            <a:noFill/>
            <a:miter lim="800000"/>
            <a:headEnd/>
            <a:tailEnd/>
          </a:ln>
          <a:effectLst/>
        </p:spPr>
      </p:pic>
      <p:cxnSp>
        <p:nvCxnSpPr>
          <p:cNvPr id="4111" name="Straight Arrow Connector 57"/>
          <p:cNvCxnSpPr>
            <a:cxnSpLocks noChangeShapeType="1"/>
          </p:cNvCxnSpPr>
          <p:nvPr/>
        </p:nvCxnSpPr>
        <p:spPr bwMode="auto">
          <a:xfrm flipH="1" flipV="1">
            <a:off x="2895600" y="5334000"/>
            <a:ext cx="7938" cy="246063"/>
          </a:xfrm>
          <a:prstGeom prst="straightConnector1">
            <a:avLst/>
          </a:prstGeom>
          <a:noFill/>
          <a:ln w="6350">
            <a:solidFill>
              <a:srgbClr val="4F81BD"/>
            </a:solidFill>
            <a:miter lim="800000"/>
            <a:headEnd/>
            <a:tailEnd type="triangle" w="med" len="med"/>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lvl="0">
              <a:buNone/>
            </a:pPr>
            <a:r>
              <a:rPr lang="en-US" sz="1600" b="1" dirty="0">
                <a:solidFill>
                  <a:srgbClr val="0070C0"/>
                </a:solidFill>
              </a:rPr>
              <a:t>        3. Parabolic tendons (Eccentric Anchors)</a:t>
            </a:r>
          </a:p>
          <a:p>
            <a:pPr>
              <a:buNone/>
            </a:pPr>
            <a:r>
              <a:rPr lang="en-US" sz="1600" dirty="0"/>
              <a:t>            Deflection, δ = P L</a:t>
            </a:r>
            <a:r>
              <a:rPr lang="en-US" sz="1600" baseline="30000" dirty="0"/>
              <a:t>2</a:t>
            </a:r>
            <a:r>
              <a:rPr lang="en-US" sz="1600" dirty="0"/>
              <a:t> (-5e</a:t>
            </a:r>
            <a:r>
              <a:rPr lang="en-US" sz="1600" baseline="-25000" dirty="0"/>
              <a:t>1</a:t>
            </a:r>
            <a:r>
              <a:rPr lang="en-US" sz="1600" dirty="0"/>
              <a:t>+e</a:t>
            </a:r>
            <a:r>
              <a:rPr lang="en-US" sz="1600" baseline="-25000" dirty="0"/>
              <a:t>2</a:t>
            </a:r>
            <a:r>
              <a:rPr lang="en-US" sz="1600" dirty="0"/>
              <a:t>) / 48 EI</a:t>
            </a:r>
            <a:r>
              <a:rPr lang="en-US" sz="1600" b="1" dirty="0"/>
              <a:t>   </a:t>
            </a:r>
          </a:p>
          <a:p>
            <a:pPr>
              <a:buNone/>
            </a:pPr>
            <a:endParaRPr lang="en-US" sz="1600" b="1" dirty="0"/>
          </a:p>
          <a:p>
            <a:pPr>
              <a:buNone/>
            </a:pPr>
            <a:endParaRPr lang="en-US" sz="1600" b="1" dirty="0"/>
          </a:p>
          <a:p>
            <a:pPr>
              <a:buNone/>
            </a:pPr>
            <a:endParaRPr lang="en-US" sz="1600" b="1" dirty="0"/>
          </a:p>
          <a:p>
            <a:pPr>
              <a:buNone/>
            </a:pPr>
            <a:endParaRPr lang="en-US" sz="1600" b="1" dirty="0"/>
          </a:p>
          <a:p>
            <a:pPr>
              <a:buNone/>
            </a:pPr>
            <a:endParaRPr lang="en-US" sz="1600" b="1" dirty="0"/>
          </a:p>
          <a:p>
            <a:pPr>
              <a:buNone/>
            </a:pPr>
            <a:endParaRPr lang="en-US" sz="1600" b="1" dirty="0"/>
          </a:p>
          <a:p>
            <a:pPr>
              <a:buNone/>
            </a:pPr>
            <a:endParaRPr lang="en-US" sz="1600" b="1" dirty="0"/>
          </a:p>
          <a:p>
            <a:pPr>
              <a:buNone/>
            </a:pPr>
            <a:endParaRPr lang="en-US" sz="1600" b="1" dirty="0"/>
          </a:p>
          <a:p>
            <a:pPr>
              <a:buNone/>
            </a:pPr>
            <a:endParaRPr lang="en-US" sz="1600" b="1" dirty="0"/>
          </a:p>
          <a:p>
            <a:pPr>
              <a:buNone/>
            </a:pPr>
            <a:r>
              <a:rPr lang="en-US" sz="1600" b="1" dirty="0">
                <a:solidFill>
                  <a:schemeClr val="accent6">
                    <a:lumMod val="50000"/>
                  </a:schemeClr>
                </a:solidFill>
              </a:rPr>
              <a:t>         Deflection due to external loads:</a:t>
            </a:r>
          </a:p>
          <a:p>
            <a:pPr>
              <a:buNone/>
            </a:pPr>
            <a:endParaRPr lang="en-US" sz="1600" dirty="0"/>
          </a:p>
          <a:p>
            <a:pPr>
              <a:buNone/>
            </a:pPr>
            <a:r>
              <a:rPr lang="en-US" sz="1600" b="1" dirty="0">
                <a:solidFill>
                  <a:schemeClr val="accent6">
                    <a:lumMod val="50000"/>
                  </a:schemeClr>
                </a:solidFill>
              </a:rPr>
              <a:t>         1. Deflection due to Dead Load</a:t>
            </a:r>
            <a:r>
              <a:rPr lang="en-US" sz="1600" dirty="0"/>
              <a:t> </a:t>
            </a:r>
          </a:p>
          <a:p>
            <a:pPr>
              <a:buNone/>
            </a:pPr>
            <a:r>
              <a:rPr lang="en-US" sz="1600" dirty="0"/>
              <a:t>              </a:t>
            </a:r>
          </a:p>
          <a:p>
            <a:pPr>
              <a:buNone/>
            </a:pPr>
            <a:r>
              <a:rPr lang="en-US" sz="1600" dirty="0"/>
              <a:t>              δ = 5 (DC+DW) L</a:t>
            </a:r>
            <a:r>
              <a:rPr lang="en-US" sz="1600" baseline="30000" dirty="0"/>
              <a:t>4</a:t>
            </a:r>
            <a:r>
              <a:rPr lang="en-US" sz="1600" dirty="0"/>
              <a:t> / 384EI  </a:t>
            </a:r>
          </a:p>
          <a:p>
            <a:pPr>
              <a:buNone/>
            </a:pPr>
            <a:r>
              <a:rPr lang="en-US" sz="1600" dirty="0"/>
              <a:t>              DC: Self weight of the beam per meter   </a:t>
            </a:r>
          </a:p>
          <a:p>
            <a:pPr>
              <a:buNone/>
            </a:pPr>
            <a:r>
              <a:rPr lang="en-US" sz="1600" dirty="0"/>
              <a:t>              DW: Uniformly distributed superimposed load per meter   </a:t>
            </a:r>
          </a:p>
          <a:p>
            <a:pPr lvl="0"/>
            <a:endParaRPr lang="en-US" sz="1600" dirty="0"/>
          </a:p>
          <a:p>
            <a:pPr lvl="0">
              <a:buNone/>
            </a:pPr>
            <a:r>
              <a:rPr lang="en-US" sz="1600" dirty="0"/>
              <a:t>         </a:t>
            </a:r>
            <a:r>
              <a:rPr lang="en-US" sz="1600" b="1" dirty="0">
                <a:solidFill>
                  <a:schemeClr val="accent6">
                    <a:lumMod val="50000"/>
                  </a:schemeClr>
                </a:solidFill>
              </a:rPr>
              <a:t>2. Deflection due to live load (Standard Truck according to AASHTO):</a:t>
            </a:r>
            <a:r>
              <a:rPr lang="en-US" sz="1600" dirty="0"/>
              <a:t>  </a:t>
            </a:r>
          </a:p>
          <a:p>
            <a:pPr>
              <a:buNone/>
            </a:pPr>
            <a:r>
              <a:rPr lang="en-US" sz="1600" dirty="0"/>
              <a:t>        </a:t>
            </a:r>
          </a:p>
          <a:p>
            <a:pPr>
              <a:buNone/>
            </a:pPr>
            <a:r>
              <a:rPr lang="en-US" sz="1600" dirty="0"/>
              <a:t>             δ = R L</a:t>
            </a:r>
            <a:r>
              <a:rPr lang="en-US" sz="1600" baseline="30000" dirty="0"/>
              <a:t>3</a:t>
            </a:r>
            <a:r>
              <a:rPr lang="en-US" sz="1600" dirty="0"/>
              <a:t> / 48 EI</a:t>
            </a:r>
          </a:p>
          <a:p>
            <a:pPr>
              <a:buNone/>
            </a:pPr>
            <a:r>
              <a:rPr lang="en-US" sz="1600" dirty="0"/>
              <a:t>             Note: if the live load is uniformly distributed, use the same equation as for DC.</a:t>
            </a: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5122" name="Picture 2"/>
          <p:cNvPicPr>
            <a:picLocks noChangeAspect="1" noChangeArrowheads="1"/>
          </p:cNvPicPr>
          <p:nvPr/>
        </p:nvPicPr>
        <p:blipFill>
          <a:blip r:embed="rId2"/>
          <a:srcRect/>
          <a:stretch>
            <a:fillRect/>
          </a:stretch>
        </p:blipFill>
        <p:spPr bwMode="auto">
          <a:xfrm>
            <a:off x="3886200" y="228600"/>
            <a:ext cx="4884674" cy="28956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lgn="just">
              <a:buNone/>
            </a:pPr>
            <a:r>
              <a:rPr lang="en-US" sz="1600" b="1" dirty="0">
                <a:solidFill>
                  <a:srgbClr val="FF0000"/>
                </a:solidFill>
              </a:rPr>
              <a:t>        Example 10:  </a:t>
            </a:r>
            <a:endParaRPr lang="en-US" sz="1600" dirty="0">
              <a:solidFill>
                <a:srgbClr val="FF0000"/>
              </a:solidFill>
            </a:endParaRPr>
          </a:p>
          <a:p>
            <a:pPr algn="just">
              <a:buNone/>
            </a:pPr>
            <a:r>
              <a:rPr lang="en-US" sz="1600" dirty="0"/>
              <a:t>        A concrete beam with cross-sectional area of 32000mm</a:t>
            </a:r>
            <a:r>
              <a:rPr lang="en-US" sz="1600" baseline="30000" dirty="0"/>
              <a:t>2</a:t>
            </a:r>
            <a:r>
              <a:rPr lang="en-US" sz="1600" dirty="0"/>
              <a:t> &amp; the radius of gyration is 72mm is </a:t>
            </a:r>
            <a:r>
              <a:rPr lang="en-US" sz="1600" dirty="0" err="1"/>
              <a:t>prestressed</a:t>
            </a:r>
            <a:r>
              <a:rPr lang="en-US" sz="1600" dirty="0"/>
              <a:t> by a parabolic cable carrying an effective stress of 1000 N/mm2. Modulus of elasticity, E = 38 </a:t>
            </a:r>
            <a:r>
              <a:rPr lang="en-US" sz="1600" dirty="0" err="1"/>
              <a:t>kN</a:t>
            </a:r>
            <a:r>
              <a:rPr lang="en-US" sz="1600" dirty="0"/>
              <a:t>/mm2, the span of the beam is 8 m. The cable, composed of 6 wires of 7mm diameter (Aps</a:t>
            </a:r>
            <a:r>
              <a:rPr lang="en-US" sz="1600" baseline="-25000" dirty="0"/>
              <a:t>1</a:t>
            </a:r>
            <a:r>
              <a:rPr lang="en-US" sz="1600" dirty="0"/>
              <a:t>=38.5mm</a:t>
            </a:r>
            <a:r>
              <a:rPr lang="en-US" sz="1600" baseline="30000" dirty="0"/>
              <a:t>2</a:t>
            </a:r>
            <a:r>
              <a:rPr lang="en-US" sz="1600" dirty="0"/>
              <a:t>), has an eccentricity of 50mm at the centre &amp; zero at the supports. Find the central deflection of the beam due to: </a:t>
            </a:r>
          </a:p>
          <a:p>
            <a:pPr algn="just">
              <a:buNone/>
            </a:pPr>
            <a:r>
              <a:rPr lang="en-US" sz="1600" dirty="0"/>
              <a:t>         (a) Self-weight + </a:t>
            </a:r>
            <a:r>
              <a:rPr lang="en-US" sz="1600" dirty="0" err="1"/>
              <a:t>prestress</a:t>
            </a:r>
            <a:endParaRPr lang="en-US" sz="1600" dirty="0"/>
          </a:p>
          <a:p>
            <a:pPr algn="just">
              <a:buNone/>
            </a:pPr>
            <a:r>
              <a:rPr lang="en-US" sz="1600" dirty="0"/>
              <a:t>         (b) Self-weight + </a:t>
            </a:r>
            <a:r>
              <a:rPr lang="en-US" sz="1600" dirty="0" err="1"/>
              <a:t>prestress</a:t>
            </a:r>
            <a:r>
              <a:rPr lang="en-US" sz="1600" dirty="0"/>
              <a:t> + live load of 2 </a:t>
            </a:r>
            <a:r>
              <a:rPr lang="en-US" sz="1600" dirty="0" err="1"/>
              <a:t>kN</a:t>
            </a:r>
            <a:r>
              <a:rPr lang="en-US" sz="1600" dirty="0"/>
              <a:t>/m.</a:t>
            </a:r>
            <a:r>
              <a:rPr lang="en-US" sz="1600" b="1" dirty="0"/>
              <a:t>     </a:t>
            </a:r>
          </a:p>
          <a:p>
            <a:pPr>
              <a:buNone/>
            </a:pPr>
            <a:endParaRPr lang="en-US" sz="1600" b="1" dirty="0"/>
          </a:p>
          <a:p>
            <a:pPr>
              <a:buNone/>
            </a:pPr>
            <a:r>
              <a:rPr lang="en-US" sz="1600" b="1" dirty="0"/>
              <a:t>        Solution: - </a:t>
            </a:r>
            <a:endParaRPr lang="en-US" sz="1600" dirty="0"/>
          </a:p>
          <a:p>
            <a:pPr>
              <a:buNone/>
            </a:pPr>
            <a:r>
              <a:rPr lang="en-US" sz="1600" dirty="0"/>
              <a:t>        Data Provided; </a:t>
            </a:r>
          </a:p>
          <a:p>
            <a:pPr>
              <a:buNone/>
            </a:pPr>
            <a:r>
              <a:rPr lang="en-US" sz="1600" dirty="0"/>
              <a:t>        Cross sectional area of beam, A= 32000mm</a:t>
            </a:r>
            <a:r>
              <a:rPr lang="en-US" sz="1600" baseline="30000" dirty="0"/>
              <a:t>2</a:t>
            </a:r>
            <a:endParaRPr lang="en-US" sz="1600" dirty="0"/>
          </a:p>
          <a:p>
            <a:pPr>
              <a:buNone/>
            </a:pPr>
            <a:r>
              <a:rPr lang="en-US" sz="1600" dirty="0"/>
              <a:t>        Modulus of elasticity, E = 38 </a:t>
            </a:r>
            <a:r>
              <a:rPr lang="en-US" sz="1600" dirty="0" err="1"/>
              <a:t>kN</a:t>
            </a:r>
            <a:r>
              <a:rPr lang="en-US" sz="1600" dirty="0"/>
              <a:t>/mm</a:t>
            </a:r>
            <a:r>
              <a:rPr lang="en-US" sz="1600" baseline="30000" dirty="0"/>
              <a:t>2</a:t>
            </a:r>
            <a:r>
              <a:rPr lang="en-US" sz="1600" dirty="0"/>
              <a:t>; </a:t>
            </a:r>
          </a:p>
          <a:p>
            <a:pPr>
              <a:buNone/>
            </a:pPr>
            <a:r>
              <a:rPr lang="en-US" sz="1600" dirty="0"/>
              <a:t>        Unit weight of concrete = 24 </a:t>
            </a:r>
            <a:r>
              <a:rPr lang="en-US" sz="1600" dirty="0" err="1"/>
              <a:t>kN</a:t>
            </a:r>
            <a:r>
              <a:rPr lang="en-US" sz="1600" dirty="0"/>
              <a:t>/mm</a:t>
            </a:r>
            <a:r>
              <a:rPr lang="en-US" sz="1600" baseline="30000" dirty="0"/>
              <a:t>3</a:t>
            </a:r>
            <a:r>
              <a:rPr lang="en-US" sz="1600" dirty="0"/>
              <a:t>;</a:t>
            </a:r>
          </a:p>
          <a:p>
            <a:pPr>
              <a:buNone/>
            </a:pPr>
            <a:r>
              <a:rPr lang="en-US" sz="1600" dirty="0"/>
              <a:t>        Radius of gyration, r = 72 mm;  </a:t>
            </a:r>
          </a:p>
          <a:p>
            <a:pPr>
              <a:buNone/>
            </a:pPr>
            <a:r>
              <a:rPr lang="en-US" sz="1600" dirty="0"/>
              <a:t>        Span, L =8 m =8000 mm; </a:t>
            </a:r>
          </a:p>
          <a:p>
            <a:pPr>
              <a:buNone/>
            </a:pPr>
            <a:r>
              <a:rPr lang="en-US" sz="1600" dirty="0"/>
              <a:t>        Eccentricity, e =50 mm  </a:t>
            </a:r>
          </a:p>
          <a:p>
            <a:pPr>
              <a:buNone/>
            </a:pPr>
            <a:r>
              <a:rPr lang="en-US" sz="1600" dirty="0"/>
              <a:t>        I = Ar</a:t>
            </a:r>
            <a:r>
              <a:rPr lang="en-US" sz="1600" baseline="30000" dirty="0"/>
              <a:t>2</a:t>
            </a:r>
            <a:r>
              <a:rPr lang="en-US" sz="1600" dirty="0"/>
              <a:t> = 166x10</a:t>
            </a:r>
            <a:r>
              <a:rPr lang="en-US" sz="1600" baseline="30000" dirty="0"/>
              <a:t>6</a:t>
            </a:r>
            <a:r>
              <a:rPr lang="en-US" sz="1600" dirty="0"/>
              <a:t>mm</a:t>
            </a:r>
            <a:r>
              <a:rPr lang="en-US" sz="1600" baseline="30000" dirty="0"/>
              <a:t>4</a:t>
            </a:r>
            <a:endParaRPr lang="en-US" sz="1600" dirty="0"/>
          </a:p>
          <a:p>
            <a:pPr>
              <a:buNone/>
            </a:pPr>
            <a:r>
              <a:rPr lang="en-US" sz="1600" dirty="0"/>
              <a:t>        </a:t>
            </a:r>
            <a:r>
              <a:rPr lang="en-US" sz="1600" dirty="0" err="1"/>
              <a:t>Prestressing</a:t>
            </a:r>
            <a:r>
              <a:rPr lang="en-US" sz="1600" dirty="0"/>
              <a:t> force, P = 6 x 38.5 x 1000 =231 </a:t>
            </a:r>
            <a:r>
              <a:rPr lang="en-US" sz="1600" dirty="0" err="1"/>
              <a:t>kN</a:t>
            </a:r>
            <a:endParaRPr lang="en-US" sz="1600" dirty="0"/>
          </a:p>
          <a:p>
            <a:pPr>
              <a:buNone/>
            </a:pPr>
            <a:r>
              <a:rPr lang="en-US" sz="1600" dirty="0"/>
              <a:t>        Self weight, DC = Area x 24 = 0.77 </a:t>
            </a:r>
            <a:r>
              <a:rPr lang="en-US" sz="1600" dirty="0" err="1"/>
              <a:t>kN</a:t>
            </a:r>
            <a:r>
              <a:rPr lang="en-US" sz="1600" dirty="0"/>
              <a:t>/m  </a:t>
            </a:r>
          </a:p>
          <a:p>
            <a:pPr>
              <a:buNone/>
            </a:pPr>
            <a:r>
              <a:rPr lang="en-US" sz="1600" dirty="0"/>
              <a:t>          Downward deflection due to self weight =  5 (DC+DW)L</a:t>
            </a:r>
            <a:r>
              <a:rPr lang="en-US" sz="1600" baseline="30000" dirty="0"/>
              <a:t>4</a:t>
            </a:r>
            <a:r>
              <a:rPr lang="en-US" sz="1600" dirty="0"/>
              <a:t> / 384EI  = 6.5 mm </a:t>
            </a:r>
          </a:p>
          <a:p>
            <a:pPr>
              <a:buNone/>
            </a:pPr>
            <a:r>
              <a:rPr lang="en-US" sz="1600" dirty="0"/>
              <a:t>          Upward deflection due to </a:t>
            </a:r>
            <a:r>
              <a:rPr lang="en-US" sz="1600" dirty="0" err="1"/>
              <a:t>prestressing</a:t>
            </a:r>
            <a:r>
              <a:rPr lang="en-US" sz="1600" dirty="0"/>
              <a:t> force = -5P e L</a:t>
            </a:r>
            <a:r>
              <a:rPr lang="en-US" sz="1600" baseline="30000" dirty="0"/>
              <a:t>2</a:t>
            </a:r>
            <a:r>
              <a:rPr lang="en-US" sz="1600" dirty="0"/>
              <a:t> / 48 EI = -12.2 mm </a:t>
            </a:r>
          </a:p>
          <a:p>
            <a:pPr>
              <a:buNone/>
            </a:pPr>
            <a:r>
              <a:rPr lang="en-US" sz="1600" dirty="0"/>
              <a:t>          Downward deflection due to live load = 5 (LL)L</a:t>
            </a:r>
            <a:r>
              <a:rPr lang="en-US" sz="1600" baseline="30000" dirty="0"/>
              <a:t>4</a:t>
            </a:r>
            <a:r>
              <a:rPr lang="en-US" sz="1600" dirty="0"/>
              <a:t> / 384EI  = 16.9 mm </a:t>
            </a:r>
          </a:p>
          <a:p>
            <a:pPr>
              <a:buNone/>
            </a:pPr>
            <a:r>
              <a:rPr lang="en-US" sz="1600" dirty="0"/>
              <a:t>        (a) Deflection due to (self-weight + </a:t>
            </a:r>
            <a:r>
              <a:rPr lang="en-US" sz="1600" dirty="0" err="1"/>
              <a:t>prestress</a:t>
            </a:r>
            <a:r>
              <a:rPr lang="en-US" sz="1600" dirty="0"/>
              <a:t>) =(6.5-12.2) =- 5.7 mm(↑)</a:t>
            </a:r>
          </a:p>
          <a:p>
            <a:pPr>
              <a:buNone/>
            </a:pPr>
            <a:r>
              <a:rPr lang="en-US" sz="1600" dirty="0"/>
              <a:t>        (b) Deflection due to (self-weight + </a:t>
            </a:r>
            <a:r>
              <a:rPr lang="en-US" sz="1600" dirty="0" err="1"/>
              <a:t>prestress</a:t>
            </a:r>
            <a:r>
              <a:rPr lang="en-US" sz="1600" dirty="0"/>
              <a:t> + live load) = (6.5-12.2+16.9) =11.2 mm(↓)</a:t>
            </a:r>
          </a:p>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800" b="1" u="sng" dirty="0">
                <a:solidFill>
                  <a:srgbClr val="FF0000"/>
                </a:solidFill>
              </a:rPr>
              <a:t>         Concept of load balancing</a:t>
            </a:r>
            <a:endParaRPr lang="en-US" sz="1800" u="sng" dirty="0">
              <a:solidFill>
                <a:srgbClr val="FF0000"/>
              </a:solidFill>
            </a:endParaRPr>
          </a:p>
          <a:p>
            <a:pPr algn="just">
              <a:buNone/>
            </a:pPr>
            <a:r>
              <a:rPr lang="en-US" sz="1800" dirty="0"/>
              <a:t>        In the </a:t>
            </a:r>
            <a:r>
              <a:rPr lang="en-US" sz="1800" dirty="0" err="1"/>
              <a:t>prestress</a:t>
            </a:r>
            <a:r>
              <a:rPr lang="en-US" sz="1800" dirty="0"/>
              <a:t> concrete, it is possible to select cable profile in such a way that the transverse component of the cable force balances the given type of external loading.</a:t>
            </a:r>
          </a:p>
          <a:p>
            <a:pPr algn="just">
              <a:buNone/>
            </a:pPr>
            <a:endParaRPr lang="en-US" sz="1800" dirty="0"/>
          </a:p>
          <a:p>
            <a:pPr algn="just">
              <a:buNone/>
            </a:pPr>
            <a:r>
              <a:rPr lang="en-US" sz="1800" dirty="0"/>
              <a:t>        The </a:t>
            </a:r>
            <a:r>
              <a:rPr lang="en-US" sz="1800" dirty="0" err="1"/>
              <a:t>prestressing</a:t>
            </a:r>
            <a:r>
              <a:rPr lang="en-US" sz="1800" dirty="0"/>
              <a:t> force may be considered as an upward uniformly distributed load.</a:t>
            </a:r>
          </a:p>
          <a:p>
            <a:pPr algn="just">
              <a:buNone/>
            </a:pPr>
            <a:r>
              <a:rPr lang="en-US" sz="1800" dirty="0"/>
              <a:t>        The maximum </a:t>
            </a:r>
            <a:r>
              <a:rPr lang="en-US" sz="1800" dirty="0" err="1"/>
              <a:t>prestressing</a:t>
            </a:r>
            <a:r>
              <a:rPr lang="en-US" sz="1800" dirty="0"/>
              <a:t> moment can be equated to the maximum BM due to upward uniformly distributed load on the beam. So</a:t>
            </a:r>
            <a:r>
              <a:rPr lang="en-US" sz="1800" b="1" dirty="0"/>
              <a:t> </a:t>
            </a:r>
          </a:p>
          <a:p>
            <a:pPr algn="just">
              <a:buNone/>
            </a:pPr>
            <a:endParaRPr lang="en-US" sz="1600" b="1" dirty="0"/>
          </a:p>
          <a:p>
            <a:pPr algn="just">
              <a:buNone/>
            </a:pPr>
            <a:endParaRPr lang="en-US" sz="1600" b="1" dirty="0"/>
          </a:p>
          <a:p>
            <a:pPr algn="just">
              <a:buNone/>
            </a:pPr>
            <a:endParaRPr lang="en-US" sz="1600" b="1" dirty="0"/>
          </a:p>
          <a:p>
            <a:pPr algn="just">
              <a:buNone/>
            </a:pPr>
            <a:endParaRPr lang="en-US" sz="1600" b="1" dirty="0"/>
          </a:p>
          <a:p>
            <a:pPr>
              <a:buNone/>
            </a:pPr>
            <a:r>
              <a:rPr lang="en-US" sz="1800" dirty="0"/>
              <a:t>            If </a:t>
            </a:r>
            <a:r>
              <a:rPr lang="en-US" sz="1800" i="1" dirty="0" err="1"/>
              <a:t>wp</a:t>
            </a:r>
            <a:r>
              <a:rPr lang="en-US" sz="1800" dirty="0"/>
              <a:t> The downward load</a:t>
            </a:r>
          </a:p>
          <a:p>
            <a:pPr>
              <a:buNone/>
            </a:pPr>
            <a:r>
              <a:rPr lang="en-US" sz="1800" dirty="0"/>
              <a:t>               Then net load,</a:t>
            </a:r>
            <a:r>
              <a:rPr lang="en-US" sz="1800" b="1" dirty="0"/>
              <a:t> </a:t>
            </a:r>
            <a:r>
              <a:rPr lang="en-US" sz="1800" i="1" dirty="0"/>
              <a:t>w</a:t>
            </a:r>
            <a:r>
              <a:rPr lang="en-US" sz="1100" b="1" i="1" dirty="0"/>
              <a:t>0</a:t>
            </a:r>
            <a:r>
              <a:rPr lang="en-US" sz="1800" b="1" dirty="0"/>
              <a:t> </a:t>
            </a:r>
            <a:r>
              <a:rPr lang="en-US" sz="1800" dirty="0"/>
              <a:t> = </a:t>
            </a:r>
            <a:r>
              <a:rPr lang="en-US" sz="1800" i="1" dirty="0"/>
              <a:t>w </a:t>
            </a:r>
            <a:r>
              <a:rPr lang="ar-SA" sz="1800" dirty="0"/>
              <a:t>− </a:t>
            </a:r>
            <a:r>
              <a:rPr lang="en-US" sz="1800" i="1" dirty="0" err="1"/>
              <a:t>wp</a:t>
            </a:r>
            <a:r>
              <a:rPr lang="en-US" sz="1800" b="1" dirty="0"/>
              <a:t>   </a:t>
            </a:r>
          </a:p>
          <a:p>
            <a:pPr>
              <a:buNone/>
            </a:pPr>
            <a:r>
              <a:rPr lang="en-US" sz="1800" b="1" dirty="0"/>
              <a:t>                  </a:t>
            </a:r>
          </a:p>
          <a:p>
            <a:pPr>
              <a:buNone/>
            </a:pPr>
            <a:r>
              <a:rPr lang="en-US" sz="1800" b="1" dirty="0"/>
              <a:t>               </a:t>
            </a:r>
            <a:r>
              <a:rPr lang="en-US" sz="1800" dirty="0"/>
              <a:t>Net bending moment, </a:t>
            </a:r>
            <a:r>
              <a:rPr lang="en-US" sz="1800" i="1" dirty="0"/>
              <a:t>M </a:t>
            </a:r>
            <a:r>
              <a:rPr lang="en-US" sz="1800" dirty="0"/>
              <a:t>  </a:t>
            </a:r>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6146" name="Picture 2"/>
          <p:cNvPicPr>
            <a:picLocks noChangeAspect="1" noChangeArrowheads="1"/>
          </p:cNvPicPr>
          <p:nvPr/>
        </p:nvPicPr>
        <p:blipFill>
          <a:blip r:embed="rId2"/>
          <a:srcRect/>
          <a:stretch>
            <a:fillRect/>
          </a:stretch>
        </p:blipFill>
        <p:spPr bwMode="auto">
          <a:xfrm>
            <a:off x="2133600" y="2209800"/>
            <a:ext cx="2144269" cy="1147762"/>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2895600" y="4267200"/>
            <a:ext cx="850106" cy="53340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t>               </a:t>
            </a:r>
            <a:endParaRPr lang="en-US" sz="1600"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7172" name="Picture 4"/>
          <p:cNvPicPr>
            <a:picLocks noChangeAspect="1" noChangeArrowheads="1"/>
          </p:cNvPicPr>
          <p:nvPr/>
        </p:nvPicPr>
        <p:blipFill>
          <a:blip r:embed="rId2"/>
          <a:srcRect/>
          <a:stretch>
            <a:fillRect/>
          </a:stretch>
        </p:blipFill>
        <p:spPr bwMode="auto">
          <a:xfrm>
            <a:off x="762000" y="3324225"/>
            <a:ext cx="7162800" cy="3533775"/>
          </a:xfrm>
          <a:prstGeom prst="rect">
            <a:avLst/>
          </a:prstGeom>
          <a:noFill/>
          <a:ln w="9525">
            <a:noFill/>
            <a:miter lim="800000"/>
            <a:headEnd/>
            <a:tailEnd/>
          </a:ln>
          <a:effectLst/>
        </p:spPr>
      </p:pic>
      <p:pic>
        <p:nvPicPr>
          <p:cNvPr id="7173" name="Picture 5"/>
          <p:cNvPicPr>
            <a:picLocks noChangeAspect="1" noChangeArrowheads="1"/>
          </p:cNvPicPr>
          <p:nvPr/>
        </p:nvPicPr>
        <p:blipFill>
          <a:blip r:embed="rId3"/>
          <a:srcRect/>
          <a:stretch>
            <a:fillRect/>
          </a:stretch>
        </p:blipFill>
        <p:spPr bwMode="auto">
          <a:xfrm>
            <a:off x="990600" y="0"/>
            <a:ext cx="7696200" cy="340042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buNone/>
            </a:pPr>
            <a:r>
              <a:rPr lang="en-US" sz="1600" b="1" dirty="0"/>
              <a:t>        </a:t>
            </a:r>
            <a:r>
              <a:rPr lang="en-US" sz="1600" b="1" dirty="0">
                <a:solidFill>
                  <a:srgbClr val="FF0000"/>
                </a:solidFill>
              </a:rPr>
              <a:t>Example 11: (Load balancing concept)</a:t>
            </a:r>
            <a:endParaRPr lang="en-US" sz="1600" dirty="0">
              <a:solidFill>
                <a:srgbClr val="FF0000"/>
              </a:solidFill>
            </a:endParaRPr>
          </a:p>
          <a:p>
            <a:pPr>
              <a:buNone/>
            </a:pPr>
            <a:r>
              <a:rPr lang="en-US" sz="1600" dirty="0"/>
              <a:t>        A rectangular concrete beam 300 mm wide, 800 mm deep supports two concentrated loads of 20 </a:t>
            </a:r>
            <a:r>
              <a:rPr lang="en-US" sz="1600" dirty="0" err="1"/>
              <a:t>kN</a:t>
            </a:r>
            <a:r>
              <a:rPr lang="en-US" sz="1600" dirty="0"/>
              <a:t> each at third point of a span of 9 m.</a:t>
            </a:r>
          </a:p>
          <a:p>
            <a:pPr>
              <a:buNone/>
            </a:pPr>
            <a:r>
              <a:rPr lang="en-US" sz="1600" dirty="0"/>
              <a:t>        </a:t>
            </a:r>
            <a:r>
              <a:rPr lang="en-US" sz="1600" b="1" dirty="0">
                <a:solidFill>
                  <a:srgbClr val="FF0000"/>
                </a:solidFill>
              </a:rPr>
              <a:t>a) </a:t>
            </a:r>
            <a:r>
              <a:rPr lang="en-US" sz="1600" dirty="0"/>
              <a:t>Suggest a suitable cable profile. If eccentricity of the cable profile is 100 mm for middle third portion of the beam, calculate the </a:t>
            </a:r>
            <a:r>
              <a:rPr lang="en-US" sz="1600" dirty="0" err="1"/>
              <a:t>prestressing</a:t>
            </a:r>
            <a:r>
              <a:rPr lang="en-US" sz="1600" dirty="0"/>
              <a:t> force required to balance the bending effect of the concentrated loads neglecting the self weight.</a:t>
            </a:r>
          </a:p>
          <a:p>
            <a:pPr>
              <a:buNone/>
            </a:pPr>
            <a:r>
              <a:rPr lang="en-US" sz="1600" dirty="0"/>
              <a:t>       </a:t>
            </a:r>
            <a:r>
              <a:rPr lang="en-US" sz="1600" b="1" dirty="0">
                <a:solidFill>
                  <a:srgbClr val="FF0000"/>
                </a:solidFill>
              </a:rPr>
              <a:t> b) </a:t>
            </a:r>
            <a:r>
              <a:rPr lang="en-US" sz="1600" dirty="0"/>
              <a:t>For the same cable profile find effective force in cable if the resultant stress due to self wt., imposed load, and </a:t>
            </a:r>
            <a:r>
              <a:rPr lang="en-US" sz="1600" dirty="0" err="1"/>
              <a:t>prestressing</a:t>
            </a:r>
            <a:r>
              <a:rPr lang="en-US" sz="1600" dirty="0"/>
              <a:t> force is zero at the bottom fiber of mid span section. (Assume density of concrete = 24 </a:t>
            </a:r>
            <a:r>
              <a:rPr lang="en-US" sz="1600" dirty="0" err="1"/>
              <a:t>kN</a:t>
            </a:r>
            <a:r>
              <a:rPr lang="en-US" sz="1600" dirty="0"/>
              <a:t>/m3) </a:t>
            </a:r>
            <a:endParaRPr lang="en-US" sz="1600" b="1" dirty="0"/>
          </a:p>
          <a:p>
            <a:pPr>
              <a:buNone/>
            </a:pPr>
            <a:r>
              <a:rPr lang="en-US" sz="1600" b="1" dirty="0"/>
              <a:t>        Solution: -</a:t>
            </a:r>
            <a:endParaRPr lang="en-US" sz="1600" dirty="0"/>
          </a:p>
          <a:p>
            <a:pPr>
              <a:buNone/>
            </a:pPr>
            <a:r>
              <a:rPr lang="en-US" sz="1600" dirty="0"/>
              <a:t>        Here given section = 300 mm </a:t>
            </a:r>
            <a:r>
              <a:rPr lang="ar-SA" sz="1600" dirty="0"/>
              <a:t>× </a:t>
            </a:r>
            <a:r>
              <a:rPr lang="en-US" sz="1600" dirty="0"/>
              <a:t>800 mm; Span (</a:t>
            </a:r>
            <a:r>
              <a:rPr lang="en-US" sz="1600" i="1" dirty="0"/>
              <a:t>L</a:t>
            </a:r>
            <a:r>
              <a:rPr lang="en-US" sz="1600" dirty="0"/>
              <a:t>) = 9 m</a:t>
            </a:r>
          </a:p>
          <a:p>
            <a:pPr>
              <a:buNone/>
            </a:pPr>
            <a:r>
              <a:rPr lang="en-US" sz="1600" b="1" dirty="0"/>
              <a:t>         For (a) :    </a:t>
            </a:r>
            <a:r>
              <a:rPr lang="en-US" sz="1600" dirty="0"/>
              <a:t>A trapezoidal cable profile is selected since the bending moment diagram is trapezoidal in shape.</a:t>
            </a:r>
          </a:p>
          <a:p>
            <a:pPr>
              <a:buNone/>
            </a:pPr>
            <a:r>
              <a:rPr lang="en-US" sz="1600" dirty="0"/>
              <a:t>                              W = P e /α L</a:t>
            </a:r>
          </a:p>
          <a:p>
            <a:pPr>
              <a:buNone/>
            </a:pPr>
            <a:r>
              <a:rPr lang="en-US" sz="1600" dirty="0"/>
              <a:t>                              P = W x α L / e  =  20 x 3000 / 100 = 600 </a:t>
            </a:r>
            <a:r>
              <a:rPr lang="en-US" sz="1600" dirty="0" err="1"/>
              <a:t>kN</a:t>
            </a:r>
            <a:endParaRPr lang="en-US" sz="1600" dirty="0"/>
          </a:p>
          <a:p>
            <a:pPr>
              <a:buNone/>
            </a:pPr>
            <a:r>
              <a:rPr lang="en-US" sz="1600" b="1" dirty="0"/>
              <a:t>         For (b) :    </a:t>
            </a:r>
            <a:r>
              <a:rPr lang="en-US" sz="1600" dirty="0"/>
              <a:t>Self wt of beam, </a:t>
            </a:r>
            <a:r>
              <a:rPr lang="en-US" sz="1600" i="1" dirty="0"/>
              <a:t>g </a:t>
            </a:r>
            <a:r>
              <a:rPr lang="en-US" sz="1600" dirty="0"/>
              <a:t>= (0.3 </a:t>
            </a:r>
            <a:r>
              <a:rPr lang="ar-SA" sz="1600" dirty="0"/>
              <a:t>× </a:t>
            </a:r>
            <a:r>
              <a:rPr lang="en-US" sz="1600" dirty="0"/>
              <a:t>0.8 </a:t>
            </a:r>
            <a:r>
              <a:rPr lang="ar-SA" sz="1600" dirty="0"/>
              <a:t>× </a:t>
            </a:r>
            <a:r>
              <a:rPr lang="en-US" sz="1600" dirty="0"/>
              <a:t>24) = 5.76 </a:t>
            </a:r>
            <a:r>
              <a:rPr lang="en-US" sz="1600" dirty="0" err="1"/>
              <a:t>kN</a:t>
            </a:r>
            <a:r>
              <a:rPr lang="en-US" sz="1600" dirty="0"/>
              <a:t>/m</a:t>
            </a:r>
          </a:p>
          <a:p>
            <a:pPr>
              <a:buNone/>
            </a:pPr>
            <a:r>
              <a:rPr lang="en-US" sz="1600" dirty="0"/>
              <a:t>                           Self wt moment, Mg = (0.125 </a:t>
            </a:r>
            <a:r>
              <a:rPr lang="ar-SA" sz="1600" dirty="0"/>
              <a:t>× </a:t>
            </a:r>
            <a:r>
              <a:rPr lang="en-US" sz="1600" dirty="0"/>
              <a:t>5.76 </a:t>
            </a:r>
            <a:r>
              <a:rPr lang="ar-SA" sz="1600" dirty="0"/>
              <a:t>× </a:t>
            </a:r>
            <a:r>
              <a:rPr lang="en-US" sz="1600" dirty="0"/>
              <a:t>92) = 58.32 </a:t>
            </a:r>
            <a:r>
              <a:rPr lang="en-US" sz="1600" dirty="0" err="1"/>
              <a:t>kNm</a:t>
            </a:r>
            <a:r>
              <a:rPr lang="en-US" sz="1600" dirty="0"/>
              <a:t> </a:t>
            </a:r>
          </a:p>
          <a:p>
            <a:pPr>
              <a:buNone/>
            </a:pPr>
            <a:r>
              <a:rPr lang="en-US" sz="1600" dirty="0"/>
              <a:t>                       Bending stress= M c /I = 1.82 N/mm</a:t>
            </a:r>
            <a:r>
              <a:rPr lang="en-US" sz="1600" baseline="30000" dirty="0"/>
              <a:t>2</a:t>
            </a:r>
            <a:endParaRPr lang="en-US" sz="1600" dirty="0"/>
          </a:p>
          <a:p>
            <a:pPr>
              <a:buNone/>
            </a:pPr>
            <a:r>
              <a:rPr lang="en-US" sz="1600" dirty="0"/>
              <a:t>                       Reactions, LL = 20kN</a:t>
            </a:r>
          </a:p>
          <a:p>
            <a:pPr>
              <a:buNone/>
            </a:pPr>
            <a:r>
              <a:rPr lang="en-US" sz="1600" dirty="0"/>
              <a:t>                       Moment at </a:t>
            </a:r>
            <a:r>
              <a:rPr lang="en-US" sz="1600" dirty="0" err="1"/>
              <a:t>center,LL</a:t>
            </a:r>
            <a:r>
              <a:rPr lang="en-US" sz="1600" dirty="0"/>
              <a:t>= 20x4.5 – 20x1.5 =60</a:t>
            </a:r>
          </a:p>
          <a:p>
            <a:pPr>
              <a:buNone/>
            </a:pPr>
            <a:r>
              <a:rPr lang="en-US" sz="1600" dirty="0"/>
              <a:t>                       Stress at center = 60 x10</a:t>
            </a:r>
            <a:r>
              <a:rPr lang="en-US" sz="1600" baseline="30000" dirty="0"/>
              <a:t>6 </a:t>
            </a:r>
            <a:r>
              <a:rPr lang="en-US" sz="1600" dirty="0"/>
              <a:t>/ 32x10</a:t>
            </a:r>
            <a:r>
              <a:rPr lang="en-US" sz="1600" baseline="30000" dirty="0"/>
              <a:t>6</a:t>
            </a:r>
            <a:r>
              <a:rPr lang="en-US" sz="1600" dirty="0"/>
              <a:t>  = 1.875 N/mm</a:t>
            </a:r>
          </a:p>
          <a:p>
            <a:pPr>
              <a:buNone/>
            </a:pPr>
            <a:r>
              <a:rPr lang="en-US" sz="1600" dirty="0"/>
              <a:t>                Total tensile bending stress at the bottom fiber = 1.82 + 1.875 = 3.695 N/mm2</a:t>
            </a:r>
          </a:p>
          <a:p>
            <a:pPr>
              <a:buNone/>
            </a:pPr>
            <a:r>
              <a:rPr lang="en-US" sz="1600" dirty="0"/>
              <a:t>                 Let, </a:t>
            </a:r>
            <a:r>
              <a:rPr lang="en-US" sz="1600" i="1" dirty="0"/>
              <a:t>P </a:t>
            </a:r>
            <a:r>
              <a:rPr lang="en-US" sz="1600" dirty="0"/>
              <a:t>be required </a:t>
            </a:r>
            <a:r>
              <a:rPr lang="en-US" sz="1600" dirty="0" err="1"/>
              <a:t>prestressing</a:t>
            </a:r>
            <a:r>
              <a:rPr lang="en-US" sz="1600" dirty="0"/>
              <a:t> force in cable,</a:t>
            </a:r>
          </a:p>
          <a:p>
            <a:pPr>
              <a:buNone/>
            </a:pPr>
            <a:r>
              <a:rPr lang="en-US" sz="1600" i="1" dirty="0"/>
              <a:t>               e </a:t>
            </a:r>
            <a:r>
              <a:rPr lang="en-US" sz="1600" dirty="0"/>
              <a:t>= 100 mm, Area of the concrete section, </a:t>
            </a:r>
            <a:r>
              <a:rPr lang="en-US" sz="1600" i="1" dirty="0"/>
              <a:t>A </a:t>
            </a:r>
            <a:r>
              <a:rPr lang="en-US" sz="1600" dirty="0"/>
              <a:t>=300 </a:t>
            </a:r>
            <a:r>
              <a:rPr lang="ar-SA" sz="1600" dirty="0"/>
              <a:t>× </a:t>
            </a:r>
            <a:r>
              <a:rPr lang="en-US" sz="1600" dirty="0"/>
              <a:t>800=24 </a:t>
            </a:r>
            <a:r>
              <a:rPr lang="ar-SA" sz="1600" dirty="0"/>
              <a:t>× </a:t>
            </a:r>
            <a:r>
              <a:rPr lang="en-US" sz="1600" dirty="0"/>
              <a:t>104 mm2</a:t>
            </a:r>
          </a:p>
          <a:p>
            <a:pPr>
              <a:buNone/>
            </a:pPr>
            <a:r>
              <a:rPr lang="en-US" sz="1600" dirty="0"/>
              <a:t>                Thus,              </a:t>
            </a:r>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8194" name="Picture 2"/>
          <p:cNvPicPr>
            <a:picLocks noChangeAspect="1" noChangeArrowheads="1"/>
          </p:cNvPicPr>
          <p:nvPr/>
        </p:nvPicPr>
        <p:blipFill>
          <a:blip r:embed="rId2"/>
          <a:srcRect/>
          <a:stretch>
            <a:fillRect/>
          </a:stretch>
        </p:blipFill>
        <p:spPr bwMode="auto">
          <a:xfrm>
            <a:off x="1524000" y="6457950"/>
            <a:ext cx="2962275" cy="40005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0" y="0"/>
            <a:ext cx="9144000" cy="7315200"/>
          </a:xfrm>
        </p:spPr>
        <p:txBody>
          <a:bodyPr>
            <a:noAutofit/>
          </a:bodyPr>
          <a:lstStyle/>
          <a:p>
            <a:pPr>
              <a:buNone/>
            </a:pPr>
            <a:r>
              <a:rPr lang="en-US" sz="1600" b="1" dirty="0">
                <a:solidFill>
                  <a:srgbClr val="FF0000"/>
                </a:solidFill>
              </a:rPr>
              <a:t>        Example 12:- (Concrete beam with over hang)</a:t>
            </a:r>
            <a:endParaRPr lang="en-US" sz="1600" dirty="0">
              <a:solidFill>
                <a:srgbClr val="FF0000"/>
              </a:solidFill>
            </a:endParaRPr>
          </a:p>
          <a:p>
            <a:pPr>
              <a:buNone/>
            </a:pPr>
            <a:r>
              <a:rPr lang="en-US" sz="1600" dirty="0"/>
              <a:t>        A concrete beam with a single overhang is simply supported at </a:t>
            </a:r>
            <a:r>
              <a:rPr lang="en-US" sz="1600" i="1" dirty="0"/>
              <a:t>A </a:t>
            </a:r>
            <a:r>
              <a:rPr lang="en-US" sz="1600" dirty="0"/>
              <a:t>&amp; </a:t>
            </a:r>
            <a:r>
              <a:rPr lang="en-US" sz="1600" i="1" dirty="0"/>
              <a:t>B </a:t>
            </a:r>
            <a:r>
              <a:rPr lang="en-US" sz="1600" dirty="0"/>
              <a:t>over a span of 8 m &amp; the overhang </a:t>
            </a:r>
            <a:r>
              <a:rPr lang="en-US" sz="1600" i="1" dirty="0"/>
              <a:t>BC </a:t>
            </a:r>
            <a:r>
              <a:rPr lang="en-US" sz="1600" dirty="0"/>
              <a:t>is 2 m. The beam is of rectangular section 300 mm wide 900 mm deep &amp; supports a uniformly distributed live load of 3.52 </a:t>
            </a:r>
            <a:r>
              <a:rPr lang="en-US" sz="1600" dirty="0" err="1"/>
              <a:t>kN</a:t>
            </a:r>
            <a:r>
              <a:rPr lang="en-US" sz="1600" dirty="0"/>
              <a:t>/m over the entire length in addition to its self-weight.  Determine the profile of the </a:t>
            </a:r>
            <a:r>
              <a:rPr lang="en-US" sz="1600" dirty="0" err="1"/>
              <a:t>prestressing</a:t>
            </a:r>
            <a:r>
              <a:rPr lang="en-US" sz="1600" dirty="0"/>
              <a:t> cable with an effective force of 500 </a:t>
            </a:r>
            <a:r>
              <a:rPr lang="en-US" sz="1600" dirty="0" err="1"/>
              <a:t>kN</a:t>
            </a:r>
            <a:r>
              <a:rPr lang="en-US" sz="1600" dirty="0"/>
              <a:t> which can balance the dead &amp; live loads on the beam. Sketch the profile of the cable along the length of the beam. The single overhang beam ABC supporting the UDL is shown in the figure below.</a:t>
            </a:r>
          </a:p>
          <a:p>
            <a:pPr>
              <a:buNone/>
            </a:pPr>
            <a:r>
              <a:rPr lang="en-US" sz="1600" b="1" dirty="0"/>
              <a:t>        Solution:-</a:t>
            </a:r>
            <a:endParaRPr lang="en-US" sz="1600" dirty="0"/>
          </a:p>
          <a:p>
            <a:pPr>
              <a:buNone/>
            </a:pPr>
            <a:r>
              <a:rPr lang="en-US" sz="1600" dirty="0"/>
              <a:t>       Span = 8 m, overhang = 2 m. Section = 300 mm </a:t>
            </a:r>
            <a:r>
              <a:rPr lang="ar-SA" sz="1600" dirty="0"/>
              <a:t>× </a:t>
            </a:r>
            <a:r>
              <a:rPr lang="en-US" sz="1600" dirty="0"/>
              <a:t>900mm</a:t>
            </a:r>
          </a:p>
          <a:p>
            <a:pPr>
              <a:buNone/>
            </a:pPr>
            <a:r>
              <a:rPr lang="en-US" sz="1600" dirty="0"/>
              <a:t>        </a:t>
            </a:r>
            <a:r>
              <a:rPr lang="en-US" sz="1600" dirty="0" err="1"/>
              <a:t>Udl</a:t>
            </a:r>
            <a:r>
              <a:rPr lang="en-US" sz="1600" dirty="0"/>
              <a:t> = 3.52 </a:t>
            </a:r>
            <a:r>
              <a:rPr lang="en-US" sz="1600" dirty="0" err="1"/>
              <a:t>kN</a:t>
            </a:r>
            <a:r>
              <a:rPr lang="en-US" sz="1600" dirty="0"/>
              <a:t>/m</a:t>
            </a:r>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9218" name="Picture 2"/>
          <p:cNvPicPr>
            <a:picLocks noChangeAspect="1" noChangeArrowheads="1"/>
          </p:cNvPicPr>
          <p:nvPr/>
        </p:nvPicPr>
        <p:blipFill>
          <a:blip r:embed="rId2"/>
          <a:srcRect/>
          <a:stretch>
            <a:fillRect/>
          </a:stretch>
        </p:blipFill>
        <p:spPr bwMode="auto">
          <a:xfrm>
            <a:off x="1600200" y="2585406"/>
            <a:ext cx="7543800" cy="4272594"/>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600" dirty="0"/>
              <a:t>            </a:t>
            </a:r>
            <a:r>
              <a:rPr lang="en-US" sz="1600" dirty="0" err="1"/>
              <a:t>Prestressing</a:t>
            </a:r>
            <a:r>
              <a:rPr lang="en-US" sz="1600" dirty="0"/>
              <a:t> force in the cable, </a:t>
            </a:r>
            <a:r>
              <a:rPr lang="en-US" sz="1600" i="1" dirty="0"/>
              <a:t>P </a:t>
            </a:r>
            <a:r>
              <a:rPr lang="en-US" sz="1600" dirty="0"/>
              <a:t>= 500 </a:t>
            </a:r>
            <a:r>
              <a:rPr lang="en-US" sz="1600" dirty="0" err="1"/>
              <a:t>kN.</a:t>
            </a:r>
            <a:endParaRPr lang="en-US" sz="1600" dirty="0"/>
          </a:p>
          <a:p>
            <a:pPr>
              <a:buNone/>
            </a:pPr>
            <a:r>
              <a:rPr lang="en-US" sz="1600" dirty="0"/>
              <a:t>            Self weight of the beam = (0.3 </a:t>
            </a:r>
            <a:r>
              <a:rPr lang="ar-SA" sz="1600" dirty="0"/>
              <a:t>× </a:t>
            </a:r>
            <a:r>
              <a:rPr lang="en-US" sz="1600" dirty="0"/>
              <a:t>0.9 </a:t>
            </a:r>
            <a:r>
              <a:rPr lang="ar-SA" sz="1600" dirty="0"/>
              <a:t>× </a:t>
            </a:r>
            <a:r>
              <a:rPr lang="en-US" sz="1600" dirty="0"/>
              <a:t>24) = 6.48 </a:t>
            </a:r>
            <a:r>
              <a:rPr lang="en-US" sz="1600" dirty="0" err="1"/>
              <a:t>kN</a:t>
            </a:r>
            <a:r>
              <a:rPr lang="en-US" sz="1600" dirty="0"/>
              <a:t>/m</a:t>
            </a:r>
          </a:p>
          <a:p>
            <a:pPr>
              <a:buNone/>
            </a:pPr>
            <a:r>
              <a:rPr lang="en-US" sz="1600" dirty="0"/>
              <a:t>             Live load on the beam = 3.52 </a:t>
            </a:r>
            <a:r>
              <a:rPr lang="en-US" sz="1600" dirty="0" err="1"/>
              <a:t>kN</a:t>
            </a:r>
            <a:r>
              <a:rPr lang="en-US" sz="1600" dirty="0"/>
              <a:t>/m </a:t>
            </a:r>
          </a:p>
          <a:p>
            <a:pPr>
              <a:buNone/>
            </a:pPr>
            <a:r>
              <a:rPr lang="en-US" sz="1600" dirty="0"/>
              <a:t>             Thus, the total load = 10.00 </a:t>
            </a:r>
            <a:r>
              <a:rPr lang="en-US" sz="1600" dirty="0" err="1"/>
              <a:t>kN</a:t>
            </a:r>
            <a:r>
              <a:rPr lang="en-US" sz="1600" dirty="0"/>
              <a:t>/m Reactions at A and B are</a:t>
            </a:r>
          </a:p>
          <a:p>
            <a:pPr>
              <a:buNone/>
            </a:pPr>
            <a:r>
              <a:rPr lang="en-US" sz="1600" i="1" dirty="0"/>
              <a:t>             Ra </a:t>
            </a:r>
            <a:r>
              <a:rPr lang="en-US" sz="1600" dirty="0"/>
              <a:t>= 37.5 </a:t>
            </a:r>
            <a:r>
              <a:rPr lang="en-US" sz="1600" dirty="0" err="1"/>
              <a:t>kN</a:t>
            </a:r>
            <a:r>
              <a:rPr lang="en-US" sz="1600" dirty="0"/>
              <a:t>; </a:t>
            </a:r>
            <a:r>
              <a:rPr lang="en-US" sz="1600" i="1" dirty="0" err="1"/>
              <a:t>Rb</a:t>
            </a:r>
            <a:r>
              <a:rPr lang="en-US" sz="1600" i="1" dirty="0"/>
              <a:t> </a:t>
            </a:r>
            <a:r>
              <a:rPr lang="en-US" sz="1600" dirty="0"/>
              <a:t>= 62.5 </a:t>
            </a:r>
            <a:r>
              <a:rPr lang="en-US" sz="1600" dirty="0" err="1"/>
              <a:t>kN</a:t>
            </a:r>
            <a:endParaRPr lang="en-US" sz="1600" dirty="0"/>
          </a:p>
          <a:p>
            <a:pPr>
              <a:buNone/>
            </a:pPr>
            <a:r>
              <a:rPr lang="en-US" sz="1600" i="1" dirty="0"/>
              <a:t>            Mb </a:t>
            </a:r>
            <a:r>
              <a:rPr lang="en-US" sz="1600" dirty="0"/>
              <a:t>= 0.5 </a:t>
            </a:r>
            <a:r>
              <a:rPr lang="ar-SA" sz="1600" dirty="0"/>
              <a:t>× </a:t>
            </a:r>
            <a:r>
              <a:rPr lang="en-US" sz="1600" dirty="0"/>
              <a:t>10 </a:t>
            </a:r>
            <a:r>
              <a:rPr lang="ar-SA" sz="1600" dirty="0"/>
              <a:t>× </a:t>
            </a:r>
            <a:r>
              <a:rPr lang="en-US" sz="1600" dirty="0"/>
              <a:t>22 = 20 </a:t>
            </a:r>
            <a:r>
              <a:rPr lang="en-US" sz="1600" dirty="0" err="1"/>
              <a:t>kN.m</a:t>
            </a:r>
            <a:endParaRPr lang="en-US" sz="1600" dirty="0"/>
          </a:p>
          <a:p>
            <a:pPr>
              <a:buNone/>
            </a:pPr>
            <a:r>
              <a:rPr lang="en-US" sz="1600" dirty="0"/>
              <a:t>    </a:t>
            </a:r>
          </a:p>
          <a:p>
            <a:pPr>
              <a:buNone/>
            </a:pPr>
            <a:r>
              <a:rPr lang="en-US" sz="1600" dirty="0"/>
              <a:t>         Bending moment at a distance </a:t>
            </a:r>
            <a:r>
              <a:rPr lang="en-US" sz="1600" i="1" dirty="0"/>
              <a:t>x </a:t>
            </a:r>
            <a:r>
              <a:rPr lang="en-US" sz="1600" dirty="0"/>
              <a:t>from a is</a:t>
            </a:r>
          </a:p>
          <a:p>
            <a:pPr>
              <a:buNone/>
            </a:pPr>
            <a:r>
              <a:rPr lang="en-US" sz="1600" i="1" dirty="0"/>
              <a:t>            M x  </a:t>
            </a:r>
            <a:r>
              <a:rPr lang="en-US" sz="1600" dirty="0"/>
              <a:t>= 37.5 </a:t>
            </a:r>
            <a:r>
              <a:rPr lang="ar-SA" sz="1600" dirty="0"/>
              <a:t>× </a:t>
            </a:r>
            <a:r>
              <a:rPr lang="en-US" sz="1600" i="1" dirty="0"/>
              <a:t>x </a:t>
            </a:r>
            <a:r>
              <a:rPr lang="en-US" sz="1600" dirty="0"/>
              <a:t>- 0.5 </a:t>
            </a:r>
            <a:r>
              <a:rPr lang="ar-SA" sz="1600" dirty="0"/>
              <a:t>× </a:t>
            </a:r>
            <a:r>
              <a:rPr lang="en-US" sz="1600" dirty="0"/>
              <a:t>10 </a:t>
            </a:r>
            <a:r>
              <a:rPr lang="ar-SA" sz="1600" dirty="0"/>
              <a:t>×</a:t>
            </a:r>
            <a:r>
              <a:rPr lang="en-US" sz="1600" i="1" dirty="0"/>
              <a:t>x</a:t>
            </a:r>
            <a:r>
              <a:rPr lang="en-US" sz="1600" i="1" baseline="30000" dirty="0"/>
              <a:t>2</a:t>
            </a:r>
          </a:p>
          <a:p>
            <a:pPr>
              <a:buNone/>
            </a:pPr>
            <a:r>
              <a:rPr lang="en-US" sz="1600" dirty="0"/>
              <a:t>               For maximum BM: </a:t>
            </a:r>
          </a:p>
          <a:p>
            <a:pPr>
              <a:buNone/>
            </a:pPr>
            <a:endParaRPr lang="en-US" sz="1600" dirty="0"/>
          </a:p>
          <a:p>
            <a:pPr>
              <a:buNone/>
            </a:pPr>
            <a:r>
              <a:rPr lang="en-US" sz="1600" dirty="0"/>
              <a:t>         Hence, maximum BM = 37.5 </a:t>
            </a:r>
            <a:r>
              <a:rPr lang="ar-SA" sz="1600" dirty="0"/>
              <a:t>× </a:t>
            </a:r>
            <a:r>
              <a:rPr lang="en-US" sz="1600" dirty="0"/>
              <a:t>3.75 – 0.5 </a:t>
            </a:r>
            <a:r>
              <a:rPr lang="ar-SA" sz="1600" dirty="0"/>
              <a:t>× </a:t>
            </a:r>
            <a:r>
              <a:rPr lang="en-US" sz="1600" dirty="0"/>
              <a:t>10 </a:t>
            </a:r>
            <a:r>
              <a:rPr lang="ar-SA" sz="1600" dirty="0"/>
              <a:t>× </a:t>
            </a:r>
            <a:r>
              <a:rPr lang="en-US" sz="1600" dirty="0"/>
              <a:t>3.75</a:t>
            </a:r>
            <a:r>
              <a:rPr lang="en-US" sz="1600" baseline="30000" dirty="0"/>
              <a:t>2</a:t>
            </a:r>
            <a:r>
              <a:rPr lang="en-US" sz="1600" dirty="0"/>
              <a:t> = 70.3 </a:t>
            </a:r>
            <a:r>
              <a:rPr lang="en-US" sz="1600" dirty="0" err="1"/>
              <a:t>kNm</a:t>
            </a:r>
            <a:r>
              <a:rPr lang="en-US" sz="1600" dirty="0"/>
              <a:t> 2</a:t>
            </a:r>
          </a:p>
          <a:p>
            <a:pPr>
              <a:buNone/>
            </a:pPr>
            <a:r>
              <a:rPr lang="en-US" sz="1600" i="1" dirty="0"/>
              <a:t>                                          M x </a:t>
            </a:r>
            <a:r>
              <a:rPr lang="en-US" sz="1600" dirty="0"/>
              <a:t>= 0,   at </a:t>
            </a:r>
            <a:r>
              <a:rPr lang="en-US" sz="1600" i="1" dirty="0"/>
              <a:t>x </a:t>
            </a:r>
            <a:r>
              <a:rPr lang="en-US" sz="1600" dirty="0"/>
              <a:t>= 7.5 m   [As, 5</a:t>
            </a:r>
            <a:r>
              <a:rPr lang="en-US" sz="1600" i="1" dirty="0"/>
              <a:t>x</a:t>
            </a:r>
            <a:r>
              <a:rPr lang="en-US" sz="1600" i="1" baseline="30000" dirty="0"/>
              <a:t>2 </a:t>
            </a:r>
            <a:r>
              <a:rPr lang="en-US" sz="1600" dirty="0"/>
              <a:t>– 37.5</a:t>
            </a:r>
            <a:r>
              <a:rPr lang="en-US" sz="1600" i="1" dirty="0"/>
              <a:t>x </a:t>
            </a:r>
            <a:r>
              <a:rPr lang="en-US" sz="1600" dirty="0"/>
              <a:t>= 0]</a:t>
            </a:r>
          </a:p>
          <a:p>
            <a:pPr>
              <a:buNone/>
            </a:pPr>
            <a:r>
              <a:rPr lang="en-US" sz="1600" dirty="0"/>
              <a:t>         The eccentricity of the cable at the position of maximum BM is    </a:t>
            </a:r>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Since the bending moment at point A and C are zero, the cable is concentric at these points. The cable profile is parabolic with eccentricity of 140.6 mm below the </a:t>
            </a:r>
            <a:r>
              <a:rPr lang="en-US" sz="1600" dirty="0" err="1"/>
              <a:t>centroidal</a:t>
            </a:r>
            <a:r>
              <a:rPr lang="en-US" sz="1600" dirty="0"/>
              <a:t> axis at D and 40 mm above the </a:t>
            </a:r>
            <a:r>
              <a:rPr lang="en-US" sz="1600" dirty="0" err="1"/>
              <a:t>centroidal</a:t>
            </a:r>
            <a:r>
              <a:rPr lang="en-US" sz="1600" dirty="0"/>
              <a:t> axis at support section B.</a:t>
            </a:r>
            <a:br>
              <a:rPr lang="en-US" sz="1600" dirty="0"/>
            </a:b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10242" name="Picture 2"/>
          <p:cNvPicPr>
            <a:picLocks noChangeAspect="1" noChangeArrowheads="1"/>
          </p:cNvPicPr>
          <p:nvPr/>
        </p:nvPicPr>
        <p:blipFill>
          <a:blip r:embed="rId2"/>
          <a:srcRect/>
          <a:stretch>
            <a:fillRect/>
          </a:stretch>
        </p:blipFill>
        <p:spPr bwMode="auto">
          <a:xfrm>
            <a:off x="2057401" y="2599560"/>
            <a:ext cx="3733800" cy="429287"/>
          </a:xfrm>
          <a:prstGeom prst="rect">
            <a:avLst/>
          </a:prstGeom>
          <a:noFill/>
          <a:ln w="9525">
            <a:noFill/>
            <a:miter lim="800000"/>
            <a:headEnd/>
            <a:tailEnd/>
          </a:ln>
          <a:effectLst/>
        </p:spPr>
      </p:pic>
      <p:pic>
        <p:nvPicPr>
          <p:cNvPr id="3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85800" y="4191001"/>
            <a:ext cx="2743200" cy="456538"/>
          </a:xfrm>
          <a:prstGeom prst="rect">
            <a:avLst/>
          </a:prstGeom>
          <a:noFill/>
          <a:ln w="9525">
            <a:noFill/>
            <a:miter lim="800000"/>
            <a:headEnd/>
            <a:tailEnd/>
          </a:ln>
        </p:spPr>
      </p:pic>
      <p:pic>
        <p:nvPicPr>
          <p:cNvPr id="3074"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 y="4953000"/>
            <a:ext cx="3968932" cy="457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800" b="1" dirty="0"/>
              <a:t>       Durability, Fire Resistance &amp; Cover Requirements for P.S.C Members: -</a:t>
            </a:r>
            <a:endParaRPr lang="en-US" sz="1800" dirty="0"/>
          </a:p>
          <a:p>
            <a:pPr algn="just">
              <a:buNone/>
            </a:pPr>
            <a:r>
              <a:rPr lang="en-US" sz="1800" dirty="0"/>
              <a:t>       20 mm cover for </a:t>
            </a:r>
            <a:r>
              <a:rPr lang="en-US" sz="1800" dirty="0" err="1"/>
              <a:t>pretensioned</a:t>
            </a:r>
            <a:r>
              <a:rPr lang="en-US" sz="1800" dirty="0"/>
              <a:t> members</a:t>
            </a:r>
          </a:p>
          <a:p>
            <a:pPr algn="just">
              <a:buNone/>
            </a:pPr>
            <a:r>
              <a:rPr lang="en-US" sz="1800" dirty="0"/>
              <a:t>       30 mm or size of the cable which ever is bigger for post tensioned members.</a:t>
            </a:r>
          </a:p>
          <a:p>
            <a:pPr algn="just">
              <a:buNone/>
            </a:pPr>
            <a:r>
              <a:rPr lang="en-US" sz="1800" dirty="0"/>
              <a:t>       If the </a:t>
            </a:r>
            <a:r>
              <a:rPr lang="en-US" sz="1800" dirty="0" err="1"/>
              <a:t>prestress</a:t>
            </a:r>
            <a:r>
              <a:rPr lang="en-US" sz="1800" dirty="0"/>
              <a:t> members are exposed to an aggressive environment, these covers are increased by another 10 mm.</a:t>
            </a:r>
          </a:p>
          <a:p>
            <a:pPr algn="just">
              <a:buNone/>
            </a:pPr>
            <a:r>
              <a:rPr lang="en-US" sz="1800" b="1" dirty="0"/>
              <a:t>       Necessity of high grade of concrete &amp; steel:</a:t>
            </a:r>
            <a:endParaRPr lang="en-US" sz="1800" dirty="0"/>
          </a:p>
          <a:p>
            <a:pPr algn="just">
              <a:buNone/>
            </a:pPr>
            <a:r>
              <a:rPr lang="en-US" sz="1800" dirty="0"/>
              <a:t>       Higher the grade of concrete higher the bond strength which is vital in </a:t>
            </a:r>
            <a:r>
              <a:rPr lang="en-US" sz="1800" dirty="0" err="1"/>
              <a:t>pretensioned</a:t>
            </a:r>
            <a:r>
              <a:rPr lang="en-US" sz="1800" dirty="0"/>
              <a:t> concrete, also higher bearing strength which is vital in post-tensioned concrete. Further creep &amp; shrinkage losses are minimum with high-grade concrete.</a:t>
            </a:r>
          </a:p>
          <a:p>
            <a:pPr algn="just">
              <a:buNone/>
            </a:pPr>
            <a:r>
              <a:rPr lang="en-US" sz="1800" dirty="0"/>
              <a:t>       Generally minimum M30 grade concrete is used for post-tensioned &amp; M40 grade concrete is used for </a:t>
            </a:r>
            <a:r>
              <a:rPr lang="en-US" sz="1800" dirty="0" err="1"/>
              <a:t>pretensioned</a:t>
            </a:r>
            <a:r>
              <a:rPr lang="en-US" sz="1800" dirty="0"/>
              <a:t> members.</a:t>
            </a:r>
          </a:p>
          <a:p>
            <a:pPr algn="just">
              <a:buNone/>
            </a:pPr>
            <a:r>
              <a:rPr lang="en-US" sz="1800" dirty="0"/>
              <a:t>       The losses in </a:t>
            </a:r>
            <a:r>
              <a:rPr lang="en-US" sz="1800" dirty="0" err="1"/>
              <a:t>prestress</a:t>
            </a:r>
            <a:r>
              <a:rPr lang="en-US" sz="1800" dirty="0"/>
              <a:t> members due to various reasons are generally in the range of 250 N/mm2 to 400 N/mm2. If mild steel or deformed steel is used the residual stresses after losses is either zero or negligible. Hence high tensile steel wires are used which varies from 1600 to 2000 N/mm2.</a:t>
            </a:r>
          </a:p>
          <a:p>
            <a:pPr algn="just">
              <a:buNone/>
            </a:pPr>
            <a:r>
              <a:rPr lang="en-US" sz="1800" b="1" dirty="0"/>
              <a:t>        </a:t>
            </a:r>
            <a:r>
              <a:rPr lang="en-US" sz="1800" b="1" dirty="0">
                <a:solidFill>
                  <a:srgbClr val="FF0000"/>
                </a:solidFill>
              </a:rPr>
              <a:t>Advantage of </a:t>
            </a:r>
            <a:r>
              <a:rPr lang="en-US" sz="1800" b="1" dirty="0" err="1">
                <a:solidFill>
                  <a:srgbClr val="FF0000"/>
                </a:solidFill>
              </a:rPr>
              <a:t>Prestressed</a:t>
            </a:r>
            <a:r>
              <a:rPr lang="en-US" sz="1800" b="1" dirty="0">
                <a:solidFill>
                  <a:srgbClr val="FF0000"/>
                </a:solidFill>
              </a:rPr>
              <a:t> Concrete</a:t>
            </a:r>
            <a:endParaRPr lang="en-US" sz="1800" dirty="0">
              <a:solidFill>
                <a:srgbClr val="FF0000"/>
              </a:solidFill>
            </a:endParaRPr>
          </a:p>
          <a:p>
            <a:pPr algn="just">
              <a:buNone/>
            </a:pPr>
            <a:r>
              <a:rPr lang="en-US" sz="1800" dirty="0">
                <a:solidFill>
                  <a:srgbClr val="FF0000"/>
                </a:solidFill>
              </a:rPr>
              <a:t>       </a:t>
            </a:r>
            <a:r>
              <a:rPr lang="en-US" sz="1600" dirty="0">
                <a:solidFill>
                  <a:srgbClr val="FF0000"/>
                </a:solidFill>
              </a:rPr>
              <a:t>1. </a:t>
            </a:r>
            <a:r>
              <a:rPr lang="en-US" sz="1600" dirty="0"/>
              <a:t>The use of high strength concrete and steel in </a:t>
            </a:r>
            <a:r>
              <a:rPr lang="en-US" sz="1600" dirty="0" err="1"/>
              <a:t>prestressed</a:t>
            </a:r>
            <a:r>
              <a:rPr lang="en-US" sz="1600" dirty="0"/>
              <a:t> members results in lighter and slender members than is possible with RC members.</a:t>
            </a:r>
          </a:p>
          <a:p>
            <a:pPr algn="just">
              <a:buNone/>
            </a:pPr>
            <a:r>
              <a:rPr lang="en-US" sz="1600" dirty="0"/>
              <a:t>        </a:t>
            </a:r>
            <a:r>
              <a:rPr lang="en-US" sz="1600" dirty="0">
                <a:solidFill>
                  <a:srgbClr val="FF0000"/>
                </a:solidFill>
              </a:rPr>
              <a:t>2. </a:t>
            </a:r>
            <a:r>
              <a:rPr lang="en-US" sz="1600" dirty="0"/>
              <a:t>In fully </a:t>
            </a:r>
            <a:r>
              <a:rPr lang="en-US" sz="1600" dirty="0" err="1"/>
              <a:t>prestressed</a:t>
            </a:r>
            <a:r>
              <a:rPr lang="en-US" sz="1600" dirty="0"/>
              <a:t> members the member is free from tensile stresses under working loads, thus whole of the section is effective.</a:t>
            </a:r>
          </a:p>
          <a:p>
            <a:pPr algn="just">
              <a:buNone/>
            </a:pPr>
            <a:r>
              <a:rPr lang="en-US" sz="1600" dirty="0">
                <a:solidFill>
                  <a:srgbClr val="FF0000"/>
                </a:solidFill>
              </a:rPr>
              <a:t>        3. </a:t>
            </a:r>
            <a:r>
              <a:rPr lang="en-US" sz="1600" dirty="0"/>
              <a:t>In </a:t>
            </a:r>
            <a:r>
              <a:rPr lang="en-US" sz="1600" dirty="0" err="1"/>
              <a:t>prestressed</a:t>
            </a:r>
            <a:r>
              <a:rPr lang="en-US" sz="1600" dirty="0"/>
              <a:t> members, dead loads may be counter-balanced by eccentric </a:t>
            </a:r>
            <a:r>
              <a:rPr lang="en-US" sz="1600" dirty="0" err="1"/>
              <a:t>prestressing</a:t>
            </a:r>
            <a:r>
              <a:rPr lang="en-US" sz="1600" dirty="0"/>
              <a:t>.</a:t>
            </a:r>
          </a:p>
          <a:p>
            <a:pPr algn="just">
              <a:buNone/>
            </a:pPr>
            <a:r>
              <a:rPr lang="en-US" sz="1600" dirty="0">
                <a:solidFill>
                  <a:srgbClr val="FF0000"/>
                </a:solidFill>
              </a:rPr>
              <a:t>        4. </a:t>
            </a:r>
            <a:r>
              <a:rPr lang="en-US" sz="1600" dirty="0" err="1"/>
              <a:t>Prestressed</a:t>
            </a:r>
            <a:r>
              <a:rPr lang="en-US" sz="1600" dirty="0"/>
              <a:t> concrete member posse’s better resistance to shear forces due to effect of compressive stresses presence or eccentric cable profile.</a:t>
            </a:r>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600" b="1" dirty="0"/>
              <a:t>        </a:t>
            </a:r>
            <a:r>
              <a:rPr lang="en-US" sz="1600" b="1" dirty="0">
                <a:solidFill>
                  <a:srgbClr val="FF0000"/>
                </a:solidFill>
              </a:rPr>
              <a:t>Example 13:-</a:t>
            </a:r>
            <a:endParaRPr lang="en-US" sz="1600" dirty="0">
              <a:solidFill>
                <a:srgbClr val="FF0000"/>
              </a:solidFill>
            </a:endParaRPr>
          </a:p>
          <a:p>
            <a:pPr>
              <a:buNone/>
            </a:pPr>
            <a:r>
              <a:rPr lang="en-US" sz="1600" dirty="0"/>
              <a:t>        A beam of symmetrical I-section spanning 8 m has a flange width of 150mm &amp; flange thickness of 80 mm respectively. The overall depth of the beam is 450 mm. Thickness of the web is 80 mm. The beam is </a:t>
            </a:r>
            <a:r>
              <a:rPr lang="en-US" sz="1600" dirty="0" err="1"/>
              <a:t>prestressed</a:t>
            </a:r>
            <a:r>
              <a:rPr lang="en-US" sz="1600" dirty="0"/>
              <a:t> by a parabolic cable with an eccentricity of 150 mm at the centre of the span &amp; zero at the supports. The LL on the beam is 2.5 </a:t>
            </a:r>
            <a:r>
              <a:rPr lang="en-US" sz="1600" dirty="0" err="1"/>
              <a:t>kN</a:t>
            </a:r>
            <a:r>
              <a:rPr lang="en-US" sz="1600" dirty="0"/>
              <a:t>/m.</a:t>
            </a:r>
          </a:p>
          <a:p>
            <a:pPr>
              <a:buNone/>
            </a:pPr>
            <a:r>
              <a:rPr lang="en-US" sz="1600" dirty="0"/>
              <a:t>        </a:t>
            </a:r>
            <a:r>
              <a:rPr lang="en-US" sz="1600" b="1" dirty="0">
                <a:solidFill>
                  <a:srgbClr val="FF0000"/>
                </a:solidFill>
              </a:rPr>
              <a:t>(a) </a:t>
            </a:r>
            <a:r>
              <a:rPr lang="en-US" sz="1600" dirty="0"/>
              <a:t>Determine the effective force in he cable for balancing the DL &amp; LL on the beams. </a:t>
            </a:r>
          </a:p>
          <a:p>
            <a:pPr>
              <a:buNone/>
            </a:pPr>
            <a:r>
              <a:rPr lang="en-US" sz="1600" b="1" dirty="0">
                <a:solidFill>
                  <a:srgbClr val="FF0000"/>
                </a:solidFill>
              </a:rPr>
              <a:t>        (b) </a:t>
            </a:r>
            <a:r>
              <a:rPr lang="en-US" sz="1600" dirty="0"/>
              <a:t>Sketch the distribution of resultant stress at the centre of span section for the above case.</a:t>
            </a:r>
          </a:p>
          <a:p>
            <a:pPr>
              <a:buNone/>
            </a:pPr>
            <a:r>
              <a:rPr lang="en-US" sz="1600" b="1" dirty="0">
                <a:solidFill>
                  <a:srgbClr val="FF0000"/>
                </a:solidFill>
              </a:rPr>
              <a:t>        (c) </a:t>
            </a:r>
            <a:r>
              <a:rPr lang="en-US" sz="1600" dirty="0"/>
              <a:t>Calculate the shift of the pressure line from the tendon–centre–line.</a:t>
            </a:r>
          </a:p>
          <a:p>
            <a:pPr>
              <a:buNone/>
            </a:pPr>
            <a:r>
              <a:rPr lang="en-US" sz="1600" b="1" dirty="0"/>
              <a:t>        Solution: </a:t>
            </a:r>
          </a:p>
          <a:p>
            <a:pPr>
              <a:buNone/>
            </a:pPr>
            <a:r>
              <a:rPr lang="en-US" sz="1600" dirty="0"/>
              <a:t>         The properties of the I-section are as follows:</a:t>
            </a:r>
            <a:br>
              <a:rPr lang="en-US" sz="1600" dirty="0"/>
            </a:br>
            <a:r>
              <a:rPr lang="en-US" sz="1600" dirty="0"/>
              <a:t>    Area of the section,   </a:t>
            </a:r>
            <a:r>
              <a:rPr lang="en-US" sz="1600" i="1" dirty="0"/>
              <a:t>A </a:t>
            </a:r>
            <a:r>
              <a:rPr lang="en-US" sz="1600" dirty="0"/>
              <a:t>= 0.63</a:t>
            </a:r>
            <a:r>
              <a:rPr lang="en-US" sz="1600" i="1" dirty="0"/>
              <a:t> m</a:t>
            </a:r>
            <a:r>
              <a:rPr lang="en-US" sz="1600" i="1" baseline="30000" dirty="0"/>
              <a:t>2</a:t>
            </a:r>
            <a:r>
              <a:rPr lang="en-US" sz="1600" i="1" dirty="0"/>
              <a:t>          &amp;        </a:t>
            </a:r>
            <a:r>
              <a:rPr lang="en-US" sz="1600" dirty="0"/>
              <a:t>Moment of inertia, </a:t>
            </a:r>
            <a:r>
              <a:rPr lang="en-US" sz="1600" i="1" dirty="0"/>
              <a:t>I </a:t>
            </a:r>
            <a:r>
              <a:rPr lang="en-US" sz="1600" dirty="0"/>
              <a:t>= 1.553</a:t>
            </a:r>
            <a:r>
              <a:rPr lang="ar-SA" sz="1600" dirty="0"/>
              <a:t>×</a:t>
            </a:r>
            <a:r>
              <a:rPr lang="en-US" sz="1600" dirty="0"/>
              <a:t>109 </a:t>
            </a:r>
            <a:r>
              <a:rPr lang="en-US" sz="1600" i="1" dirty="0"/>
              <a:t>mm</a:t>
            </a:r>
            <a:r>
              <a:rPr lang="en-US" sz="1600" dirty="0"/>
              <a:t>4</a:t>
            </a:r>
          </a:p>
          <a:p>
            <a:pPr>
              <a:buNone/>
            </a:pPr>
            <a:r>
              <a:rPr lang="en-US" sz="1600" dirty="0"/>
              <a:t>           Section modulus, </a:t>
            </a:r>
            <a:r>
              <a:rPr lang="en-US" sz="1600" i="1" dirty="0"/>
              <a:t>Z </a:t>
            </a:r>
            <a:r>
              <a:rPr lang="en-US" sz="1600" dirty="0"/>
              <a:t>= 6.9 </a:t>
            </a:r>
            <a:r>
              <a:rPr lang="ar-SA" sz="1600" dirty="0"/>
              <a:t>×</a:t>
            </a:r>
            <a:r>
              <a:rPr lang="en-US" sz="1600" dirty="0"/>
              <a:t>106 mm3      &amp;       Eccentricity, </a:t>
            </a:r>
            <a:r>
              <a:rPr lang="en-US" sz="1600" i="1" dirty="0"/>
              <a:t>e </a:t>
            </a:r>
            <a:r>
              <a:rPr lang="en-US" sz="1600" dirty="0"/>
              <a:t>= 150 mm</a:t>
            </a:r>
          </a:p>
          <a:p>
            <a:pPr>
              <a:buNone/>
            </a:pPr>
            <a:r>
              <a:rPr lang="en-US" sz="1600" dirty="0"/>
              <a:t>            Span, </a:t>
            </a:r>
            <a:r>
              <a:rPr lang="en-US" sz="1600" i="1" dirty="0"/>
              <a:t>L </a:t>
            </a:r>
            <a:r>
              <a:rPr lang="en-US" sz="1600" dirty="0"/>
              <a:t>= 8 m</a:t>
            </a:r>
          </a:p>
          <a:p>
            <a:pPr>
              <a:buNone/>
            </a:pPr>
            <a:r>
              <a:rPr lang="en-US" sz="1600" dirty="0"/>
              <a:t>            Live load, </a:t>
            </a:r>
            <a:r>
              <a:rPr lang="en-US" sz="1600" i="1" dirty="0" err="1"/>
              <a:t>wl</a:t>
            </a:r>
            <a:r>
              <a:rPr lang="en-US" sz="1600" i="1" dirty="0"/>
              <a:t> </a:t>
            </a:r>
            <a:r>
              <a:rPr lang="en-US" sz="1600" dirty="0"/>
              <a:t>= 2.5 </a:t>
            </a:r>
            <a:r>
              <a:rPr lang="en-US" sz="1600" dirty="0" err="1"/>
              <a:t>kN</a:t>
            </a:r>
            <a:r>
              <a:rPr lang="en-US" sz="1600" dirty="0"/>
              <a:t>/m</a:t>
            </a:r>
          </a:p>
          <a:p>
            <a:pPr>
              <a:buNone/>
            </a:pPr>
            <a:r>
              <a:rPr lang="en-US" sz="1600" dirty="0"/>
              <a:t>           Dead load, </a:t>
            </a:r>
            <a:r>
              <a:rPr lang="en-US" sz="1600" i="1" dirty="0"/>
              <a:t>wd </a:t>
            </a:r>
            <a:r>
              <a:rPr lang="en-US" sz="1600" dirty="0"/>
              <a:t>= 0.63 </a:t>
            </a:r>
            <a:r>
              <a:rPr lang="ar-SA" sz="1600" dirty="0"/>
              <a:t>×</a:t>
            </a:r>
            <a:r>
              <a:rPr lang="en-US" sz="1600" dirty="0"/>
              <a:t>25 = 1.57 </a:t>
            </a:r>
            <a:r>
              <a:rPr lang="en-US" sz="1600" dirty="0" err="1"/>
              <a:t>kN</a:t>
            </a:r>
            <a:r>
              <a:rPr lang="en-US" sz="1600" dirty="0"/>
              <a:t>/m [Assuming unit weight of concrete as 25 </a:t>
            </a:r>
            <a:r>
              <a:rPr lang="en-US" sz="1600" dirty="0" err="1"/>
              <a:t>kN</a:t>
            </a:r>
            <a:r>
              <a:rPr lang="en-US" sz="1600" dirty="0"/>
              <a:t>/m3]</a:t>
            </a:r>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b="1" dirty="0"/>
              <a:t>                                                     </a:t>
            </a:r>
          </a:p>
          <a:p>
            <a:pPr>
              <a:buNone/>
            </a:pPr>
            <a:endParaRPr lang="en-US" sz="1600" b="1"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1083" name="Picture 59"/>
          <p:cNvPicPr>
            <a:picLocks noChangeAspect="1" noChangeArrowheads="1"/>
          </p:cNvPicPr>
          <p:nvPr/>
        </p:nvPicPr>
        <p:blipFill>
          <a:blip r:embed="rId2"/>
          <a:srcRect/>
          <a:stretch>
            <a:fillRect/>
          </a:stretch>
        </p:blipFill>
        <p:spPr bwMode="auto">
          <a:xfrm>
            <a:off x="2057400" y="4231136"/>
            <a:ext cx="5362575" cy="2626863"/>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600" dirty="0"/>
              <a:t>       The BM at the centre of the span due to DL, </a:t>
            </a:r>
            <a:r>
              <a:rPr lang="en-US" sz="1600" i="1" dirty="0" err="1"/>
              <a:t>Md</a:t>
            </a:r>
            <a:r>
              <a:rPr lang="en-US" sz="1600" i="1" dirty="0"/>
              <a:t> </a:t>
            </a:r>
            <a:r>
              <a:rPr lang="en-US" sz="1600" dirty="0"/>
              <a:t>=(0.125 </a:t>
            </a:r>
            <a:r>
              <a:rPr lang="ar-SA" sz="1600" dirty="0"/>
              <a:t>× </a:t>
            </a:r>
            <a:r>
              <a:rPr lang="en-US" sz="1600" dirty="0"/>
              <a:t>1.57 </a:t>
            </a:r>
            <a:r>
              <a:rPr lang="ar-SA" sz="1600" dirty="0"/>
              <a:t>× </a:t>
            </a:r>
            <a:r>
              <a:rPr lang="en-US" sz="1600" dirty="0"/>
              <a:t>82) =12.56 </a:t>
            </a:r>
            <a:r>
              <a:rPr lang="en-US" sz="1600" dirty="0" err="1"/>
              <a:t>kN.m</a:t>
            </a:r>
            <a:r>
              <a:rPr lang="en-US" sz="1600" dirty="0"/>
              <a:t> </a:t>
            </a:r>
          </a:p>
          <a:p>
            <a:pPr>
              <a:buNone/>
            </a:pPr>
            <a:r>
              <a:rPr lang="en-US" sz="1600" dirty="0"/>
              <a:t>       The BM at the centre of the span due to LL, </a:t>
            </a:r>
            <a:r>
              <a:rPr lang="en-US" sz="1600" i="1" dirty="0"/>
              <a:t>Ml </a:t>
            </a:r>
            <a:r>
              <a:rPr lang="en-US" sz="1600" dirty="0"/>
              <a:t>= (0.125 </a:t>
            </a:r>
            <a:r>
              <a:rPr lang="ar-SA" sz="1600" dirty="0"/>
              <a:t>× </a:t>
            </a:r>
            <a:r>
              <a:rPr lang="en-US" sz="1600" dirty="0"/>
              <a:t>2.5 </a:t>
            </a:r>
            <a:r>
              <a:rPr lang="ar-SA" sz="1600" dirty="0"/>
              <a:t>× </a:t>
            </a:r>
            <a:r>
              <a:rPr lang="en-US" sz="1600" dirty="0"/>
              <a:t>82) = 20.00 </a:t>
            </a:r>
            <a:r>
              <a:rPr lang="en-US" sz="1600" dirty="0" err="1"/>
              <a:t>kN.m</a:t>
            </a:r>
            <a:endParaRPr lang="en-US" sz="1600" dirty="0"/>
          </a:p>
          <a:p>
            <a:pPr>
              <a:buNone/>
            </a:pPr>
            <a:r>
              <a:rPr lang="en-US" sz="1600" dirty="0"/>
              <a:t>        Therefore,</a:t>
            </a:r>
          </a:p>
          <a:p>
            <a:pPr>
              <a:buNone/>
            </a:pPr>
            <a:r>
              <a:rPr lang="en-US" sz="1600" dirty="0"/>
              <a:t>        Total moment, </a:t>
            </a:r>
            <a:r>
              <a:rPr lang="en-US" sz="1600" i="1" dirty="0"/>
              <a:t>M </a:t>
            </a:r>
            <a:r>
              <a:rPr lang="en-US" sz="1600" dirty="0"/>
              <a:t>= (</a:t>
            </a:r>
            <a:r>
              <a:rPr lang="en-US" sz="1600" i="1" dirty="0" err="1"/>
              <a:t>Md</a:t>
            </a:r>
            <a:r>
              <a:rPr lang="en-US" sz="1600" i="1" dirty="0"/>
              <a:t> </a:t>
            </a:r>
            <a:r>
              <a:rPr lang="en-US" sz="1600" dirty="0"/>
              <a:t>+ </a:t>
            </a:r>
            <a:r>
              <a:rPr lang="en-US" sz="1600" i="1" dirty="0"/>
              <a:t>Ml </a:t>
            </a:r>
            <a:r>
              <a:rPr lang="en-US" sz="1600" dirty="0"/>
              <a:t>) =  12.56 + 20=32.56 </a:t>
            </a:r>
            <a:r>
              <a:rPr lang="en-US" sz="1600" dirty="0" err="1"/>
              <a:t>kN.m</a:t>
            </a:r>
            <a:r>
              <a:rPr lang="en-US" sz="1600" dirty="0"/>
              <a:t> </a:t>
            </a:r>
          </a:p>
          <a:p>
            <a:pPr>
              <a:buNone/>
            </a:pPr>
            <a:r>
              <a:rPr lang="en-US" sz="1600" dirty="0"/>
              <a:t>          If , </a:t>
            </a:r>
            <a:r>
              <a:rPr lang="en-US" sz="1600" i="1" dirty="0"/>
              <a:t>P</a:t>
            </a:r>
            <a:r>
              <a:rPr lang="en-US" sz="1600" dirty="0"/>
              <a:t> tendon force </a:t>
            </a:r>
          </a:p>
          <a:p>
            <a:pPr>
              <a:buNone/>
            </a:pPr>
            <a:r>
              <a:rPr lang="en-US" sz="1600" dirty="0"/>
              <a:t>        For load balancing we have</a:t>
            </a:r>
          </a:p>
          <a:p>
            <a:pPr>
              <a:buNone/>
            </a:pPr>
            <a:endParaRPr lang="en-US" sz="1600" dirty="0"/>
          </a:p>
          <a:p>
            <a:pPr>
              <a:buNone/>
            </a:pPr>
            <a:endParaRPr lang="en-US" sz="1600" dirty="0"/>
          </a:p>
          <a:p>
            <a:pPr>
              <a:buNone/>
            </a:pPr>
            <a:r>
              <a:rPr lang="en-US" sz="1600" dirty="0"/>
              <a:t>         The center–of-span  section  is  subjected  to  a  direct  stress  of  intensity,</a:t>
            </a:r>
          </a:p>
          <a:p>
            <a:pPr>
              <a:buNone/>
            </a:pPr>
            <a:endParaRPr lang="en-US" sz="1600" dirty="0"/>
          </a:p>
          <a:p>
            <a:pPr>
              <a:buNone/>
            </a:pPr>
            <a:endParaRPr lang="en-US" sz="1600" dirty="0"/>
          </a:p>
          <a:p>
            <a:pPr>
              <a:buNone/>
            </a:pPr>
            <a:endParaRPr lang="en-US" sz="1600" dirty="0"/>
          </a:p>
          <a:p>
            <a:pPr>
              <a:buNone/>
            </a:pPr>
            <a:r>
              <a:rPr lang="en-US" sz="1600" dirty="0"/>
              <a:t>         Shift pressure line, </a:t>
            </a:r>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b="1" dirty="0"/>
              <a:t>                                                     </a:t>
            </a:r>
          </a:p>
          <a:p>
            <a:pPr>
              <a:buNone/>
            </a:pPr>
            <a:endParaRPr lang="en-US" sz="1600" b="1" dirty="0"/>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05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47800" y="1752600"/>
            <a:ext cx="3019297" cy="533400"/>
          </a:xfrm>
          <a:prstGeom prst="rect">
            <a:avLst/>
          </a:prstGeom>
          <a:noFill/>
          <a:ln w="9525">
            <a:noFill/>
            <a:miter lim="800000"/>
            <a:headEnd/>
            <a:tailEnd/>
          </a:ln>
        </p:spPr>
      </p:pic>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2000" y="2743200"/>
            <a:ext cx="2819400" cy="557656"/>
          </a:xfrm>
          <a:prstGeom prst="rect">
            <a:avLst/>
          </a:prstGeom>
          <a:noFill/>
          <a:ln w="9525">
            <a:noFill/>
            <a:miter lim="800000"/>
            <a:headEnd/>
            <a:tailEnd/>
          </a:ln>
        </p:spPr>
      </p:pic>
      <p:pic>
        <p:nvPicPr>
          <p:cNvPr id="205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52600" y="3505200"/>
            <a:ext cx="533400" cy="483782"/>
          </a:xfrm>
          <a:prstGeom prst="rect">
            <a:avLst/>
          </a:prstGeom>
          <a:noFill/>
          <a:ln w="9525">
            <a:noFill/>
            <a:miter lim="800000"/>
            <a:headEnd/>
            <a:tailEnd/>
          </a:ln>
        </p:spPr>
      </p:pic>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3"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362200" y="3429000"/>
            <a:ext cx="2075935" cy="53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800" dirty="0">
                <a:solidFill>
                  <a:srgbClr val="FF0000"/>
                </a:solidFill>
              </a:rPr>
              <a:t>       5. </a:t>
            </a:r>
            <a:r>
              <a:rPr lang="en-US" sz="1800" dirty="0"/>
              <a:t>Use of high strength concrete and freedom from cracks, contribute to improve durability under aggressive environmental conditions.</a:t>
            </a:r>
          </a:p>
          <a:p>
            <a:pPr algn="just">
              <a:buNone/>
            </a:pPr>
            <a:r>
              <a:rPr lang="en-US" sz="1800" dirty="0">
                <a:solidFill>
                  <a:srgbClr val="FF0000"/>
                </a:solidFill>
              </a:rPr>
              <a:t>       6. </a:t>
            </a:r>
            <a:r>
              <a:rPr lang="en-US" sz="1800" dirty="0"/>
              <a:t>Long span structures are possible so that saving in weight is significant &amp; thus it will be economic.</a:t>
            </a:r>
          </a:p>
          <a:p>
            <a:pPr algn="just">
              <a:buNone/>
            </a:pPr>
            <a:r>
              <a:rPr lang="en-US" sz="1800" dirty="0">
                <a:solidFill>
                  <a:srgbClr val="FF0000"/>
                </a:solidFill>
              </a:rPr>
              <a:t>       7. </a:t>
            </a:r>
            <a:r>
              <a:rPr lang="en-US" sz="1800" dirty="0"/>
              <a:t>Factory products are possible.</a:t>
            </a:r>
          </a:p>
          <a:p>
            <a:pPr algn="just">
              <a:buNone/>
            </a:pPr>
            <a:r>
              <a:rPr lang="en-US" sz="1800" dirty="0"/>
              <a:t>      </a:t>
            </a:r>
            <a:r>
              <a:rPr lang="en-US" sz="1800" dirty="0">
                <a:solidFill>
                  <a:srgbClr val="FF0000"/>
                </a:solidFill>
              </a:rPr>
              <a:t> 8. </a:t>
            </a:r>
            <a:r>
              <a:rPr lang="en-US" sz="1800" dirty="0" err="1"/>
              <a:t>Prestressed</a:t>
            </a:r>
            <a:r>
              <a:rPr lang="en-US" sz="1800" dirty="0"/>
              <a:t> members are tested before use.</a:t>
            </a:r>
          </a:p>
          <a:p>
            <a:pPr algn="just">
              <a:buNone/>
            </a:pPr>
            <a:r>
              <a:rPr lang="en-US" sz="1800" dirty="0"/>
              <a:t>      </a:t>
            </a:r>
            <a:r>
              <a:rPr lang="en-US" sz="1800" dirty="0">
                <a:solidFill>
                  <a:srgbClr val="FF0000"/>
                </a:solidFill>
              </a:rPr>
              <a:t> 9. </a:t>
            </a:r>
            <a:r>
              <a:rPr lang="en-US" sz="1800" dirty="0" err="1"/>
              <a:t>Prestressed</a:t>
            </a:r>
            <a:r>
              <a:rPr lang="en-US" sz="1800" dirty="0"/>
              <a:t> concrete structure deflects appreciably before ultimate failure, thus giving ample warning before collapse.</a:t>
            </a:r>
          </a:p>
          <a:p>
            <a:pPr algn="just">
              <a:buNone/>
            </a:pPr>
            <a:r>
              <a:rPr lang="en-US" sz="1800" dirty="0"/>
              <a:t>       </a:t>
            </a:r>
            <a:r>
              <a:rPr lang="en-US" sz="1800" dirty="0">
                <a:solidFill>
                  <a:srgbClr val="FF0000"/>
                </a:solidFill>
              </a:rPr>
              <a:t>10. </a:t>
            </a:r>
            <a:r>
              <a:rPr lang="en-US" sz="1800" dirty="0"/>
              <a:t>Fatigue strength is better due to small variations in </a:t>
            </a:r>
            <a:r>
              <a:rPr lang="en-US" sz="1800" dirty="0" err="1"/>
              <a:t>prestressing</a:t>
            </a:r>
            <a:r>
              <a:rPr lang="en-US" sz="1800" dirty="0"/>
              <a:t> steel, recommended to dynamically loaded structures.</a:t>
            </a:r>
          </a:p>
          <a:p>
            <a:pPr algn="just">
              <a:buNone/>
            </a:pPr>
            <a:r>
              <a:rPr lang="en-US" sz="1800" b="1" dirty="0"/>
              <a:t>       </a:t>
            </a:r>
            <a:r>
              <a:rPr lang="en-US" sz="1800" b="1" dirty="0">
                <a:solidFill>
                  <a:schemeClr val="accent6">
                    <a:lumMod val="50000"/>
                  </a:schemeClr>
                </a:solidFill>
              </a:rPr>
              <a:t>Disadvantages of </a:t>
            </a:r>
            <a:r>
              <a:rPr lang="en-US" sz="1800" b="1" dirty="0" err="1">
                <a:solidFill>
                  <a:schemeClr val="accent6">
                    <a:lumMod val="50000"/>
                  </a:schemeClr>
                </a:solidFill>
              </a:rPr>
              <a:t>Prestressed</a:t>
            </a:r>
            <a:r>
              <a:rPr lang="en-US" sz="1800" b="1" dirty="0">
                <a:solidFill>
                  <a:schemeClr val="accent6">
                    <a:lumMod val="50000"/>
                  </a:schemeClr>
                </a:solidFill>
              </a:rPr>
              <a:t> Concrete</a:t>
            </a:r>
            <a:endParaRPr lang="en-US" sz="1800" dirty="0">
              <a:solidFill>
                <a:schemeClr val="accent6">
                  <a:lumMod val="50000"/>
                </a:schemeClr>
              </a:solidFill>
            </a:endParaRPr>
          </a:p>
          <a:p>
            <a:pPr algn="just">
              <a:buNone/>
            </a:pPr>
            <a:r>
              <a:rPr lang="en-US" sz="1600" b="1" dirty="0">
                <a:solidFill>
                  <a:schemeClr val="accent6">
                    <a:lumMod val="50000"/>
                  </a:schemeClr>
                </a:solidFill>
              </a:rPr>
              <a:t>       1. </a:t>
            </a:r>
            <a:r>
              <a:rPr lang="en-US" sz="1600" dirty="0"/>
              <a:t>The availability of experienced builders is scanty.</a:t>
            </a:r>
          </a:p>
          <a:p>
            <a:pPr algn="just">
              <a:buNone/>
            </a:pPr>
            <a:r>
              <a:rPr lang="en-US" sz="1600" b="1" dirty="0">
                <a:solidFill>
                  <a:schemeClr val="accent6">
                    <a:lumMod val="50000"/>
                  </a:schemeClr>
                </a:solidFill>
              </a:rPr>
              <a:t>       2. </a:t>
            </a:r>
            <a:r>
              <a:rPr lang="en-US" sz="1600" dirty="0"/>
              <a:t>Initial equipment cost is very high.</a:t>
            </a:r>
          </a:p>
          <a:p>
            <a:pPr algn="just">
              <a:buNone/>
            </a:pPr>
            <a:r>
              <a:rPr lang="en-US" sz="1600" b="1" dirty="0">
                <a:solidFill>
                  <a:schemeClr val="accent6">
                    <a:lumMod val="50000"/>
                  </a:schemeClr>
                </a:solidFill>
              </a:rPr>
              <a:t>       3. </a:t>
            </a:r>
            <a:r>
              <a:rPr lang="en-US" sz="1600" dirty="0"/>
              <a:t>Availability of experienced engineers is scanty.</a:t>
            </a:r>
          </a:p>
          <a:p>
            <a:pPr algn="just">
              <a:buNone/>
            </a:pPr>
            <a:r>
              <a:rPr lang="en-US" sz="1600" b="1" dirty="0">
                <a:solidFill>
                  <a:schemeClr val="accent6">
                    <a:lumMod val="50000"/>
                  </a:schemeClr>
                </a:solidFill>
              </a:rPr>
              <a:t>       4. </a:t>
            </a:r>
            <a:r>
              <a:rPr lang="en-US" sz="1600" dirty="0" err="1"/>
              <a:t>Prestressed</a:t>
            </a:r>
            <a:r>
              <a:rPr lang="en-US" sz="1600" dirty="0"/>
              <a:t> sections are brittle.</a:t>
            </a:r>
          </a:p>
          <a:p>
            <a:pPr algn="just">
              <a:buNone/>
            </a:pPr>
            <a:r>
              <a:rPr lang="en-US" sz="1600" b="1" dirty="0">
                <a:solidFill>
                  <a:schemeClr val="accent6">
                    <a:lumMod val="50000"/>
                  </a:schemeClr>
                </a:solidFill>
              </a:rPr>
              <a:t>       5. </a:t>
            </a:r>
            <a:r>
              <a:rPr lang="en-US" sz="1600" dirty="0" err="1"/>
              <a:t>Prestressed</a:t>
            </a:r>
            <a:r>
              <a:rPr lang="en-US" sz="1600" dirty="0"/>
              <a:t> concrete sections are less fire resistant.</a:t>
            </a:r>
          </a:p>
          <a:p>
            <a:pPr algn="just">
              <a:buNone/>
            </a:pPr>
            <a:r>
              <a:rPr lang="en-US" sz="1800" b="1" dirty="0"/>
              <a:t>       Classifications and Types</a:t>
            </a:r>
            <a:endParaRPr lang="en-US" sz="1800" dirty="0"/>
          </a:p>
          <a:p>
            <a:pPr algn="just">
              <a:buNone/>
            </a:pPr>
            <a:r>
              <a:rPr lang="en-US" sz="1600" dirty="0"/>
              <a:t>        </a:t>
            </a:r>
            <a:r>
              <a:rPr lang="en-US" sz="1600" dirty="0" err="1"/>
              <a:t>Prestressed</a:t>
            </a:r>
            <a:r>
              <a:rPr lang="en-US" sz="1600" dirty="0"/>
              <a:t> concrete structures can be classified in a number of ways depending upon the feature of designs and constructions.</a:t>
            </a:r>
          </a:p>
          <a:p>
            <a:pPr algn="just">
              <a:buNone/>
            </a:pPr>
            <a:r>
              <a:rPr lang="en-US" sz="1600" dirty="0"/>
              <a:t>        1. Pre-tensioning: In which the tendons are tensioned before the concrete is placed, tendons are temporarily anchored and tensioned and the </a:t>
            </a:r>
            <a:r>
              <a:rPr lang="en-US" sz="1600" dirty="0" err="1"/>
              <a:t>prestress</a:t>
            </a:r>
            <a:r>
              <a:rPr lang="en-US" sz="1600" dirty="0"/>
              <a:t> is transferred to the concrete after it is hardened.</a:t>
            </a:r>
          </a:p>
          <a:p>
            <a:pPr algn="just">
              <a:buNone/>
            </a:pPr>
            <a:r>
              <a:rPr lang="en-US" sz="1600" dirty="0"/>
              <a:t>        2. Post-tensioning: In which the tendon is tensioned after concrete has hardened. Tendons are placed in sheathing at suitable places in the member before casting and later after hardening of concrete.</a:t>
            </a:r>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dirty="0"/>
              <a:t>        The various methods by which pre-compression are imparted to concrete are classified as follows:</a:t>
            </a:r>
          </a:p>
          <a:p>
            <a:pPr algn="just">
              <a:buNone/>
            </a:pPr>
            <a:r>
              <a:rPr lang="en-US" sz="1600" dirty="0"/>
              <a:t>        1. Generation of compressive force between the structural elements and its abutments using flat jack.</a:t>
            </a:r>
          </a:p>
          <a:p>
            <a:pPr algn="just">
              <a:buNone/>
            </a:pPr>
            <a:r>
              <a:rPr lang="en-US" sz="1600" dirty="0"/>
              <a:t>        2. Development of hoop compression in cylindrically shaped structures by circumferential wire binding.</a:t>
            </a:r>
          </a:p>
          <a:p>
            <a:pPr algn="just">
              <a:buNone/>
            </a:pPr>
            <a:r>
              <a:rPr lang="en-US" sz="1600" dirty="0"/>
              <a:t>        3. Use of longitudinally tensioned steel embedded in concrete or housed in ducts.</a:t>
            </a:r>
          </a:p>
          <a:p>
            <a:pPr algn="just">
              <a:buNone/>
            </a:pPr>
            <a:r>
              <a:rPr lang="en-US" sz="1600" dirty="0"/>
              <a:t>        4. Use of principle of distortion of a statically indeterminate structure either by displacement or by rotation of one-part relative to the remainder.</a:t>
            </a:r>
          </a:p>
          <a:p>
            <a:pPr algn="just">
              <a:buNone/>
            </a:pPr>
            <a:r>
              <a:rPr lang="en-US" sz="1600" dirty="0"/>
              <a:t>        5. Use of deflected structural steel sections embedded in concrete until the hardening of the latter.</a:t>
            </a:r>
          </a:p>
          <a:p>
            <a:pPr algn="just">
              <a:buNone/>
            </a:pPr>
            <a:r>
              <a:rPr lang="en-US" sz="1600" dirty="0"/>
              <a:t>        6. Development of limited tension in steel and compression in concrete by using expanding cements.</a:t>
            </a:r>
          </a:p>
          <a:p>
            <a:pPr algn="just">
              <a:buNone/>
            </a:pPr>
            <a:r>
              <a:rPr lang="en-US" sz="1600" dirty="0"/>
              <a:t>        The most widely used method for </a:t>
            </a:r>
            <a:r>
              <a:rPr lang="en-US" sz="1600" dirty="0" err="1"/>
              <a:t>prestressing</a:t>
            </a:r>
            <a:r>
              <a:rPr lang="en-US" sz="1600" dirty="0"/>
              <a:t> of structural concrete elements is longitudinal tensioning of steel by different tensioning devices. </a:t>
            </a:r>
            <a:r>
              <a:rPr lang="en-US" sz="1600" dirty="0" err="1"/>
              <a:t>Prestressing</a:t>
            </a:r>
            <a:r>
              <a:rPr lang="en-US" sz="1600" dirty="0"/>
              <a:t> by the application of direct forces between abutments is generally used for arches and pavements, while flat jacks are invariably used to impart the desired forces.</a:t>
            </a:r>
          </a:p>
          <a:p>
            <a:pPr algn="just">
              <a:buNone/>
            </a:pPr>
            <a:r>
              <a:rPr lang="en-US" sz="1600" b="1" dirty="0"/>
              <a:t>        Tensioning Devices:</a:t>
            </a:r>
            <a:endParaRPr lang="en-US" sz="1600" dirty="0"/>
          </a:p>
          <a:p>
            <a:pPr algn="just">
              <a:buNone/>
            </a:pPr>
            <a:r>
              <a:rPr lang="en-US" sz="1600" dirty="0"/>
              <a:t>        The various types devices used for tensioning steel are grouped under four principal categories, viz.</a:t>
            </a:r>
          </a:p>
          <a:p>
            <a:pPr algn="just">
              <a:buNone/>
            </a:pPr>
            <a:r>
              <a:rPr lang="en-US" sz="1600" dirty="0"/>
              <a:t>        1. Mechanical devices: The mechanical devices generally used include weights with or without lever transmission, geared transmission in conjunction with pulley blocks, screw jacks with or without gear devices and wire-winding machines. These devices are employed mainly for </a:t>
            </a:r>
            <a:r>
              <a:rPr lang="en-US" sz="1600" dirty="0" err="1"/>
              <a:t>prestressing</a:t>
            </a:r>
            <a:r>
              <a:rPr lang="en-US" sz="1600" dirty="0"/>
              <a:t> structural concrete components produced on a mass scale in factory.</a:t>
            </a:r>
          </a:p>
          <a:p>
            <a:pPr algn="just">
              <a:buNone/>
            </a:pPr>
            <a:r>
              <a:rPr lang="en-US" sz="1600" dirty="0"/>
              <a:t>        2. Hydraulic devices: These are simplest means for producing large </a:t>
            </a:r>
            <a:r>
              <a:rPr lang="en-US" sz="1600" dirty="0" err="1"/>
              <a:t>prestressing</a:t>
            </a:r>
            <a:r>
              <a:rPr lang="en-US" sz="1600" dirty="0"/>
              <a:t> force, extensively used as tensioning devices.</a:t>
            </a:r>
          </a:p>
          <a:p>
            <a:pPr algn="just">
              <a:buNone/>
            </a:pPr>
            <a:r>
              <a:rPr lang="en-US" sz="1600" dirty="0"/>
              <a:t>        3. Electrical devices: The wires are electrically heated and anchored before placing concrete in the mould. This method is often referred to as thermo-</a:t>
            </a:r>
            <a:r>
              <a:rPr lang="en-US" sz="1600" dirty="0" err="1"/>
              <a:t>prestressing</a:t>
            </a:r>
            <a:r>
              <a:rPr lang="en-US" sz="1600" dirty="0"/>
              <a:t> and used for tensioning of steel wires and deformed bars.</a:t>
            </a:r>
          </a:p>
          <a:p>
            <a:pPr algn="just">
              <a:buNone/>
            </a:pPr>
            <a:r>
              <a:rPr lang="en-US" sz="1600" dirty="0"/>
              <a:t>        4. Chemical devices: Expanding cements are used and the degree of expansion is controlled by varying the curing condition. Since the expansive action of cement  90</a:t>
            </a:r>
          </a:p>
          <a:p>
            <a:pPr algn="just">
              <a:buNone/>
            </a:pPr>
            <a:r>
              <a:rPr lang="en-US" sz="1600" dirty="0"/>
              <a:t>        while setting is restrained, it induces tensile forces in tendons and compressive stresses in concrete.</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t>        </a:t>
            </a:r>
            <a:r>
              <a:rPr lang="en-US" sz="1600" b="1" dirty="0" err="1"/>
              <a:t>Prestressing</a:t>
            </a:r>
            <a:r>
              <a:rPr lang="en-US" sz="1600" b="1" dirty="0"/>
              <a:t> System:</a:t>
            </a:r>
            <a:endParaRPr lang="en-US" sz="1600" dirty="0"/>
          </a:p>
          <a:p>
            <a:pPr algn="just">
              <a:buNone/>
            </a:pPr>
            <a:r>
              <a:rPr lang="en-US" sz="1600" b="1" dirty="0"/>
              <a:t>        1. </a:t>
            </a:r>
            <a:r>
              <a:rPr lang="en-US" sz="1600" b="1" dirty="0" err="1"/>
              <a:t>Pretensioning</a:t>
            </a:r>
            <a:r>
              <a:rPr lang="en-US" sz="1600" b="1" dirty="0"/>
              <a:t> system</a:t>
            </a:r>
            <a:r>
              <a:rPr lang="en-US" sz="1600" dirty="0"/>
              <a:t>: In the pre-tensioning systems, the tendons are first tensioned between rigid anchor-blocks cast on the ground or in a column or unit –mould types </a:t>
            </a:r>
            <a:r>
              <a:rPr lang="en-US" sz="1600" dirty="0" err="1"/>
              <a:t>pretensioning</a:t>
            </a:r>
            <a:r>
              <a:rPr lang="en-US" sz="1600" dirty="0"/>
              <a:t> bed, prior to the casting of concrete in the mould. The tendons comprising individual wires or strands are stretched with constant eccentricity or a variable eccentricity with tendon anchorage at one end and jacks at the other. With the forms in place, the concrete is cast around the stressed tendon.</a:t>
            </a:r>
          </a:p>
          <a:p>
            <a:pPr>
              <a:buNone/>
            </a:pPr>
            <a:endParaRPr lang="en-US" sz="1600" dirty="0"/>
          </a:p>
          <a:p>
            <a:pPr>
              <a:buNone/>
            </a:pPr>
            <a:r>
              <a:rPr lang="en-US" sz="1600" dirty="0"/>
              <a:t>                                                 a) Prior to </a:t>
            </a:r>
            <a:r>
              <a:rPr lang="en-US" sz="1600" dirty="0" err="1"/>
              <a:t>prestressing</a:t>
            </a:r>
            <a:r>
              <a:rPr lang="en-US" sz="1600" dirty="0"/>
              <a:t> </a:t>
            </a:r>
          </a:p>
          <a:p>
            <a:pPr>
              <a:buNone/>
            </a:pPr>
            <a:r>
              <a:rPr lang="en-US" sz="1600" dirty="0"/>
              <a:t>              </a:t>
            </a:r>
          </a:p>
          <a:p>
            <a:pPr>
              <a:buNone/>
            </a:pPr>
            <a:endParaRPr lang="en-US" sz="1600" dirty="0"/>
          </a:p>
          <a:p>
            <a:pPr>
              <a:buNone/>
            </a:pPr>
            <a:endParaRPr lang="en-US" sz="1600" dirty="0"/>
          </a:p>
          <a:p>
            <a:pPr>
              <a:buNone/>
            </a:pPr>
            <a:r>
              <a:rPr lang="en-US" sz="1600" dirty="0"/>
              <a:t>           b) Effect of </a:t>
            </a:r>
            <a:r>
              <a:rPr lang="en-US" sz="1600" dirty="0" err="1"/>
              <a:t>prestressing</a:t>
            </a:r>
            <a:r>
              <a:rPr lang="en-US" sz="1600" dirty="0"/>
              <a:t>, ignoring self-weight</a:t>
            </a:r>
          </a:p>
          <a:p>
            <a:pPr>
              <a:buNone/>
            </a:pPr>
            <a:endParaRPr lang="en-US" sz="1600" dirty="0"/>
          </a:p>
          <a:p>
            <a:pPr>
              <a:buNone/>
            </a:pPr>
            <a:r>
              <a:rPr lang="en-US" sz="1600" dirty="0"/>
              <a:t>                                                                               </a:t>
            </a:r>
          </a:p>
          <a:p>
            <a:pPr>
              <a:buNone/>
            </a:pPr>
            <a:endParaRPr lang="en-US" sz="1600" dirty="0"/>
          </a:p>
          <a:p>
            <a:pPr>
              <a:buNone/>
            </a:pPr>
            <a:r>
              <a:rPr lang="en-US" sz="1600" dirty="0"/>
              <a:t>                                       c) </a:t>
            </a:r>
            <a:r>
              <a:rPr lang="en-US" sz="1600" dirty="0" err="1"/>
              <a:t>Prestress</a:t>
            </a:r>
            <a:r>
              <a:rPr lang="en-US" sz="1600" dirty="0"/>
              <a:t> plus self-weight</a:t>
            </a:r>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d) </a:t>
            </a:r>
            <a:r>
              <a:rPr lang="en-US" sz="1600" dirty="0" err="1"/>
              <a:t>Prestress</a:t>
            </a:r>
            <a:r>
              <a:rPr lang="en-US" sz="1600" dirty="0"/>
              <a:t> plus self-weight and live load</a:t>
            </a:r>
          </a:p>
          <a:p>
            <a:pPr>
              <a:buNone/>
            </a:pPr>
            <a:endParaRPr lang="en-US" sz="1600" dirty="0"/>
          </a:p>
          <a:p>
            <a:pPr>
              <a:buNone/>
            </a:pPr>
            <a:endParaRPr lang="en-US" sz="1600" dirty="0"/>
          </a:p>
          <a:p>
            <a:pPr>
              <a:buNone/>
            </a:pPr>
            <a:r>
              <a:rPr lang="en-US" sz="1600" b="1" dirty="0"/>
              <a:t>                                                              Fig. 2 Effect of load during </a:t>
            </a:r>
            <a:r>
              <a:rPr lang="en-US" sz="1600" b="1" dirty="0" err="1"/>
              <a:t>Prestressing</a:t>
            </a: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47810" name="Picture 1"/>
          <p:cNvPicPr>
            <a:picLocks noChangeAspect="1" noChangeArrowheads="1"/>
          </p:cNvPicPr>
          <p:nvPr/>
        </p:nvPicPr>
        <p:blipFill>
          <a:blip r:embed="rId2"/>
          <a:srcRect/>
          <a:stretch>
            <a:fillRect/>
          </a:stretch>
        </p:blipFill>
        <p:spPr bwMode="auto">
          <a:xfrm>
            <a:off x="3962400" y="1600200"/>
            <a:ext cx="4295775" cy="876300"/>
          </a:xfrm>
          <a:prstGeom prst="rect">
            <a:avLst/>
          </a:prstGeom>
          <a:noFill/>
          <a:ln w="9525">
            <a:noFill/>
            <a:miter lim="800000"/>
            <a:headEnd/>
            <a:tailEnd/>
          </a:ln>
        </p:spPr>
      </p:pic>
      <p:pic>
        <p:nvPicPr>
          <p:cNvPr id="247811" name="Picture 2"/>
          <p:cNvPicPr>
            <a:picLocks noChangeAspect="1" noChangeArrowheads="1"/>
          </p:cNvPicPr>
          <p:nvPr/>
        </p:nvPicPr>
        <p:blipFill>
          <a:blip r:embed="rId3"/>
          <a:srcRect/>
          <a:stretch>
            <a:fillRect/>
          </a:stretch>
        </p:blipFill>
        <p:spPr bwMode="auto">
          <a:xfrm>
            <a:off x="3962400" y="2514600"/>
            <a:ext cx="4333875" cy="1066800"/>
          </a:xfrm>
          <a:prstGeom prst="rect">
            <a:avLst/>
          </a:prstGeom>
          <a:noFill/>
          <a:ln w="9525">
            <a:noFill/>
            <a:miter lim="800000"/>
            <a:headEnd/>
            <a:tailEnd/>
          </a:ln>
        </p:spPr>
      </p:pic>
      <p:pic>
        <p:nvPicPr>
          <p:cNvPr id="247812" name="Picture 3"/>
          <p:cNvPicPr>
            <a:picLocks noChangeAspect="1" noChangeArrowheads="1"/>
          </p:cNvPicPr>
          <p:nvPr/>
        </p:nvPicPr>
        <p:blipFill>
          <a:blip r:embed="rId4"/>
          <a:srcRect/>
          <a:stretch>
            <a:fillRect/>
          </a:stretch>
        </p:blipFill>
        <p:spPr bwMode="auto">
          <a:xfrm>
            <a:off x="3962400" y="3657600"/>
            <a:ext cx="4448175" cy="1190625"/>
          </a:xfrm>
          <a:prstGeom prst="rect">
            <a:avLst/>
          </a:prstGeom>
          <a:noFill/>
          <a:ln w="9525">
            <a:noFill/>
            <a:miter lim="800000"/>
            <a:headEnd/>
            <a:tailEnd/>
          </a:ln>
        </p:spPr>
      </p:pic>
      <p:pic>
        <p:nvPicPr>
          <p:cNvPr id="247814" name="Picture 4"/>
          <p:cNvPicPr>
            <a:picLocks noChangeAspect="1" noChangeArrowheads="1"/>
          </p:cNvPicPr>
          <p:nvPr/>
        </p:nvPicPr>
        <p:blipFill>
          <a:blip r:embed="rId5"/>
          <a:srcRect/>
          <a:stretch>
            <a:fillRect/>
          </a:stretch>
        </p:blipFill>
        <p:spPr bwMode="auto">
          <a:xfrm>
            <a:off x="3886200" y="4953000"/>
            <a:ext cx="4486275" cy="13049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800" b="1" dirty="0"/>
              <a:t>        2. Post-tensioned system:</a:t>
            </a:r>
            <a:endParaRPr lang="en-US" sz="1800" dirty="0"/>
          </a:p>
          <a:p>
            <a:pPr>
              <a:buNone/>
            </a:pPr>
            <a:r>
              <a:rPr lang="en-US" sz="1800" dirty="0"/>
              <a:t>        In post-tensioning the concrete unit are first cast by incorporating ducts or grooves to house the tendons. When the concrete attains sufficient strength, the high-tensile wires are tensioned by means of jack bearing on the end of the face of the member and anchored by wedge or nuts. The forces are transmitted to the concrete by means of end anchorage and, when the cable is curved, through the radial pressure between the cable and the duct. The space between the tendons and the duct is generally grouted after the tensioning operation.</a:t>
            </a:r>
          </a:p>
          <a:p>
            <a:pPr>
              <a:buNone/>
            </a:pPr>
            <a:r>
              <a:rPr lang="en-US" sz="1800" dirty="0"/>
              <a:t>        Most of the commercially patented </a:t>
            </a:r>
            <a:r>
              <a:rPr lang="en-US" sz="1800" dirty="0" err="1"/>
              <a:t>prestressing</a:t>
            </a:r>
            <a:r>
              <a:rPr lang="en-US" sz="1800" dirty="0"/>
              <a:t> systems are based on the following principle of anchoring the tendons:</a:t>
            </a:r>
          </a:p>
          <a:p>
            <a:pPr>
              <a:buNone/>
            </a:pPr>
            <a:r>
              <a:rPr lang="en-US" sz="1800" dirty="0"/>
              <a:t>        1. Wedge action producing a frictional grip on the wire.</a:t>
            </a:r>
          </a:p>
          <a:p>
            <a:pPr>
              <a:buNone/>
            </a:pPr>
            <a:r>
              <a:rPr lang="en-US" sz="1800" dirty="0"/>
              <a:t>        2. Direct bearing from the rivet or bolt heads formed at the end of the wire.</a:t>
            </a:r>
          </a:p>
          <a:p>
            <a:pPr>
              <a:buNone/>
            </a:pPr>
            <a:r>
              <a:rPr lang="en-US" sz="1800" dirty="0"/>
              <a:t>        3. Looping the wire around the concrete.	 </a:t>
            </a:r>
          </a:p>
          <a:p>
            <a:pPr>
              <a:buNone/>
            </a:pPr>
            <a:r>
              <a:rPr lang="en-US" sz="1800" dirty="0"/>
              <a:t> </a:t>
            </a:r>
          </a:p>
          <a:p>
            <a:pPr>
              <a:buNone/>
            </a:pPr>
            <a:r>
              <a:rPr lang="en-US" sz="1800" dirty="0"/>
              <a:t>        </a:t>
            </a:r>
            <a:r>
              <a:rPr lang="en-US" sz="1800" dirty="0" err="1"/>
              <a:t>fpc</a:t>
            </a:r>
            <a:r>
              <a:rPr lang="en-US" sz="1800" dirty="0"/>
              <a:t> : compressive strength  of  concrete due to effective </a:t>
            </a:r>
            <a:r>
              <a:rPr lang="en-US" sz="1800" dirty="0" err="1"/>
              <a:t>prestress</a:t>
            </a:r>
            <a:r>
              <a:rPr lang="en-US" sz="1800" dirty="0"/>
              <a:t> force only (after allowance for</a:t>
            </a:r>
          </a:p>
          <a:p>
            <a:pPr>
              <a:buNone/>
            </a:pPr>
            <a:r>
              <a:rPr lang="en-US" sz="1800" dirty="0"/>
              <a:t>                 all </a:t>
            </a:r>
            <a:r>
              <a:rPr lang="en-US" sz="1800" dirty="0" err="1"/>
              <a:t>prestress</a:t>
            </a:r>
            <a:r>
              <a:rPr lang="en-US" sz="1800" dirty="0"/>
              <a:t> losses)</a:t>
            </a:r>
          </a:p>
          <a:p>
            <a:pPr>
              <a:buNone/>
            </a:pPr>
            <a:r>
              <a:rPr lang="en-US" sz="1800" dirty="0"/>
              <a:t>        </a:t>
            </a:r>
            <a:r>
              <a:rPr lang="en-US" sz="1800" dirty="0" err="1"/>
              <a:t>fs</a:t>
            </a:r>
            <a:r>
              <a:rPr lang="en-US" sz="1800" dirty="0"/>
              <a:t>:   1. for jacking force may not exceed the smaller of 0.8fpu or 0.94 </a:t>
            </a:r>
            <a:r>
              <a:rPr lang="en-US" sz="1800" dirty="0" err="1"/>
              <a:t>fpy</a:t>
            </a:r>
            <a:r>
              <a:rPr lang="en-US" sz="1800" dirty="0"/>
              <a:t> </a:t>
            </a:r>
          </a:p>
          <a:p>
            <a:pPr>
              <a:buNone/>
            </a:pPr>
            <a:r>
              <a:rPr lang="en-US" sz="1800" dirty="0"/>
              <a:t>               2. Immediately after </a:t>
            </a:r>
            <a:r>
              <a:rPr lang="en-US" sz="1800" dirty="0" err="1"/>
              <a:t>prestress</a:t>
            </a:r>
            <a:r>
              <a:rPr lang="en-US" sz="1800" dirty="0"/>
              <a:t> transfer =0.82 </a:t>
            </a:r>
            <a:r>
              <a:rPr lang="en-US" sz="1800" dirty="0" err="1"/>
              <a:t>fpy</a:t>
            </a:r>
            <a:r>
              <a:rPr lang="en-US" sz="1800" dirty="0"/>
              <a:t> &lt; 0.74fpu</a:t>
            </a:r>
          </a:p>
          <a:p>
            <a:pPr>
              <a:buNone/>
            </a:pPr>
            <a:r>
              <a:rPr lang="en-US" sz="1800" dirty="0"/>
              <a:t>        </a:t>
            </a:r>
            <a:r>
              <a:rPr lang="en-US" sz="1800" dirty="0" err="1"/>
              <a:t>fpy</a:t>
            </a:r>
            <a:r>
              <a:rPr lang="en-US" sz="1800" dirty="0"/>
              <a:t> : yield strength of </a:t>
            </a:r>
            <a:r>
              <a:rPr lang="en-US" sz="1800" dirty="0" err="1"/>
              <a:t>prestress</a:t>
            </a:r>
            <a:r>
              <a:rPr lang="en-US" sz="1800" dirty="0"/>
              <a:t> tendons </a:t>
            </a:r>
          </a:p>
          <a:p>
            <a:pPr>
              <a:buNone/>
            </a:pPr>
            <a:r>
              <a:rPr lang="en-US" sz="1800" dirty="0"/>
              <a:t>        </a:t>
            </a:r>
            <a:r>
              <a:rPr lang="en-US" sz="1800" dirty="0" err="1"/>
              <a:t>fpu</a:t>
            </a:r>
            <a:r>
              <a:rPr lang="en-US" sz="1800" dirty="0"/>
              <a:t> : ultimate tensile strength of </a:t>
            </a:r>
            <a:r>
              <a:rPr lang="en-US" sz="1800" dirty="0" err="1"/>
              <a:t>prestress</a:t>
            </a:r>
            <a:r>
              <a:rPr lang="en-US" sz="1800" dirty="0"/>
              <a:t> tendons . </a:t>
            </a:r>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Post tension: </a:t>
            </a:r>
            <a:r>
              <a:rPr lang="en-US" sz="1600" dirty="0">
                <a:solidFill>
                  <a:srgbClr val="FF0000"/>
                </a:solidFill>
              </a:rPr>
              <a:t> </a:t>
            </a:r>
            <a:r>
              <a:rPr lang="en-US" sz="1400" dirty="0"/>
              <a:t>In post-tensioning the concrete unit are first cast by incorporating ducts or grooves to house the tendons. When the concrete attains sufficient strength, the high-tensile wires are tensioned by means of jack bearing on the end of the face of the member and anchored by wedge or nuts. The forces are transmitted to the concrete by means of end anchorage and, when the cable is curved, through the radial pressure between the cable and the duct. The space between the tendons and the duct is generally grouted after the tensioning operation.  Most of the commercially patented </a:t>
            </a:r>
            <a:r>
              <a:rPr lang="en-US" sz="1400" dirty="0" err="1"/>
              <a:t>prestressing</a:t>
            </a:r>
            <a:r>
              <a:rPr lang="en-US" sz="1400" dirty="0"/>
              <a:t> systems are based on the following principle of anchoring the tendons: </a:t>
            </a:r>
          </a:p>
          <a:p>
            <a:pPr algn="just">
              <a:buNone/>
            </a:pPr>
            <a:r>
              <a:rPr lang="en-US" sz="1400" dirty="0"/>
              <a:t>                    1. Wedge action producing a frictional grip on the wire.</a:t>
            </a:r>
          </a:p>
          <a:p>
            <a:pPr algn="just">
              <a:buNone/>
            </a:pPr>
            <a:r>
              <a:rPr lang="en-US" sz="1400" dirty="0"/>
              <a:t>                    2. Direct bearing from the rivet or bolt heads formed at the end of the wire.</a:t>
            </a:r>
          </a:p>
          <a:p>
            <a:pPr algn="just">
              <a:buNone/>
            </a:pPr>
            <a:r>
              <a:rPr lang="en-US" sz="1400" dirty="0"/>
              <a:t>                    3. Looping the wire around the concrete.  </a:t>
            </a:r>
          </a:p>
          <a:p>
            <a:pPr algn="just">
              <a:buNone/>
            </a:pPr>
            <a:endParaRPr lang="en-US" sz="1600" dirty="0"/>
          </a:p>
          <a:p>
            <a:pPr algn="just">
              <a:buNone/>
            </a:pPr>
            <a:endParaRPr lang="en-US" sz="1600" dirty="0"/>
          </a:p>
          <a:p>
            <a:pPr algn="just">
              <a:buNone/>
            </a:pPr>
            <a:endParaRPr lang="en-US" sz="1600" dirty="0"/>
          </a:p>
          <a:p>
            <a:pPr algn="just">
              <a:buNone/>
            </a:pPr>
            <a:r>
              <a:rPr lang="en-US" sz="1600" b="1" dirty="0"/>
              <a:t>        Differences of </a:t>
            </a:r>
            <a:r>
              <a:rPr lang="en-US" sz="1600" b="1" dirty="0" err="1"/>
              <a:t>Prestressed</a:t>
            </a:r>
            <a:r>
              <a:rPr lang="en-US" sz="1600" b="1" dirty="0"/>
              <a:t> Concrete over Reinforced Concrete:  </a:t>
            </a:r>
            <a:endParaRPr lang="en-US" sz="1600" dirty="0"/>
          </a:p>
          <a:p>
            <a:pPr algn="just">
              <a:buNone/>
            </a:pPr>
            <a:r>
              <a:rPr lang="en-US" sz="1400" dirty="0"/>
              <a:t>        1. In </a:t>
            </a:r>
            <a:r>
              <a:rPr lang="en-US" sz="1400" dirty="0" err="1"/>
              <a:t>prestress</a:t>
            </a:r>
            <a:r>
              <a:rPr lang="en-US" sz="1400" dirty="0"/>
              <a:t> concrete member steel plays active role. The stress in steel prevails whether   external load is there or not. But in R.C.C., steel plays a passive role. The stress in steel in R.C.C members depends upon the external loads. i.e., no external load, no stress in steel.  </a:t>
            </a:r>
          </a:p>
          <a:p>
            <a:pPr algn="just">
              <a:buNone/>
            </a:pPr>
            <a:r>
              <a:rPr lang="en-US" sz="1400" dirty="0"/>
              <a:t>        2. In </a:t>
            </a:r>
            <a:r>
              <a:rPr lang="en-US" sz="1400" dirty="0" err="1"/>
              <a:t>prestress</a:t>
            </a:r>
            <a:r>
              <a:rPr lang="en-US" sz="1400" dirty="0"/>
              <a:t> concrete the stresses in steel is almost constant where as in R.C.C the stress in steel is variable with the lever arm.  </a:t>
            </a:r>
          </a:p>
          <a:p>
            <a:pPr algn="just">
              <a:buNone/>
            </a:pPr>
            <a:r>
              <a:rPr lang="en-US" sz="1400" dirty="0"/>
              <a:t>        3. </a:t>
            </a:r>
            <a:r>
              <a:rPr lang="en-US" sz="1400" dirty="0" err="1"/>
              <a:t>Prestress</a:t>
            </a:r>
            <a:r>
              <a:rPr lang="en-US" sz="1400" dirty="0"/>
              <a:t> concrete has more shear resistance, where as shear resistance of R.C.C is less.  </a:t>
            </a:r>
          </a:p>
          <a:p>
            <a:pPr algn="just">
              <a:buNone/>
            </a:pPr>
            <a:r>
              <a:rPr lang="en-US" sz="1400" dirty="0"/>
              <a:t>        4. In </a:t>
            </a:r>
            <a:r>
              <a:rPr lang="en-US" sz="1400" dirty="0" err="1"/>
              <a:t>prestress</a:t>
            </a:r>
            <a:r>
              <a:rPr lang="en-US" sz="1400" dirty="0"/>
              <a:t> concrete members, deflections are less because the eccentric </a:t>
            </a:r>
            <a:r>
              <a:rPr lang="en-US" sz="1400" dirty="0" err="1"/>
              <a:t>prestressing</a:t>
            </a:r>
            <a:r>
              <a:rPr lang="en-US" sz="1400" dirty="0"/>
              <a:t> force will induce couple which will cause upward deflections, where as in R.C.C., deflections are more. </a:t>
            </a:r>
          </a:p>
          <a:p>
            <a:pPr algn="just">
              <a:buNone/>
            </a:pPr>
            <a:r>
              <a:rPr lang="en-US" sz="1400" dirty="0"/>
              <a:t>        5. In </a:t>
            </a:r>
            <a:r>
              <a:rPr lang="en-US" sz="1400" dirty="0" err="1"/>
              <a:t>prestress</a:t>
            </a:r>
            <a:r>
              <a:rPr lang="en-US" sz="1400" dirty="0"/>
              <a:t> concrete fatigue resistance is more compare to R.C.C. because in R.C.C. stress in steel is external load dependent where as in P.S.C member it is load independent. </a:t>
            </a:r>
          </a:p>
          <a:p>
            <a:pPr algn="just">
              <a:buNone/>
            </a:pPr>
            <a:r>
              <a:rPr lang="en-US" sz="1400" dirty="0"/>
              <a:t>        6. </a:t>
            </a:r>
            <a:r>
              <a:rPr lang="en-US" sz="1400" dirty="0" err="1"/>
              <a:t>Prestress</a:t>
            </a:r>
            <a:r>
              <a:rPr lang="en-US" sz="1400" dirty="0"/>
              <a:t> concrete is more durable as high grade of concrete is used which are denser in nature. R.C. is less durable.  </a:t>
            </a:r>
          </a:p>
          <a:p>
            <a:pPr algn="just">
              <a:buNone/>
            </a:pPr>
            <a:r>
              <a:rPr lang="en-US" sz="1400" dirty="0"/>
              <a:t>        7. In </a:t>
            </a:r>
            <a:r>
              <a:rPr lang="en-US" sz="1400" dirty="0" err="1"/>
              <a:t>prestress</a:t>
            </a:r>
            <a:r>
              <a:rPr lang="en-US" sz="1400" dirty="0"/>
              <a:t> concrete dimensions are less because external stresses are counterbalance by the internal stress induced by </a:t>
            </a:r>
            <a:r>
              <a:rPr lang="en-US" sz="1400" dirty="0" err="1"/>
              <a:t>prestress</a:t>
            </a:r>
            <a:r>
              <a:rPr lang="en-US" sz="1400" dirty="0"/>
              <a:t>. Therefore, reactions on column &amp; footing are less as a whole the quantity of concrete is reduced by 30% and steel reduced by about 60 to 70%. R.C. is uneconomical for long span because in R.C. dimension of sections is large requiring more concrete &amp; steel. </a:t>
            </a:r>
            <a:r>
              <a:rPr lang="en-US" sz="1400" dirty="0" err="1"/>
              <a:t>Moreover,as</a:t>
            </a:r>
            <a:r>
              <a:rPr lang="en-US" sz="1400" dirty="0"/>
              <a:t> self-weight increases more reactions acted on columns &amp; </a:t>
            </a:r>
            <a:r>
              <a:rPr lang="en-US" sz="1400" dirty="0" err="1"/>
              <a:t>footings,which</a:t>
            </a:r>
            <a:r>
              <a:rPr lang="en-US" sz="1400" dirty="0"/>
              <a:t> requires higher sizes.</a:t>
            </a:r>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52930" name="Picture 2"/>
          <p:cNvPicPr>
            <a:picLocks noChangeAspect="1" noChangeArrowheads="1"/>
          </p:cNvPicPr>
          <p:nvPr/>
        </p:nvPicPr>
        <p:blipFill>
          <a:blip r:embed="rId2"/>
          <a:srcRect/>
          <a:stretch>
            <a:fillRect/>
          </a:stretch>
        </p:blipFill>
        <p:spPr bwMode="auto">
          <a:xfrm>
            <a:off x="3505200" y="1905000"/>
            <a:ext cx="4838700" cy="104775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2444</TotalTime>
  <Words>7077</Words>
  <Application>Microsoft Office PowerPoint</Application>
  <PresentationFormat>On-screen Show (4:3)</PresentationFormat>
  <Paragraphs>1392</Paragraphs>
  <Slides>41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Omar Qarani Aziz</cp:lastModifiedBy>
  <cp:revision>239</cp:revision>
  <dcterms:created xsi:type="dcterms:W3CDTF">2018-06-16T07:06:43Z</dcterms:created>
  <dcterms:modified xsi:type="dcterms:W3CDTF">2023-11-12T08:21:01Z</dcterms:modified>
</cp:coreProperties>
</file>