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300" r:id="rId3"/>
    <p:sldId id="328" r:id="rId4"/>
    <p:sldId id="331" r:id="rId5"/>
    <p:sldId id="337" r:id="rId6"/>
    <p:sldId id="336" r:id="rId7"/>
    <p:sldId id="335" r:id="rId8"/>
    <p:sldId id="334" r:id="rId9"/>
    <p:sldId id="333" r:id="rId10"/>
    <p:sldId id="341" r:id="rId11"/>
    <p:sldId id="340" r:id="rId12"/>
    <p:sldId id="339" r:id="rId13"/>
    <p:sldId id="344" r:id="rId14"/>
    <p:sldId id="34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606" autoAdjust="0"/>
  </p:normalViewPr>
  <p:slideViewPr>
    <p:cSldViewPr>
      <p:cViewPr varScale="1">
        <p:scale>
          <a:sx n="77" d="100"/>
          <a:sy n="77" d="100"/>
        </p:scale>
        <p:origin x="1622" y="24"/>
      </p:cViewPr>
      <p:guideLst>
        <p:guide orient="horz" pos="2160"/>
        <p:guide pos="2880"/>
      </p:guideLst>
    </p:cSldViewPr>
  </p:slideViewPr>
  <p:notesTextViewPr>
    <p:cViewPr>
      <p:scale>
        <a:sx n="100" d="100"/>
        <a:sy n="100" d="100"/>
      </p:scale>
      <p:origin x="0" y="0"/>
    </p:cViewPr>
  </p:notesTextViewPr>
  <p:sorterViewPr>
    <p:cViewPr>
      <p:scale>
        <a:sx n="38" d="100"/>
        <a:sy n="38"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0BBB8E-6CAC-49EF-99D4-E4949151A8E9}" type="datetimeFigureOut">
              <a:rPr lang="en-US" smtClean="0"/>
              <a:pPr/>
              <a:t>5/5/2024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E9BFF3-07F3-48FC-9BFA-CE7FE301A52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981B333-2A6D-4339-8400-E7C28EFF9127}" type="datetimeFigureOut">
              <a:rPr lang="en-US" smtClean="0"/>
              <a:pPr/>
              <a:t>5/5/2024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81B333-2A6D-4339-8400-E7C28EFF9127}" type="datetimeFigureOut">
              <a:rPr lang="en-US" smtClean="0"/>
              <a:pPr/>
              <a:t>5/5/2024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81B333-2A6D-4339-8400-E7C28EFF9127}" type="datetimeFigureOut">
              <a:rPr lang="en-US" smtClean="0"/>
              <a:pPr/>
              <a:t>5/5/2024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81B333-2A6D-4339-8400-E7C28EFF9127}" type="datetimeFigureOut">
              <a:rPr lang="en-US" smtClean="0"/>
              <a:pPr/>
              <a:t>5/5/2024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1B333-2A6D-4339-8400-E7C28EFF9127}" type="datetimeFigureOut">
              <a:rPr lang="en-US" smtClean="0"/>
              <a:pPr/>
              <a:t>5/5/2024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981B333-2A6D-4339-8400-E7C28EFF9127}" type="datetimeFigureOut">
              <a:rPr lang="en-US" smtClean="0"/>
              <a:pPr/>
              <a:t>5/5/2024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81B333-2A6D-4339-8400-E7C28EFF9127}" type="datetimeFigureOut">
              <a:rPr lang="en-US" smtClean="0"/>
              <a:pPr/>
              <a:t>5/5/2024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981B333-2A6D-4339-8400-E7C28EFF9127}" type="datetimeFigureOut">
              <a:rPr lang="en-US" smtClean="0"/>
              <a:pPr/>
              <a:t>5/5/2024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81B333-2A6D-4339-8400-E7C28EFF9127}" type="datetimeFigureOut">
              <a:rPr lang="en-US" smtClean="0"/>
              <a:pPr/>
              <a:t>5/5/2024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81B333-2A6D-4339-8400-E7C28EFF9127}" type="datetimeFigureOut">
              <a:rPr lang="en-US" smtClean="0"/>
              <a:pPr/>
              <a:t>5/5/2024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81B333-2A6D-4339-8400-E7C28EFF9127}" type="datetimeFigureOut">
              <a:rPr lang="en-US" smtClean="0"/>
              <a:pPr/>
              <a:t>5/5/2024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3A3CDD-5B6A-4CBA-973D-2B34B5B547C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81B333-2A6D-4339-8400-E7C28EFF9127}" type="datetimeFigureOut">
              <a:rPr lang="en-US" smtClean="0"/>
              <a:pPr/>
              <a:t>5/5/2024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3A3CDD-5B6A-4CBA-973D-2B34B5B547C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1115" y="2590800"/>
            <a:ext cx="6838347" cy="769441"/>
          </a:xfrm>
          <a:prstGeom prst="rect">
            <a:avLst/>
          </a:prstGeom>
          <a:noFill/>
        </p:spPr>
        <p:txBody>
          <a:bodyPr wrap="none" lIns="91440" tIns="45720" rIns="91440" bIns="45720">
            <a:spAutoFit/>
          </a:bodyPr>
          <a:lstStyle/>
          <a:p>
            <a:pPr algn="ctr"/>
            <a:r>
              <a:rPr lang="en-US"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Pre-stressed concrete Losses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D0B75EB-0282-49E8-8DAD-6F5116C36153}"/>
              </a:ext>
            </a:extLst>
          </p:cNvPr>
          <p:cNvSpPr txBox="1"/>
          <p:nvPr/>
        </p:nvSpPr>
        <p:spPr>
          <a:xfrm>
            <a:off x="0" y="369850"/>
            <a:ext cx="8839200" cy="6080960"/>
          </a:xfrm>
          <a:prstGeom prst="rect">
            <a:avLst/>
          </a:prstGeom>
          <a:noFill/>
        </p:spPr>
        <p:txBody>
          <a:bodyPr wrap="square">
            <a:spAutoFit/>
          </a:bodyPr>
          <a:lstStyle/>
          <a:p>
            <a:pPr marL="0" marR="0" algn="just" rtl="0">
              <a:lnSpc>
                <a:spcPct val="115000"/>
              </a:lnSpc>
              <a:spcBef>
                <a:spcPts val="0"/>
              </a:spcBef>
              <a:spcAft>
                <a:spcPts val="0"/>
              </a:spcAft>
              <a:tabLst>
                <a:tab pos="1209675" algn="l"/>
                <a:tab pos="1971675" algn="l"/>
              </a:tabLst>
            </a:pPr>
            <a:r>
              <a:rPr lang="en-US" sz="2000" b="1" dirty="0">
                <a:effectLst/>
                <a:latin typeface="Times New Roman" panose="02020603050405020304" pitchFamily="18" charset="0"/>
                <a:ea typeface="Times New Roman" panose="02020603050405020304" pitchFamily="18" charset="0"/>
              </a:rPr>
              <a:t>Loss of stress due to friction </a:t>
            </a:r>
            <a:endParaRPr lang="en-US" sz="2000" dirty="0">
              <a:effectLst/>
              <a:latin typeface="Times New Roman" panose="02020603050405020304" pitchFamily="18" charset="0"/>
              <a:ea typeface="Times New Roman" panose="02020603050405020304" pitchFamily="18" charset="0"/>
            </a:endParaRPr>
          </a:p>
          <a:p>
            <a:pPr marL="0" marR="0" algn="just" rtl="0">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rPr>
              <a:t>The magnitude of loss of stress due to friction is </a:t>
            </a:r>
            <a:r>
              <a:rPr lang="en-US" sz="2000" dirty="0">
                <a:latin typeface="Times New Roman" panose="02020603050405020304" pitchFamily="18" charset="0"/>
                <a:ea typeface="Times New Roman" panose="02020603050405020304" pitchFamily="18" charset="0"/>
              </a:rPr>
              <a:t>due to </a:t>
            </a:r>
            <a:r>
              <a:rPr lang="en-US" sz="2000" dirty="0">
                <a:effectLst/>
                <a:latin typeface="Times New Roman" panose="02020603050405020304" pitchFamily="18" charset="0"/>
                <a:ea typeface="Times New Roman" panose="02020603050405020304" pitchFamily="18" charset="0"/>
              </a:rPr>
              <a:t>of the following types: -</a:t>
            </a:r>
          </a:p>
          <a:p>
            <a:pPr marL="0" marR="0" algn="just" rtl="0">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rPr>
              <a:t> a. Loss due to curvature effect, which depends upon the tendon form or alignment, which generally follows a curved profile along the length of the beam. </a:t>
            </a:r>
          </a:p>
          <a:p>
            <a:pPr marL="0" marR="0" algn="just" rtl="0">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rPr>
              <a:t>b. Loss of stress due to wobble effect, which depends upon the local deviations in the alignment of the cable. The wobble or wave effect is the result of accidental or unavoidable misalignment, since ducts or sheaths cannot be perfectly located to follow a predetermined profile throughout the length of beam. </a:t>
            </a:r>
          </a:p>
          <a:p>
            <a:pPr marL="0" marR="0" algn="just" rtl="0">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rPr>
              <a:t> P</a:t>
            </a:r>
            <a:r>
              <a:rPr lang="en-US" sz="2000" baseline="-25000" dirty="0">
                <a:effectLst/>
                <a:latin typeface="Times New Roman" panose="02020603050405020304" pitchFamily="18" charset="0"/>
                <a:ea typeface="Times New Roman" panose="02020603050405020304" pitchFamily="18" charset="0"/>
              </a:rPr>
              <a:t>x</a:t>
            </a:r>
            <a:r>
              <a:rPr lang="en-US" sz="2000" dirty="0">
                <a:effectLst/>
                <a:latin typeface="Times New Roman" panose="02020603050405020304" pitchFamily="18" charset="0"/>
                <a:ea typeface="Times New Roman" panose="02020603050405020304" pitchFamily="18" charset="0"/>
              </a:rPr>
              <a:t> = P</a:t>
            </a:r>
            <a:r>
              <a:rPr lang="en-US" sz="2000" baseline="-25000" dirty="0">
                <a:effectLst/>
                <a:latin typeface="Times New Roman" panose="02020603050405020304" pitchFamily="18" charset="0"/>
                <a:ea typeface="Times New Roman" panose="02020603050405020304" pitchFamily="18" charset="0"/>
              </a:rPr>
              <a:t>o</a:t>
            </a:r>
            <a:r>
              <a:rPr lang="en-US" sz="2000" dirty="0">
                <a:effectLst/>
                <a:latin typeface="Times New Roman" panose="02020603050405020304" pitchFamily="18" charset="0"/>
                <a:ea typeface="Times New Roman" panose="02020603050405020304" pitchFamily="18" charset="0"/>
              </a:rPr>
              <a:t> e </a:t>
            </a:r>
            <a:r>
              <a:rPr lang="en-US" sz="2000" baseline="30000" dirty="0">
                <a:effectLst/>
                <a:latin typeface="Times New Roman" panose="02020603050405020304" pitchFamily="18" charset="0"/>
                <a:ea typeface="Times New Roman" panose="02020603050405020304" pitchFamily="18" charset="0"/>
              </a:rPr>
              <a:t>–(µα + </a:t>
            </a:r>
            <a:r>
              <a:rPr lang="en-US" sz="2000" baseline="30000" dirty="0" err="1">
                <a:effectLst/>
                <a:latin typeface="Times New Roman" panose="02020603050405020304" pitchFamily="18" charset="0"/>
                <a:ea typeface="Times New Roman" panose="02020603050405020304" pitchFamily="18" charset="0"/>
              </a:rPr>
              <a:t>kx</a:t>
            </a:r>
            <a:r>
              <a:rPr lang="en-US" sz="2000" baseline="30000" dirty="0">
                <a:effectLst/>
                <a:latin typeface="Times New Roman" panose="02020603050405020304" pitchFamily="18" charset="0"/>
                <a:ea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rPr>
              <a:t>P</a:t>
            </a:r>
            <a:r>
              <a:rPr lang="en-US" sz="2000" baseline="-25000" dirty="0">
                <a:effectLst/>
                <a:latin typeface="Times New Roman" panose="02020603050405020304" pitchFamily="18" charset="0"/>
                <a:ea typeface="Times New Roman" panose="02020603050405020304" pitchFamily="18" charset="0"/>
              </a:rPr>
              <a:t>o</a:t>
            </a:r>
            <a:r>
              <a:rPr lang="en-US" sz="2000" dirty="0">
                <a:effectLst/>
                <a:latin typeface="Times New Roman" panose="02020603050405020304" pitchFamily="18" charset="0"/>
                <a:ea typeface="Times New Roman" panose="02020603050405020304" pitchFamily="18" charset="0"/>
              </a:rPr>
              <a:t> : Prestressing force at the jacking end. </a:t>
            </a:r>
          </a:p>
          <a:p>
            <a:pPr marL="0" marR="0" algn="just" rtl="0">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rPr>
              <a:t>µ : Coefficient of friction between cable and duct </a:t>
            </a:r>
          </a:p>
          <a:p>
            <a:pPr marL="0" marR="0" algn="just" rtl="0">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rPr>
              <a:t>α : The cumulative angle in radians through the tangent to the cable profile has turned between any two points under consideration. </a:t>
            </a:r>
          </a:p>
          <a:p>
            <a:pPr marL="0" marR="0" algn="just" rtl="0">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rPr>
              <a:t>k : Friction coefficient for wave effect, following values recommended for k value:</a:t>
            </a:r>
          </a:p>
          <a:p>
            <a:pPr marL="0" marR="0" algn="just" rtl="0">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rPr>
              <a:t>k  = 0.15 per 100m for normal condition and k  = 1.5 per 100m for thin walled ducts where heavy vibration are encountered and in other adverse conditions.  </a:t>
            </a:r>
          </a:p>
        </p:txBody>
      </p:sp>
    </p:spTree>
    <p:extLst>
      <p:ext uri="{BB962C8B-B14F-4D97-AF65-F5344CB8AC3E}">
        <p14:creationId xmlns:p14="http://schemas.microsoft.com/office/powerpoint/2010/main" val="2604954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D0B75EB-0282-49E8-8DAD-6F5116C36153}"/>
              </a:ext>
            </a:extLst>
          </p:cNvPr>
          <p:cNvSpPr txBox="1"/>
          <p:nvPr/>
        </p:nvSpPr>
        <p:spPr>
          <a:xfrm>
            <a:off x="0" y="0"/>
            <a:ext cx="9067800" cy="7711983"/>
          </a:xfrm>
          <a:prstGeom prst="rect">
            <a:avLst/>
          </a:prstGeom>
          <a:noFill/>
        </p:spPr>
        <p:txBody>
          <a:bodyPr wrap="square">
            <a:spAutoFit/>
          </a:bodyPr>
          <a:lstStyle/>
          <a:p>
            <a:pPr marL="0" marR="0" algn="just" rtl="0">
              <a:lnSpc>
                <a:spcPct val="115000"/>
              </a:lnSpc>
              <a:spcBef>
                <a:spcPts val="0"/>
              </a:spcBef>
              <a:spcAft>
                <a:spcPts val="0"/>
              </a:spcAft>
              <a:tabLst>
                <a:tab pos="1209675" algn="l"/>
                <a:tab pos="1971675" algn="l"/>
              </a:tabLst>
            </a:pPr>
            <a:r>
              <a:rPr lang="en-US" sz="1800" b="1" dirty="0">
                <a:effectLst/>
                <a:latin typeface="Times New Roman" panose="02020603050405020304" pitchFamily="18" charset="0"/>
                <a:ea typeface="Times New Roman" panose="02020603050405020304" pitchFamily="18" charset="0"/>
              </a:rPr>
              <a:t>Example 4 (friction) </a:t>
            </a:r>
            <a:endParaRPr lang="en-US" sz="1800" dirty="0">
              <a:effectLst/>
              <a:latin typeface="Times New Roman" panose="02020603050405020304" pitchFamily="18" charset="0"/>
              <a:ea typeface="Times New Roman" panose="02020603050405020304" pitchFamily="18" charset="0"/>
            </a:endParaRP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A concrete beam of 10 m span, 100 mm wide and 300 mm deep, is pre-stressed by 3 cables. The area of each cable is 200 mm</a:t>
            </a:r>
            <a:r>
              <a:rPr lang="en-US" sz="1800" baseline="30000" dirty="0">
                <a:effectLst/>
                <a:latin typeface="Times New Roman" panose="02020603050405020304" pitchFamily="18" charset="0"/>
                <a:ea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rPr>
              <a:t> and the initial stress in the cable is 1200 N/mm</a:t>
            </a:r>
            <a:r>
              <a:rPr lang="en-US" sz="1800" baseline="30000" dirty="0">
                <a:effectLst/>
                <a:latin typeface="Times New Roman" panose="02020603050405020304" pitchFamily="18" charset="0"/>
                <a:ea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rPr>
              <a:t>. Cable 1 is parabolic with an eccentricity of 50 mm above the centroid at the supports and 50 mm below at the center of span. Cable 2 is also parabolic with zero eccentricity at supports and 50 mm below the centroid at the center of span. Cable 3 is straight with uniform eccentricity of 50 mm below the centroid. If the cables are tensioned from one end only, estimate the percentage loss of stress in each cable due to friction. Assume µ = 0.35 and k= 0.15 per 100m .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Equation of parabola is given by:  y = ( 4 e / L</a:t>
            </a:r>
            <a:r>
              <a:rPr lang="en-US" sz="1800" baseline="30000" dirty="0">
                <a:effectLst/>
                <a:latin typeface="Times New Roman" panose="02020603050405020304" pitchFamily="18" charset="0"/>
                <a:ea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rPr>
              <a:t>)(L-x</a:t>
            </a:r>
            <a:r>
              <a:rPr lang="en-US" sz="1800" baseline="30000" dirty="0">
                <a:effectLst/>
                <a:latin typeface="Times New Roman" panose="02020603050405020304" pitchFamily="18" charset="0"/>
                <a:ea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rPr>
              <a:t>)</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Slope at ends (at x = 0), </a:t>
            </a:r>
            <a:r>
              <a:rPr lang="en-US" sz="1800" dirty="0" err="1">
                <a:effectLst/>
                <a:latin typeface="Times New Roman" panose="02020603050405020304" pitchFamily="18" charset="0"/>
                <a:ea typeface="Times New Roman" panose="02020603050405020304" pitchFamily="18" charset="0"/>
              </a:rPr>
              <a:t>dy</a:t>
            </a:r>
            <a:r>
              <a:rPr lang="en-US" sz="1800" dirty="0">
                <a:effectLst/>
                <a:latin typeface="Times New Roman" panose="02020603050405020304" pitchFamily="18" charset="0"/>
                <a:ea typeface="Times New Roman" panose="02020603050405020304" pitchFamily="18" charset="0"/>
              </a:rPr>
              <a:t> / dx =  ( 4 e / L</a:t>
            </a:r>
            <a:r>
              <a:rPr lang="en-US" sz="1800" baseline="30000" dirty="0">
                <a:effectLst/>
                <a:latin typeface="Times New Roman" panose="02020603050405020304" pitchFamily="18" charset="0"/>
                <a:ea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rPr>
              <a:t>)(L-2x) = ( 4 e / L)</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Solution:</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For cable 1,  e = 100 mm, Slope at end = 4 x 100 /10000 = 0.04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a:t>
            </a:r>
            <a:r>
              <a:rPr lang="en-US" sz="1800" dirty="0">
                <a:effectLst/>
                <a:latin typeface="Cambria Math" panose="02040503050406030204" pitchFamily="18" charset="0"/>
                <a:ea typeface="Times New Roman" panose="02020603050405020304" pitchFamily="18" charset="0"/>
                <a:cs typeface="Cambria Math" panose="02040503050406030204" pitchFamily="18" charset="0"/>
              </a:rPr>
              <a:t>∴</a:t>
            </a:r>
            <a:r>
              <a:rPr lang="en-US" sz="1800" dirty="0">
                <a:effectLst/>
                <a:latin typeface="Times New Roman" panose="02020603050405020304" pitchFamily="18" charset="0"/>
                <a:ea typeface="Times New Roman" panose="02020603050405020304" pitchFamily="18" charset="0"/>
              </a:rPr>
              <a:t> Cumulative angle between tangents, α= 2 x 0.04 = 0.08radians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For cable 2  e = 50 mm, Slope at end</a:t>
            </a:r>
            <a:r>
              <a:rPr lang="en-US" sz="1800" dirty="0">
                <a:effectLst/>
                <a:latin typeface="Cambria Math" panose="02040503050406030204" pitchFamily="18" charset="0"/>
                <a:ea typeface="Times New Roman" panose="02020603050405020304" pitchFamily="18" charset="0"/>
                <a:cs typeface="Cambria Math" panose="02040503050406030204" pitchFamily="18" charset="0"/>
              </a:rPr>
              <a:t> </a:t>
            </a:r>
            <a:r>
              <a:rPr lang="en-US" sz="1800" dirty="0">
                <a:effectLst/>
                <a:latin typeface="Times New Roman" panose="02020603050405020304" pitchFamily="18" charset="0"/>
                <a:ea typeface="Times New Roman" panose="02020603050405020304" pitchFamily="18" charset="0"/>
              </a:rPr>
              <a:t> =0.02 </a:t>
            </a:r>
          </a:p>
          <a:p>
            <a:pPr marL="0" marR="0" algn="just" rtl="0">
              <a:lnSpc>
                <a:spcPct val="115000"/>
              </a:lnSpc>
              <a:spcBef>
                <a:spcPts val="0"/>
              </a:spcBef>
              <a:spcAft>
                <a:spcPts val="0"/>
              </a:spcAft>
              <a:tabLst>
                <a:tab pos="1209675" algn="l"/>
                <a:tab pos="1971675" algn="l"/>
              </a:tabLst>
            </a:pPr>
            <a:r>
              <a:rPr lang="en-US" sz="1800" dirty="0">
                <a:effectLst/>
                <a:latin typeface="Cambria Math" panose="02040503050406030204" pitchFamily="18" charset="0"/>
                <a:ea typeface="Times New Roman" panose="02020603050405020304" pitchFamily="18" charset="0"/>
                <a:cs typeface="Cambria Math" panose="02040503050406030204" pitchFamily="18" charset="0"/>
              </a:rPr>
              <a:t>∴</a:t>
            </a:r>
            <a:r>
              <a:rPr lang="en-US" sz="1800" dirty="0">
                <a:effectLst/>
                <a:latin typeface="Times New Roman" panose="02020603050405020304" pitchFamily="18" charset="0"/>
                <a:ea typeface="Times New Roman" panose="02020603050405020304" pitchFamily="18" charset="0"/>
              </a:rPr>
              <a:t> Cumulative angle between tangents, α = 0.02 x 2 = 0.04 radians</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Initial pre-stressing force in each cable, P</a:t>
            </a:r>
            <a:r>
              <a:rPr lang="en-US" sz="1800" baseline="-25000" dirty="0">
                <a:effectLst/>
                <a:latin typeface="Times New Roman" panose="02020603050405020304" pitchFamily="18" charset="0"/>
                <a:ea typeface="Times New Roman" panose="02020603050405020304" pitchFamily="18" charset="0"/>
              </a:rPr>
              <a:t>o</a:t>
            </a:r>
            <a:r>
              <a:rPr lang="en-US" sz="1800" dirty="0">
                <a:effectLst/>
                <a:latin typeface="Times New Roman" panose="02020603050405020304" pitchFamily="18" charset="0"/>
                <a:ea typeface="Times New Roman" panose="02020603050405020304" pitchFamily="18" charset="0"/>
              </a:rPr>
              <a:t> = 200 x 1200 = 240 </a:t>
            </a:r>
            <a:r>
              <a:rPr lang="en-US" sz="1800" dirty="0" err="1">
                <a:effectLst/>
                <a:latin typeface="Times New Roman" panose="02020603050405020304" pitchFamily="18" charset="0"/>
                <a:ea typeface="Times New Roman" panose="02020603050405020304" pitchFamily="18" charset="0"/>
              </a:rPr>
              <a:t>kN</a:t>
            </a:r>
            <a:r>
              <a:rPr lang="en-US" sz="18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If  prestressing force (stress) in the cable at the farther end,  P</a:t>
            </a:r>
            <a:r>
              <a:rPr lang="en-US" sz="1800" baseline="-25000" dirty="0">
                <a:effectLst/>
                <a:latin typeface="Times New Roman" panose="02020603050405020304" pitchFamily="18" charset="0"/>
                <a:ea typeface="Times New Roman" panose="02020603050405020304" pitchFamily="18" charset="0"/>
              </a:rPr>
              <a:t>x</a:t>
            </a:r>
            <a:r>
              <a:rPr lang="en-US" sz="1800" dirty="0">
                <a:effectLst/>
                <a:latin typeface="Times New Roman" panose="02020603050405020304" pitchFamily="18" charset="0"/>
                <a:ea typeface="Times New Roman" panose="02020603050405020304" pitchFamily="18" charset="0"/>
              </a:rPr>
              <a:t> = P</a:t>
            </a:r>
            <a:r>
              <a:rPr lang="en-US" sz="1800" baseline="-25000" dirty="0">
                <a:effectLst/>
                <a:latin typeface="Times New Roman" panose="02020603050405020304" pitchFamily="18" charset="0"/>
                <a:ea typeface="Times New Roman" panose="02020603050405020304" pitchFamily="18" charset="0"/>
              </a:rPr>
              <a:t>o</a:t>
            </a:r>
            <a:r>
              <a:rPr lang="en-US" sz="1800" dirty="0">
                <a:effectLst/>
                <a:latin typeface="Times New Roman" panose="02020603050405020304" pitchFamily="18" charset="0"/>
                <a:ea typeface="Times New Roman" panose="02020603050405020304" pitchFamily="18" charset="0"/>
              </a:rPr>
              <a:t> e </a:t>
            </a:r>
            <a:r>
              <a:rPr lang="en-US" sz="1800" baseline="30000" dirty="0">
                <a:effectLst/>
                <a:latin typeface="Times New Roman" panose="02020603050405020304" pitchFamily="18" charset="0"/>
                <a:ea typeface="Times New Roman" panose="02020603050405020304" pitchFamily="18" charset="0"/>
              </a:rPr>
              <a:t>–(µα + </a:t>
            </a:r>
            <a:r>
              <a:rPr lang="en-US" sz="1800" baseline="30000" dirty="0" err="1">
                <a:effectLst/>
                <a:latin typeface="Times New Roman" panose="02020603050405020304" pitchFamily="18" charset="0"/>
                <a:ea typeface="Times New Roman" panose="02020603050405020304" pitchFamily="18" charset="0"/>
              </a:rPr>
              <a:t>kx</a:t>
            </a:r>
            <a:r>
              <a:rPr lang="en-US" sz="1800" baseline="30000"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For small values of (µα+</a:t>
            </a:r>
            <a:r>
              <a:rPr lang="en-US" sz="1800" dirty="0" err="1">
                <a:effectLst/>
                <a:latin typeface="Times New Roman" panose="02020603050405020304" pitchFamily="18" charset="0"/>
                <a:ea typeface="Times New Roman" panose="02020603050405020304" pitchFamily="18" charset="0"/>
              </a:rPr>
              <a:t>kx</a:t>
            </a:r>
            <a:r>
              <a:rPr lang="en-US" sz="1800" dirty="0">
                <a:effectLst/>
                <a:latin typeface="Times New Roman" panose="02020603050405020304" pitchFamily="18" charset="0"/>
                <a:ea typeface="Times New Roman" panose="02020603050405020304" pitchFamily="18" charset="0"/>
              </a:rPr>
              <a:t>), we can write P</a:t>
            </a:r>
            <a:r>
              <a:rPr lang="en-US" sz="1800" baseline="-25000" dirty="0">
                <a:effectLst/>
                <a:latin typeface="Times New Roman" panose="02020603050405020304" pitchFamily="18" charset="0"/>
                <a:ea typeface="Times New Roman" panose="02020603050405020304" pitchFamily="18" charset="0"/>
              </a:rPr>
              <a:t>x</a:t>
            </a:r>
            <a:r>
              <a:rPr lang="en-US" sz="1800" dirty="0">
                <a:effectLst/>
                <a:latin typeface="Times New Roman" panose="02020603050405020304" pitchFamily="18" charset="0"/>
                <a:ea typeface="Times New Roman" panose="02020603050405020304" pitchFamily="18" charset="0"/>
              </a:rPr>
              <a:t> = P</a:t>
            </a:r>
            <a:r>
              <a:rPr lang="en-US" sz="1800" baseline="-25000" dirty="0">
                <a:effectLst/>
                <a:latin typeface="Times New Roman" panose="02020603050405020304" pitchFamily="18" charset="0"/>
                <a:ea typeface="Times New Roman" panose="02020603050405020304" pitchFamily="18" charset="0"/>
              </a:rPr>
              <a:t>o</a:t>
            </a:r>
            <a:r>
              <a:rPr lang="en-US" sz="1800" dirty="0">
                <a:effectLst/>
                <a:latin typeface="Times New Roman" panose="02020603050405020304" pitchFamily="18" charset="0"/>
                <a:ea typeface="Times New Roman" panose="02020603050405020304" pitchFamily="18" charset="0"/>
              </a:rPr>
              <a:t>(1- (µα + </a:t>
            </a:r>
            <a:r>
              <a:rPr lang="en-US" sz="1800" dirty="0" err="1">
                <a:effectLst/>
                <a:latin typeface="Times New Roman" panose="02020603050405020304" pitchFamily="18" charset="0"/>
                <a:ea typeface="Times New Roman" panose="02020603050405020304" pitchFamily="18" charset="0"/>
              </a:rPr>
              <a:t>kx</a:t>
            </a:r>
            <a:r>
              <a:rPr lang="en-US" sz="18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Loss of stress =  P</a:t>
            </a:r>
            <a:r>
              <a:rPr lang="en-US" sz="1800" baseline="-25000" dirty="0">
                <a:effectLst/>
                <a:latin typeface="Times New Roman" panose="02020603050405020304" pitchFamily="18" charset="0"/>
                <a:ea typeface="Times New Roman" panose="02020603050405020304" pitchFamily="18" charset="0"/>
              </a:rPr>
              <a:t>o </a:t>
            </a:r>
            <a:r>
              <a:rPr lang="en-US" sz="1800" dirty="0">
                <a:effectLst/>
                <a:latin typeface="Times New Roman" panose="02020603050405020304" pitchFamily="18" charset="0"/>
                <a:ea typeface="Times New Roman" panose="02020603050405020304" pitchFamily="18" charset="0"/>
              </a:rPr>
              <a:t>(µα + </a:t>
            </a:r>
            <a:r>
              <a:rPr lang="en-US" sz="1800" dirty="0" err="1">
                <a:effectLst/>
                <a:latin typeface="Times New Roman" panose="02020603050405020304" pitchFamily="18" charset="0"/>
                <a:ea typeface="Times New Roman" panose="02020603050405020304" pitchFamily="18" charset="0"/>
              </a:rPr>
              <a:t>kx</a:t>
            </a:r>
            <a:r>
              <a:rPr lang="en-US" sz="18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Cable 1, Loss of stress =  P</a:t>
            </a:r>
            <a:r>
              <a:rPr lang="en-US" sz="1800" baseline="-25000" dirty="0">
                <a:effectLst/>
                <a:latin typeface="Times New Roman" panose="02020603050405020304" pitchFamily="18" charset="0"/>
                <a:ea typeface="Times New Roman" panose="02020603050405020304" pitchFamily="18" charset="0"/>
              </a:rPr>
              <a:t>o </a:t>
            </a:r>
            <a:r>
              <a:rPr lang="en-US" sz="1800" dirty="0">
                <a:effectLst/>
                <a:latin typeface="Times New Roman" panose="02020603050405020304" pitchFamily="18" charset="0"/>
                <a:ea typeface="Times New Roman" panose="02020603050405020304" pitchFamily="18" charset="0"/>
              </a:rPr>
              <a:t>(0.35x 0.08 + 0.0015 x 10) = 0.043 P</a:t>
            </a:r>
            <a:r>
              <a:rPr lang="en-US" sz="1800" baseline="-25000" dirty="0">
                <a:effectLst/>
                <a:latin typeface="Times New Roman" panose="02020603050405020304" pitchFamily="18" charset="0"/>
                <a:ea typeface="Times New Roman" panose="02020603050405020304" pitchFamily="18" charset="0"/>
              </a:rPr>
              <a:t>o</a:t>
            </a:r>
            <a:r>
              <a:rPr lang="en-US" sz="1800" dirty="0">
                <a:effectLst/>
                <a:latin typeface="Times New Roman" panose="02020603050405020304" pitchFamily="18" charset="0"/>
                <a:ea typeface="Times New Roman" panose="02020603050405020304" pitchFamily="18" charset="0"/>
              </a:rPr>
              <a:t> = 10.32kN (4.3%)</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Cable 2, Loss of stress =  P</a:t>
            </a:r>
            <a:r>
              <a:rPr lang="en-US" sz="1800" baseline="-25000" dirty="0">
                <a:effectLst/>
                <a:latin typeface="Times New Roman" panose="02020603050405020304" pitchFamily="18" charset="0"/>
                <a:ea typeface="Times New Roman" panose="02020603050405020304" pitchFamily="18" charset="0"/>
              </a:rPr>
              <a:t>o </a:t>
            </a:r>
            <a:r>
              <a:rPr lang="en-US" sz="1800" dirty="0">
                <a:effectLst/>
                <a:latin typeface="Times New Roman" panose="02020603050405020304" pitchFamily="18" charset="0"/>
                <a:ea typeface="Times New Roman" panose="02020603050405020304" pitchFamily="18" charset="0"/>
              </a:rPr>
              <a:t>(0.35x 0.04 + 0.0015 x 10) = 0.029 P</a:t>
            </a:r>
            <a:r>
              <a:rPr lang="en-US" sz="1800" baseline="-25000" dirty="0">
                <a:effectLst/>
                <a:latin typeface="Times New Roman" panose="02020603050405020304" pitchFamily="18" charset="0"/>
                <a:ea typeface="Times New Roman" panose="02020603050405020304" pitchFamily="18" charset="0"/>
              </a:rPr>
              <a:t>o</a:t>
            </a:r>
            <a:r>
              <a:rPr lang="en-US" sz="1800" dirty="0">
                <a:effectLst/>
                <a:latin typeface="Times New Roman" panose="02020603050405020304" pitchFamily="18" charset="0"/>
                <a:ea typeface="Times New Roman" panose="02020603050405020304" pitchFamily="18" charset="0"/>
              </a:rPr>
              <a:t> = 6.96kN (2.9%)</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Cable 3, Loss of stress =  P</a:t>
            </a:r>
            <a:r>
              <a:rPr lang="en-US" sz="1800" baseline="-25000" dirty="0">
                <a:effectLst/>
                <a:latin typeface="Times New Roman" panose="02020603050405020304" pitchFamily="18" charset="0"/>
                <a:ea typeface="Times New Roman" panose="02020603050405020304" pitchFamily="18" charset="0"/>
              </a:rPr>
              <a:t>o </a:t>
            </a:r>
            <a:r>
              <a:rPr lang="en-US" sz="1800" dirty="0">
                <a:effectLst/>
                <a:latin typeface="Times New Roman" panose="02020603050405020304" pitchFamily="18" charset="0"/>
                <a:ea typeface="Times New Roman" panose="02020603050405020304" pitchFamily="18" charset="0"/>
              </a:rPr>
              <a:t>(0.35x 0.00 + 0.0015 x 10) = 0.015 P</a:t>
            </a:r>
            <a:r>
              <a:rPr lang="en-US" sz="1800" baseline="-25000" dirty="0">
                <a:effectLst/>
                <a:latin typeface="Times New Roman" panose="02020603050405020304" pitchFamily="18" charset="0"/>
                <a:ea typeface="Times New Roman" panose="02020603050405020304" pitchFamily="18" charset="0"/>
              </a:rPr>
              <a:t>o</a:t>
            </a:r>
            <a:r>
              <a:rPr lang="en-US" sz="1800" dirty="0">
                <a:effectLst/>
                <a:latin typeface="Times New Roman" panose="02020603050405020304" pitchFamily="18" charset="0"/>
                <a:ea typeface="Times New Roman" panose="02020603050405020304" pitchFamily="18" charset="0"/>
              </a:rPr>
              <a:t> = 3.6kN (1.5%)</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3673419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D0B75EB-0282-49E8-8DAD-6F5116C36153}"/>
              </a:ext>
            </a:extLst>
          </p:cNvPr>
          <p:cNvSpPr txBox="1"/>
          <p:nvPr/>
        </p:nvSpPr>
        <p:spPr>
          <a:xfrm>
            <a:off x="0" y="369850"/>
            <a:ext cx="8839200" cy="5155066"/>
          </a:xfrm>
          <a:prstGeom prst="rect">
            <a:avLst/>
          </a:prstGeom>
          <a:noFill/>
        </p:spPr>
        <p:txBody>
          <a:bodyPr wrap="square">
            <a:spAutoFit/>
          </a:bodyPr>
          <a:lstStyle/>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rPr>
              <a:t>Loss due to Anchorage slip </a:t>
            </a:r>
            <a:endParaRPr lang="en-US" sz="2400" dirty="0">
              <a:effectLst/>
              <a:latin typeface="Times New Roman" panose="02020603050405020304" pitchFamily="18" charset="0"/>
              <a:ea typeface="Times New Roman" panose="02020603050405020304" pitchFamily="18" charset="0"/>
            </a:endParaRPr>
          </a:p>
          <a:p>
            <a:pPr marL="0" marR="0" algn="just" rtl="0">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rPr>
              <a:t>The magnitude of loss of stress due to the slip in anchorage is computed as follows: - </a:t>
            </a:r>
          </a:p>
          <a:p>
            <a:pPr marL="0" marR="0" algn="just" rtl="0">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rPr>
              <a:t>If      Δ : Slip of anchorage, in mm </a:t>
            </a:r>
          </a:p>
          <a:p>
            <a:pPr marL="0" marR="0" algn="just" rtl="0">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rPr>
              <a:t>         L : Length of the cable, in mm </a:t>
            </a:r>
          </a:p>
          <a:p>
            <a:pPr marL="0" marR="0" algn="just" rtl="0">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rPr>
              <a:t>          A :Cross-sectional area of the cable in mm</a:t>
            </a:r>
            <a:r>
              <a:rPr lang="en-US" sz="2400" baseline="30000" dirty="0">
                <a:effectLst/>
                <a:latin typeface="Times New Roman" panose="02020603050405020304" pitchFamily="18" charset="0"/>
                <a:ea typeface="Times New Roman" panose="02020603050405020304" pitchFamily="18" charset="0"/>
              </a:rPr>
              <a:t>2</a:t>
            </a:r>
            <a:r>
              <a:rPr lang="en-US" sz="24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rPr>
              <a:t>          Es: Modulus of elasticity of steel in N/mm</a:t>
            </a:r>
            <a:r>
              <a:rPr lang="en-US" sz="2400" baseline="30000" dirty="0">
                <a:effectLst/>
                <a:latin typeface="Times New Roman" panose="02020603050405020304" pitchFamily="18" charset="0"/>
                <a:ea typeface="Times New Roman" panose="02020603050405020304" pitchFamily="18" charset="0"/>
              </a:rPr>
              <a:t>2</a:t>
            </a:r>
            <a:endParaRPr lang="en-US" sz="2400" dirty="0">
              <a:effectLst/>
              <a:latin typeface="Times New Roman" panose="02020603050405020304" pitchFamily="18" charset="0"/>
              <a:ea typeface="Times New Roman" panose="02020603050405020304" pitchFamily="18" charset="0"/>
            </a:endParaRPr>
          </a:p>
          <a:p>
            <a:pPr marL="0" marR="0" algn="just" rtl="0">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rPr>
              <a:t>           P: Prestressing force in the cable, in </a:t>
            </a:r>
            <a:r>
              <a:rPr lang="en-US" sz="2400" dirty="0" err="1">
                <a:effectLst/>
                <a:latin typeface="Times New Roman" panose="02020603050405020304" pitchFamily="18" charset="0"/>
                <a:ea typeface="Times New Roman" panose="02020603050405020304" pitchFamily="18" charset="0"/>
              </a:rPr>
              <a:t>kN</a:t>
            </a:r>
            <a:r>
              <a:rPr lang="en-US" sz="24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rPr>
              <a:t>    ∆ = PL / A E</a:t>
            </a:r>
            <a:r>
              <a:rPr lang="en-US" sz="2400" baseline="-25000" dirty="0">
                <a:effectLst/>
                <a:latin typeface="Times New Roman" panose="02020603050405020304" pitchFamily="18" charset="0"/>
                <a:ea typeface="Times New Roman" panose="02020603050405020304" pitchFamily="18" charset="0"/>
              </a:rPr>
              <a:t>s</a:t>
            </a:r>
            <a:endParaRPr lang="en-US" sz="2400" dirty="0">
              <a:effectLst/>
              <a:latin typeface="Times New Roman" panose="02020603050405020304" pitchFamily="18" charset="0"/>
              <a:ea typeface="Times New Roman" panose="02020603050405020304" pitchFamily="18" charset="0"/>
            </a:endParaRPr>
          </a:p>
          <a:p>
            <a:pPr marL="0" marR="0" algn="just" rtl="0">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rPr>
              <a:t>Hence, Loss of stress due to anchorage slip = P / A  = ∆E</a:t>
            </a:r>
            <a:r>
              <a:rPr lang="en-US" sz="2400" baseline="-25000" dirty="0">
                <a:effectLst/>
                <a:latin typeface="Times New Roman" panose="02020603050405020304" pitchFamily="18" charset="0"/>
                <a:ea typeface="Times New Roman" panose="02020603050405020304" pitchFamily="18" charset="0"/>
              </a:rPr>
              <a:t>s</a:t>
            </a:r>
            <a:r>
              <a:rPr lang="en-US" sz="2400" dirty="0">
                <a:effectLst/>
                <a:latin typeface="Times New Roman" panose="02020603050405020304" pitchFamily="18" charset="0"/>
                <a:ea typeface="Times New Roman" panose="02020603050405020304" pitchFamily="18" charset="0"/>
              </a:rPr>
              <a:t> / L</a:t>
            </a:r>
          </a:p>
        </p:txBody>
      </p:sp>
    </p:spTree>
    <p:extLst>
      <p:ext uri="{BB962C8B-B14F-4D97-AF65-F5344CB8AC3E}">
        <p14:creationId xmlns:p14="http://schemas.microsoft.com/office/powerpoint/2010/main" val="4172557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D0B75EB-0282-49E8-8DAD-6F5116C36153}"/>
              </a:ext>
            </a:extLst>
          </p:cNvPr>
          <p:cNvSpPr txBox="1"/>
          <p:nvPr/>
        </p:nvSpPr>
        <p:spPr>
          <a:xfrm>
            <a:off x="0" y="369850"/>
            <a:ext cx="8839200" cy="5579797"/>
          </a:xfrm>
          <a:prstGeom prst="rect">
            <a:avLst/>
          </a:prstGeom>
          <a:noFill/>
        </p:spPr>
        <p:txBody>
          <a:bodyPr wrap="square">
            <a:spAutoFit/>
          </a:bodyPr>
          <a:lstStyle/>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rPr>
              <a:t>Example 5:(Anchorage slip) </a:t>
            </a:r>
            <a:endParaRPr lang="en-US" sz="2400" dirty="0">
              <a:effectLst/>
              <a:latin typeface="Times New Roman" panose="02020603050405020304" pitchFamily="18" charset="0"/>
              <a:ea typeface="Times New Roman" panose="02020603050405020304" pitchFamily="18" charset="0"/>
            </a:endParaRPr>
          </a:p>
          <a:p>
            <a:pPr marL="0" marR="0" algn="just" rtl="0">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rPr>
              <a:t>A concrete beam is post-tensioned by a cable carrying an initial stress of 1000 N/mm2. The slip at the jacking end was observed to be 5 mm. The modulus of elasticity of steel is 200 </a:t>
            </a:r>
            <a:r>
              <a:rPr lang="en-US" sz="2400" dirty="0" err="1">
                <a:effectLst/>
                <a:latin typeface="Times New Roman" panose="02020603050405020304" pitchFamily="18" charset="0"/>
                <a:ea typeface="Times New Roman" panose="02020603050405020304" pitchFamily="18" charset="0"/>
              </a:rPr>
              <a:t>kN</a:t>
            </a:r>
            <a:r>
              <a:rPr lang="en-US" sz="2400" dirty="0">
                <a:effectLst/>
                <a:latin typeface="Times New Roman" panose="02020603050405020304" pitchFamily="18" charset="0"/>
                <a:ea typeface="Times New Roman" panose="02020603050405020304" pitchFamily="18" charset="0"/>
              </a:rPr>
              <a:t>/mm2. Estimate the percentage loss of stress due to anchorage slip if the length of the beam is 30 m.  </a:t>
            </a:r>
          </a:p>
          <a:p>
            <a:pPr marL="0" marR="0" algn="just" rtl="0">
              <a:lnSpc>
                <a:spcPct val="115000"/>
              </a:lnSpc>
              <a:spcBef>
                <a:spcPts val="0"/>
              </a:spcBef>
              <a:spcAft>
                <a:spcPts val="0"/>
              </a:spcAft>
              <a:tabLst>
                <a:tab pos="1209675" algn="l"/>
                <a:tab pos="1971675" algn="l"/>
              </a:tabLst>
            </a:pPr>
            <a:r>
              <a:rPr lang="en-US" sz="2400" b="1" dirty="0">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0" marR="0" algn="just" rtl="0">
              <a:lnSpc>
                <a:spcPct val="115000"/>
              </a:lnSpc>
              <a:spcBef>
                <a:spcPts val="0"/>
              </a:spcBef>
              <a:spcAft>
                <a:spcPts val="0"/>
              </a:spcAft>
              <a:tabLst>
                <a:tab pos="1209675" algn="l"/>
                <a:tab pos="1971675" algn="l"/>
              </a:tabLst>
            </a:pPr>
            <a:r>
              <a:rPr lang="en-US" sz="2400" b="1" dirty="0">
                <a:effectLst/>
                <a:latin typeface="Times New Roman" panose="02020603050405020304" pitchFamily="18" charset="0"/>
                <a:ea typeface="Times New Roman" panose="02020603050405020304" pitchFamily="18" charset="0"/>
              </a:rPr>
              <a:t>Solution: </a:t>
            </a:r>
            <a:endParaRPr lang="en-US" sz="2400" dirty="0">
              <a:effectLst/>
              <a:latin typeface="Times New Roman" panose="02020603050405020304" pitchFamily="18" charset="0"/>
              <a:ea typeface="Times New Roman" panose="02020603050405020304" pitchFamily="18" charset="0"/>
            </a:endParaRPr>
          </a:p>
          <a:p>
            <a:pPr marL="0" marR="0" algn="just" rtl="0">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rPr>
              <a:t> Loss of stress due to anchorage slip = ∆E</a:t>
            </a:r>
            <a:r>
              <a:rPr lang="en-US" sz="2400" baseline="-25000" dirty="0">
                <a:effectLst/>
                <a:latin typeface="Times New Roman" panose="02020603050405020304" pitchFamily="18" charset="0"/>
                <a:ea typeface="Times New Roman" panose="02020603050405020304" pitchFamily="18" charset="0"/>
              </a:rPr>
              <a:t>s</a:t>
            </a:r>
            <a:r>
              <a:rPr lang="en-US" sz="2400" dirty="0">
                <a:effectLst/>
                <a:latin typeface="Times New Roman" panose="02020603050405020304" pitchFamily="18" charset="0"/>
                <a:ea typeface="Times New Roman" panose="02020603050405020304" pitchFamily="18" charset="0"/>
              </a:rPr>
              <a:t> / L = 5x200x10</a:t>
            </a:r>
            <a:r>
              <a:rPr lang="en-US" sz="2400" baseline="30000" dirty="0">
                <a:effectLst/>
                <a:latin typeface="Times New Roman" panose="02020603050405020304" pitchFamily="18" charset="0"/>
                <a:ea typeface="Times New Roman" panose="02020603050405020304" pitchFamily="18" charset="0"/>
              </a:rPr>
              <a:t>3</a:t>
            </a:r>
            <a:r>
              <a:rPr lang="en-US" sz="2400" dirty="0">
                <a:effectLst/>
                <a:latin typeface="Times New Roman" panose="02020603050405020304" pitchFamily="18" charset="0"/>
                <a:ea typeface="Times New Roman" panose="02020603050405020304" pitchFamily="18" charset="0"/>
              </a:rPr>
              <a:t> / 30x10</a:t>
            </a:r>
            <a:r>
              <a:rPr lang="en-US" sz="2400" baseline="30000" dirty="0">
                <a:effectLst/>
                <a:latin typeface="Times New Roman" panose="02020603050405020304" pitchFamily="18" charset="0"/>
                <a:ea typeface="Times New Roman" panose="02020603050405020304" pitchFamily="18" charset="0"/>
              </a:rPr>
              <a:t>3</a:t>
            </a:r>
            <a:r>
              <a:rPr lang="en-US" sz="2400" dirty="0">
                <a:effectLst/>
                <a:latin typeface="Times New Roman" panose="02020603050405020304" pitchFamily="18" charset="0"/>
                <a:ea typeface="Times New Roman" panose="02020603050405020304" pitchFamily="18" charset="0"/>
              </a:rPr>
              <a:t> = 33.33 N/mm</a:t>
            </a:r>
            <a:r>
              <a:rPr lang="en-US" sz="2400" baseline="30000" dirty="0">
                <a:effectLst/>
                <a:latin typeface="Times New Roman" panose="02020603050405020304" pitchFamily="18" charset="0"/>
                <a:ea typeface="Times New Roman" panose="02020603050405020304" pitchFamily="18" charset="0"/>
              </a:rPr>
              <a:t>2</a:t>
            </a:r>
            <a:endParaRPr lang="en-US" sz="2400" dirty="0">
              <a:effectLst/>
              <a:latin typeface="Times New Roman" panose="02020603050405020304" pitchFamily="18" charset="0"/>
              <a:ea typeface="Times New Roman" panose="02020603050405020304" pitchFamily="18" charset="0"/>
            </a:endParaRPr>
          </a:p>
          <a:p>
            <a:pPr marL="0" marR="0" algn="just" rtl="0">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rPr>
              <a:t>Percentage loss of stress = 33.33 x 100 / 1000 = 3.33%</a:t>
            </a:r>
          </a:p>
          <a:p>
            <a:pPr marL="0" marR="0" algn="just" rtl="0">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rPr>
              <a:t>Since the loss is caused by a definite total amount of shortening, the percentage loss is higher for short members than for long members. </a:t>
            </a:r>
          </a:p>
        </p:txBody>
      </p:sp>
    </p:spTree>
    <p:extLst>
      <p:ext uri="{BB962C8B-B14F-4D97-AF65-F5344CB8AC3E}">
        <p14:creationId xmlns:p14="http://schemas.microsoft.com/office/powerpoint/2010/main" val="2273308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D0B75EB-0282-49E8-8DAD-6F5116C36153}"/>
              </a:ext>
            </a:extLst>
          </p:cNvPr>
          <p:cNvSpPr txBox="1"/>
          <p:nvPr/>
        </p:nvSpPr>
        <p:spPr>
          <a:xfrm>
            <a:off x="0" y="0"/>
            <a:ext cx="9144000" cy="6924973"/>
          </a:xfrm>
          <a:prstGeom prst="rect">
            <a:avLst/>
          </a:prstGeom>
          <a:noFill/>
        </p:spPr>
        <p:txBody>
          <a:bodyPr wrap="square">
            <a:spAutoFit/>
          </a:bodyPr>
          <a:lstStyle/>
          <a:p>
            <a:pPr algn="just">
              <a:buNone/>
            </a:pPr>
            <a:r>
              <a:rPr lang="en-US" sz="1800" b="1" dirty="0"/>
              <a:t>Total loses allowed for design</a:t>
            </a:r>
            <a:endParaRPr lang="en-US" sz="1800" dirty="0"/>
          </a:p>
          <a:p>
            <a:pPr algn="just">
              <a:buNone/>
            </a:pPr>
            <a:r>
              <a:rPr lang="en-US" sz="1800" dirty="0"/>
              <a:t>       It is a normal practice in the design of prestressed concrete members to assume the total loss of stress as a percentage of the initial stress &amp; provide for this in the design computation. Since the loss of prestress depends on several factors it is difficult to generalize the exact amount of total loss of prestress.  However, typical values of the total losses of the stress that could be encountered under normal conditions of work are recommended as follows:     </a:t>
            </a:r>
          </a:p>
          <a:p>
            <a:pPr algn="just">
              <a:buNone/>
            </a:pPr>
            <a:r>
              <a:rPr lang="en-US" sz="1800" b="1" dirty="0"/>
              <a:t>       The typical values for losses are as follows: -  </a:t>
            </a:r>
          </a:p>
          <a:p>
            <a:pPr algn="just">
              <a:buNone/>
            </a:pPr>
            <a:endParaRPr lang="en-US" sz="1800" b="1" dirty="0"/>
          </a:p>
          <a:p>
            <a:pPr algn="just">
              <a:buNone/>
            </a:pPr>
            <a:endParaRPr lang="en-US" sz="1800" b="1" dirty="0"/>
          </a:p>
          <a:p>
            <a:pPr algn="just">
              <a:buNone/>
            </a:pPr>
            <a:endParaRPr lang="en-US" b="1" dirty="0"/>
          </a:p>
          <a:p>
            <a:pPr algn="just">
              <a:buNone/>
            </a:pPr>
            <a:endParaRPr lang="en-US" sz="1800" b="1" dirty="0"/>
          </a:p>
          <a:p>
            <a:pPr algn="just">
              <a:buNone/>
            </a:pPr>
            <a:endParaRPr lang="en-US" sz="1800" b="1" dirty="0"/>
          </a:p>
          <a:p>
            <a:pPr algn="just">
              <a:buNone/>
            </a:pPr>
            <a:endParaRPr lang="en-US" sz="1800" b="1" dirty="0"/>
          </a:p>
          <a:p>
            <a:pPr algn="just">
              <a:buNone/>
            </a:pPr>
            <a:endParaRPr lang="en-US" sz="1800" b="1" dirty="0"/>
          </a:p>
          <a:p>
            <a:pPr algn="just">
              <a:buNone/>
            </a:pPr>
            <a:endParaRPr lang="en-US" sz="1800" b="1" dirty="0"/>
          </a:p>
          <a:p>
            <a:pPr algn="just">
              <a:buNone/>
            </a:pPr>
            <a:endParaRPr lang="en-US" sz="1800" b="1" dirty="0"/>
          </a:p>
          <a:p>
            <a:pPr>
              <a:buNone/>
            </a:pPr>
            <a:r>
              <a:rPr lang="en-US" sz="1800" dirty="0"/>
              <a:t>        In these recommendation, it is assumed that temporary over stressing is done to reduce relaxation, and to compensate for friction and anchorage losses. </a:t>
            </a:r>
          </a:p>
          <a:p>
            <a:pPr>
              <a:buNone/>
            </a:pPr>
            <a:r>
              <a:rPr lang="en-US" sz="1800" dirty="0"/>
              <a:t>          If   </a:t>
            </a:r>
            <a:r>
              <a:rPr lang="en-US" sz="2000" dirty="0" err="1"/>
              <a:t>fpe</a:t>
            </a:r>
            <a:r>
              <a:rPr lang="en-US" sz="1800" dirty="0"/>
              <a:t>: effective stress in tendons after loss </a:t>
            </a:r>
          </a:p>
          <a:p>
            <a:pPr>
              <a:buNone/>
            </a:pPr>
            <a:r>
              <a:rPr lang="en-US" sz="1800" dirty="0"/>
              <a:t>                 </a:t>
            </a:r>
            <a:r>
              <a:rPr lang="en-US" sz="2000" dirty="0" err="1"/>
              <a:t>f</a:t>
            </a:r>
            <a:r>
              <a:rPr lang="en-US" sz="2000" baseline="-25000" dirty="0" err="1"/>
              <a:t>pi</a:t>
            </a:r>
            <a:r>
              <a:rPr lang="en-US" sz="1800" dirty="0"/>
              <a:t>: Stress in tendon at transfer </a:t>
            </a:r>
          </a:p>
          <a:p>
            <a:pPr>
              <a:buNone/>
            </a:pPr>
            <a:r>
              <a:rPr lang="en-US" sz="1800" dirty="0"/>
              <a:t>                   </a:t>
            </a:r>
            <a:r>
              <a:rPr lang="en-US" sz="2000" dirty="0"/>
              <a:t>η</a:t>
            </a:r>
            <a:r>
              <a:rPr lang="en-US" sz="1800" dirty="0"/>
              <a:t>: Reduction factor for loss of prestress </a:t>
            </a:r>
          </a:p>
          <a:p>
            <a:pPr>
              <a:buNone/>
            </a:pPr>
            <a:r>
              <a:rPr lang="en-US" sz="1800" dirty="0"/>
              <a:t>        Then, </a:t>
            </a:r>
            <a:r>
              <a:rPr lang="en-US" sz="2400" dirty="0"/>
              <a:t>η =    </a:t>
            </a:r>
            <a:r>
              <a:rPr lang="en-US" sz="2400" dirty="0" err="1"/>
              <a:t>f</a:t>
            </a:r>
            <a:r>
              <a:rPr lang="en-US" sz="2400" baseline="-25000" dirty="0" err="1"/>
              <a:t>pe</a:t>
            </a:r>
            <a:r>
              <a:rPr lang="en-US" sz="2400" dirty="0"/>
              <a:t> /   </a:t>
            </a:r>
            <a:r>
              <a:rPr lang="en-US" sz="2400" dirty="0" err="1"/>
              <a:t>f</a:t>
            </a:r>
            <a:r>
              <a:rPr lang="en-US" sz="2400" baseline="-25000" dirty="0" err="1"/>
              <a:t>pi</a:t>
            </a:r>
            <a:r>
              <a:rPr lang="en-US" sz="2400" baseline="-25000" dirty="0"/>
              <a:t>  </a:t>
            </a:r>
            <a:r>
              <a:rPr lang="en-US" sz="2400" dirty="0"/>
              <a:t>     </a:t>
            </a:r>
          </a:p>
          <a:p>
            <a:pPr>
              <a:buNone/>
            </a:pPr>
            <a:r>
              <a:rPr lang="en-US" sz="1800" dirty="0"/>
              <a:t>                        η = 0.75 for pretensioned members     </a:t>
            </a:r>
          </a:p>
          <a:p>
            <a:pPr>
              <a:buNone/>
            </a:pPr>
            <a:r>
              <a:rPr lang="en-US" sz="1800" dirty="0"/>
              <a:t>                            = 0.80 for post-tensioned member</a:t>
            </a:r>
          </a:p>
        </p:txBody>
      </p:sp>
      <p:pic>
        <p:nvPicPr>
          <p:cNvPr id="2" name="Picture 2">
            <a:extLst>
              <a:ext uri="{FF2B5EF4-FFF2-40B4-BE49-F238E27FC236}">
                <a16:creationId xmlns:a16="http://schemas.microsoft.com/office/drawing/2014/main" id="{883F036D-20B4-4983-B646-9F177847FA29}"/>
              </a:ext>
            </a:extLst>
          </p:cNvPr>
          <p:cNvPicPr>
            <a:picLocks noChangeAspect="1" noChangeArrowheads="1"/>
          </p:cNvPicPr>
          <p:nvPr/>
        </p:nvPicPr>
        <p:blipFill>
          <a:blip r:embed="rId2"/>
          <a:srcRect/>
          <a:stretch>
            <a:fillRect/>
          </a:stretch>
        </p:blipFill>
        <p:spPr bwMode="auto">
          <a:xfrm>
            <a:off x="228600" y="2057400"/>
            <a:ext cx="8284308" cy="2286000"/>
          </a:xfrm>
          <a:prstGeom prst="rect">
            <a:avLst/>
          </a:prstGeom>
          <a:noFill/>
          <a:ln w="9525">
            <a:noFill/>
            <a:miter lim="800000"/>
            <a:headEnd/>
            <a:tailEnd/>
          </a:ln>
          <a:effectLst/>
        </p:spPr>
      </p:pic>
    </p:spTree>
    <p:extLst>
      <p:ext uri="{BB962C8B-B14F-4D97-AF65-F5344CB8AC3E}">
        <p14:creationId xmlns:p14="http://schemas.microsoft.com/office/powerpoint/2010/main" val="544860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381000" y="0"/>
            <a:ext cx="9525000" cy="7315200"/>
          </a:xfrm>
        </p:spPr>
        <p:txBody>
          <a:bodyPr>
            <a:noAutofit/>
          </a:bodyPr>
          <a:lstStyle/>
          <a:p>
            <a:pPr marL="457200" marR="0" algn="just">
              <a:lnSpc>
                <a:spcPct val="115000"/>
              </a:lnSpc>
              <a:spcBef>
                <a:spcPts val="0"/>
              </a:spcBef>
              <a:spcAft>
                <a:spcPts val="0"/>
              </a:spcAft>
              <a:tabLst>
                <a:tab pos="1209675" algn="l"/>
                <a:tab pos="1971675" algn="l"/>
              </a:tabLst>
            </a:pPr>
            <a:r>
              <a:rPr lang="en-US" sz="2000" b="1" dirty="0"/>
              <a:t>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Losses in Prestress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initial prestressing concrete undergoes a gradual reduction with time from the stages of transfer due to various causes. This is generally defined as total “Loss of Prestress”. The various losses are explained below: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P</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restress Pre-tensioning</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1. Elastic deformation of concrete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2. Relaxation of stress in steel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3. Shrinkage of concrete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4. Creep of concrete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Post-tensioning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1. No loss due to elastic deformation if all wires are simultaneously tensioned. If the wires are successively tensioned, there will be loss of prestress due to elastic deformation of concrete.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2. Relaxation of stress in steel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3. Shrinkage of concrete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4. Creep of concrete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5. Friction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6. Anchorage slips Loss due to elastic deformation of the concrete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a:buNone/>
            </a:pPr>
            <a:endParaRPr lang="en-US" sz="1600" dirty="0"/>
          </a:p>
          <a:p>
            <a:pPr>
              <a:buNone/>
            </a:pPr>
            <a:endParaRPr lang="en-US" sz="1600" dirty="0"/>
          </a:p>
          <a:p>
            <a:pPr>
              <a:buNone/>
            </a:pPr>
            <a:endParaRPr lang="en-US" sz="1600" dirty="0"/>
          </a:p>
          <a:p>
            <a:pPr algn="just">
              <a:buNone/>
            </a:pPr>
            <a:endParaRPr lang="en-US" sz="1600" i="1" dirty="0"/>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lgn="just">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endParaRPr lang="en-US" sz="1600" dirty="0"/>
          </a:p>
          <a:p>
            <a:pPr>
              <a:buNone/>
            </a:pPr>
            <a:r>
              <a:rPr lang="en-US" sz="1600" dirty="0"/>
              <a:t>                                                                       </a:t>
            </a:r>
          </a:p>
          <a:p>
            <a:pPr>
              <a:buNone/>
            </a:pPr>
            <a:endParaRPr lang="en-US" sz="16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2000" dirty="0"/>
          </a:p>
          <a:p>
            <a:pPr>
              <a:buNone/>
            </a:pPr>
            <a:endParaRPr lang="en-US" sz="1800" dirty="0"/>
          </a:p>
          <a:p>
            <a:pPr>
              <a:buNone/>
            </a:pPr>
            <a:endParaRPr lang="en-US" sz="1800" dirty="0"/>
          </a:p>
          <a:p>
            <a:pPr>
              <a:buNone/>
            </a:pPr>
            <a:endParaRPr lang="en-US" sz="1800" dirty="0"/>
          </a:p>
          <a:p>
            <a:pPr>
              <a:buNone/>
            </a:pPr>
            <a:endParaRPr lang="en-US" sz="1800" dirty="0"/>
          </a:p>
          <a:p>
            <a:pPr>
              <a:buNone/>
            </a:pPr>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D0B75EB-0282-49E8-8DAD-6F5116C36153}"/>
              </a:ext>
            </a:extLst>
          </p:cNvPr>
          <p:cNvSpPr txBox="1"/>
          <p:nvPr/>
        </p:nvSpPr>
        <p:spPr>
          <a:xfrm>
            <a:off x="0" y="369850"/>
            <a:ext cx="8839200" cy="6497228"/>
          </a:xfrm>
          <a:prstGeom prst="rect">
            <a:avLst/>
          </a:prstGeom>
          <a:noFill/>
        </p:spPr>
        <p:txBody>
          <a:bodyPr wrap="square">
            <a:spAutoFit/>
          </a:bodyPr>
          <a:lstStyle/>
          <a:p>
            <a:pPr marL="457200" marR="0" algn="just">
              <a:lnSpc>
                <a:spcPct val="115000"/>
              </a:lnSpc>
              <a:spcBef>
                <a:spcPts val="0"/>
              </a:spcBef>
              <a:spcAft>
                <a:spcPts val="0"/>
              </a:spcAft>
              <a:tabLst>
                <a:tab pos="1209675" algn="l"/>
                <a:tab pos="1971675" algn="l"/>
              </a:tabLst>
            </a:pPr>
            <a:r>
              <a:rPr lang="en-US" sz="2600" b="1" dirty="0">
                <a:effectLst/>
                <a:latin typeface="Times New Roman" panose="02020603050405020304" pitchFamily="18" charset="0"/>
                <a:ea typeface="Times New Roman" panose="02020603050405020304" pitchFamily="18" charset="0"/>
                <a:cs typeface="Times New Roman" panose="02020603050405020304" pitchFamily="18" charset="0"/>
              </a:rPr>
              <a:t>Elastic deformation of concrete </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600" dirty="0">
                <a:effectLst/>
                <a:latin typeface="Times New Roman" panose="02020603050405020304" pitchFamily="18" charset="0"/>
                <a:ea typeface="Times New Roman" panose="02020603050405020304" pitchFamily="18" charset="0"/>
                <a:cs typeface="Times New Roman" panose="02020603050405020304" pitchFamily="18" charset="0"/>
              </a:rPr>
              <a:t>The loss of prestress due to deformation of concrete depends on the modular ratio &amp; the average stress in concrete at the level of steel.</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600" dirty="0">
                <a:effectLst/>
                <a:latin typeface="Times New Roman" panose="02020603050405020304" pitchFamily="18" charset="0"/>
                <a:ea typeface="Times New Roman" panose="02020603050405020304" pitchFamily="18" charset="0"/>
                <a:cs typeface="Times New Roman" panose="02020603050405020304" pitchFamily="18" charset="0"/>
              </a:rPr>
              <a:t> If fc : stress in concrete at the level of steel</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600" dirty="0">
                <a:effectLst/>
                <a:latin typeface="Times New Roman" panose="02020603050405020304" pitchFamily="18" charset="0"/>
                <a:ea typeface="Times New Roman" panose="02020603050405020304" pitchFamily="18" charset="0"/>
                <a:cs typeface="Times New Roman" panose="02020603050405020304" pitchFamily="18" charset="0"/>
              </a:rPr>
              <a:t>Es: Modulus of elasticity of steel </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600" dirty="0" err="1">
                <a:effectLst/>
                <a:latin typeface="Times New Roman" panose="02020603050405020304" pitchFamily="18" charset="0"/>
                <a:ea typeface="Times New Roman" panose="02020603050405020304" pitchFamily="18" charset="0"/>
                <a:cs typeface="Times New Roman" panose="02020603050405020304" pitchFamily="18" charset="0"/>
              </a:rPr>
              <a:t>Ec</a:t>
            </a:r>
            <a:r>
              <a:rPr lang="en-US" sz="2600" dirty="0">
                <a:effectLst/>
                <a:latin typeface="Times New Roman" panose="02020603050405020304" pitchFamily="18" charset="0"/>
                <a:ea typeface="Times New Roman" panose="02020603050405020304" pitchFamily="18" charset="0"/>
                <a:cs typeface="Times New Roman" panose="02020603050405020304" pitchFamily="18" charset="0"/>
              </a:rPr>
              <a:t>: Modulus of elasticity of concrete</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600" dirty="0">
                <a:effectLst/>
                <a:latin typeface="Times New Roman" panose="02020603050405020304" pitchFamily="18" charset="0"/>
                <a:ea typeface="Times New Roman" panose="02020603050405020304" pitchFamily="18" charset="0"/>
                <a:cs typeface="Times New Roman" panose="02020603050405020304" pitchFamily="18" charset="0"/>
              </a:rPr>
              <a:t>n: Modular ratio = Es/ </a:t>
            </a:r>
            <a:r>
              <a:rPr lang="en-US" sz="2600" dirty="0" err="1">
                <a:effectLst/>
                <a:latin typeface="Times New Roman" panose="02020603050405020304" pitchFamily="18" charset="0"/>
                <a:ea typeface="Times New Roman" panose="02020603050405020304" pitchFamily="18" charset="0"/>
                <a:cs typeface="Times New Roman" panose="02020603050405020304" pitchFamily="18" charset="0"/>
              </a:rPr>
              <a:t>Ec</a:t>
            </a:r>
            <a:r>
              <a:rPr lang="en-US" sz="2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600" dirty="0">
                <a:effectLst/>
                <a:latin typeface="Times New Roman" panose="02020603050405020304" pitchFamily="18" charset="0"/>
                <a:ea typeface="Times New Roman" panose="02020603050405020304" pitchFamily="18" charset="0"/>
                <a:cs typeface="Times New Roman" panose="02020603050405020304" pitchFamily="18" charset="0"/>
              </a:rPr>
              <a:t>Strain in concrete at the level of steel = fc / </a:t>
            </a:r>
            <a:r>
              <a:rPr lang="en-US" sz="2600" dirty="0" err="1">
                <a:effectLst/>
                <a:latin typeface="Times New Roman" panose="02020603050405020304" pitchFamily="18" charset="0"/>
                <a:ea typeface="Times New Roman" panose="02020603050405020304" pitchFamily="18" charset="0"/>
                <a:cs typeface="Times New Roman" panose="02020603050405020304" pitchFamily="18" charset="0"/>
              </a:rPr>
              <a:t>Ec</a:t>
            </a:r>
            <a:r>
              <a:rPr lang="en-US" sz="2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600" dirty="0">
                <a:effectLst/>
                <a:latin typeface="Times New Roman" panose="02020603050405020304" pitchFamily="18" charset="0"/>
                <a:ea typeface="Times New Roman" panose="02020603050405020304" pitchFamily="18" charset="0"/>
                <a:cs typeface="Times New Roman" panose="02020603050405020304" pitchFamily="18" charset="0"/>
              </a:rPr>
              <a:t>Stress in steel corresponding to this strain =  fc Es /</a:t>
            </a:r>
            <a:r>
              <a:rPr lang="en-US" sz="2600" dirty="0" err="1">
                <a:effectLst/>
                <a:latin typeface="Times New Roman" panose="02020603050405020304" pitchFamily="18" charset="0"/>
                <a:ea typeface="Times New Roman" panose="02020603050405020304" pitchFamily="18" charset="0"/>
                <a:cs typeface="Times New Roman" panose="02020603050405020304" pitchFamily="18" charset="0"/>
              </a:rPr>
              <a:t>Ec</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600" dirty="0">
                <a:effectLst/>
                <a:latin typeface="Times New Roman" panose="02020603050405020304" pitchFamily="18" charset="0"/>
                <a:ea typeface="Times New Roman" panose="02020603050405020304" pitchFamily="18" charset="0"/>
                <a:cs typeface="Times New Roman" panose="02020603050405020304" pitchFamily="18" charset="0"/>
              </a:rPr>
              <a:t>Therefore, Loss of stress in steel = </a:t>
            </a:r>
            <a:r>
              <a:rPr lang="en-US" sz="2600" dirty="0" err="1">
                <a:effectLst/>
                <a:latin typeface="Times New Roman" panose="02020603050405020304" pitchFamily="18" charset="0"/>
                <a:ea typeface="Times New Roman" panose="02020603050405020304" pitchFamily="18" charset="0"/>
                <a:cs typeface="Times New Roman" panose="02020603050405020304" pitchFamily="18" charset="0"/>
              </a:rPr>
              <a:t>nfc</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600" dirty="0">
                <a:effectLst/>
                <a:latin typeface="Times New Roman" panose="02020603050405020304" pitchFamily="18" charset="0"/>
                <a:ea typeface="Times New Roman" panose="02020603050405020304" pitchFamily="18" charset="0"/>
                <a:cs typeface="Times New Roman" panose="02020603050405020304" pitchFamily="18" charset="0"/>
              </a:rPr>
              <a:t>If the initial stress in steel is known, the percentage loss of stress in steel due to elastic deformation of concrete can be computed.  </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4507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4">
            <a:extLst>
              <a:ext uri="{FF2B5EF4-FFF2-40B4-BE49-F238E27FC236}">
                <a16:creationId xmlns:a16="http://schemas.microsoft.com/office/drawing/2014/main" id="{6372C852-96DF-4471-8986-9A981A5537AD}"/>
              </a:ext>
            </a:extLst>
          </p:cNvPr>
          <p:cNvSpPr>
            <a:spLocks noChangeArrowheads="1"/>
          </p:cNvSpPr>
          <p:nvPr/>
        </p:nvSpPr>
        <p:spPr bwMode="auto">
          <a:xfrm>
            <a:off x="-1" y="-3971144"/>
            <a:ext cx="9067801" cy="1179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209675" algn="l"/>
                <a:tab pos="1971675" algn="l"/>
              </a:tabLst>
              <a:defRPr>
                <a:solidFill>
                  <a:schemeClr val="tx1"/>
                </a:solidFill>
                <a:latin typeface="Arial" panose="020B0604020202020204" pitchFamily="34" charset="0"/>
              </a:defRPr>
            </a:lvl1pPr>
            <a:lvl2pPr eaLnBrk="0" fontAlgn="base" hangingPunct="0">
              <a:spcBef>
                <a:spcPct val="0"/>
              </a:spcBef>
              <a:spcAft>
                <a:spcPct val="0"/>
              </a:spcAft>
              <a:tabLst>
                <a:tab pos="1209675" algn="l"/>
                <a:tab pos="1971675" algn="l"/>
              </a:tabLst>
              <a:defRPr>
                <a:solidFill>
                  <a:schemeClr val="tx1"/>
                </a:solidFill>
                <a:latin typeface="Arial" panose="020B0604020202020204" pitchFamily="34" charset="0"/>
              </a:defRPr>
            </a:lvl2pPr>
            <a:lvl3pPr eaLnBrk="0" fontAlgn="base" hangingPunct="0">
              <a:spcBef>
                <a:spcPct val="0"/>
              </a:spcBef>
              <a:spcAft>
                <a:spcPct val="0"/>
              </a:spcAft>
              <a:tabLst>
                <a:tab pos="1209675" algn="l"/>
                <a:tab pos="1971675" algn="l"/>
              </a:tabLst>
              <a:defRPr>
                <a:solidFill>
                  <a:schemeClr val="tx1"/>
                </a:solidFill>
                <a:latin typeface="Arial" panose="020B0604020202020204" pitchFamily="34" charset="0"/>
              </a:defRPr>
            </a:lvl3pPr>
            <a:lvl4pPr eaLnBrk="0" fontAlgn="base" hangingPunct="0">
              <a:spcBef>
                <a:spcPct val="0"/>
              </a:spcBef>
              <a:spcAft>
                <a:spcPct val="0"/>
              </a:spcAft>
              <a:tabLst>
                <a:tab pos="1209675" algn="l"/>
                <a:tab pos="1971675" algn="l"/>
              </a:tabLst>
              <a:defRPr>
                <a:solidFill>
                  <a:schemeClr val="tx1"/>
                </a:solidFill>
                <a:latin typeface="Arial" panose="020B0604020202020204" pitchFamily="34" charset="0"/>
              </a:defRPr>
            </a:lvl4pPr>
            <a:lvl5pPr eaLnBrk="0" fontAlgn="base" hangingPunct="0">
              <a:spcBef>
                <a:spcPct val="0"/>
              </a:spcBef>
              <a:spcAft>
                <a:spcPct val="0"/>
              </a:spcAft>
              <a:tabLst>
                <a:tab pos="1209675" algn="l"/>
                <a:tab pos="1971675" algn="l"/>
              </a:tabLst>
              <a:defRPr>
                <a:solidFill>
                  <a:schemeClr val="tx1"/>
                </a:solidFill>
                <a:latin typeface="Arial" panose="020B0604020202020204" pitchFamily="34" charset="0"/>
              </a:defRPr>
            </a:lvl5pPr>
            <a:lvl6pPr eaLnBrk="0" fontAlgn="base" hangingPunct="0">
              <a:spcBef>
                <a:spcPct val="0"/>
              </a:spcBef>
              <a:spcAft>
                <a:spcPct val="0"/>
              </a:spcAft>
              <a:tabLst>
                <a:tab pos="1209675" algn="l"/>
                <a:tab pos="1971675" algn="l"/>
              </a:tabLst>
              <a:defRPr>
                <a:solidFill>
                  <a:schemeClr val="tx1"/>
                </a:solidFill>
                <a:latin typeface="Arial" panose="020B0604020202020204" pitchFamily="34" charset="0"/>
              </a:defRPr>
            </a:lvl6pPr>
            <a:lvl7pPr eaLnBrk="0" fontAlgn="base" hangingPunct="0">
              <a:spcBef>
                <a:spcPct val="0"/>
              </a:spcBef>
              <a:spcAft>
                <a:spcPct val="0"/>
              </a:spcAft>
              <a:tabLst>
                <a:tab pos="1209675" algn="l"/>
                <a:tab pos="1971675" algn="l"/>
              </a:tabLst>
              <a:defRPr>
                <a:solidFill>
                  <a:schemeClr val="tx1"/>
                </a:solidFill>
                <a:latin typeface="Arial" panose="020B0604020202020204" pitchFamily="34" charset="0"/>
              </a:defRPr>
            </a:lvl7pPr>
            <a:lvl8pPr eaLnBrk="0" fontAlgn="base" hangingPunct="0">
              <a:spcBef>
                <a:spcPct val="0"/>
              </a:spcBef>
              <a:spcAft>
                <a:spcPct val="0"/>
              </a:spcAft>
              <a:tabLst>
                <a:tab pos="1209675" algn="l"/>
                <a:tab pos="1971675" algn="l"/>
              </a:tabLst>
              <a:defRPr>
                <a:solidFill>
                  <a:schemeClr val="tx1"/>
                </a:solidFill>
                <a:latin typeface="Arial" panose="020B0604020202020204" pitchFamily="34" charset="0"/>
              </a:defRPr>
            </a:lvl8pPr>
            <a:lvl9pPr eaLnBrk="0" fontAlgn="base" hangingPunct="0">
              <a:spcBef>
                <a:spcPct val="0"/>
              </a:spcBef>
              <a:spcAft>
                <a:spcPct val="0"/>
              </a:spcAft>
              <a:tabLst>
                <a:tab pos="1209675" algn="l"/>
                <a:tab pos="1971675" algn="l"/>
              </a:tabLst>
              <a:defRPr>
                <a:solidFill>
                  <a:schemeClr val="tx1"/>
                </a:solidFill>
                <a:latin typeface="Arial" panose="020B0604020202020204" pitchFamily="34" charset="0"/>
              </a:defRPr>
            </a:lvl9pPr>
          </a:lstStyle>
          <a:p>
            <a:pPr marL="0" marR="0" lvl="0" indent="0" algn="justLow" defTabSz="914400" rtl="0" eaLnBrk="0" fontAlgn="base" latinLnBrk="0" hangingPunct="0">
              <a:lnSpc>
                <a:spcPct val="100000"/>
              </a:lnSpc>
              <a:spcBef>
                <a:spcPct val="0"/>
              </a:spcBef>
              <a:spcAft>
                <a:spcPct val="0"/>
              </a:spcAft>
              <a:buClrTx/>
              <a:buSzTx/>
              <a:buFontTx/>
              <a:buNone/>
              <a:tabLst>
                <a:tab pos="1209675" algn="l"/>
                <a:tab pos="1971675" algn="l"/>
              </a:tabLst>
            </a:pPr>
            <a:endParaRPr kumimoji="0" lang="en-US" altLang="en-US" sz="28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209675" algn="l"/>
                <a:tab pos="1971675" algn="l"/>
              </a:tabLst>
            </a:pPr>
            <a:endParaRPr kumimoji="0" lang="en-US" altLang="en-US" sz="28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209675" algn="l"/>
                <a:tab pos="1971675" algn="l"/>
              </a:tabLst>
            </a:pPr>
            <a:endParaRPr lang="en-US" altLang="en-US" sz="2800"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209675" algn="l"/>
                <a:tab pos="1971675" algn="l"/>
              </a:tabLst>
            </a:pPr>
            <a:endParaRPr kumimoji="0" lang="en-US" altLang="en-US" sz="28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209675" algn="l"/>
                <a:tab pos="1971675" algn="l"/>
              </a:tabLst>
            </a:pPr>
            <a:endParaRPr lang="en-US" altLang="en-US" sz="2800"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209675" algn="l"/>
                <a:tab pos="1971675" algn="l"/>
              </a:tabLst>
            </a:pPr>
            <a:endParaRPr kumimoji="0" lang="en-US" altLang="en-US" sz="28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209675" algn="l"/>
                <a:tab pos="1971675" algn="l"/>
              </a:tabLst>
            </a:pPr>
            <a:endParaRPr lang="en-US" altLang="en-US" sz="2800"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209675" algn="l"/>
                <a:tab pos="1971675" algn="l"/>
              </a:tabLst>
            </a:pPr>
            <a:endParaRPr kumimoji="0" lang="en-US" altLang="en-US" sz="28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209675" algn="l"/>
                <a:tab pos="1971675" algn="l"/>
              </a:tabLst>
            </a:pPr>
            <a:endParaRPr lang="en-US" altLang="en-US" sz="2800"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209675" algn="l"/>
                <a:tab pos="1971675" algn="l"/>
              </a:tabLst>
            </a:pPr>
            <a:r>
              <a:rPr kumimoji="0" lang="en-US" altLang="en-US" sz="28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Example 1: (Elastic deformation) </a:t>
            </a:r>
            <a:endParaRPr kumimoji="0" lang="en-US"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209675" algn="l"/>
                <a:tab pos="1971675" algn="l"/>
              </a:tabLst>
            </a:pPr>
            <a:r>
              <a:rPr kumimoji="0" lang="en-US" altLang="en-US"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 pre-stressed concrete beam, 100 mm wide and 300 mm deep, is pre-tensioned by straight, wires carrying an initial force of 150kN at an eccentricity of 50 mm. The modulus of elasticity of steel and concrete are 200 and 33.33 </a:t>
            </a:r>
            <a:r>
              <a:rPr kumimoji="0" lang="en-US" altLang="en-US" sz="28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kN</a:t>
            </a:r>
            <a:r>
              <a:rPr kumimoji="0" lang="en-US" altLang="en-US"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/mm</a:t>
            </a:r>
            <a:r>
              <a:rPr kumimoji="0" lang="en-US" altLang="en-US" sz="2800" b="0" i="0" u="none" strike="noStrike" cap="none" normalizeH="0" baseline="3000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kumimoji="0" lang="en-US" altLang="en-US" sz="2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respectively. Estimate the percentage loss of stress in steel due to elastic deformation of concrete if the area of steel wires is 188 mm2.  </a:t>
            </a:r>
            <a:endParaRPr kumimoji="0" lang="en-US" altLang="en-US" sz="2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kumimoji="0" lang="en-US" altLang="en-US" sz="28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Solution: </a:t>
            </a:r>
          </a:p>
          <a:p>
            <a:pPr marL="457200" marR="0" algn="just">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 150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kN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level of steel = 50mm</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Ag = 100 x 300 = 30000mm</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 bh</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12 = 225x 10</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6</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mm</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Initial stress in steel = P / 188 = 798 MPa</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Stress in concrete, fc = P/A +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P.e.y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  = 5+1.67 = 6.67 MPa</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Loss of stress due to elastic deformation =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nxfc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6x6.67 = 40 MPa</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Loss in steel stress = 40x100 /798 = 5%</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209675" algn="l"/>
                <a:tab pos="1971675" algn="l"/>
              </a:tabLst>
            </a:pPr>
            <a:endParaRPr kumimoji="0" lang="en-US" altLang="en-US" sz="28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209675" algn="l"/>
                <a:tab pos="1971675" algn="l"/>
              </a:tabLst>
            </a:pPr>
            <a:endParaRPr lang="en-US" altLang="en-US" sz="1200" b="1" dirty="0">
              <a:cs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209675" algn="l"/>
                <a:tab pos="1971675" algn="l"/>
              </a:tabLst>
            </a:pPr>
            <a:endParaRPr kumimoji="0" lang="en-US" altLang="en-US" sz="700" i="0" u="none" strike="noStrike" cap="none" normalizeH="0" baseline="0" dirty="0">
              <a:ln>
                <a:noFill/>
              </a:ln>
              <a:solidFill>
                <a:schemeClr val="tx1"/>
              </a:solidFill>
              <a:effectLst/>
              <a:latin typeface="Arial" panose="020B0604020202020204"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1209675" algn="l"/>
                <a:tab pos="1971675" algn="l"/>
              </a:tabLst>
            </a:pPr>
            <a:r>
              <a:rPr kumimoji="0" lang="en-US"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1441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D0B75EB-0282-49E8-8DAD-6F5116C36153}"/>
              </a:ext>
            </a:extLst>
          </p:cNvPr>
          <p:cNvSpPr txBox="1"/>
          <p:nvPr/>
        </p:nvSpPr>
        <p:spPr>
          <a:xfrm>
            <a:off x="76200" y="0"/>
            <a:ext cx="9067800" cy="6756337"/>
          </a:xfrm>
          <a:prstGeom prst="rect">
            <a:avLst/>
          </a:prstGeom>
          <a:noFill/>
        </p:spPr>
        <p:txBody>
          <a:bodyPr wrap="square">
            <a:spAutoFit/>
          </a:bodyPr>
          <a:lstStyle/>
          <a:p>
            <a:pPr marL="0" marR="0" algn="just">
              <a:lnSpc>
                <a:spcPct val="115000"/>
              </a:lnSpc>
              <a:spcBef>
                <a:spcPts val="0"/>
              </a:spcBef>
              <a:spcAft>
                <a:spcPts val="0"/>
              </a:spcAft>
              <a:tabLst>
                <a:tab pos="1209675" algn="l"/>
                <a:tab pos="1971675" algn="l"/>
              </a:tabLst>
            </a:pP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 Loss due to shrinkage of concrete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Factors affecting the shrinkage in concrete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1. The loss due to shrinkage of concrete results in shortening of tensioned wires &amp; hence contributes to the loss of stress.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2. The shrinkage of concrete is influenced by the type of cement, aggregate &amp; the method of curing used.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3. Use of high strength concrete with low water cement ratio results in reduction in shrinkage and consequent loss of prestress.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4. The primary cause of drying shrinkage is the progressive loss of water from concrete.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5. The rate of shrinkage is higher at the surface of the member.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6. The differential shrinkage between the interior surfaces of large member may result in strain gradients leading to surface cracking.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Hence, proper curing is essential to prevent cracks due to shrinkage in prestress members. In the case of pretensioned members, generally moist curing is restored in order to prevent shrinkage until the time of transfer. Consequently, the total residual shrinkage strain will be larger in pretensioned members after transfer of prestress in comparison with post-tensioned members, where a portion of shrinkage will have already taken place by the time of transfer of stress.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If </a:t>
            </a:r>
            <a:r>
              <a:rPr lang="en-US" sz="1800" dirty="0" err="1">
                <a:effectLst/>
                <a:latin typeface="Times New Roman" panose="02020603050405020304" pitchFamily="18" charset="0"/>
                <a:ea typeface="Times New Roman" panose="02020603050405020304" pitchFamily="18" charset="0"/>
                <a:cs typeface="Arial" panose="020B0604020202020204" pitchFamily="34" charset="0"/>
              </a:rPr>
              <a:t>ε</a:t>
            </a:r>
            <a:r>
              <a:rPr lang="en-US" sz="1800" baseline="-25000" dirty="0" err="1">
                <a:effectLst/>
                <a:latin typeface="Times New Roman" panose="02020603050405020304" pitchFamily="18" charset="0"/>
                <a:ea typeface="Times New Roman" panose="02020603050405020304" pitchFamily="18" charset="0"/>
                <a:cs typeface="Arial" panose="020B0604020202020204" pitchFamily="34" charset="0"/>
              </a:rPr>
              <a:t>t</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Total residual shrinkage strain = 300x10</a:t>
            </a:r>
            <a:r>
              <a:rPr lang="en-US" sz="1800" baseline="30000" dirty="0">
                <a:effectLst/>
                <a:latin typeface="Times New Roman" panose="02020603050405020304" pitchFamily="18" charset="0"/>
                <a:ea typeface="Times New Roman" panose="02020603050405020304" pitchFamily="18" charset="0"/>
                <a:cs typeface="Arial" panose="020B0604020202020204" pitchFamily="34" charset="0"/>
              </a:rPr>
              <a:t>-6</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for pre-tensioning </a:t>
            </a: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and = [200x10</a:t>
            </a:r>
            <a:r>
              <a:rPr lang="en-US" sz="1800" baseline="30000" dirty="0">
                <a:effectLst/>
                <a:latin typeface="Times New Roman" panose="02020603050405020304" pitchFamily="18" charset="0"/>
                <a:ea typeface="Times New Roman" panose="02020603050405020304" pitchFamily="18" charset="0"/>
                <a:cs typeface="Arial" panose="020B0604020202020204" pitchFamily="34" charset="0"/>
              </a:rPr>
              <a:t>-6</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 Log</a:t>
            </a:r>
            <a:r>
              <a:rPr lang="en-US" sz="1800" baseline="-25000" dirty="0">
                <a:effectLst/>
                <a:latin typeface="Times New Roman" panose="02020603050405020304" pitchFamily="18" charset="0"/>
                <a:ea typeface="Times New Roman" panose="02020603050405020304" pitchFamily="18" charset="0"/>
                <a:cs typeface="Arial" panose="020B0604020202020204" pitchFamily="34" charset="0"/>
              </a:rPr>
              <a:t>10</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(t+2) for post-tensioning, t: Age of concrete at transfer in days.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Then, the loss of stress = </a:t>
            </a:r>
            <a:r>
              <a:rPr lang="en-US" sz="1800" dirty="0" err="1">
                <a:effectLst/>
                <a:latin typeface="Times New Roman" panose="02020603050405020304" pitchFamily="18" charset="0"/>
                <a:ea typeface="Times New Roman" panose="02020603050405020304" pitchFamily="18" charset="0"/>
                <a:cs typeface="Arial" panose="020B0604020202020204" pitchFamily="34" charset="0"/>
              </a:rPr>
              <a:t>ε</a:t>
            </a:r>
            <a:r>
              <a:rPr lang="en-US" sz="1800" baseline="-25000" dirty="0" err="1">
                <a:effectLst/>
                <a:latin typeface="Times New Roman" panose="02020603050405020304" pitchFamily="18" charset="0"/>
                <a:ea typeface="Times New Roman" panose="02020603050405020304" pitchFamily="18" charset="0"/>
                <a:cs typeface="Arial" panose="020B0604020202020204" pitchFamily="34" charset="0"/>
              </a:rPr>
              <a:t>t</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Es</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3219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D0B75EB-0282-49E8-8DAD-6F5116C36153}"/>
              </a:ext>
            </a:extLst>
          </p:cNvPr>
          <p:cNvSpPr txBox="1"/>
          <p:nvPr/>
        </p:nvSpPr>
        <p:spPr>
          <a:xfrm>
            <a:off x="0" y="0"/>
            <a:ext cx="8991600" cy="6119239"/>
          </a:xfrm>
          <a:prstGeom prst="rect">
            <a:avLst/>
          </a:prstGeom>
          <a:noFill/>
        </p:spPr>
        <p:txBody>
          <a:bodyPr wrap="square">
            <a:spAutoFit/>
          </a:bodyPr>
          <a:lstStyle/>
          <a:p>
            <a:pPr marL="457200" marR="0" algn="just">
              <a:lnSpc>
                <a:spcPct val="115000"/>
              </a:lnSpc>
              <a:spcBef>
                <a:spcPts val="0"/>
              </a:spcBef>
              <a:spcAft>
                <a:spcPts val="0"/>
              </a:spcAft>
              <a:tabLst>
                <a:tab pos="1209675" algn="l"/>
                <a:tab pos="1971675" algn="l"/>
              </a:tabLst>
            </a:pP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Example 2: (Shrinkage)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A concrete beam is pre-stressed by a cable carrying an initial pre-stressing force of 300kN. The cross-sectional area of the wires in the cable is 300 mm</a:t>
            </a:r>
            <a:r>
              <a:rPr lang="en-US" sz="1800" baseline="30000" dirty="0">
                <a:effectLst/>
                <a:latin typeface="Times New Roman" panose="02020603050405020304" pitchFamily="18" charset="0"/>
                <a:ea typeface="Times New Roman" panose="02020603050405020304" pitchFamily="18" charset="0"/>
                <a:cs typeface="Arial" panose="020B0604020202020204" pitchFamily="34" charset="0"/>
              </a:rPr>
              <a:t>2</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Calculate the percentage loss of stress in the cable only due to shrinkage of concrete assuming the beam to be,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(a) pre-tensioned and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(b) post-tensioned.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Assume Es = 200 </a:t>
            </a:r>
            <a:r>
              <a:rPr lang="en-US" sz="1800" dirty="0" err="1">
                <a:effectLst/>
                <a:latin typeface="Times New Roman" panose="02020603050405020304" pitchFamily="18" charset="0"/>
                <a:ea typeface="Times New Roman" panose="02020603050405020304" pitchFamily="18" charset="0"/>
                <a:cs typeface="Arial" panose="020B0604020202020204" pitchFamily="34" charset="0"/>
              </a:rPr>
              <a:t>kN</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/mm2 and age of concrete at transfer = 8 days.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dirty="0">
              <a:latin typeface="Calibri" panose="020F0502020204030204" pitchFamily="34" charset="0"/>
              <a:ea typeface="Times New Roman" panose="02020603050405020304" pitchFamily="18"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 Solution: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Initial stress in wires =300x1000 / 300 = 1000 N/mm2</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Times New Roman" panose="02020603050405020304" pitchFamily="18" charset="0"/>
              <a:buAutoNum type="alphaLcParenBoth"/>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If the beam is pre-tensioned, the total residual shrinkage strain = 300x10</a:t>
            </a:r>
            <a:r>
              <a:rPr lang="en-US" sz="1800" baseline="30000" dirty="0">
                <a:effectLst/>
                <a:latin typeface="Times New Roman" panose="02020603050405020304" pitchFamily="18" charset="0"/>
                <a:ea typeface="Times New Roman" panose="02020603050405020304" pitchFamily="18" charset="0"/>
                <a:cs typeface="Arial" panose="020B0604020202020204" pitchFamily="34" charset="0"/>
              </a:rPr>
              <a:t>-6</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units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723900" marR="0" algn="just">
              <a:lnSpc>
                <a:spcPct val="115000"/>
              </a:lnSpc>
              <a:spcBef>
                <a:spcPts val="0"/>
              </a:spcBef>
              <a:spcAft>
                <a:spcPts val="0"/>
              </a:spcAft>
              <a:tabLst>
                <a:tab pos="1209675" algn="l"/>
                <a:tab pos="1971675" algn="l"/>
              </a:tabLst>
            </a:pPr>
            <a:r>
              <a:rPr lang="en-US" sz="1800" dirty="0">
                <a:effectLst/>
                <a:latin typeface="Cambria Math" panose="02040503050406030204" pitchFamily="18" charset="0"/>
                <a:ea typeface="Times New Roman" panose="02020603050405020304" pitchFamily="18" charset="0"/>
                <a:cs typeface="Cambria Math" panose="02040503050406030204" pitchFamily="18" charset="0"/>
              </a:rPr>
              <a:t>∴</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Loss of stress = </a:t>
            </a:r>
            <a:r>
              <a:rPr lang="en-US" sz="1800" dirty="0" err="1">
                <a:effectLst/>
                <a:latin typeface="Times New Roman" panose="02020603050405020304" pitchFamily="18" charset="0"/>
                <a:ea typeface="Times New Roman" panose="02020603050405020304" pitchFamily="18" charset="0"/>
                <a:cs typeface="Arial" panose="020B0604020202020204" pitchFamily="34" charset="0"/>
              </a:rPr>
              <a:t>ε</a:t>
            </a:r>
            <a:r>
              <a:rPr lang="en-US" sz="1800" baseline="-25000" dirty="0" err="1">
                <a:effectLst/>
                <a:latin typeface="Times New Roman" panose="02020603050405020304" pitchFamily="18" charset="0"/>
                <a:ea typeface="Times New Roman" panose="02020603050405020304" pitchFamily="18" charset="0"/>
                <a:cs typeface="Arial" panose="020B0604020202020204" pitchFamily="34" charset="0"/>
              </a:rPr>
              <a:t>t</a:t>
            </a:r>
            <a:r>
              <a:rPr lang="en-US" sz="1800" dirty="0">
                <a:effectLst/>
                <a:latin typeface="Cambria Math" panose="02040503050406030204" pitchFamily="18" charset="0"/>
                <a:ea typeface="Times New Roman" panose="02020603050405020304" pitchFamily="18" charset="0"/>
                <a:cs typeface="Cambria Math" panose="02040503050406030204" pitchFamily="18" charset="0"/>
              </a:rPr>
              <a:t> x Es </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300x10</a:t>
            </a:r>
            <a:r>
              <a:rPr lang="en-US" sz="1800" baseline="30000" dirty="0">
                <a:effectLst/>
                <a:latin typeface="Times New Roman" panose="02020603050405020304" pitchFamily="18" charset="0"/>
                <a:ea typeface="Times New Roman" panose="02020603050405020304" pitchFamily="18" charset="0"/>
                <a:cs typeface="Arial" panose="020B0604020202020204" pitchFamily="34" charset="0"/>
              </a:rPr>
              <a:t>-6</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 200 x10</a:t>
            </a:r>
            <a:r>
              <a:rPr lang="en-US" sz="1800" baseline="30000" dirty="0">
                <a:effectLst/>
                <a:latin typeface="Times New Roman" panose="02020603050405020304" pitchFamily="18" charset="0"/>
                <a:ea typeface="Times New Roman" panose="02020603050405020304" pitchFamily="18" charset="0"/>
                <a:cs typeface="Arial" panose="020B0604020202020204" pitchFamily="34" charset="0"/>
              </a:rPr>
              <a:t>3</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=60 N/mm</a:t>
            </a:r>
            <a:r>
              <a:rPr lang="en-US" sz="1800" baseline="30000" dirty="0">
                <a:effectLst/>
                <a:latin typeface="Times New Roman" panose="02020603050405020304" pitchFamily="18" charset="0"/>
                <a:ea typeface="Times New Roman" panose="02020603050405020304" pitchFamily="18" charset="0"/>
                <a:cs typeface="Arial" panose="020B0604020202020204" pitchFamily="34" charset="0"/>
              </a:rPr>
              <a:t>2</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7239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1800" dirty="0">
                <a:effectLst/>
                <a:latin typeface="Times New Roman" panose="02020603050405020304" pitchFamily="18" charset="0"/>
                <a:ea typeface="Times New Roman" panose="02020603050405020304" pitchFamily="18" charset="0"/>
              </a:rPr>
              <a:t>Percentage loss of stress = 60 x 100 / 1000 = 6 %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a:t>
            </a:r>
          </a:p>
          <a:p>
            <a:pPr marL="342900" marR="0" lvl="0" indent="-342900" algn="just" rtl="0">
              <a:lnSpc>
                <a:spcPct val="115000"/>
              </a:lnSpc>
              <a:spcBef>
                <a:spcPts val="0"/>
              </a:spcBef>
              <a:spcAft>
                <a:spcPts val="0"/>
              </a:spcAft>
              <a:buFont typeface="Times New Roman" panose="02020603050405020304" pitchFamily="18" charset="0"/>
              <a:buAutoNum type="alphaLcParenBoth"/>
              <a:tabLst>
                <a:tab pos="1209675" algn="l"/>
                <a:tab pos="1971675" algn="l"/>
              </a:tabLst>
            </a:pPr>
            <a:r>
              <a:rPr lang="en-US" sz="1800" dirty="0">
                <a:effectLst/>
                <a:latin typeface="Times New Roman" panose="02020603050405020304" pitchFamily="18" charset="0"/>
                <a:ea typeface="Times New Roman" panose="02020603050405020304" pitchFamily="18" charset="0"/>
              </a:rPr>
              <a:t>If the beam is post-tensioned, the total residual shrinkage strain </a:t>
            </a:r>
            <a:r>
              <a:rPr lang="en-US" sz="1800" dirty="0" err="1">
                <a:effectLst/>
                <a:latin typeface="Times New Roman" panose="02020603050405020304" pitchFamily="18" charset="0"/>
                <a:ea typeface="Times New Roman" panose="02020603050405020304" pitchFamily="18" charset="0"/>
              </a:rPr>
              <a:t>ε</a:t>
            </a:r>
            <a:r>
              <a:rPr lang="en-US" sz="1800" baseline="-25000" dirty="0" err="1">
                <a:effectLst/>
                <a:latin typeface="Times New Roman" panose="02020603050405020304" pitchFamily="18" charset="0"/>
                <a:ea typeface="Times New Roman" panose="02020603050405020304" pitchFamily="18" charset="0"/>
              </a:rPr>
              <a:t>t</a:t>
            </a:r>
            <a:r>
              <a:rPr lang="en-US" sz="1800" dirty="0">
                <a:effectLst/>
                <a:latin typeface="Times New Roman" panose="02020603050405020304" pitchFamily="18" charset="0"/>
                <a:ea typeface="Times New Roman" panose="02020603050405020304" pitchFamily="18" charset="0"/>
              </a:rPr>
              <a:t> = [200x10</a:t>
            </a:r>
            <a:r>
              <a:rPr lang="en-US" sz="1800" baseline="30000" dirty="0">
                <a:effectLst/>
                <a:latin typeface="Times New Roman" panose="02020603050405020304" pitchFamily="18" charset="0"/>
                <a:ea typeface="Times New Roman" panose="02020603050405020304" pitchFamily="18" charset="0"/>
              </a:rPr>
              <a:t>-6</a:t>
            </a:r>
            <a:r>
              <a:rPr lang="en-US" sz="1800" dirty="0">
                <a:effectLst/>
                <a:latin typeface="Times New Roman" panose="02020603050405020304" pitchFamily="18" charset="0"/>
                <a:ea typeface="Times New Roman" panose="02020603050405020304" pitchFamily="18" charset="0"/>
              </a:rPr>
              <a:t> / Log</a:t>
            </a:r>
            <a:r>
              <a:rPr lang="en-US" sz="1800" baseline="-25000" dirty="0">
                <a:effectLst/>
                <a:latin typeface="Times New Roman" panose="02020603050405020304" pitchFamily="18" charset="0"/>
                <a:ea typeface="Times New Roman" panose="02020603050405020304" pitchFamily="18" charset="0"/>
              </a:rPr>
              <a:t>10</a:t>
            </a:r>
            <a:r>
              <a:rPr lang="en-US" sz="1800" dirty="0">
                <a:effectLst/>
                <a:latin typeface="Times New Roman" panose="02020603050405020304" pitchFamily="18" charset="0"/>
                <a:ea typeface="Times New Roman" panose="02020603050405020304" pitchFamily="18" charset="0"/>
              </a:rPr>
              <a:t>(t+2) = 200 x10</a:t>
            </a:r>
            <a:r>
              <a:rPr lang="en-US" sz="1800" baseline="30000" dirty="0">
                <a:effectLst/>
                <a:latin typeface="Times New Roman" panose="02020603050405020304" pitchFamily="18" charset="0"/>
                <a:ea typeface="Times New Roman" panose="02020603050405020304" pitchFamily="18" charset="0"/>
              </a:rPr>
              <a:t>-6</a:t>
            </a:r>
            <a:r>
              <a:rPr lang="en-US" sz="1800" dirty="0">
                <a:effectLst/>
                <a:latin typeface="Times New Roman" panose="02020603050405020304" pitchFamily="18" charset="0"/>
                <a:ea typeface="Times New Roman" panose="02020603050405020304" pitchFamily="18" charset="0"/>
              </a:rPr>
              <a:t> units                                                               </a:t>
            </a:r>
          </a:p>
          <a:p>
            <a:pPr marL="723900" marR="0" algn="just" rtl="0">
              <a:lnSpc>
                <a:spcPct val="115000"/>
              </a:lnSpc>
              <a:spcBef>
                <a:spcPts val="0"/>
              </a:spcBef>
              <a:spcAft>
                <a:spcPts val="0"/>
              </a:spcAft>
              <a:tabLst>
                <a:tab pos="1209675" algn="l"/>
                <a:tab pos="1971675" algn="l"/>
              </a:tabLst>
            </a:pPr>
            <a:r>
              <a:rPr lang="en-US" sz="1800" dirty="0">
                <a:effectLst/>
                <a:latin typeface="Cambria Math" panose="02040503050406030204" pitchFamily="18" charset="0"/>
                <a:ea typeface="Times New Roman" panose="02020603050405020304" pitchFamily="18" charset="0"/>
                <a:cs typeface="Cambria Math" panose="02040503050406030204" pitchFamily="18" charset="0"/>
              </a:rPr>
              <a:t> ∴</a:t>
            </a:r>
            <a:r>
              <a:rPr lang="en-US" sz="1800" dirty="0">
                <a:effectLst/>
                <a:latin typeface="Times New Roman" panose="02020603050405020304" pitchFamily="18" charset="0"/>
                <a:ea typeface="Times New Roman" panose="02020603050405020304" pitchFamily="18" charset="0"/>
              </a:rPr>
              <a:t> Loss of stress = 200 x10</a:t>
            </a:r>
            <a:r>
              <a:rPr lang="en-US" sz="1800" baseline="30000" dirty="0">
                <a:effectLst/>
                <a:latin typeface="Times New Roman" panose="02020603050405020304" pitchFamily="18" charset="0"/>
                <a:ea typeface="Times New Roman" panose="02020603050405020304" pitchFamily="18" charset="0"/>
              </a:rPr>
              <a:t>-6</a:t>
            </a:r>
            <a:r>
              <a:rPr lang="en-US" sz="1800" dirty="0">
                <a:effectLst/>
                <a:latin typeface="Times New Roman" panose="02020603050405020304" pitchFamily="18" charset="0"/>
                <a:ea typeface="Times New Roman" panose="02020603050405020304" pitchFamily="18" charset="0"/>
              </a:rPr>
              <a:t> . Es = 40N/mm2 </a:t>
            </a:r>
          </a:p>
          <a:p>
            <a:pPr marL="72390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Percentage loss of stress 40 x100 /1000 = 4%</a:t>
            </a:r>
          </a:p>
        </p:txBody>
      </p:sp>
    </p:spTree>
    <p:extLst>
      <p:ext uri="{BB962C8B-B14F-4D97-AF65-F5344CB8AC3E}">
        <p14:creationId xmlns:p14="http://schemas.microsoft.com/office/powerpoint/2010/main" val="1733260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D0B75EB-0282-49E8-8DAD-6F5116C36153}"/>
              </a:ext>
            </a:extLst>
          </p:cNvPr>
          <p:cNvSpPr txBox="1"/>
          <p:nvPr/>
        </p:nvSpPr>
        <p:spPr>
          <a:xfrm>
            <a:off x="0" y="369850"/>
            <a:ext cx="8839200" cy="6119239"/>
          </a:xfrm>
          <a:prstGeom prst="rect">
            <a:avLst/>
          </a:prstGeom>
          <a:noFill/>
        </p:spPr>
        <p:txBody>
          <a:bodyPr wrap="square">
            <a:spAutoFit/>
          </a:bodyPr>
          <a:lstStyle/>
          <a:p>
            <a:pPr marL="0" marR="0" algn="just" rtl="0">
              <a:lnSpc>
                <a:spcPct val="115000"/>
              </a:lnSpc>
              <a:spcBef>
                <a:spcPts val="0"/>
              </a:spcBef>
              <a:spcAft>
                <a:spcPts val="0"/>
              </a:spcAft>
              <a:tabLst>
                <a:tab pos="1209675" algn="l"/>
                <a:tab pos="1971675" algn="l"/>
              </a:tabLst>
            </a:pPr>
            <a:r>
              <a:rPr lang="en-US" sz="1800" b="1" dirty="0">
                <a:effectLst/>
                <a:latin typeface="Times New Roman" panose="02020603050405020304" pitchFamily="18" charset="0"/>
                <a:ea typeface="Times New Roman" panose="02020603050405020304" pitchFamily="18" charset="0"/>
              </a:rPr>
              <a:t> Loss due to creep of concrete </a:t>
            </a:r>
            <a:endParaRPr lang="en-US" sz="1800" dirty="0">
              <a:effectLst/>
              <a:latin typeface="Times New Roman" panose="02020603050405020304" pitchFamily="18" charset="0"/>
              <a:ea typeface="Times New Roman" panose="02020603050405020304" pitchFamily="18" charset="0"/>
            </a:endParaRP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The sustained prestress in the concrete of a prestress member results in creep of concrete which is effectively reduces the stress in high tensile steel. The loss of stress in steel due to creep of concrete can be estimated if the magnitude of ultimate creep strain or creep-coefficient is known.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1. Ultimate Creep strain method</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The loss of stress in steel due to creep of concrete = </a:t>
            </a:r>
            <a:r>
              <a:rPr lang="en-US" sz="1800" dirty="0" err="1">
                <a:effectLst/>
                <a:latin typeface="Times New Roman" panose="02020603050405020304" pitchFamily="18" charset="0"/>
                <a:ea typeface="Times New Roman" panose="02020603050405020304" pitchFamily="18" charset="0"/>
              </a:rPr>
              <a:t>ε</a:t>
            </a:r>
            <a:r>
              <a:rPr lang="en-US" sz="1800" baseline="-25000" dirty="0" err="1">
                <a:effectLst/>
                <a:latin typeface="Times New Roman" panose="02020603050405020304" pitchFamily="18" charset="0"/>
                <a:ea typeface="Times New Roman" panose="02020603050405020304" pitchFamily="18" charset="0"/>
              </a:rPr>
              <a:t>cu</a:t>
            </a:r>
            <a:r>
              <a:rPr lang="en-US" sz="1800" dirty="0">
                <a:effectLst/>
                <a:latin typeface="Times New Roman" panose="02020603050405020304" pitchFamily="18" charset="0"/>
                <a:ea typeface="Times New Roman" panose="02020603050405020304" pitchFamily="18" charset="0"/>
              </a:rPr>
              <a:t> fc Es</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ε</a:t>
            </a:r>
            <a:r>
              <a:rPr lang="en-US" sz="1800" baseline="-25000" dirty="0" err="1">
                <a:effectLst/>
                <a:latin typeface="Times New Roman" panose="02020603050405020304" pitchFamily="18" charset="0"/>
                <a:ea typeface="Times New Roman" panose="02020603050405020304" pitchFamily="18" charset="0"/>
              </a:rPr>
              <a:t>cu</a:t>
            </a:r>
            <a:r>
              <a:rPr lang="en-US" sz="1800" dirty="0">
                <a:effectLst/>
                <a:latin typeface="Times New Roman" panose="02020603050405020304" pitchFamily="18" charset="0"/>
                <a:ea typeface="Times New Roman" panose="02020603050405020304" pitchFamily="18" charset="0"/>
              </a:rPr>
              <a:t> : Ultimate creep strain for a sustained unit stress.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fc: Compressive stress in concrete at the level of steel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1800" b="1" dirty="0">
                <a:effectLst/>
                <a:latin typeface="Times New Roman" panose="02020603050405020304" pitchFamily="18" charset="0"/>
                <a:ea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rPr>
              <a:t>. Creep Coefficient Method</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Creep coefficient, φ = Creep strain(</a:t>
            </a:r>
            <a:r>
              <a:rPr lang="en-US" sz="1800" dirty="0" err="1">
                <a:effectLst/>
                <a:latin typeface="Times New Roman" panose="02020603050405020304" pitchFamily="18" charset="0"/>
                <a:ea typeface="Times New Roman" panose="02020603050405020304" pitchFamily="18" charset="0"/>
              </a:rPr>
              <a:t>ε</a:t>
            </a:r>
            <a:r>
              <a:rPr lang="en-US" sz="1800" baseline="-25000" dirty="0" err="1">
                <a:effectLst/>
                <a:latin typeface="Times New Roman" panose="02020603050405020304" pitchFamily="18" charset="0"/>
                <a:ea typeface="Times New Roman" panose="02020603050405020304" pitchFamily="18" charset="0"/>
              </a:rPr>
              <a:t>c</a:t>
            </a:r>
            <a:r>
              <a:rPr lang="en-US" sz="1800" dirty="0">
                <a:effectLst/>
                <a:latin typeface="Times New Roman" panose="02020603050405020304" pitchFamily="18" charset="0"/>
                <a:ea typeface="Times New Roman" panose="02020603050405020304" pitchFamily="18" charset="0"/>
              </a:rPr>
              <a:t>)/ Elastic strain (</a:t>
            </a:r>
            <a:r>
              <a:rPr lang="en-US" sz="1800" dirty="0" err="1">
                <a:effectLst/>
                <a:latin typeface="Times New Roman" panose="02020603050405020304" pitchFamily="18" charset="0"/>
                <a:ea typeface="Times New Roman" panose="02020603050405020304" pitchFamily="18" charset="0"/>
              </a:rPr>
              <a:t>ε</a:t>
            </a:r>
            <a:r>
              <a:rPr lang="en-US" sz="1800" baseline="-25000" dirty="0" err="1">
                <a:effectLst/>
                <a:latin typeface="Times New Roman" panose="02020603050405020304" pitchFamily="18" charset="0"/>
                <a:ea typeface="Times New Roman" panose="02020603050405020304" pitchFamily="18" charset="0"/>
              </a:rPr>
              <a:t>t</a:t>
            </a:r>
            <a:r>
              <a:rPr lang="en-US" sz="1800" baseline="-250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Therefore, loss of stress in steel = φ. </a:t>
            </a:r>
            <a:r>
              <a:rPr lang="en-US" sz="1800" dirty="0" err="1">
                <a:effectLst/>
                <a:latin typeface="Times New Roman" panose="02020603050405020304" pitchFamily="18" charset="0"/>
                <a:ea typeface="Times New Roman" panose="02020603050405020304" pitchFamily="18" charset="0"/>
              </a:rPr>
              <a:t>εc</a:t>
            </a:r>
            <a:r>
              <a:rPr lang="en-US" sz="1800" dirty="0">
                <a:effectLst/>
                <a:latin typeface="Times New Roman" panose="02020603050405020304" pitchFamily="18" charset="0"/>
                <a:ea typeface="Times New Roman" panose="02020603050405020304" pitchFamily="18" charset="0"/>
              </a:rPr>
              <a:t>. Es = φ fc n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The magnitude of creep coefficient varies depending upon the humidity, concrete quality, duration of applied loading and the age of concrete when loaded. The general value recommended varies from 1.5 for watery situation to 4.0 for dry conditions with a relative humidity of 35%.  </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3934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D0B75EB-0282-49E8-8DAD-6F5116C36153}"/>
              </a:ext>
            </a:extLst>
          </p:cNvPr>
          <p:cNvSpPr txBox="1"/>
          <p:nvPr/>
        </p:nvSpPr>
        <p:spPr>
          <a:xfrm>
            <a:off x="0" y="369850"/>
            <a:ext cx="8839200" cy="6396238"/>
          </a:xfrm>
          <a:prstGeom prst="rect">
            <a:avLst/>
          </a:prstGeom>
          <a:noFill/>
        </p:spPr>
        <p:txBody>
          <a:bodyPr wrap="square">
            <a:spAutoFit/>
          </a:bodyPr>
          <a:lstStyle/>
          <a:p>
            <a:pPr marL="0" marR="0" algn="just" rtl="0">
              <a:spcBef>
                <a:spcPts val="0"/>
              </a:spcBef>
              <a:spcAft>
                <a:spcPts val="0"/>
              </a:spcAft>
              <a:tabLst>
                <a:tab pos="1209675" algn="l"/>
                <a:tab pos="1971675" algn="l"/>
              </a:tabLst>
            </a:pPr>
            <a:r>
              <a:rPr lang="en-US" sz="1800" b="1" dirty="0">
                <a:effectLst/>
                <a:latin typeface="Times New Roman" panose="02020603050405020304" pitchFamily="18" charset="0"/>
                <a:ea typeface="Times New Roman" panose="02020603050405020304" pitchFamily="18" charset="0"/>
              </a:rPr>
              <a:t>Example 3: (Creep) </a:t>
            </a:r>
            <a:endParaRPr lang="en-US" sz="1800" dirty="0">
              <a:effectLst/>
              <a:latin typeface="Times New Roman" panose="02020603050405020304" pitchFamily="18" charset="0"/>
              <a:ea typeface="Times New Roman" panose="02020603050405020304" pitchFamily="18" charset="0"/>
            </a:endParaRP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A concrete beam of rectangular section, 100 mm wide and 300 mm deep, is pre-stressed by five wires of 7 mm diameter located at an eccentricity of 50 mm, the initial stress in the wires being 1200 N/mm</a:t>
            </a:r>
            <a:r>
              <a:rPr lang="en-US" sz="1800" baseline="30000" dirty="0">
                <a:effectLst/>
                <a:latin typeface="Times New Roman" panose="02020603050405020304" pitchFamily="18" charset="0"/>
                <a:ea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rPr>
              <a:t>. The modulus of elasticity of steel and concrete are 200 and 33.33 </a:t>
            </a:r>
            <a:r>
              <a:rPr lang="en-US" sz="1800" dirty="0" err="1">
                <a:effectLst/>
                <a:latin typeface="Times New Roman" panose="02020603050405020304" pitchFamily="18" charset="0"/>
                <a:ea typeface="Times New Roman" panose="02020603050405020304" pitchFamily="18" charset="0"/>
              </a:rPr>
              <a:t>kN</a:t>
            </a:r>
            <a:r>
              <a:rPr lang="en-US" sz="1800" dirty="0">
                <a:effectLst/>
                <a:latin typeface="Times New Roman" panose="02020603050405020304" pitchFamily="18" charset="0"/>
                <a:ea typeface="Times New Roman" panose="02020603050405020304" pitchFamily="18" charset="0"/>
              </a:rPr>
              <a:t>/mm2 respectively. φ =1.6 and   </a:t>
            </a:r>
            <a:r>
              <a:rPr lang="en-US" sz="1800" dirty="0" err="1">
                <a:effectLst/>
                <a:latin typeface="Times New Roman" panose="02020603050405020304" pitchFamily="18" charset="0"/>
                <a:ea typeface="Times New Roman" panose="02020603050405020304" pitchFamily="18" charset="0"/>
              </a:rPr>
              <a:t>ε</a:t>
            </a:r>
            <a:r>
              <a:rPr lang="en-US" sz="1800" baseline="-25000" dirty="0" err="1">
                <a:effectLst/>
                <a:latin typeface="Times New Roman" panose="02020603050405020304" pitchFamily="18" charset="0"/>
                <a:ea typeface="Times New Roman" panose="02020603050405020304" pitchFamily="18" charset="0"/>
              </a:rPr>
              <a:t>cu</a:t>
            </a:r>
            <a:r>
              <a:rPr lang="en-US" sz="1800" dirty="0">
                <a:effectLst/>
                <a:latin typeface="Times New Roman" panose="02020603050405020304" pitchFamily="18" charset="0"/>
                <a:ea typeface="Times New Roman" panose="02020603050405020304" pitchFamily="18" charset="0"/>
              </a:rPr>
              <a:t> = 41 x10</a:t>
            </a:r>
            <a:r>
              <a:rPr lang="en-US" sz="1800" baseline="30000" dirty="0">
                <a:effectLst/>
                <a:latin typeface="Times New Roman" panose="02020603050405020304" pitchFamily="18" charset="0"/>
                <a:ea typeface="Times New Roman" panose="02020603050405020304" pitchFamily="18" charset="0"/>
              </a:rPr>
              <a:t>-6</a:t>
            </a:r>
            <a:r>
              <a:rPr lang="en-US" sz="1800" dirty="0">
                <a:effectLst/>
                <a:latin typeface="Times New Roman" panose="02020603050405020304" pitchFamily="18" charset="0"/>
                <a:ea typeface="Times New Roman" panose="02020603050405020304" pitchFamily="18" charset="0"/>
              </a:rPr>
              <a:t>mm/mm per MPa. Estimate the percentage loss of stress in steel due to creep of concrete using the ultimate creep strain method and the creep coefficient method.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Solution: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Pi = Aps. </a:t>
            </a:r>
            <a:r>
              <a:rPr lang="en-US" sz="1800" i="1" dirty="0" err="1">
                <a:effectLst/>
                <a:latin typeface="Times New Roman" panose="02020603050405020304" pitchFamily="18" charset="0"/>
                <a:ea typeface="Times New Roman" panose="02020603050405020304" pitchFamily="18" charset="0"/>
              </a:rPr>
              <a:t>f</a:t>
            </a:r>
            <a:r>
              <a:rPr lang="en-US" sz="1800" dirty="0" err="1">
                <a:effectLst/>
                <a:latin typeface="Times New Roman" panose="02020603050405020304" pitchFamily="18" charset="0"/>
                <a:ea typeface="Times New Roman" panose="02020603050405020304" pitchFamily="18" charset="0"/>
              </a:rPr>
              <a:t>si</a:t>
            </a:r>
            <a:r>
              <a:rPr lang="en-US" sz="1800" dirty="0">
                <a:effectLst/>
                <a:latin typeface="Times New Roman" panose="02020603050405020304" pitchFamily="18" charset="0"/>
                <a:ea typeface="Times New Roman" panose="02020603050405020304" pitchFamily="18" charset="0"/>
              </a:rPr>
              <a:t> = 5 x 38.5 x 1200x10</a:t>
            </a:r>
            <a:r>
              <a:rPr lang="en-US" sz="1800" baseline="30000" dirty="0">
                <a:effectLst/>
                <a:latin typeface="Times New Roman" panose="02020603050405020304" pitchFamily="18" charset="0"/>
                <a:ea typeface="Times New Roman" panose="02020603050405020304" pitchFamily="18" charset="0"/>
              </a:rPr>
              <a:t>-3</a:t>
            </a:r>
            <a:r>
              <a:rPr lang="en-US" sz="1800" dirty="0">
                <a:effectLst/>
                <a:latin typeface="Times New Roman" panose="02020603050405020304" pitchFamily="18" charset="0"/>
                <a:ea typeface="Times New Roman" panose="02020603050405020304" pitchFamily="18" charset="0"/>
              </a:rPr>
              <a:t> = 231 </a:t>
            </a:r>
            <a:r>
              <a:rPr lang="en-US" sz="1800" dirty="0" err="1">
                <a:effectLst/>
                <a:latin typeface="Times New Roman" panose="02020603050405020304" pitchFamily="18" charset="0"/>
                <a:ea typeface="Times New Roman" panose="02020603050405020304" pitchFamily="18" charset="0"/>
              </a:rPr>
              <a:t>kN</a:t>
            </a:r>
            <a:endParaRPr lang="en-US" sz="1800" dirty="0">
              <a:effectLst/>
              <a:latin typeface="Times New Roman" panose="02020603050405020304" pitchFamily="18" charset="0"/>
              <a:ea typeface="Times New Roman" panose="02020603050405020304" pitchFamily="18"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Stress in concrete, fc = P/A + </a:t>
            </a:r>
            <a:r>
              <a:rPr lang="en-US" sz="1800" dirty="0" err="1">
                <a:effectLst/>
                <a:latin typeface="Times New Roman" panose="02020603050405020304" pitchFamily="18" charset="0"/>
                <a:ea typeface="Times New Roman" panose="02020603050405020304" pitchFamily="18" charset="0"/>
                <a:cs typeface="Arial" panose="020B0604020202020204" pitchFamily="34" charset="0"/>
              </a:rPr>
              <a:t>P.e.y</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 /I = 231000/100x300 + 231000x50x50/225000000 = 7.7 + 2.6 = 10.3MPa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Ultimate Creep Strain Method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 Loss of stress in steel = </a:t>
            </a:r>
            <a:r>
              <a:rPr lang="en-US" sz="1800" dirty="0" err="1">
                <a:effectLst/>
                <a:latin typeface="Times New Roman" panose="02020603050405020304" pitchFamily="18" charset="0"/>
                <a:ea typeface="Times New Roman" panose="02020603050405020304" pitchFamily="18" charset="0"/>
              </a:rPr>
              <a:t>ε</a:t>
            </a:r>
            <a:r>
              <a:rPr lang="en-US" sz="1800" baseline="-25000" dirty="0" err="1">
                <a:effectLst/>
                <a:latin typeface="Times New Roman" panose="02020603050405020304" pitchFamily="18" charset="0"/>
                <a:ea typeface="Times New Roman" panose="02020603050405020304" pitchFamily="18" charset="0"/>
              </a:rPr>
              <a:t>cu</a:t>
            </a:r>
            <a:r>
              <a:rPr lang="en-US" sz="1800" dirty="0">
                <a:effectLst/>
                <a:latin typeface="Times New Roman" panose="02020603050405020304" pitchFamily="18" charset="0"/>
                <a:ea typeface="Times New Roman" panose="02020603050405020304" pitchFamily="18" charset="0"/>
              </a:rPr>
              <a:t> fc Es = 41x10</a:t>
            </a:r>
            <a:r>
              <a:rPr lang="en-US" sz="1800" baseline="30000" dirty="0">
                <a:effectLst/>
                <a:latin typeface="Times New Roman" panose="02020603050405020304" pitchFamily="18" charset="0"/>
                <a:ea typeface="Times New Roman" panose="02020603050405020304" pitchFamily="18" charset="0"/>
              </a:rPr>
              <a:t>-6</a:t>
            </a:r>
            <a:r>
              <a:rPr lang="en-US" sz="1800" dirty="0">
                <a:effectLst/>
                <a:latin typeface="Times New Roman" panose="02020603050405020304" pitchFamily="18" charset="0"/>
                <a:ea typeface="Times New Roman" panose="02020603050405020304" pitchFamily="18" charset="0"/>
              </a:rPr>
              <a:t>x 10.3 x 200x10</a:t>
            </a:r>
            <a:r>
              <a:rPr lang="en-US" sz="1800" baseline="30000" dirty="0">
                <a:effectLst/>
                <a:latin typeface="Times New Roman" panose="02020603050405020304" pitchFamily="18" charset="0"/>
                <a:ea typeface="Times New Roman" panose="02020603050405020304" pitchFamily="18" charset="0"/>
              </a:rPr>
              <a:t>3</a:t>
            </a:r>
            <a:r>
              <a:rPr lang="en-US" sz="1800" dirty="0">
                <a:effectLst/>
                <a:latin typeface="Times New Roman" panose="02020603050405020304" pitchFamily="18" charset="0"/>
                <a:ea typeface="Times New Roman" panose="02020603050405020304" pitchFamily="18" charset="0"/>
              </a:rPr>
              <a:t> = 84.5 N/mm</a:t>
            </a:r>
            <a:r>
              <a:rPr lang="en-US" sz="1800" baseline="30000" dirty="0">
                <a:effectLst/>
                <a:latin typeface="Times New Roman" panose="02020603050405020304" pitchFamily="18" charset="0"/>
                <a:ea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rPr>
              <a:t> </a:t>
            </a:r>
          </a:p>
          <a:p>
            <a:pPr marL="0" marR="0" algn="just" rtl="0">
              <a:lnSpc>
                <a:spcPct val="115000"/>
              </a:lnSpc>
              <a:spcBef>
                <a:spcPts val="0"/>
              </a:spcBef>
              <a:spcAft>
                <a:spcPts val="0"/>
              </a:spcAft>
              <a:tabLst>
                <a:tab pos="1209675" algn="l"/>
                <a:tab pos="1971675" algn="l"/>
              </a:tabLst>
            </a:pPr>
            <a:r>
              <a:rPr lang="en-US" sz="1800" dirty="0">
                <a:effectLst/>
                <a:latin typeface="Cambria Math" panose="02040503050406030204" pitchFamily="18" charset="0"/>
                <a:ea typeface="Times New Roman" panose="02020603050405020304" pitchFamily="18" charset="0"/>
                <a:cs typeface="Cambria Math" panose="020405030504060302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Creep Coefficient Method  </a:t>
            </a:r>
          </a:p>
          <a:p>
            <a:pPr marL="0" marR="0" algn="just" rtl="0">
              <a:lnSpc>
                <a:spcPct val="115000"/>
              </a:lnSpc>
              <a:spcBef>
                <a:spcPts val="0"/>
              </a:spcBef>
              <a:spcAft>
                <a:spcPts val="0"/>
              </a:spcAft>
              <a:tabLst>
                <a:tab pos="1209675" algn="l"/>
                <a:tab pos="1971675" algn="l"/>
              </a:tabLst>
            </a:pPr>
            <a:r>
              <a:rPr lang="en-US" sz="1800" dirty="0">
                <a:effectLst/>
                <a:latin typeface="Times New Roman" panose="02020603050405020304" pitchFamily="18" charset="0"/>
                <a:ea typeface="Times New Roman" panose="02020603050405020304" pitchFamily="18" charset="0"/>
              </a:rPr>
              <a:t>Loss of stress in steel = φ fc n = 1.6 x 10.3 x 6 = = 98.9 N/mm</a:t>
            </a:r>
            <a:r>
              <a:rPr lang="en-US" sz="1800" baseline="30000" dirty="0">
                <a:effectLst/>
                <a:latin typeface="Times New Roman" panose="02020603050405020304" pitchFamily="18" charset="0"/>
                <a:ea typeface="Times New Roman" panose="02020603050405020304" pitchFamily="18" charset="0"/>
              </a:rPr>
              <a:t>2</a:t>
            </a:r>
            <a:endParaRPr lang="en-US" sz="1800" dirty="0">
              <a:effectLst/>
              <a:latin typeface="Times New Roman" panose="02020603050405020304" pitchFamily="18" charset="0"/>
              <a:ea typeface="Times New Roman" panose="02020603050405020304" pitchFamily="18" charset="0"/>
            </a:endParaRPr>
          </a:p>
          <a:p>
            <a:pPr marL="0" marR="0" algn="just" rtl="0">
              <a:lnSpc>
                <a:spcPct val="115000"/>
              </a:lnSpc>
              <a:spcBef>
                <a:spcPts val="0"/>
              </a:spcBef>
              <a:spcAft>
                <a:spcPts val="0"/>
              </a:spcAft>
              <a:tabLst>
                <a:tab pos="1209675" algn="l"/>
                <a:tab pos="1971675" algn="l"/>
              </a:tabLst>
            </a:pPr>
            <a:r>
              <a:rPr lang="en-US" sz="1800" baseline="300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Percentage = 98.9 x100 / 1200 = 8%</a:t>
            </a:r>
          </a:p>
        </p:txBody>
      </p:sp>
    </p:spTree>
    <p:extLst>
      <p:ext uri="{BB962C8B-B14F-4D97-AF65-F5344CB8AC3E}">
        <p14:creationId xmlns:p14="http://schemas.microsoft.com/office/powerpoint/2010/main" val="3049749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D0B75EB-0282-49E8-8DAD-6F5116C36153}"/>
              </a:ext>
            </a:extLst>
          </p:cNvPr>
          <p:cNvSpPr txBox="1"/>
          <p:nvPr/>
        </p:nvSpPr>
        <p:spPr>
          <a:xfrm>
            <a:off x="0" y="369850"/>
            <a:ext cx="8839200" cy="2606676"/>
          </a:xfrm>
          <a:prstGeom prst="rect">
            <a:avLst/>
          </a:prstGeom>
          <a:noFill/>
        </p:spPr>
        <p:txBody>
          <a:bodyPr wrap="square">
            <a:spAutoFit/>
          </a:bodyPr>
          <a:lstStyle/>
          <a:p>
            <a:pPr marL="0" marR="0" algn="just" rtl="0">
              <a:lnSpc>
                <a:spcPct val="115000"/>
              </a:lnSpc>
              <a:spcBef>
                <a:spcPts val="0"/>
              </a:spcBef>
              <a:spcAft>
                <a:spcPts val="0"/>
              </a:spcAft>
              <a:tabLst>
                <a:tab pos="1209675" algn="l"/>
                <a:tab pos="1971675" algn="l"/>
              </a:tabLst>
            </a:pPr>
            <a:r>
              <a:rPr lang="en-US" sz="2400" b="1" dirty="0">
                <a:effectLst/>
                <a:latin typeface="Times New Roman" panose="02020603050405020304" pitchFamily="18" charset="0"/>
                <a:ea typeface="Times New Roman" panose="02020603050405020304" pitchFamily="18" charset="0"/>
              </a:rPr>
              <a:t>Loss due to relaxation of stress in steel </a:t>
            </a:r>
            <a:endParaRPr lang="en-US" sz="2400" dirty="0">
              <a:effectLst/>
              <a:latin typeface="Times New Roman" panose="02020603050405020304" pitchFamily="18" charset="0"/>
              <a:ea typeface="Times New Roman" panose="02020603050405020304" pitchFamily="18" charset="0"/>
            </a:endParaRPr>
          </a:p>
          <a:p>
            <a:pPr marL="0" marR="0" algn="just" rtl="0">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rPr>
              <a:t>Most of the codes provide for the loss of stress due to relaxation of steel as a percentage of initial stress in steel. Specifications recommend a value varying from 0 to 90 N/mm2 for stress in wires varying from 0.5 </a:t>
            </a:r>
            <a:r>
              <a:rPr lang="en-US" sz="2400" dirty="0" err="1">
                <a:effectLst/>
                <a:latin typeface="Times New Roman" panose="02020603050405020304" pitchFamily="18" charset="0"/>
                <a:ea typeface="Times New Roman" panose="02020603050405020304" pitchFamily="18" charset="0"/>
              </a:rPr>
              <a:t>fpu</a:t>
            </a:r>
            <a:r>
              <a:rPr lang="en-US" sz="2400" dirty="0">
                <a:effectLst/>
                <a:latin typeface="Times New Roman" panose="02020603050405020304" pitchFamily="18" charset="0"/>
                <a:ea typeface="Times New Roman" panose="02020603050405020304" pitchFamily="18" charset="0"/>
              </a:rPr>
              <a:t> to 0.80 </a:t>
            </a:r>
            <a:r>
              <a:rPr lang="en-US" sz="2400" dirty="0" err="1">
                <a:effectLst/>
                <a:latin typeface="Times New Roman" panose="02020603050405020304" pitchFamily="18" charset="0"/>
                <a:ea typeface="Times New Roman" panose="02020603050405020304" pitchFamily="18" charset="0"/>
              </a:rPr>
              <a:t>fpu</a:t>
            </a:r>
            <a:r>
              <a:rPr lang="en-US" sz="2400" dirty="0">
                <a:effectLst/>
                <a:latin typeface="Times New Roman" panose="02020603050405020304" pitchFamily="18" charset="0"/>
                <a:ea typeface="Times New Roman" panose="02020603050405020304" pitchFamily="18" charset="0"/>
              </a:rPr>
              <a:t>.</a:t>
            </a:r>
          </a:p>
          <a:p>
            <a:pPr marL="0" marR="0" algn="just" rtl="0">
              <a:lnSpc>
                <a:spcPct val="115000"/>
              </a:lnSpc>
              <a:spcBef>
                <a:spcPts val="0"/>
              </a:spcBef>
              <a:spcAft>
                <a:spcPts val="0"/>
              </a:spcAft>
              <a:tabLst>
                <a:tab pos="1209675" algn="l"/>
                <a:tab pos="1971675" algn="l"/>
              </a:tabLst>
            </a:pPr>
            <a:r>
              <a:rPr lang="en-US" sz="2400" dirty="0">
                <a:effectLst/>
                <a:latin typeface="Times New Roman" panose="02020603050405020304" pitchFamily="18" charset="0"/>
                <a:ea typeface="Times New Roman" panose="02020603050405020304" pitchFamily="18" charset="0"/>
              </a:rPr>
              <a:t>Where, </a:t>
            </a:r>
            <a:r>
              <a:rPr lang="en-US" sz="2400" dirty="0" err="1">
                <a:effectLst/>
                <a:latin typeface="Times New Roman" panose="02020603050405020304" pitchFamily="18" charset="0"/>
                <a:ea typeface="Times New Roman" panose="02020603050405020304" pitchFamily="18" charset="0"/>
              </a:rPr>
              <a:t>fpu</a:t>
            </a:r>
            <a:r>
              <a:rPr lang="en-US" sz="2400" dirty="0">
                <a:effectLst/>
                <a:latin typeface="Times New Roman" panose="02020603050405020304" pitchFamily="18" charset="0"/>
                <a:ea typeface="Times New Roman" panose="02020603050405020304" pitchFamily="18" charset="0"/>
              </a:rPr>
              <a:t> : Ultimate tensile strength of pre-stressing tendon. </a:t>
            </a:r>
          </a:p>
        </p:txBody>
      </p:sp>
    </p:spTree>
    <p:extLst>
      <p:ext uri="{BB962C8B-B14F-4D97-AF65-F5344CB8AC3E}">
        <p14:creationId xmlns:p14="http://schemas.microsoft.com/office/powerpoint/2010/main" val="4243632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2515</TotalTime>
  <Words>2398</Words>
  <Application>Microsoft Office PowerPoint</Application>
  <PresentationFormat>On-screen Show (4:3)</PresentationFormat>
  <Paragraphs>204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Cambria Math</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فراس الصعيو</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Omar Qarani Aziz</cp:lastModifiedBy>
  <cp:revision>243</cp:revision>
  <dcterms:created xsi:type="dcterms:W3CDTF">2018-06-16T07:06:43Z</dcterms:created>
  <dcterms:modified xsi:type="dcterms:W3CDTF">2024-05-05T07:01:20Z</dcterms:modified>
</cp:coreProperties>
</file>