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0" r:id="rId3"/>
    <p:sldId id="257" r:id="rId4"/>
    <p:sldId id="267" r:id="rId5"/>
    <p:sldId id="261" r:id="rId6"/>
    <p:sldId id="268" r:id="rId7"/>
    <p:sldId id="269" r:id="rId8"/>
    <p:sldId id="265" r:id="rId9"/>
    <p:sldId id="270" r:id="rId10"/>
    <p:sldId id="271" r:id="rId11"/>
    <p:sldId id="272" r:id="rId12"/>
    <p:sldId id="262" r:id="rId13"/>
    <p:sldId id="263" r:id="rId14"/>
    <p:sldId id="264" r:id="rId15"/>
    <p:sldId id="266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87C3"/>
    <a:srgbClr val="30ACEC"/>
    <a:srgbClr val="595959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5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12AC7C1-7CB4-4D94-9FA4-221B68BD8F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C30926-2977-462F-921F-5ECE445C73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0852B-3042-49F0-92DC-173EC68D455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565E99-374B-430F-8A7C-21BCA45635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Lecturer : Rebin B.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C42122-0963-43BC-BD68-4079F90D0B0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EFB9C-4F49-46AD-A06F-8FD1810A9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2151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109FF-8424-428B-A05F-DE3A4DD1BF8B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Lecturer : Rebin B.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81713-FFD2-4480-860B-DC17A10B5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412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pPr>
              <a:defRPr/>
            </a:pPr>
            <a:fld id="{24AB3A39-CAA1-49ED-93E4-9D3AECE7AB8B}" type="datetime1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3B3CDC59-34B1-476A-B419-0FFB96653ABD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24975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37ACB-FB28-42EA-8475-A29BD407EFC6}" type="datetime1">
              <a:rPr lang="en-GB" smtClean="0"/>
              <a:t>15/09/2021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BEBB-BB6E-4B29-BEA8-7A71E11D00B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839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D6229D-A51F-4C9C-9BF3-32F304707094}" type="datetime1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BEBB-BB6E-4B29-BEA8-7A71E11D00B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2839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B00976-BE9D-40AB-A35E-72F3FD6BE7FE}" type="datetime1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BEBB-BB6E-4B29-BEA8-7A71E11D00B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3953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040530-646F-4429-9FFC-703AD4FE8F00}" type="datetime1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BEBB-BB6E-4B29-BEA8-7A71E11D00B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4590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2100B9-FDDE-4C2C-8D6E-F595299465D3}" type="datetime1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BEBB-BB6E-4B29-BEA8-7A71E11D00B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6584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ED383E-DE4E-4C10-AD6D-FCAF08B42547}" type="datetime1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BEBB-BB6E-4B29-BEA8-7A71E11D00B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6118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D024A2-7F04-494A-A96B-B4B24708E156}" type="datetime1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9886-09EA-485A-81A9-9C82B268F37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05383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33F08A-A889-48FB-A9C4-7779E0E8B8CA}" type="datetime1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0E32-5018-40CF-B93A-72F66B90E1C4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902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pPr>
              <a:defRPr/>
            </a:pPr>
            <a:fld id="{A39C6A94-BA28-4577-BC2B-3C18A007C395}" type="datetime1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C2CBBEAC-94E7-4221-A2BD-9F096D7E77C8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052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8FFD24-371C-4CE0-811E-A8F4C9F5B9C5}" type="datetime1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E26203B5-BB3C-40E1-AA1A-72894E2A2FB0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844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B53967-5527-4179-B646-41FD2E3C427F}" type="datetime1">
              <a:rPr lang="en-GB" smtClean="0"/>
              <a:t>15/09/2021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CB91-BB9E-48C8-82ED-9A45C0F99FC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744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A40E4F-5211-479C-9E31-3561F0B79436}" type="datetime1">
              <a:rPr lang="en-GB" smtClean="0"/>
              <a:t>15/09/2021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3286-849C-415D-8EB7-A423C393EA0F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706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D6FF70-AB54-4B9A-922D-508B132D5E42}" type="datetime1">
              <a:rPr lang="en-GB" smtClean="0"/>
              <a:t>15/09/2021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D128E-DF68-4D29-9399-77BF6B699AEC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6687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F6ACDA-5869-4062-8FF9-A85E361E13AA}" type="datetime1">
              <a:rPr lang="en-GB" smtClean="0"/>
              <a:t>15/09/2021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0408-3E87-4AFE-91AE-222A267582B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8244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169DD9-24B8-416D-952F-96C0649F3160}" type="datetime1">
              <a:rPr lang="en-GB" smtClean="0"/>
              <a:t>15/09/2021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9596-F023-4B80-B238-AE76EF7A0B4F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392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008005-C3BA-4C58-AA44-3C3A1E4BA9B9}" type="datetime1">
              <a:rPr lang="en-GB" smtClean="0"/>
              <a:t>15/09/2021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24405-DB85-4294-B542-299AE4391B7B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610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8A7E8A8E-784C-4E7C-9D32-609F3622B078}" type="datetime1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936BEBB-BB6E-4B29-BEA8-7A71E11D00B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9655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s://www.geektonight.com/what-is-mis/#data-capturing" TargetMode="External"/><Relationship Id="rId7" Type="http://schemas.openxmlformats.org/officeDocument/2006/relationships/hyperlink" Target="https://www.geektonight.com/what-is-mis/#dissemination-of-information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eektonight.com/what-is-mis/#retrieval-of-information" TargetMode="External"/><Relationship Id="rId5" Type="http://schemas.openxmlformats.org/officeDocument/2006/relationships/hyperlink" Target="https://www.geektonight.com/what-is-mis/#storage-of-information" TargetMode="External"/><Relationship Id="rId4" Type="http://schemas.openxmlformats.org/officeDocument/2006/relationships/hyperlink" Target="https://www.geektonight.com/what-is-mis/#processing-of-data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ektonight.com/what-is-mis/#advantage-of-mi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eektonight.com/what-is-mis/#strategies-for-an-organization" TargetMode="External"/><Relationship Id="rId3" Type="http://schemas.openxmlformats.org/officeDocument/2006/relationships/hyperlink" Target="https://www.geektonight.com/what-is-mis/#role-of-mis" TargetMode="External"/><Relationship Id="rId7" Type="http://schemas.openxmlformats.org/officeDocument/2006/relationships/hyperlink" Target="https://www.geektonight.com/what-is-mis/#comparison-of-business-performanc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eektonight.com/what-is-mis/#finding-out-problems" TargetMode="External"/><Relationship Id="rId5" Type="http://schemas.openxmlformats.org/officeDocument/2006/relationships/hyperlink" Target="https://www.geektonight.com/what-is-mis/#coordination-among-the-department" TargetMode="External"/><Relationship Id="rId4" Type="http://schemas.openxmlformats.org/officeDocument/2006/relationships/hyperlink" Target="https://www.geektonight.com/what-is-mis/#decision-making" TargetMode="External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tonight.com/what-is-mis/#high-cost" TargetMode="External"/><Relationship Id="rId2" Type="http://schemas.openxmlformats.org/officeDocument/2006/relationships/hyperlink" Target="https://www.geektonight.com/what-is-mis/#challenges-of-mi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eektonight.com/what-is-mis/#maintenance-cost" TargetMode="External"/><Relationship Id="rId4" Type="http://schemas.openxmlformats.org/officeDocument/2006/relationships/hyperlink" Target="https://www.geektonight.com/what-is-mis/#training-of-employee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F89D85AB-B7AD-4FD8-A976-F431D062A1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9632" y="1844824"/>
            <a:ext cx="7451183" cy="2197803"/>
          </a:xfrm>
        </p:spPr>
        <p:txBody>
          <a:bodyPr>
            <a:noAutofit/>
          </a:bodyPr>
          <a:lstStyle/>
          <a:p>
            <a:pPr algn="ctr" eaLnBrk="1" hangingPunct="1"/>
            <a:br>
              <a:rPr lang="en-US" altLang="en-US" sz="4800" b="1" dirty="0"/>
            </a:br>
            <a:br>
              <a:rPr lang="en-US" altLang="en-US" sz="4800" b="1" dirty="0"/>
            </a:br>
            <a:r>
              <a:rPr lang="en-US" altLang="en-US" sz="2400" b="1" dirty="0"/>
              <a:t>Lecture 1</a:t>
            </a:r>
            <a:br>
              <a:rPr lang="en-US" altLang="en-US" sz="4800" b="1" dirty="0"/>
            </a:br>
            <a:br>
              <a:rPr lang="en-US" altLang="en-US" sz="4800" b="1" dirty="0"/>
            </a:br>
            <a:r>
              <a:rPr lang="en-US" altLang="en-US" sz="4800" b="1" dirty="0"/>
              <a:t>Introduction to MIS</a:t>
            </a:r>
            <a:endParaRPr lang="en-GB" altLang="en-US" sz="4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7A47996D-3523-4C07-905D-5EFDF2E6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116632"/>
            <a:ext cx="6840760" cy="114300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solidFill>
                  <a:srgbClr val="1287C3"/>
                </a:solidFill>
              </a:rPr>
              <a:t>Challenges of MIS(Cont’d)</a:t>
            </a:r>
            <a:endParaRPr lang="en-GB" altLang="en-US" b="1" dirty="0">
              <a:solidFill>
                <a:srgbClr val="1287C3"/>
              </a:solidFill>
            </a:endParaRP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E53430A0-7959-4430-AFD3-A76CF2207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772816"/>
            <a:ext cx="7920880" cy="4833662"/>
          </a:xfrm>
        </p:spPr>
        <p:txBody>
          <a:bodyPr anchor="t" anchorCtr="0">
            <a:normAutofit/>
          </a:bodyPr>
          <a:lstStyle/>
          <a:p>
            <a:pPr marL="0" indent="0" algn="l" fontAlgn="base">
              <a:buNone/>
            </a:pPr>
            <a:r>
              <a:rPr lang="en-US" sz="3200" b="1" i="0" dirty="0">
                <a:solidFill>
                  <a:srgbClr val="1468A1"/>
                </a:solidFill>
                <a:effectLst/>
                <a:latin typeface="inherit"/>
              </a:rPr>
              <a:t>2- Training of Employee</a:t>
            </a:r>
            <a:endParaRPr lang="en-US" sz="3200" b="1" i="0" dirty="0">
              <a:solidFill>
                <a:srgbClr val="1468A1"/>
              </a:solidFill>
              <a:effectLst/>
              <a:latin typeface="Muli"/>
            </a:endParaRPr>
          </a:p>
          <a:p>
            <a:pPr marL="0" indent="0" algn="just" fontAlgn="base">
              <a:lnSpc>
                <a:spcPct val="150000"/>
              </a:lnSpc>
              <a:buNone/>
            </a:pPr>
            <a:r>
              <a:rPr lang="en-US" sz="2400" b="0" i="0" dirty="0">
                <a:solidFill>
                  <a:srgbClr val="0A0A0A"/>
                </a:solidFill>
                <a:effectLst/>
                <a:latin typeface="Muli"/>
              </a:rPr>
              <a:t>Employees should have the capacity of learning of the information system with the changing competitive and business environment; otherwise, it will be difficult for the organization to stay in the market.</a:t>
            </a:r>
          </a:p>
        </p:txBody>
      </p:sp>
    </p:spTree>
    <p:extLst>
      <p:ext uri="{BB962C8B-B14F-4D97-AF65-F5344CB8AC3E}">
        <p14:creationId xmlns:p14="http://schemas.microsoft.com/office/powerpoint/2010/main" val="664476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7A47996D-3523-4C07-905D-5EFDF2E6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116632"/>
            <a:ext cx="6840760" cy="114300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solidFill>
                  <a:srgbClr val="1287C3"/>
                </a:solidFill>
              </a:rPr>
              <a:t>Challenges of MIS(Cont’d)</a:t>
            </a:r>
            <a:endParaRPr lang="en-GB" altLang="en-US" b="1" dirty="0">
              <a:solidFill>
                <a:srgbClr val="1287C3"/>
              </a:solidFill>
            </a:endParaRP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E53430A0-7959-4430-AFD3-A76CF2207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772816"/>
            <a:ext cx="7920880" cy="4833662"/>
          </a:xfrm>
        </p:spPr>
        <p:txBody>
          <a:bodyPr anchor="t" anchorCtr="0">
            <a:normAutofit/>
          </a:bodyPr>
          <a:lstStyle/>
          <a:p>
            <a:pPr marL="0" indent="0" algn="l" fontAlgn="base">
              <a:buNone/>
            </a:pPr>
            <a:r>
              <a:rPr lang="en-US" sz="3200" b="1" i="0" dirty="0">
                <a:solidFill>
                  <a:srgbClr val="1468A1"/>
                </a:solidFill>
                <a:effectLst/>
                <a:latin typeface="inherit"/>
              </a:rPr>
              <a:t>3- Maintenance Cost</a:t>
            </a:r>
            <a:endParaRPr lang="en-US" sz="3200" b="1" i="0" dirty="0">
              <a:solidFill>
                <a:srgbClr val="1468A1"/>
              </a:solidFill>
              <a:effectLst/>
              <a:latin typeface="Muli"/>
            </a:endParaRPr>
          </a:p>
          <a:p>
            <a:pPr marL="0" indent="0" algn="just" fontAlgn="base">
              <a:lnSpc>
                <a:spcPct val="150000"/>
              </a:lnSpc>
              <a:buNone/>
            </a:pPr>
            <a:r>
              <a:rPr lang="en-US" sz="2400" b="0" i="0" dirty="0">
                <a:solidFill>
                  <a:srgbClr val="0A0A0A"/>
                </a:solidFill>
                <a:effectLst/>
                <a:latin typeface="Muli"/>
              </a:rPr>
              <a:t>Sometimes a problem arises due to server crash and website crash. Sometimes it leads to the loss of information. So, maintenance cost is needed to tackle the above problem.</a:t>
            </a:r>
          </a:p>
        </p:txBody>
      </p:sp>
    </p:spTree>
    <p:extLst>
      <p:ext uri="{BB962C8B-B14F-4D97-AF65-F5344CB8AC3E}">
        <p14:creationId xmlns:p14="http://schemas.microsoft.com/office/powerpoint/2010/main" val="2711340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7A47996D-3523-4C07-905D-5EFDF2E6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260648"/>
            <a:ext cx="6120680" cy="114300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b="1" dirty="0">
                <a:solidFill>
                  <a:srgbClr val="1287C3"/>
                </a:solidFill>
              </a:rPr>
              <a:t>Business Information System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E53430A0-7959-4430-AFD3-A76CF2207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475658"/>
            <a:ext cx="7920880" cy="4329606"/>
          </a:xfrm>
        </p:spPr>
        <p:txBody>
          <a:bodyPr anchor="t" anchorCtr="0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dirty="0"/>
              <a:t>Solving problems and Making decisions.</a:t>
            </a:r>
          </a:p>
          <a:p>
            <a:pPr algn="just">
              <a:lnSpc>
                <a:spcPct val="150000"/>
              </a:lnSpc>
            </a:pPr>
            <a:r>
              <a:rPr lang="en-US" altLang="en-US" dirty="0"/>
              <a:t>Generating business information.</a:t>
            </a:r>
          </a:p>
          <a:p>
            <a:pPr algn="just">
              <a:lnSpc>
                <a:spcPct val="150000"/>
              </a:lnSpc>
            </a:pPr>
            <a:r>
              <a:rPr lang="en-US" altLang="en-US" dirty="0"/>
              <a:t>Managing extensive amount of data.</a:t>
            </a:r>
          </a:p>
          <a:p>
            <a:pPr algn="just">
              <a:lnSpc>
                <a:spcPct val="150000"/>
              </a:lnSpc>
            </a:pPr>
            <a:r>
              <a:rPr lang="en-US" altLang="en-US" dirty="0"/>
              <a:t>Gathering useful information from customers to add new products or services.</a:t>
            </a:r>
          </a:p>
          <a:p>
            <a:pPr algn="just">
              <a:lnSpc>
                <a:spcPct val="150000"/>
              </a:lnSpc>
            </a:pPr>
            <a:r>
              <a:rPr lang="en-US" altLang="en-US" dirty="0"/>
              <a:t>Does information technology matter?</a:t>
            </a:r>
          </a:p>
        </p:txBody>
      </p:sp>
    </p:spTree>
    <p:extLst>
      <p:ext uri="{BB962C8B-B14F-4D97-AF65-F5344CB8AC3E}">
        <p14:creationId xmlns:p14="http://schemas.microsoft.com/office/powerpoint/2010/main" val="331890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7A47996D-3523-4C07-905D-5EFDF2E6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260648"/>
            <a:ext cx="6840760" cy="114300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b="1" dirty="0">
                <a:solidFill>
                  <a:srgbClr val="1287C3"/>
                </a:solidFill>
              </a:rPr>
              <a:t>Purpose of Information Systems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E53430A0-7959-4430-AFD3-A76CF2207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475658"/>
            <a:ext cx="7920880" cy="4833662"/>
          </a:xfrm>
        </p:spPr>
        <p:txBody>
          <a:bodyPr anchor="t" anchorCtr="0">
            <a:normAutofit lnSpcReduction="10000"/>
          </a:bodyPr>
          <a:lstStyle/>
          <a:p>
            <a:r>
              <a:rPr lang="en-US" altLang="en-US" dirty="0"/>
              <a:t>Businesses use information systems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To make sound decisions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To solve problems</a:t>
            </a:r>
          </a:p>
          <a:p>
            <a:r>
              <a:rPr lang="en-US" altLang="en-US" b="1" dirty="0"/>
              <a:t>Problem</a:t>
            </a:r>
            <a:r>
              <a:rPr lang="en-US" altLang="en-US" dirty="0"/>
              <a:t> is any undesirable situation.</a:t>
            </a:r>
          </a:p>
          <a:p>
            <a:r>
              <a:rPr lang="en-US" altLang="en-US" b="1" dirty="0"/>
              <a:t>Decision</a:t>
            </a:r>
            <a:r>
              <a:rPr lang="en-US" altLang="en-US" dirty="0"/>
              <a:t> arises when more than one solution to problem exists.</a:t>
            </a:r>
          </a:p>
          <a:p>
            <a:r>
              <a:rPr lang="en-US" altLang="en-US" dirty="0"/>
              <a:t>Problem solving and decision making require information.</a:t>
            </a:r>
          </a:p>
          <a:p>
            <a:r>
              <a:rPr lang="en-US" altLang="en-US" dirty="0"/>
              <a:t>Keys to success in business are: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Gathering correct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Storing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Using information</a:t>
            </a:r>
          </a:p>
          <a:p>
            <a:pPr algn="just">
              <a:lnSpc>
                <a:spcPct val="15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7333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7A47996D-3523-4C07-905D-5EFDF2E6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116632"/>
            <a:ext cx="6840760" cy="114300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>
                <a:solidFill>
                  <a:srgbClr val="1287C3"/>
                </a:solidFill>
              </a:rPr>
              <a:t>Data, Information, and Information Systems</a:t>
            </a:r>
            <a:endParaRPr lang="en-GB" altLang="en-US" b="1" dirty="0">
              <a:solidFill>
                <a:srgbClr val="1287C3"/>
              </a:solidFill>
            </a:endParaRP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E53430A0-7959-4430-AFD3-A76CF2207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772816"/>
            <a:ext cx="7920880" cy="4833662"/>
          </a:xfrm>
        </p:spPr>
        <p:txBody>
          <a:bodyPr anchor="t" anchorCtr="0">
            <a:normAutofit lnSpcReduction="10000"/>
          </a:bodyPr>
          <a:lstStyle/>
          <a:p>
            <a:r>
              <a:rPr lang="en-US" altLang="en-US" sz="2800" dirty="0"/>
              <a:t>“Data”, “information” and “system” are commonly used terms</a:t>
            </a:r>
          </a:p>
          <a:p>
            <a:r>
              <a:rPr lang="en-US" altLang="en-US" sz="2800" dirty="0"/>
              <a:t>Important to understand their similarities and differences.</a:t>
            </a:r>
          </a:p>
          <a:p>
            <a:endParaRPr lang="en-US" altLang="en-US" sz="2800" dirty="0"/>
          </a:p>
          <a:p>
            <a:r>
              <a:rPr lang="en-US" altLang="en-US" sz="2800" b="1" dirty="0"/>
              <a:t>Data</a:t>
            </a:r>
            <a:r>
              <a:rPr lang="en-US" altLang="en-US" sz="2800" dirty="0"/>
              <a:t>: a given or fact.</a:t>
            </a:r>
          </a:p>
          <a:p>
            <a:pPr lvl="1"/>
            <a:r>
              <a:rPr lang="en-US" altLang="en-US" dirty="0"/>
              <a:t>Can be number, statement, or picture</a:t>
            </a:r>
          </a:p>
          <a:p>
            <a:r>
              <a:rPr lang="en-US" altLang="en-US" sz="2800" b="1" dirty="0"/>
              <a:t>Information: </a:t>
            </a:r>
            <a:r>
              <a:rPr lang="en-US" altLang="en-US" sz="2800" dirty="0"/>
              <a:t>facts or conclusions that have meaning within context.</a:t>
            </a:r>
          </a:p>
          <a:p>
            <a:pPr lvl="1"/>
            <a:r>
              <a:rPr lang="en-US" altLang="en-US" dirty="0"/>
              <a:t>Composed of data that is manipulated.</a:t>
            </a:r>
          </a:p>
          <a:p>
            <a:pPr algn="just">
              <a:lnSpc>
                <a:spcPct val="150000"/>
              </a:lnSpc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08519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7A47996D-3523-4C07-905D-5EFDF2E6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116632"/>
            <a:ext cx="6840760" cy="114300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solidFill>
                  <a:srgbClr val="1287C3"/>
                </a:solidFill>
              </a:rPr>
              <a:t>Summary</a:t>
            </a:r>
            <a:endParaRPr lang="en-GB" altLang="en-US" b="1" dirty="0">
              <a:solidFill>
                <a:srgbClr val="1287C3"/>
              </a:solidFill>
            </a:endParaRP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E53430A0-7959-4430-AFD3-A76CF2207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1628800"/>
            <a:ext cx="7200800" cy="4833662"/>
          </a:xfrm>
        </p:spPr>
        <p:txBody>
          <a:bodyPr anchor="t" anchorCtr="0"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sz="2800" dirty="0"/>
              <a:t>Definition of MIS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sz="2800" dirty="0"/>
              <a:t>Objectives of MIS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sz="2800" dirty="0"/>
              <a:t>Advantages of MIS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sz="2800" dirty="0"/>
              <a:t>Roles of MIS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sz="2800" dirty="0"/>
              <a:t>Business Information Systems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sz="2800" dirty="0"/>
              <a:t>The purpose of Information System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sz="2800" dirty="0"/>
              <a:t>Data, Information and Information Systems</a:t>
            </a:r>
            <a:endParaRPr lang="en-GB" altLang="en-US" sz="2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90883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7A47996D-3523-4C07-905D-5EFDF2E6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620" y="2708920"/>
            <a:ext cx="6840760" cy="114300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solidFill>
                  <a:srgbClr val="1287C3"/>
                </a:solidFill>
              </a:rPr>
              <a:t>Questions?</a:t>
            </a:r>
            <a:endParaRPr lang="en-GB" altLang="en-US" b="1" dirty="0">
              <a:solidFill>
                <a:srgbClr val="1287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02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7A47996D-3523-4C07-905D-5EFDF2E6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824" y="332656"/>
            <a:ext cx="2952328" cy="1143001"/>
          </a:xfrm>
        </p:spPr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1287C3"/>
                </a:solidFill>
              </a:rPr>
              <a:t>Outline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E53430A0-7959-4430-AFD3-A76CF2207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772816"/>
            <a:ext cx="7787208" cy="4320480"/>
          </a:xfrm>
        </p:spPr>
        <p:txBody>
          <a:bodyPr anchor="t" anchorCtr="0"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altLang="en-US" dirty="0"/>
              <a:t>Definition of MIS</a:t>
            </a:r>
          </a:p>
          <a:p>
            <a:pPr algn="just">
              <a:lnSpc>
                <a:spcPct val="150000"/>
              </a:lnSpc>
            </a:pPr>
            <a:r>
              <a:rPr lang="en-US" altLang="en-US" dirty="0"/>
              <a:t>Objectives of MIS</a:t>
            </a:r>
          </a:p>
          <a:p>
            <a:pPr algn="just">
              <a:lnSpc>
                <a:spcPct val="150000"/>
              </a:lnSpc>
            </a:pPr>
            <a:r>
              <a:rPr lang="en-US" altLang="en-US" dirty="0"/>
              <a:t>Advantages of MIS</a:t>
            </a:r>
          </a:p>
          <a:p>
            <a:pPr algn="just">
              <a:lnSpc>
                <a:spcPct val="150000"/>
              </a:lnSpc>
            </a:pPr>
            <a:r>
              <a:rPr lang="en-US" altLang="en-US" dirty="0"/>
              <a:t>Roles of MIS</a:t>
            </a:r>
          </a:p>
          <a:p>
            <a:pPr algn="just">
              <a:lnSpc>
                <a:spcPct val="150000"/>
              </a:lnSpc>
            </a:pPr>
            <a:r>
              <a:rPr lang="en-US" altLang="en-US" dirty="0"/>
              <a:t>Challenges of MIS</a:t>
            </a:r>
          </a:p>
          <a:p>
            <a:pPr algn="just">
              <a:lnSpc>
                <a:spcPct val="150000"/>
              </a:lnSpc>
            </a:pPr>
            <a:r>
              <a:rPr lang="en-US" altLang="en-US" dirty="0"/>
              <a:t>Business Information Systems</a:t>
            </a:r>
          </a:p>
          <a:p>
            <a:pPr algn="just">
              <a:lnSpc>
                <a:spcPct val="150000"/>
              </a:lnSpc>
            </a:pPr>
            <a:r>
              <a:rPr lang="en-US" altLang="en-US" dirty="0"/>
              <a:t>The purpose of Information System</a:t>
            </a:r>
          </a:p>
          <a:p>
            <a:pPr algn="just">
              <a:lnSpc>
                <a:spcPct val="150000"/>
              </a:lnSpc>
            </a:pPr>
            <a:r>
              <a:rPr lang="en-US" altLang="en-US" dirty="0"/>
              <a:t>Data, Information and Information Systems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37219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oup 70">
            <a:extLst>
              <a:ext uri="{FF2B5EF4-FFF2-40B4-BE49-F238E27FC236}">
                <a16:creationId xmlns:a16="http://schemas.microsoft.com/office/drawing/2014/main" id="{089D35B1-0ED5-4358-8CAE-A9E49412A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109" y="0"/>
            <a:ext cx="1827609" cy="6858001"/>
            <a:chOff x="1320800" y="0"/>
            <a:chExt cx="2436813" cy="6858001"/>
          </a:xfrm>
        </p:grpSpPr>
        <p:sp>
          <p:nvSpPr>
            <p:cNvPr id="72" name="Freeform 6">
              <a:extLst>
                <a:ext uri="{FF2B5EF4-FFF2-40B4-BE49-F238E27FC236}">
                  <a16:creationId xmlns:a16="http://schemas.microsoft.com/office/drawing/2014/main" id="{DDEF6545-5A42-469E-8778-86CA01CD4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3" name="Freeform 7">
              <a:extLst>
                <a:ext uri="{FF2B5EF4-FFF2-40B4-BE49-F238E27FC236}">
                  <a16:creationId xmlns:a16="http://schemas.microsoft.com/office/drawing/2014/main" id="{3B08853F-842C-4D0A-9A89-D05CB3990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4" name="Freeform 8">
              <a:extLst>
                <a:ext uri="{FF2B5EF4-FFF2-40B4-BE49-F238E27FC236}">
                  <a16:creationId xmlns:a16="http://schemas.microsoft.com/office/drawing/2014/main" id="{A436FB18-2D01-4AAB-AD10-2D1208310F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75" name="Freeform 9">
              <a:extLst>
                <a:ext uri="{FF2B5EF4-FFF2-40B4-BE49-F238E27FC236}">
                  <a16:creationId xmlns:a16="http://schemas.microsoft.com/office/drawing/2014/main" id="{9EFB8341-7A7B-46E4-AF94-689147AD0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76" name="Freeform 10">
              <a:extLst>
                <a:ext uri="{FF2B5EF4-FFF2-40B4-BE49-F238E27FC236}">
                  <a16:creationId xmlns:a16="http://schemas.microsoft.com/office/drawing/2014/main" id="{C4D84136-7804-4605-AC9F-238A3665E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77" name="Freeform 11">
              <a:extLst>
                <a:ext uri="{FF2B5EF4-FFF2-40B4-BE49-F238E27FC236}">
                  <a16:creationId xmlns:a16="http://schemas.microsoft.com/office/drawing/2014/main" id="{4EC6F81C-51C2-4A6F-8B94-562DA67362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34" name="Rectangle 78">
            <a:extLst>
              <a:ext uri="{FF2B5EF4-FFF2-40B4-BE49-F238E27FC236}">
                <a16:creationId xmlns:a16="http://schemas.microsoft.com/office/drawing/2014/main" id="{7FF78026-DEBB-4D5A-9A4E-872456603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850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05E1684-CF44-4EAD-B3A4-FCE98461F3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7F52D9D-FBC9-41C7-9C0C-9351C803E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2600" y="1384300"/>
            <a:ext cx="8178799" cy="408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itle 1">
            <a:extLst>
              <a:ext uri="{FF2B5EF4-FFF2-40B4-BE49-F238E27FC236}">
                <a16:creationId xmlns:a16="http://schemas.microsoft.com/office/drawing/2014/main" id="{7C3CF223-054B-46EF-ADC7-726E5FAE9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760" y="332656"/>
            <a:ext cx="4536504" cy="1143001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b="1" dirty="0">
                <a:solidFill>
                  <a:srgbClr val="1287C3"/>
                </a:solidFill>
              </a:rPr>
              <a:t>Definition of MIS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EC725-365D-42A3-AD49-36AD247E8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b="1" dirty="0">
                <a:solidFill>
                  <a:srgbClr val="1287C3"/>
                </a:solidFill>
              </a:rPr>
              <a:t>Definition of MIS</a:t>
            </a:r>
            <a:endParaRPr lang="en-US" b="1" dirty="0">
              <a:solidFill>
                <a:srgbClr val="1287C3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11B08-7C8C-4AF5-A686-DCCA3DB78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532" y="1844824"/>
            <a:ext cx="8161867" cy="4154992"/>
          </a:xfrm>
        </p:spPr>
        <p:txBody>
          <a:bodyPr/>
          <a:lstStyle/>
          <a:p>
            <a:pPr marL="0" indent="0" algn="just">
              <a:buNone/>
            </a:pPr>
            <a:r>
              <a:rPr lang="en-US" b="0" i="1" dirty="0">
                <a:solidFill>
                  <a:srgbClr val="0A0A0A"/>
                </a:solidFill>
                <a:effectLst/>
                <a:latin typeface="Muli"/>
              </a:rPr>
              <a:t>“A formal method of collecting timely information in a presentable form in order to facilitate effective decision making and implementation, in order to carry out organizational operations for the purpose of achieving the organizational goals.”</a:t>
            </a:r>
          </a:p>
          <a:p>
            <a:pPr marL="0" indent="0" algn="just">
              <a:buNone/>
            </a:pPr>
            <a:r>
              <a:rPr lang="en-US" i="1" dirty="0">
                <a:solidFill>
                  <a:srgbClr val="0A0A0A"/>
                </a:solidFill>
                <a:latin typeface="Muli"/>
              </a:rPr>
              <a:t>												  </a:t>
            </a:r>
            <a:r>
              <a:rPr lang="en-US" b="0" i="0" dirty="0">
                <a:solidFill>
                  <a:srgbClr val="0A0A0A"/>
                </a:solidFill>
                <a:effectLst/>
                <a:latin typeface="Muli"/>
              </a:rPr>
              <a:t>Walter I. </a:t>
            </a:r>
            <a:r>
              <a:rPr lang="en-US" b="0" i="0" dirty="0" err="1">
                <a:solidFill>
                  <a:srgbClr val="0A0A0A"/>
                </a:solidFill>
                <a:effectLst/>
                <a:latin typeface="Muli"/>
              </a:rPr>
              <a:t>Kennevan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59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Group 255">
            <a:extLst>
              <a:ext uri="{FF2B5EF4-FFF2-40B4-BE49-F238E27FC236}">
                <a16:creationId xmlns:a16="http://schemas.microsoft.com/office/drawing/2014/main" id="{DF8D5C46-63E5-40C5-A208-4B2189FA1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109" y="0"/>
            <a:ext cx="1827609" cy="6858001"/>
            <a:chOff x="1320800" y="0"/>
            <a:chExt cx="2436813" cy="6858001"/>
          </a:xfrm>
        </p:grpSpPr>
        <p:sp>
          <p:nvSpPr>
            <p:cNvPr id="257" name="Freeform 6">
              <a:extLst>
                <a:ext uri="{FF2B5EF4-FFF2-40B4-BE49-F238E27FC236}">
                  <a16:creationId xmlns:a16="http://schemas.microsoft.com/office/drawing/2014/main" id="{4A42B4ED-376E-46C3-8BB2-EAFC660D1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58" name="Freeform 7">
              <a:extLst>
                <a:ext uri="{FF2B5EF4-FFF2-40B4-BE49-F238E27FC236}">
                  <a16:creationId xmlns:a16="http://schemas.microsoft.com/office/drawing/2014/main" id="{94E0795D-42C3-4DFD-AEB0-286A1CF14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59" name="Freeform 8">
              <a:extLst>
                <a:ext uri="{FF2B5EF4-FFF2-40B4-BE49-F238E27FC236}">
                  <a16:creationId xmlns:a16="http://schemas.microsoft.com/office/drawing/2014/main" id="{A2ACED1B-99D0-4C14-B63B-963889DCD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60" name="Freeform 9">
              <a:extLst>
                <a:ext uri="{FF2B5EF4-FFF2-40B4-BE49-F238E27FC236}">
                  <a16:creationId xmlns:a16="http://schemas.microsoft.com/office/drawing/2014/main" id="{5C5D324F-33A3-4C66-BFE5-1742CA4E5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1" name="Freeform 10">
              <a:extLst>
                <a:ext uri="{FF2B5EF4-FFF2-40B4-BE49-F238E27FC236}">
                  <a16:creationId xmlns:a16="http://schemas.microsoft.com/office/drawing/2014/main" id="{EC572FC8-A465-4BA3-BA4D-2EC538C042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62" name="Freeform 11">
              <a:extLst>
                <a:ext uri="{FF2B5EF4-FFF2-40B4-BE49-F238E27FC236}">
                  <a16:creationId xmlns:a16="http://schemas.microsoft.com/office/drawing/2014/main" id="{66CC2B15-8E3B-4CFF-99E4-5B4E4D8CF9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074" name="Title 1">
            <a:extLst>
              <a:ext uri="{FF2B5EF4-FFF2-40B4-BE49-F238E27FC236}">
                <a16:creationId xmlns:a16="http://schemas.microsoft.com/office/drawing/2014/main" id="{7A47996D-3523-4C07-905D-5EFDF2E6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234" y="685800"/>
            <a:ext cx="3209196" cy="1752599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b="1" dirty="0">
                <a:solidFill>
                  <a:srgbClr val="1287C3"/>
                </a:solidFill>
              </a:rPr>
              <a:t>Objectives of MIS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E53430A0-7959-4430-AFD3-A76CF2207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232" y="2666999"/>
            <a:ext cx="3209197" cy="3124201"/>
          </a:xfrm>
        </p:spPr>
        <p:txBody>
          <a:bodyPr anchorCtr="0">
            <a:normAutofit/>
          </a:bodyPr>
          <a:lstStyle/>
          <a:p>
            <a:pPr fontAlgn="base">
              <a:buFont typeface="+mj-lt"/>
              <a:buAutoNum type="arabicPeriod"/>
            </a:pPr>
            <a:r>
              <a:rPr lang="en-US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Data Capturing</a:t>
            </a:r>
            <a:endParaRPr lang="en-US"/>
          </a:p>
          <a:p>
            <a:pPr fontAlgn="base">
              <a:buFont typeface="+mj-lt"/>
              <a:buAutoNum type="arabicPeriod"/>
            </a:pPr>
            <a:r>
              <a:rPr lang="en-US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Processing of Data</a:t>
            </a:r>
            <a:endParaRPr lang="en-US"/>
          </a:p>
          <a:p>
            <a:pPr fontAlgn="base">
              <a:buFont typeface="+mj-lt"/>
              <a:buAutoNum type="arabicPeriod"/>
            </a:pPr>
            <a:r>
              <a:rPr lang="en-US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Storage</a:t>
            </a:r>
            <a:endParaRPr lang="en-US"/>
          </a:p>
          <a:p>
            <a:pPr fontAlgn="base">
              <a:buFont typeface="+mj-lt"/>
              <a:buAutoNum type="arabicPeriod"/>
            </a:pPr>
            <a:r>
              <a:rPr lang="en-US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Retrieval</a:t>
            </a:r>
            <a:endParaRPr lang="en-US"/>
          </a:p>
          <a:p>
            <a:pPr fontAlgn="base">
              <a:buFont typeface="+mj-lt"/>
              <a:buAutoNum type="arabicPeriod"/>
            </a:pPr>
            <a:r>
              <a:rPr lang="en-US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Dissemination</a:t>
            </a:r>
            <a:endParaRPr lang="en-US"/>
          </a:p>
        </p:txBody>
      </p:sp>
      <p:sp>
        <p:nvSpPr>
          <p:cNvPr id="263" name="Rounded Rectangle 16">
            <a:extLst>
              <a:ext uri="{FF2B5EF4-FFF2-40B4-BE49-F238E27FC236}">
                <a16:creationId xmlns:a16="http://schemas.microsoft.com/office/drawing/2014/main" id="{63A60C88-7443-4827-9241-5019758CB4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0" y="648931"/>
            <a:ext cx="4055267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Objectives of MIS">
            <a:extLst>
              <a:ext uri="{FF2B5EF4-FFF2-40B4-BE49-F238E27FC236}">
                <a16:creationId xmlns:a16="http://schemas.microsoft.com/office/drawing/2014/main" id="{B3C6B923-CEA4-4D05-B289-3FC5BA9F81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5" r="1" b="11995"/>
          <a:stretch/>
        </p:blipFill>
        <p:spPr bwMode="auto">
          <a:xfrm>
            <a:off x="4825805" y="1555990"/>
            <a:ext cx="3558115" cy="3458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869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7A47996D-3523-4C07-905D-5EFDF2E6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260648"/>
            <a:ext cx="6120680" cy="1143001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b="1" dirty="0">
                <a:solidFill>
                  <a:srgbClr val="1287C3"/>
                </a:solidFill>
              </a:rPr>
              <a:t>Advantages of MIS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E53430A0-7959-4430-AFD3-A76CF2207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475658"/>
            <a:ext cx="7920880" cy="4329606"/>
          </a:xfrm>
        </p:spPr>
        <p:txBody>
          <a:bodyPr anchor="t" anchorCtr="0">
            <a:normAutofit fontScale="92500" lnSpcReduction="20000"/>
          </a:bodyPr>
          <a:lstStyle/>
          <a:p>
            <a:pPr algn="l" fontAlgn="base"/>
            <a:r>
              <a:rPr lang="en-US" sz="2600" dirty="0"/>
              <a:t>The following are some of the </a:t>
            </a:r>
            <a:r>
              <a:rPr lang="en-US" sz="26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benefits of a good MIS</a:t>
            </a:r>
            <a:r>
              <a:rPr lang="en-US" sz="2600" dirty="0"/>
              <a:t>.</a:t>
            </a:r>
          </a:p>
          <a:p>
            <a:pPr algn="l" fontAlgn="base"/>
            <a:endParaRPr lang="en-US" dirty="0"/>
          </a:p>
          <a:p>
            <a:pPr marL="457200" indent="-457200" algn="l" fontAlgn="base">
              <a:buFont typeface="+mj-lt"/>
              <a:buAutoNum type="arabicPeriod"/>
            </a:pPr>
            <a:r>
              <a:rPr lang="en-US" dirty="0"/>
              <a:t>Increased customer satisfaction</a:t>
            </a:r>
          </a:p>
          <a:p>
            <a:pPr marL="457200" indent="-457200" algn="l" fontAlgn="base">
              <a:buFont typeface="+mj-lt"/>
              <a:buAutoNum type="arabicPeriod"/>
            </a:pPr>
            <a:r>
              <a:rPr lang="en-US" dirty="0"/>
              <a:t>Improved quantity and quality of information</a:t>
            </a:r>
          </a:p>
          <a:p>
            <a:pPr marL="457200" indent="-457200" algn="l" fontAlgn="base">
              <a:buFont typeface="+mj-lt"/>
              <a:buAutoNum type="arabicPeriod"/>
            </a:pPr>
            <a:r>
              <a:rPr lang="en-US" dirty="0"/>
              <a:t>Improved quality and quantity management decisions</a:t>
            </a:r>
          </a:p>
          <a:p>
            <a:pPr marL="457200" indent="-457200" algn="l" fontAlgn="base">
              <a:buFont typeface="+mj-lt"/>
              <a:buAutoNum type="arabicPeriod"/>
            </a:pPr>
            <a:r>
              <a:rPr lang="en-US" dirty="0"/>
              <a:t>Improved responsiveness number of the competitor’s condition</a:t>
            </a:r>
          </a:p>
          <a:p>
            <a:pPr marL="457200" indent="-457200" algn="l" fontAlgn="base">
              <a:buFont typeface="+mj-lt"/>
              <a:buAutoNum type="arabicPeriod"/>
            </a:pPr>
            <a:r>
              <a:rPr lang="en-US" dirty="0"/>
              <a:t>Improved operational efficiency and flexibility</a:t>
            </a:r>
          </a:p>
          <a:p>
            <a:pPr marL="457200" indent="-457200" algn="l" fontAlgn="base">
              <a:buFont typeface="+mj-lt"/>
              <a:buAutoNum type="arabicPeriod"/>
            </a:pPr>
            <a:r>
              <a:rPr lang="en-US" dirty="0"/>
              <a:t>Improved quality of internal and external communications</a:t>
            </a:r>
          </a:p>
          <a:p>
            <a:pPr marL="457200" indent="-457200" algn="l" fontAlgn="base">
              <a:buFont typeface="+mj-lt"/>
              <a:buAutoNum type="arabicPeriod"/>
            </a:pPr>
            <a:r>
              <a:rPr lang="en-US" dirty="0"/>
              <a:t>Improved quality of planning</a:t>
            </a:r>
          </a:p>
          <a:p>
            <a:pPr marL="457200" indent="-457200" algn="l" fontAlgn="base">
              <a:buFont typeface="+mj-lt"/>
              <a:buAutoNum type="arabicPeriod"/>
            </a:pPr>
            <a:r>
              <a:rPr lang="en-US" dirty="0"/>
              <a:t>Improved quality control and supervision</a:t>
            </a:r>
          </a:p>
        </p:txBody>
      </p:sp>
    </p:spTree>
    <p:extLst>
      <p:ext uri="{BB962C8B-B14F-4D97-AF65-F5344CB8AC3E}">
        <p14:creationId xmlns:p14="http://schemas.microsoft.com/office/powerpoint/2010/main" val="475900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71">
            <a:extLst>
              <a:ext uri="{FF2B5EF4-FFF2-40B4-BE49-F238E27FC236}">
                <a16:creationId xmlns:a16="http://schemas.microsoft.com/office/drawing/2014/main" id="{DF8D5C46-63E5-40C5-A208-4B2189FA1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109" y="0"/>
            <a:ext cx="1827609" cy="6858001"/>
            <a:chOff x="1320800" y="0"/>
            <a:chExt cx="2436813" cy="6858001"/>
          </a:xfrm>
        </p:grpSpPr>
        <p:sp>
          <p:nvSpPr>
            <p:cNvPr id="73" name="Freeform 6">
              <a:extLst>
                <a:ext uri="{FF2B5EF4-FFF2-40B4-BE49-F238E27FC236}">
                  <a16:creationId xmlns:a16="http://schemas.microsoft.com/office/drawing/2014/main" id="{4A42B4ED-376E-46C3-8BB2-EAFC660D1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4" name="Freeform 7">
              <a:extLst>
                <a:ext uri="{FF2B5EF4-FFF2-40B4-BE49-F238E27FC236}">
                  <a16:creationId xmlns:a16="http://schemas.microsoft.com/office/drawing/2014/main" id="{94E0795D-42C3-4DFD-AEB0-286A1CF14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5" name="Freeform 8">
              <a:extLst>
                <a:ext uri="{FF2B5EF4-FFF2-40B4-BE49-F238E27FC236}">
                  <a16:creationId xmlns:a16="http://schemas.microsoft.com/office/drawing/2014/main" id="{A2ACED1B-99D0-4C14-B63B-963889DCD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76" name="Freeform 9">
              <a:extLst>
                <a:ext uri="{FF2B5EF4-FFF2-40B4-BE49-F238E27FC236}">
                  <a16:creationId xmlns:a16="http://schemas.microsoft.com/office/drawing/2014/main" id="{5C5D324F-33A3-4C66-BFE5-1742CA4E5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77" name="Freeform 10">
              <a:extLst>
                <a:ext uri="{FF2B5EF4-FFF2-40B4-BE49-F238E27FC236}">
                  <a16:creationId xmlns:a16="http://schemas.microsoft.com/office/drawing/2014/main" id="{EC572FC8-A465-4BA3-BA4D-2EC538C042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78" name="Freeform 11">
              <a:extLst>
                <a:ext uri="{FF2B5EF4-FFF2-40B4-BE49-F238E27FC236}">
                  <a16:creationId xmlns:a16="http://schemas.microsoft.com/office/drawing/2014/main" id="{66CC2B15-8E3B-4CFF-99E4-5B4E4D8CF9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074" name="Title 1">
            <a:extLst>
              <a:ext uri="{FF2B5EF4-FFF2-40B4-BE49-F238E27FC236}">
                <a16:creationId xmlns:a16="http://schemas.microsoft.com/office/drawing/2014/main" id="{7A47996D-3523-4C07-905D-5EFDF2E6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234" y="685800"/>
            <a:ext cx="3209196" cy="1752599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b="1" dirty="0">
                <a:solidFill>
                  <a:srgbClr val="1287C3"/>
                </a:solidFill>
              </a:rPr>
              <a:t>Roles of MIS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E53430A0-7959-4430-AFD3-A76CF2207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001441"/>
            <a:ext cx="3771755" cy="3789759"/>
          </a:xfrm>
        </p:spPr>
        <p:txBody>
          <a:bodyPr anchor="t" anchorCtr="0">
            <a:normAutofit/>
          </a:bodyPr>
          <a:lstStyle/>
          <a:p>
            <a:pPr fontAlgn="base">
              <a:lnSpc>
                <a:spcPct val="90000"/>
              </a:lnSpc>
            </a:pPr>
            <a:r>
              <a:rPr lang="en-US" sz="1500" dirty="0"/>
              <a:t>A management information system (MIS) plays an important </a:t>
            </a:r>
            <a:r>
              <a:rPr lang="en-US" sz="15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role in business organizations</a:t>
            </a:r>
            <a:r>
              <a:rPr lang="en-US" sz="1500" dirty="0"/>
              <a:t>.</a:t>
            </a:r>
          </a:p>
          <a:p>
            <a:pPr fontAlgn="base">
              <a:lnSpc>
                <a:spcPct val="90000"/>
              </a:lnSpc>
            </a:pPr>
            <a:endParaRPr lang="en-US" sz="1500" dirty="0"/>
          </a:p>
          <a:p>
            <a:pPr fontAlgn="base">
              <a:lnSpc>
                <a:spcPct val="90000"/>
              </a:lnSpc>
            </a:pPr>
            <a:endParaRPr lang="en-US" sz="1500" dirty="0"/>
          </a:p>
          <a:p>
            <a:pPr fontAlgn="base">
              <a:lnSpc>
                <a:spcPct val="90000"/>
              </a:lnSpc>
              <a:buFont typeface="+mj-lt"/>
              <a:buAutoNum type="arabicPeriod"/>
            </a:pPr>
            <a:r>
              <a:rPr lang="en-US" sz="15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Decision making</a:t>
            </a:r>
            <a:endParaRPr lang="en-US" sz="1500" dirty="0"/>
          </a:p>
          <a:p>
            <a:pPr fontAlgn="base">
              <a:lnSpc>
                <a:spcPct val="90000"/>
              </a:lnSpc>
              <a:buFont typeface="+mj-lt"/>
              <a:buAutoNum type="arabicPeriod"/>
            </a:pPr>
            <a:r>
              <a:rPr lang="en-US" sz="15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Coordination among the department</a:t>
            </a:r>
            <a:endParaRPr lang="en-US" sz="1500" dirty="0"/>
          </a:p>
          <a:p>
            <a:pPr fontAlgn="base">
              <a:lnSpc>
                <a:spcPct val="90000"/>
              </a:lnSpc>
              <a:buFont typeface="+mj-lt"/>
              <a:buAutoNum type="arabicPeriod"/>
            </a:pPr>
            <a:r>
              <a:rPr lang="en-US" sz="15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Finding out Problems</a:t>
            </a:r>
            <a:endParaRPr lang="en-US" sz="1500" dirty="0"/>
          </a:p>
          <a:p>
            <a:pPr fontAlgn="base">
              <a:lnSpc>
                <a:spcPct val="90000"/>
              </a:lnSpc>
              <a:buFont typeface="+mj-lt"/>
              <a:buAutoNum type="arabicPeriod"/>
            </a:pPr>
            <a:r>
              <a:rPr lang="en-US" sz="150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Comparison of Business Performance</a:t>
            </a:r>
            <a:endParaRPr lang="en-US" sz="1500" dirty="0"/>
          </a:p>
          <a:p>
            <a:pPr fontAlgn="base">
              <a:lnSpc>
                <a:spcPct val="90000"/>
              </a:lnSpc>
              <a:buFont typeface="+mj-lt"/>
              <a:buAutoNum type="arabicPeriod"/>
            </a:pPr>
            <a:r>
              <a:rPr lang="en-US" sz="1500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Strategies for an Organization</a:t>
            </a:r>
            <a:endParaRPr lang="en-US" sz="1500" dirty="0"/>
          </a:p>
        </p:txBody>
      </p:sp>
      <p:sp>
        <p:nvSpPr>
          <p:cNvPr id="80" name="Rounded Rectangle 16">
            <a:extLst>
              <a:ext uri="{FF2B5EF4-FFF2-40B4-BE49-F238E27FC236}">
                <a16:creationId xmlns:a16="http://schemas.microsoft.com/office/drawing/2014/main" id="{63A60C88-7443-4827-9241-5019758CB4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0" y="648931"/>
            <a:ext cx="4055267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Chart, pie chart&#10;&#10;Description automatically generated">
            <a:extLst>
              <a:ext uri="{FF2B5EF4-FFF2-40B4-BE49-F238E27FC236}">
                <a16:creationId xmlns:a16="http://schemas.microsoft.com/office/drawing/2014/main" id="{11232CA1-C757-4906-8ABC-5A5921B6ED1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805" y="2001441"/>
            <a:ext cx="3558115" cy="256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16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7A47996D-3523-4C07-905D-5EFDF2E6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116632"/>
            <a:ext cx="6840760" cy="114300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solidFill>
                  <a:srgbClr val="1287C3"/>
                </a:solidFill>
              </a:rPr>
              <a:t>Challenges of MIS</a:t>
            </a:r>
            <a:endParaRPr lang="en-GB" altLang="en-US" b="1" dirty="0">
              <a:solidFill>
                <a:srgbClr val="1287C3"/>
              </a:solidFill>
            </a:endParaRP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E53430A0-7959-4430-AFD3-A76CF2207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772816"/>
            <a:ext cx="7920880" cy="4833662"/>
          </a:xfrm>
        </p:spPr>
        <p:txBody>
          <a:bodyPr anchor="t" anchorCtr="0">
            <a:normAutofit/>
          </a:bodyPr>
          <a:lstStyle/>
          <a:p>
            <a:pPr algn="l" fontAlgn="base"/>
            <a:r>
              <a:rPr lang="en-US" dirty="0"/>
              <a:t>There are three major 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challenges of MIS</a:t>
            </a:r>
            <a:r>
              <a:rPr lang="en-US" dirty="0"/>
              <a:t>: high cost, training of employees and maintenance cost. These are briefly discussed below:</a:t>
            </a:r>
          </a:p>
          <a:p>
            <a:pPr algn="l" fontAlgn="base"/>
            <a:endParaRPr lang="en-US" dirty="0"/>
          </a:p>
          <a:p>
            <a:pPr algn="l" fontAlgn="base">
              <a:buFont typeface="+mj-lt"/>
              <a:buAutoNum type="arabicPeriod"/>
            </a:pP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High Cost</a:t>
            </a:r>
            <a:endParaRPr lang="en-US" dirty="0"/>
          </a:p>
          <a:p>
            <a:pPr algn="l" fontAlgn="base">
              <a:buFont typeface="+mj-lt"/>
              <a:buAutoNum type="arabicPeriod"/>
            </a:pPr>
            <a:r>
              <a:rPr lang="en-US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Training of Employee</a:t>
            </a:r>
            <a:endParaRPr lang="en-US" dirty="0"/>
          </a:p>
          <a:p>
            <a:pPr algn="l" fontAlgn="base">
              <a:buFont typeface="+mj-lt"/>
              <a:buAutoNum type="arabicPeriod"/>
            </a:pPr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Maintenance 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856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7A47996D-3523-4C07-905D-5EFDF2E6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116632"/>
            <a:ext cx="6840760" cy="114300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solidFill>
                  <a:srgbClr val="1287C3"/>
                </a:solidFill>
              </a:rPr>
              <a:t>Challenges of MIS(Cont’d)</a:t>
            </a:r>
            <a:endParaRPr lang="en-GB" altLang="en-US" b="1" dirty="0">
              <a:solidFill>
                <a:srgbClr val="1287C3"/>
              </a:solidFill>
            </a:endParaRP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E53430A0-7959-4430-AFD3-A76CF2207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772816"/>
            <a:ext cx="7920880" cy="4833662"/>
          </a:xfrm>
        </p:spPr>
        <p:txBody>
          <a:bodyPr anchor="t" anchorCtr="0">
            <a:normAutofit/>
          </a:bodyPr>
          <a:lstStyle/>
          <a:p>
            <a:pPr marL="0" indent="0" algn="just" fontAlgn="base">
              <a:buNone/>
            </a:pPr>
            <a:r>
              <a:rPr lang="en-US" sz="3200" b="1" i="0" dirty="0">
                <a:solidFill>
                  <a:srgbClr val="1468A1"/>
                </a:solidFill>
                <a:effectLst/>
                <a:latin typeface="inherit"/>
              </a:rPr>
              <a:t>1- High Cost</a:t>
            </a:r>
            <a:endParaRPr lang="en-US" sz="3200" b="1" i="0" dirty="0">
              <a:solidFill>
                <a:srgbClr val="1468A1"/>
              </a:solidFill>
              <a:effectLst/>
              <a:latin typeface="Muli"/>
            </a:endParaRPr>
          </a:p>
          <a:p>
            <a:pPr marL="0" indent="0" algn="just" fontAlgn="base">
              <a:lnSpc>
                <a:spcPct val="150000"/>
              </a:lnSpc>
              <a:buNone/>
            </a:pPr>
            <a:r>
              <a:rPr lang="en-US" b="0" i="0" dirty="0">
                <a:solidFill>
                  <a:srgbClr val="0A0A0A"/>
                </a:solidFill>
                <a:effectLst/>
                <a:latin typeface="Muli"/>
              </a:rPr>
              <a:t>Development of new computerized based information system is a problem for the organization due to the cost factor and it creates problems because with the change of time there is need of up-to-date of the information system.</a:t>
            </a:r>
          </a:p>
        </p:txBody>
      </p:sp>
    </p:spTree>
    <p:extLst>
      <p:ext uri="{BB962C8B-B14F-4D97-AF65-F5344CB8AC3E}">
        <p14:creationId xmlns:p14="http://schemas.microsoft.com/office/powerpoint/2010/main" val="583700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1455</TotalTime>
  <Words>552</Words>
  <Application>Microsoft Office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Corbel</vt:lpstr>
      <vt:lpstr>inherit</vt:lpstr>
      <vt:lpstr>Muli</vt:lpstr>
      <vt:lpstr>Wingdings</vt:lpstr>
      <vt:lpstr>Parallax</vt:lpstr>
      <vt:lpstr>  Lecture 1  Introduction to MIS</vt:lpstr>
      <vt:lpstr>Outline</vt:lpstr>
      <vt:lpstr>Definition of MIS</vt:lpstr>
      <vt:lpstr>Definition of MIS</vt:lpstr>
      <vt:lpstr>Objectives of MIS</vt:lpstr>
      <vt:lpstr>Advantages of MIS</vt:lpstr>
      <vt:lpstr>Roles of MIS</vt:lpstr>
      <vt:lpstr>Challenges of MIS</vt:lpstr>
      <vt:lpstr>Challenges of MIS(Cont’d)</vt:lpstr>
      <vt:lpstr>Challenges of MIS(Cont’d)</vt:lpstr>
      <vt:lpstr>Challenges of MIS(Cont’d)</vt:lpstr>
      <vt:lpstr>Business Information System</vt:lpstr>
      <vt:lpstr>Purpose of Information Systems</vt:lpstr>
      <vt:lpstr>Data, Information, and Information Systems</vt:lpstr>
      <vt:lpstr>Summary</vt:lpstr>
      <vt:lpstr>Questions?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</dc:title>
  <dc:creator>ameen HP</dc:creator>
  <cp:lastModifiedBy>SALEH Rebin</cp:lastModifiedBy>
  <cp:revision>79</cp:revision>
  <cp:lastPrinted>2021-09-15T16:41:44Z</cp:lastPrinted>
  <dcterms:created xsi:type="dcterms:W3CDTF">2014-03-29T18:41:09Z</dcterms:created>
  <dcterms:modified xsi:type="dcterms:W3CDTF">2021-09-15T16:41:48Z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b15e2b-c6d2-488b-8aea-978109a77633_Enabled">
    <vt:lpwstr>true</vt:lpwstr>
  </property>
  <property fmtid="{D5CDD505-2E9C-101B-9397-08002B2CF9AE}" pid="3" name="MSIP_Label_65b15e2b-c6d2-488b-8aea-978109a77633_SetDate">
    <vt:lpwstr>2021-09-11T05:54:31Z</vt:lpwstr>
  </property>
  <property fmtid="{D5CDD505-2E9C-101B-9397-08002B2CF9AE}" pid="4" name="MSIP_Label_65b15e2b-c6d2-488b-8aea-978109a77633_Method">
    <vt:lpwstr>Privileged</vt:lpwstr>
  </property>
  <property fmtid="{D5CDD505-2E9C-101B-9397-08002B2CF9AE}" pid="5" name="MSIP_Label_65b15e2b-c6d2-488b-8aea-978109a77633_Name">
    <vt:lpwstr>IOMLb0010IN123173</vt:lpwstr>
  </property>
  <property fmtid="{D5CDD505-2E9C-101B-9397-08002B2CF9AE}" pid="6" name="MSIP_Label_65b15e2b-c6d2-488b-8aea-978109a77633_SiteId">
    <vt:lpwstr>1588262d-23fb-43b4-bd6e-bce49c8e6186</vt:lpwstr>
  </property>
  <property fmtid="{D5CDD505-2E9C-101B-9397-08002B2CF9AE}" pid="7" name="MSIP_Label_65b15e2b-c6d2-488b-8aea-978109a77633_ActionId">
    <vt:lpwstr>73d5137d-0580-4374-9e2e-24d11d5a1a20</vt:lpwstr>
  </property>
  <property fmtid="{D5CDD505-2E9C-101B-9397-08002B2CF9AE}" pid="8" name="MSIP_Label_65b15e2b-c6d2-488b-8aea-978109a77633_ContentBits">
    <vt:lpwstr>0</vt:lpwstr>
  </property>
</Properties>
</file>