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  <p:sldMasterId id="2147483732" r:id="rId2"/>
  </p:sldMasterIdLst>
  <p:notesMasterIdLst>
    <p:notesMasterId r:id="rId15"/>
  </p:notesMasterIdLst>
  <p:handoutMasterIdLst>
    <p:handoutMasterId r:id="rId16"/>
  </p:handoutMasterIdLst>
  <p:sldIdLst>
    <p:sldId id="256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94718" autoAdjust="0"/>
  </p:normalViewPr>
  <p:slideViewPr>
    <p:cSldViewPr>
      <p:cViewPr varScale="1">
        <p:scale>
          <a:sx n="70" d="100"/>
          <a:sy n="70" d="100"/>
        </p:scale>
        <p:origin x="8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141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4F300-B562-4A49-B330-06CA20AF0F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7522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FB5A4-B6A7-43BC-B261-26EEBD9395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3462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FB5A4-B6A7-43BC-B261-26EEBD9395E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04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64F4E75D-8C95-4331-92CA-25D7F3BC26E8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883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BD57-786D-40A7-BFE6-2AA272022FFE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2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D6B4-FB34-463B-89A4-F5D9F4FC42C0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657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64F4E75D-8C95-4331-92CA-25D7F3BC26E8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0304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4B38-15CB-48F8-AC4C-160A29B3AC81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07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E793-F2DA-4BDA-A630-6712DFB05255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8040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00F2-E028-422D-A58A-259CD83B7039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158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A02-4953-4670-92AD-7772529733F2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47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DAF2-4B12-45CD-BE15-A0EBF1CB2240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49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D9843-72B5-4990-B70F-3F5A71571E46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887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3F3F-94F1-4287-BBDA-914E4075B20F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6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4B38-15CB-48F8-AC4C-160A29B3AC81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011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F3F9-0CDF-477C-A4F3-885CBBDE1344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719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DBD57-786D-40A7-BFE6-2AA272022FFE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63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8D6B4-FB34-463B-89A4-F5D9F4FC42C0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15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4E793-F2DA-4BDA-A630-6712DFB05255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788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800F2-E028-422D-A58A-259CD83B7039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814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73A02-4953-4670-92AD-7772529733F2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2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4DAF2-4B12-45CD-BE15-A0EBF1CB2240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33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D9843-72B5-4990-B70F-3F5A71571E46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06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03F3F-94F1-4287-BBDA-914E4075B20F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8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F3F9-0CDF-477C-A4F3-885CBBDE1344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86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E0F62F9-AC96-4238-950E-2C0F98F671B7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906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2E0F62F9-AC96-4238-950E-2C0F98F671B7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49B245D-8A2A-424C-A252-90A1631E178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23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8305800" cy="1752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Theoretical Lecture 1</a:t>
            </a:r>
          </a:p>
          <a:p>
            <a:r>
              <a:rPr lang="en-US" sz="4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E-business Environment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E6B7B9F1-0A46-4075-8B14-71A2A4E68814}"/>
              </a:ext>
            </a:extLst>
          </p:cNvPr>
          <p:cNvSpPr txBox="1">
            <a:spLocks/>
          </p:cNvSpPr>
          <p:nvPr/>
        </p:nvSpPr>
        <p:spPr>
          <a:xfrm>
            <a:off x="609600" y="304800"/>
            <a:ext cx="7772400" cy="2895600"/>
          </a:xfrm>
          <a:prstGeom prst="rect">
            <a:avLst/>
          </a:prstGeom>
          <a:noFill/>
          <a:effectLst/>
        </p:spPr>
        <p:txBody>
          <a:bodyPr vert="horz" anchor="t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b="1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Salahaddin University – Erbil / College of Science</a:t>
            </a:r>
          </a:p>
          <a:p>
            <a:pPr lvl="0">
              <a:spcBef>
                <a:spcPct val="0"/>
              </a:spcBef>
              <a:defRPr/>
            </a:pPr>
            <a:r>
              <a:rPr lang="en-US" sz="2000" b="1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Department of Computer Science and IT </a:t>
            </a:r>
          </a:p>
          <a:p>
            <a:pPr lvl="0">
              <a:spcBef>
                <a:spcPct val="0"/>
              </a:spcBef>
              <a:defRPr/>
            </a:pPr>
            <a:r>
              <a:rPr lang="en-US" sz="2000" b="1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sz="2000" b="1" baseline="30000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rd</a:t>
            </a:r>
            <a:r>
              <a:rPr lang="en-US" sz="2000" b="1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Year (IT)</a:t>
            </a:r>
          </a:p>
          <a:p>
            <a:pPr lvl="0">
              <a:spcBef>
                <a:spcPct val="0"/>
              </a:spcBef>
              <a:defRPr/>
            </a:pPr>
            <a:endParaRPr kumimoji="0" lang="en-US" sz="4000" b="1" i="0" u="none" strike="noStrike" kern="1200" cap="none" spc="0" normalizeH="0" baseline="0" noProof="0" dirty="0">
              <a:ln w="17780" cmpd="sng">
                <a:noFill/>
                <a:prstDash val="solid"/>
                <a:miter lim="800000"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  <a:p>
            <a:pPr lvl="0">
              <a:spcBef>
                <a:spcPct val="0"/>
              </a:spcBef>
              <a:defRPr/>
            </a:pPr>
            <a:r>
              <a:rPr kumimoji="0" lang="en-US" sz="4000" b="1" i="0" u="none" strike="noStrike" kern="1200" cap="none" spc="0" normalizeH="0" baseline="0" noProof="0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E-Business II</a:t>
            </a:r>
            <a:br>
              <a:rPr kumimoji="0" lang="en-US" sz="4000" b="1" i="0" u="none" strike="noStrike" kern="1200" cap="none" spc="0" normalizeH="0" baseline="0" noProof="0" dirty="0">
                <a:ln w="17780" cmpd="sng">
                  <a:noFill/>
                  <a:prstDash val="solid"/>
                  <a:miter lim="800000"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</a:br>
            <a:endParaRPr kumimoji="0" lang="en-US" sz="2000" b="0" i="0" u="none" strike="noStrike" kern="1200" cap="none" spc="0" normalizeH="0" baseline="0" noProof="0" dirty="0">
              <a:ln w="17780" cmpd="sng">
                <a:noFill/>
                <a:prstDash val="solid"/>
                <a:miter lim="800000"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BCCE85B-FD23-7061-A586-3AF6FE0BD48A}"/>
              </a:ext>
            </a:extLst>
          </p:cNvPr>
          <p:cNvSpPr txBox="1"/>
          <p:nvPr/>
        </p:nvSpPr>
        <p:spPr>
          <a:xfrm>
            <a:off x="3733800" y="6368534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2022 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2023</a:t>
            </a: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B4CEB8-F216-4016-90DB-FA085D2C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"/>
            <a:ext cx="7269480" cy="929640"/>
          </a:xfrm>
        </p:spPr>
        <p:txBody>
          <a:bodyPr>
            <a:normAutofit/>
          </a:bodyPr>
          <a:lstStyle/>
          <a:p>
            <a:r>
              <a:rPr lang="en-US" sz="3200" b="1" dirty="0">
                <a:ln w="17780" cmpd="sng">
                  <a:noFill/>
                  <a:prstDash val="solid"/>
                  <a:miter lim="800000"/>
                </a:ln>
                <a:latin typeface="Calibri" pitchFamily="34" charset="0"/>
                <a:cs typeface="Calibri" pitchFamily="34" charset="0"/>
              </a:rPr>
              <a:t>Political Factors 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040D8E3-0239-4CFD-9DB4-71C93F9E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B245D-8A2A-424C-A252-90A1631E178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EAADB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EAADB">
                  <a:lumMod val="60000"/>
                  <a:lumOff val="40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B268EFCB-6329-46C0-A332-A774CA89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7467599" cy="4724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Internet governance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“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describes the control put in place to manage the growth of the Internet and its usage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.”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Who can govern the internet? 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Question: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What can governments do to encourage e-business?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120000"/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  <a:buSzPct val="120000"/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962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B4CEB8-F216-4016-90DB-FA085D2C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"/>
            <a:ext cx="7269480" cy="929640"/>
          </a:xfrm>
        </p:spPr>
        <p:txBody>
          <a:bodyPr>
            <a:normAutofit/>
          </a:bodyPr>
          <a:lstStyle/>
          <a:p>
            <a:r>
              <a:rPr lang="en-US" sz="3200" b="1" dirty="0">
                <a:ln w="17780" cmpd="sng">
                  <a:noFill/>
                  <a:prstDash val="solid"/>
                  <a:miter lim="800000"/>
                </a:ln>
                <a:latin typeface="Calibri" pitchFamily="34" charset="0"/>
                <a:cs typeface="Calibri" pitchFamily="34" charset="0"/>
              </a:rPr>
              <a:t>Technological Factors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040D8E3-0239-4CFD-9DB4-71C93F9E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B245D-8A2A-424C-A252-90A1631E178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EAADB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EAADB">
                  <a:lumMod val="60000"/>
                  <a:lumOff val="40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B268EFCB-6329-46C0-A332-A774CA89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7467599" cy="4724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Methods of adopting new technologies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Cautious approach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Risk-taking approach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Intermediate approach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120000"/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1200"/>
              </a:spcBef>
              <a:spcAft>
                <a:spcPts val="1200"/>
              </a:spcAft>
              <a:buSzPct val="120000"/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32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B4CEB8-F216-4016-90DB-FA085D2C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"/>
            <a:ext cx="7269480" cy="929640"/>
          </a:xfrm>
        </p:spPr>
        <p:txBody>
          <a:bodyPr>
            <a:normAutofit/>
          </a:bodyPr>
          <a:lstStyle/>
          <a:p>
            <a:r>
              <a:rPr lang="en-US" sz="3200" b="1" dirty="0">
                <a:ln w="17780" cmpd="sng">
                  <a:noFill/>
                  <a:prstDash val="solid"/>
                  <a:miter lim="800000"/>
                </a:ln>
                <a:latin typeface="Calibri" pitchFamily="34" charset="0"/>
                <a:cs typeface="Calibri" pitchFamily="34" charset="0"/>
              </a:rPr>
              <a:t>Figure: Diffusion-adoption Curve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040D8E3-0239-4CFD-9DB4-71C93F9E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B245D-8A2A-424C-A252-90A1631E178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EAADB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EAADB">
                  <a:lumMod val="60000"/>
                  <a:lumOff val="40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pic>
        <p:nvPicPr>
          <p:cNvPr id="8" name="Content Placeholder 5" descr="Diffusion curve.png">
            <a:extLst>
              <a:ext uri="{FF2B5EF4-FFF2-40B4-BE49-F238E27FC236}">
                <a16:creationId xmlns:a16="http://schemas.microsoft.com/office/drawing/2014/main" xmlns="" id="{34FC1405-9C89-46B9-AFFF-911FD59C94F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371600"/>
            <a:ext cx="7467600" cy="4114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04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B4CEB8-F216-4016-90DB-FA085D2C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499" y="228600"/>
            <a:ext cx="7999476" cy="990600"/>
          </a:xfrm>
        </p:spPr>
        <p:txBody>
          <a:bodyPr>
            <a:normAutofit/>
          </a:bodyPr>
          <a:lstStyle/>
          <a:p>
            <a:r>
              <a:rPr lang="en-US" sz="3200" b="1" dirty="0">
                <a:ln w="17780" cmpd="sng">
                  <a:noFill/>
                  <a:prstDash val="solid"/>
                  <a:miter lim="800000"/>
                </a:ln>
                <a:latin typeface="Calibri" pitchFamily="34" charset="0"/>
                <a:cs typeface="Calibri" pitchFamily="34" charset="0"/>
              </a:rPr>
              <a:t>Factors of macro- and micro-environment of an organisation 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040D8E3-0239-4CFD-9DB4-71C93F9E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B245D-8A2A-424C-A252-90A1631E178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EAADB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EAADB">
                  <a:lumMod val="60000"/>
                  <a:lumOff val="40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pic>
        <p:nvPicPr>
          <p:cNvPr id="13" name="Content Placeholder 5">
            <a:extLst>
              <a:ext uri="{FF2B5EF4-FFF2-40B4-BE49-F238E27FC236}">
                <a16:creationId xmlns:a16="http://schemas.microsoft.com/office/drawing/2014/main" xmlns="" id="{77B84C5E-F2A4-492D-94CB-50D2C73A8F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615" y="2019697"/>
            <a:ext cx="7836483" cy="2818606"/>
          </a:xfrm>
        </p:spPr>
      </p:pic>
    </p:spTree>
    <p:extLst>
      <p:ext uri="{BB962C8B-B14F-4D97-AF65-F5344CB8AC3E}">
        <p14:creationId xmlns:p14="http://schemas.microsoft.com/office/powerpoint/2010/main" val="197446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B4CEB8-F216-4016-90DB-FA085D2C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"/>
            <a:ext cx="7269480" cy="929640"/>
          </a:xfrm>
        </p:spPr>
        <p:txBody>
          <a:bodyPr>
            <a:normAutofit/>
          </a:bodyPr>
          <a:lstStyle/>
          <a:p>
            <a:r>
              <a:rPr lang="en-US" sz="3200" b="1" dirty="0">
                <a:ln w="17780" cmpd="sng">
                  <a:noFill/>
                  <a:prstDash val="solid"/>
                  <a:miter lim="800000"/>
                </a:ln>
                <a:latin typeface="Calibri" pitchFamily="34" charset="0"/>
                <a:cs typeface="Calibri" pitchFamily="34" charset="0"/>
              </a:rPr>
              <a:t>SLEPT Factors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040D8E3-0239-4CFD-9DB4-71C93F9E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B245D-8A2A-424C-A252-90A1631E178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EAADB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EAADB">
                  <a:lumMod val="60000"/>
                  <a:lumOff val="40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B268EFCB-6329-46C0-A332-A774CA89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143000"/>
            <a:ext cx="7907654" cy="5622926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Macro-environment factors (SLEPT framework)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Social factors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Legal and ethical factors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Economic factors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Political factors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Technological factors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Environmental Scanning: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120000"/>
              <a:buNone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“The process of continuously monitoring the environment and events and responding accordingly”</a:t>
            </a:r>
            <a:b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buSzPct val="120000"/>
              <a:buNone/>
            </a:pPr>
            <a:endParaRPr lang="en-US" sz="2800" dirty="0">
              <a:latin typeface="Calibri" pitchFamily="34" charset="0"/>
              <a:cs typeface="Calibri" pitchFamily="34" charset="0"/>
            </a:endParaRPr>
          </a:p>
          <a:p>
            <a:pPr>
              <a:buSzPct val="120000"/>
            </a:pP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74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B4CEB8-F216-4016-90DB-FA085D2C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"/>
            <a:ext cx="7269480" cy="929640"/>
          </a:xfrm>
        </p:spPr>
        <p:txBody>
          <a:bodyPr>
            <a:normAutofit/>
          </a:bodyPr>
          <a:lstStyle/>
          <a:p>
            <a:r>
              <a:rPr lang="en-US" sz="3200" b="1" dirty="0">
                <a:ln w="17780" cmpd="sng">
                  <a:noFill/>
                  <a:prstDash val="solid"/>
                  <a:miter lim="800000"/>
                </a:ln>
                <a:latin typeface="Calibri" pitchFamily="34" charset="0"/>
                <a:cs typeface="Calibri" pitchFamily="34" charset="0"/>
              </a:rPr>
              <a:t>Social Factors 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040D8E3-0239-4CFD-9DB4-71C93F9E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B245D-8A2A-424C-A252-90A1631E178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EAADB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EAADB">
                  <a:lumMod val="60000"/>
                  <a:lumOff val="40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B268EFCB-6329-46C0-A332-A774CA89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143000"/>
            <a:ext cx="7907654" cy="562292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Using the internet for business on the consumer’s end is determined by: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Cost of access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Value proposition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Ease of use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Security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Fear of the unknown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120000"/>
              <a:buNone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</a:b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64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B4CEB8-F216-4016-90DB-FA085D2C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"/>
            <a:ext cx="7269480" cy="929640"/>
          </a:xfrm>
        </p:spPr>
        <p:txBody>
          <a:bodyPr>
            <a:normAutofit/>
          </a:bodyPr>
          <a:lstStyle/>
          <a:p>
            <a:r>
              <a:rPr lang="en-US" sz="3200" b="1" dirty="0">
                <a:ln w="17780" cmpd="sng">
                  <a:noFill/>
                  <a:prstDash val="solid"/>
                  <a:miter lim="800000"/>
                </a:ln>
                <a:latin typeface="Calibri" pitchFamily="34" charset="0"/>
                <a:cs typeface="Calibri" pitchFamily="34" charset="0"/>
              </a:rPr>
              <a:t>Social Factors 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040D8E3-0239-4CFD-9DB4-71C93F9E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B245D-8A2A-424C-A252-90A1631E178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EAADB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EAADB">
                  <a:lumMod val="60000"/>
                  <a:lumOff val="40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B268EFCB-6329-46C0-A332-A774CA89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143000"/>
            <a:ext cx="7907654" cy="562292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We need to understand consumers’ online behaviour 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Web Motivation Inventory (WMI)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Research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Communication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Surfing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Shopping</a:t>
            </a:r>
          </a:p>
        </p:txBody>
      </p:sp>
    </p:spTree>
    <p:extLst>
      <p:ext uri="{BB962C8B-B14F-4D97-AF65-F5344CB8AC3E}">
        <p14:creationId xmlns:p14="http://schemas.microsoft.com/office/powerpoint/2010/main" val="2524469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B4CEB8-F216-4016-90DB-FA085D2C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"/>
            <a:ext cx="7269480" cy="929640"/>
          </a:xfrm>
        </p:spPr>
        <p:txBody>
          <a:bodyPr>
            <a:normAutofit/>
          </a:bodyPr>
          <a:lstStyle/>
          <a:p>
            <a:r>
              <a:rPr lang="en-US" sz="3200" b="1" dirty="0">
                <a:ln w="17780" cmpd="sng">
                  <a:noFill/>
                  <a:prstDash val="solid"/>
                  <a:miter lim="800000"/>
                </a:ln>
                <a:latin typeface="Calibri" pitchFamily="34" charset="0"/>
                <a:cs typeface="Calibri" pitchFamily="34" charset="0"/>
              </a:rPr>
              <a:t>Legal and Ethical Factors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040D8E3-0239-4CFD-9DB4-71C93F9E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B245D-8A2A-424C-A252-90A1631E178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EAADB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EAADB">
                  <a:lumMod val="60000"/>
                  <a:lumOff val="40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B268EFCB-6329-46C0-A332-A774CA89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480" y="1295400"/>
            <a:ext cx="7619999" cy="5029201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Ethical standards: “Practice or behaviour which is morally acceptable to society” 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Ethical issues include: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Privacy: “</a:t>
            </a:r>
            <a:r>
              <a:rPr lang="en-US" sz="2400" i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right of individuals to avoid intrusion into their personal affairs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”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Financial privacy and personal privacy 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Consumer’s personal information is important to businesses.</a:t>
            </a:r>
            <a:r>
              <a:rPr lang="en-US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Why</a:t>
            </a: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20752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B4CEB8-F216-4016-90DB-FA085D2C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"/>
            <a:ext cx="7269480" cy="929640"/>
          </a:xfrm>
        </p:spPr>
        <p:txBody>
          <a:bodyPr>
            <a:normAutofit/>
          </a:bodyPr>
          <a:lstStyle/>
          <a:p>
            <a:r>
              <a:rPr lang="en-US" sz="3200" b="1" dirty="0">
                <a:ln w="17780" cmpd="sng">
                  <a:noFill/>
                  <a:prstDash val="solid"/>
                  <a:miter lim="800000"/>
                </a:ln>
                <a:latin typeface="Calibri" pitchFamily="34" charset="0"/>
                <a:cs typeface="Calibri" pitchFamily="34" charset="0"/>
              </a:rPr>
              <a:t>Legal and Ethical Factors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040D8E3-0239-4CFD-9DB4-71C93F9E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B245D-8A2A-424C-A252-90A1631E178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EAADB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EAADB">
                  <a:lumMod val="60000"/>
                  <a:lumOff val="40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B268EFCB-6329-46C0-A332-A774CA89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7467599" cy="4724400"/>
          </a:xfrm>
        </p:spPr>
        <p:txBody>
          <a:bodyPr>
            <a:normAutofit/>
          </a:bodyPr>
          <a:lstStyle/>
          <a:p>
            <a:pPr marL="114300" lvl="1" indent="0">
              <a:spcBef>
                <a:spcPts val="1200"/>
              </a:spcBef>
              <a:spcAft>
                <a:spcPts val="1200"/>
              </a:spcAft>
              <a:buSzPct val="120000"/>
              <a:buFont typeface="Arial" pitchFamily="34" charset="0"/>
              <a:buChar char="•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Personal information include:</a:t>
            </a:r>
          </a:p>
          <a:p>
            <a:pPr marL="514350" lvl="2" indent="0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  <a:tabLst>
                <a:tab pos="800100" algn="l"/>
              </a:tabLst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Contact information </a:t>
            </a:r>
          </a:p>
          <a:p>
            <a:pPr marL="514350" lvl="2" indent="0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Profile information </a:t>
            </a:r>
          </a:p>
          <a:p>
            <a:pPr marL="514350" lvl="2" indent="0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Access platform usage</a:t>
            </a:r>
          </a:p>
          <a:p>
            <a:pPr marL="514350" lvl="2" indent="0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Behavioural information on a single site</a:t>
            </a:r>
          </a:p>
          <a:p>
            <a:pPr marL="514350" lvl="2" indent="0">
              <a:spcBef>
                <a:spcPts val="1200"/>
              </a:spcBef>
              <a:spcAft>
                <a:spcPts val="1200"/>
              </a:spcAft>
              <a:buSzPct val="80000"/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Behavioural information on multiple sites</a:t>
            </a:r>
          </a:p>
        </p:txBody>
      </p:sp>
    </p:spTree>
    <p:extLst>
      <p:ext uri="{BB962C8B-B14F-4D97-AF65-F5344CB8AC3E}">
        <p14:creationId xmlns:p14="http://schemas.microsoft.com/office/powerpoint/2010/main" val="2496183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B4CEB8-F216-4016-90DB-FA085D2C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"/>
            <a:ext cx="7269480" cy="929640"/>
          </a:xfrm>
        </p:spPr>
        <p:txBody>
          <a:bodyPr>
            <a:normAutofit/>
          </a:bodyPr>
          <a:lstStyle/>
          <a:p>
            <a:r>
              <a:rPr lang="en-US" sz="3200" b="1" dirty="0">
                <a:ln w="17780" cmpd="sng">
                  <a:noFill/>
                  <a:prstDash val="solid"/>
                  <a:miter lim="800000"/>
                </a:ln>
                <a:latin typeface="Calibri" pitchFamily="34" charset="0"/>
                <a:cs typeface="Calibri" pitchFamily="34" charset="0"/>
              </a:rPr>
              <a:t>Legal and Ethical Factors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040D8E3-0239-4CFD-9DB4-71C93F9E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B245D-8A2A-424C-A252-90A1631E178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EAADB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EAADB">
                  <a:lumMod val="60000"/>
                  <a:lumOff val="40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B268EFCB-6329-46C0-A332-A774CA89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7467599" cy="4724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Domain name registration 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Using competitor’s name in meta-data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Accessibility law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Protecting Intellectual Property (IP)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Trademark protection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v"/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Patent protection  </a:t>
            </a:r>
          </a:p>
        </p:txBody>
      </p:sp>
    </p:spTree>
    <p:extLst>
      <p:ext uri="{BB962C8B-B14F-4D97-AF65-F5344CB8AC3E}">
        <p14:creationId xmlns:p14="http://schemas.microsoft.com/office/powerpoint/2010/main" val="3290622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B4CEB8-F216-4016-90DB-FA085D2C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30480"/>
            <a:ext cx="7269480" cy="929640"/>
          </a:xfrm>
        </p:spPr>
        <p:txBody>
          <a:bodyPr>
            <a:normAutofit/>
          </a:bodyPr>
          <a:lstStyle/>
          <a:p>
            <a:r>
              <a:rPr lang="en-US" sz="3200" b="1" dirty="0">
                <a:ln w="17780" cmpd="sng">
                  <a:noFill/>
                  <a:prstDash val="solid"/>
                  <a:miter lim="800000"/>
                </a:ln>
                <a:latin typeface="Calibri" pitchFamily="34" charset="0"/>
                <a:cs typeface="Calibri" pitchFamily="34" charset="0"/>
              </a:rPr>
              <a:t>Economic Factors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040D8E3-0239-4CFD-9DB4-71C93F9EB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B245D-8A2A-424C-A252-90A1631E1785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8EAADB">
                    <a:lumMod val="60000"/>
                    <a:lumOff val="40000"/>
                  </a:srgbClr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8EAADB">
                  <a:lumMod val="60000"/>
                  <a:lumOff val="40000"/>
                </a:srgbClr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B268EFCB-6329-46C0-A332-A774CA891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371600"/>
            <a:ext cx="7467599" cy="4724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E-economy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“</a:t>
            </a:r>
            <a:r>
              <a:rPr lang="en-US" sz="2400" i="1" dirty="0">
                <a:latin typeface="Calibri" pitchFamily="34" charset="0"/>
                <a:cs typeface="Calibri" pitchFamily="34" charset="0"/>
              </a:rPr>
              <a:t>The dynamic system of interactions between a nation’s citizens, the businesses and government that capitalize upon online technology to achieve a social or economic good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”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b="1" dirty="0" err="1">
                <a:latin typeface="Calibri" pitchFamily="34" charset="0"/>
                <a:cs typeface="Calibri" pitchFamily="34" charset="0"/>
              </a:rPr>
              <a:t>Globalisation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“The increase of international trading and shared social and cultural values.”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r>
              <a:rPr lang="en-US" sz="2400" b="1" dirty="0">
                <a:latin typeface="Calibri" pitchFamily="34" charset="0"/>
                <a:cs typeface="Calibri" pitchFamily="34" charset="0"/>
              </a:rPr>
              <a:t>Localisation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20000"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30290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1_View">
  <a:themeElements>
    <a:clrScheme name="Custom 2">
      <a:dk1>
        <a:sysClr val="windowText" lastClr="000000"/>
      </a:dk1>
      <a:lt1>
        <a:sysClr val="window" lastClr="FFFFFF"/>
      </a:lt1>
      <a:dk2>
        <a:srgbClr val="8EAADB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12363</TotalTime>
  <Words>374</Words>
  <Application>Microsoft Office PowerPoint</Application>
  <PresentationFormat>On-screen Show (4:3)</PresentationFormat>
  <Paragraphs>79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Schoolbook</vt:lpstr>
      <vt:lpstr>Wingdings</vt:lpstr>
      <vt:lpstr>Wingdings 2</vt:lpstr>
      <vt:lpstr>View</vt:lpstr>
      <vt:lpstr>1_View</vt:lpstr>
      <vt:lpstr>PowerPoint Presentation</vt:lpstr>
      <vt:lpstr>Factors of macro- and micro-environment of an organisation </vt:lpstr>
      <vt:lpstr>SLEPT Factors</vt:lpstr>
      <vt:lpstr>Social Factors </vt:lpstr>
      <vt:lpstr>Social Factors </vt:lpstr>
      <vt:lpstr>Legal and Ethical Factors</vt:lpstr>
      <vt:lpstr>Legal and Ethical Factors</vt:lpstr>
      <vt:lpstr>Legal and Ethical Factors</vt:lpstr>
      <vt:lpstr>Economic Factors</vt:lpstr>
      <vt:lpstr>Political Factors </vt:lpstr>
      <vt:lpstr>Technological Factors</vt:lpstr>
      <vt:lpstr>Figure: Diffusion-adoption Curve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Beeza</dc:creator>
  <cp:lastModifiedBy>iomiraq</cp:lastModifiedBy>
  <cp:revision>362</cp:revision>
  <cp:lastPrinted>2015-10-26T23:53:44Z</cp:lastPrinted>
  <dcterms:created xsi:type="dcterms:W3CDTF">2013-10-05T16:11:45Z</dcterms:created>
  <dcterms:modified xsi:type="dcterms:W3CDTF">2023-01-17T19:04:31Z</dcterms:modified>
</cp:coreProperties>
</file>