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6"/>
  </p:notesMasterIdLst>
  <p:sldIdLst>
    <p:sldId id="284" r:id="rId2"/>
    <p:sldId id="285" r:id="rId3"/>
    <p:sldId id="292" r:id="rId4"/>
    <p:sldId id="286" r:id="rId5"/>
    <p:sldId id="257" r:id="rId6"/>
    <p:sldId id="258" r:id="rId7"/>
    <p:sldId id="287" r:id="rId8"/>
    <p:sldId id="265" r:id="rId9"/>
    <p:sldId id="266" r:id="rId10"/>
    <p:sldId id="267" r:id="rId11"/>
    <p:sldId id="268" r:id="rId12"/>
    <p:sldId id="288" r:id="rId13"/>
    <p:sldId id="269" r:id="rId14"/>
    <p:sldId id="270" r:id="rId15"/>
    <p:sldId id="271" r:id="rId16"/>
    <p:sldId id="272" r:id="rId17"/>
    <p:sldId id="273" r:id="rId18"/>
    <p:sldId id="274" r:id="rId19"/>
    <p:sldId id="275" r:id="rId20"/>
    <p:sldId id="289" r:id="rId21"/>
    <p:sldId id="290" r:id="rId22"/>
    <p:sldId id="291" r:id="rId23"/>
    <p:sldId id="293" r:id="rId24"/>
    <p:sldId id="294"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1" d="100"/>
          <a:sy n="61" d="100"/>
        </p:scale>
        <p:origin x="1572" y="6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F410DB4-5443-410B-B11C-926A29B9B880}" type="datetimeFigureOut">
              <a:rPr lang="en-GB" smtClean="0"/>
              <a:t>14/01/2023</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E12CB58-AC42-4C98-BF41-A3C63EBB7937}" type="slidenum">
              <a:rPr lang="en-GB" smtClean="0"/>
              <a:t>‹#›</a:t>
            </a:fld>
            <a:endParaRPr lang="en-GB"/>
          </a:p>
        </p:txBody>
      </p:sp>
    </p:spTree>
    <p:extLst>
      <p:ext uri="{BB962C8B-B14F-4D97-AF65-F5344CB8AC3E}">
        <p14:creationId xmlns:p14="http://schemas.microsoft.com/office/powerpoint/2010/main" val="9031415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A0BC330A-CDC2-46AD-A000-E58D60E513F1}" type="slidenum">
              <a:rPr lang="ar-IQ" smtClean="0"/>
              <a:t>1</a:t>
            </a:fld>
            <a:endParaRPr lang="ar-IQ"/>
          </a:p>
        </p:txBody>
      </p:sp>
      <p:sp>
        <p:nvSpPr>
          <p:cNvPr id="5" name="Footer Placeholder 4"/>
          <p:cNvSpPr>
            <a:spLocks noGrp="1"/>
          </p:cNvSpPr>
          <p:nvPr>
            <p:ph type="ftr" sz="quarter" idx="11"/>
          </p:nvPr>
        </p:nvSpPr>
        <p:spPr/>
        <p:txBody>
          <a:bodyPr/>
          <a:lstStyle/>
          <a:p>
            <a:endParaRPr lang="ar-IQ"/>
          </a:p>
        </p:txBody>
      </p:sp>
    </p:spTree>
    <p:extLst>
      <p:ext uri="{BB962C8B-B14F-4D97-AF65-F5344CB8AC3E}">
        <p14:creationId xmlns:p14="http://schemas.microsoft.com/office/powerpoint/2010/main" val="32206600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Default doesn’t need </a:t>
            </a:r>
            <a:r>
              <a:rPr lang="en-US" dirty="0" err="1"/>
              <a:t>coords</a:t>
            </a:r>
            <a:r>
              <a:rPr lang="en-US" dirty="0"/>
              <a:t> all </a:t>
            </a:r>
            <a:r>
              <a:rPr lang="en-US" dirty="0" err="1"/>
              <a:t>img</a:t>
            </a:r>
            <a:r>
              <a:rPr lang="en-US" dirty="0"/>
              <a:t> will be map</a:t>
            </a:r>
            <a:endParaRPr lang="en-GB" dirty="0"/>
          </a:p>
        </p:txBody>
      </p:sp>
      <p:sp>
        <p:nvSpPr>
          <p:cNvPr id="4" name="Slide Number Placeholder 3"/>
          <p:cNvSpPr>
            <a:spLocks noGrp="1"/>
          </p:cNvSpPr>
          <p:nvPr>
            <p:ph type="sldNum" sz="quarter" idx="10"/>
          </p:nvPr>
        </p:nvSpPr>
        <p:spPr/>
        <p:txBody>
          <a:bodyPr/>
          <a:lstStyle/>
          <a:p>
            <a:fld id="{95629013-0A9E-4E80-93AF-8F2010E928EF}" type="slidenum">
              <a:rPr lang="en-GB" smtClean="0">
                <a:solidFill>
                  <a:prstClr val="black"/>
                </a:solidFill>
              </a:rPr>
              <a:pPr/>
              <a:t>11</a:t>
            </a:fld>
            <a:endParaRPr lang="en-GB">
              <a:solidFill>
                <a:prstClr val="black"/>
              </a:solidFill>
            </a:endParaRPr>
          </a:p>
        </p:txBody>
      </p:sp>
    </p:spTree>
    <p:extLst>
      <p:ext uri="{BB962C8B-B14F-4D97-AF65-F5344CB8AC3E}">
        <p14:creationId xmlns:p14="http://schemas.microsoft.com/office/powerpoint/2010/main" val="21158741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Default doesn’t need </a:t>
            </a:r>
            <a:r>
              <a:rPr lang="en-US" dirty="0" err="1"/>
              <a:t>coords</a:t>
            </a:r>
            <a:r>
              <a:rPr lang="en-US" dirty="0"/>
              <a:t> all </a:t>
            </a:r>
            <a:r>
              <a:rPr lang="en-US" dirty="0" err="1"/>
              <a:t>img</a:t>
            </a:r>
            <a:r>
              <a:rPr lang="en-US" dirty="0"/>
              <a:t> will be map</a:t>
            </a:r>
            <a:endParaRPr lang="en-GB" dirty="0"/>
          </a:p>
        </p:txBody>
      </p:sp>
      <p:sp>
        <p:nvSpPr>
          <p:cNvPr id="4" name="Slide Number Placeholder 3"/>
          <p:cNvSpPr>
            <a:spLocks noGrp="1"/>
          </p:cNvSpPr>
          <p:nvPr>
            <p:ph type="sldNum" sz="quarter" idx="10"/>
          </p:nvPr>
        </p:nvSpPr>
        <p:spPr/>
        <p:txBody>
          <a:bodyPr/>
          <a:lstStyle/>
          <a:p>
            <a:fld id="{95629013-0A9E-4E80-93AF-8F2010E928EF}" type="slidenum">
              <a:rPr lang="en-GB" smtClean="0">
                <a:solidFill>
                  <a:prstClr val="black"/>
                </a:solidFill>
              </a:rPr>
              <a:pPr/>
              <a:t>12</a:t>
            </a:fld>
            <a:endParaRPr lang="en-GB">
              <a:solidFill>
                <a:prstClr val="black"/>
              </a:solidFill>
            </a:endParaRPr>
          </a:p>
        </p:txBody>
      </p:sp>
    </p:spTree>
    <p:extLst>
      <p:ext uri="{BB962C8B-B14F-4D97-AF65-F5344CB8AC3E}">
        <p14:creationId xmlns:p14="http://schemas.microsoft.com/office/powerpoint/2010/main" val="21158741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r>
              <a:rPr lang="ar-IQ"/>
              <a:t>Web Design</a:t>
            </a:r>
          </a:p>
        </p:txBody>
      </p:sp>
      <p:sp>
        <p:nvSpPr>
          <p:cNvPr id="5" name="Footer Placeholder 4"/>
          <p:cNvSpPr>
            <a:spLocks noGrp="1"/>
          </p:cNvSpPr>
          <p:nvPr>
            <p:ph type="ftr" sz="quarter" idx="11"/>
          </p:nvPr>
        </p:nvSpPr>
        <p:spPr/>
        <p:txBody>
          <a:bodyPr/>
          <a:lstStyle/>
          <a:p>
            <a:r>
              <a:rPr lang="en-GB"/>
              <a:t>By:Saja A. Muhammed</a:t>
            </a:r>
            <a:endParaRPr lang="ar-IQ"/>
          </a:p>
        </p:txBody>
      </p:sp>
      <p:sp>
        <p:nvSpPr>
          <p:cNvPr id="6" name="Slide Number Placeholder 5"/>
          <p:cNvSpPr>
            <a:spLocks noGrp="1"/>
          </p:cNvSpPr>
          <p:nvPr>
            <p:ph type="sldNum" sz="quarter" idx="12"/>
          </p:nvPr>
        </p:nvSpPr>
        <p:spPr/>
        <p:txBody>
          <a:bodyPr/>
          <a:lstStyle/>
          <a:p>
            <a:fld id="{9F89E8D9-C98F-4264-B954-5B32DBC7D2D3}" type="slidenum">
              <a:rPr lang="ar-IQ" smtClean="0"/>
              <a:pPr/>
              <a:t>‹#›</a:t>
            </a:fld>
            <a:endParaRPr lang="ar-IQ"/>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265044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ar-IQ"/>
              <a:t>Web Design</a:t>
            </a:r>
          </a:p>
        </p:txBody>
      </p:sp>
      <p:sp>
        <p:nvSpPr>
          <p:cNvPr id="5" name="Footer Placeholder 4"/>
          <p:cNvSpPr>
            <a:spLocks noGrp="1"/>
          </p:cNvSpPr>
          <p:nvPr>
            <p:ph type="ftr" sz="quarter" idx="11"/>
          </p:nvPr>
        </p:nvSpPr>
        <p:spPr/>
        <p:txBody>
          <a:bodyPr/>
          <a:lstStyle/>
          <a:p>
            <a:r>
              <a:rPr lang="en-GB"/>
              <a:t>By:Saja A. Muhammed</a:t>
            </a:r>
            <a:endParaRPr lang="ar-IQ"/>
          </a:p>
        </p:txBody>
      </p:sp>
      <p:sp>
        <p:nvSpPr>
          <p:cNvPr id="6" name="Slide Number Placeholder 5"/>
          <p:cNvSpPr>
            <a:spLocks noGrp="1"/>
          </p:cNvSpPr>
          <p:nvPr>
            <p:ph type="sldNum" sz="quarter" idx="12"/>
          </p:nvPr>
        </p:nvSpPr>
        <p:spPr/>
        <p:txBody>
          <a:bodyPr/>
          <a:lstStyle/>
          <a:p>
            <a:fld id="{9F89E8D9-C98F-4264-B954-5B32DBC7D2D3}" type="slidenum">
              <a:rPr lang="ar-IQ" smtClean="0"/>
              <a:pPr/>
              <a:t>‹#›</a:t>
            </a:fld>
            <a:endParaRPr lang="ar-IQ"/>
          </a:p>
        </p:txBody>
      </p:sp>
    </p:spTree>
    <p:extLst>
      <p:ext uri="{BB962C8B-B14F-4D97-AF65-F5344CB8AC3E}">
        <p14:creationId xmlns:p14="http://schemas.microsoft.com/office/powerpoint/2010/main" val="8208924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ar-IQ"/>
              <a:t>Web Design</a:t>
            </a:r>
          </a:p>
        </p:txBody>
      </p:sp>
      <p:sp>
        <p:nvSpPr>
          <p:cNvPr id="5" name="Footer Placeholder 4"/>
          <p:cNvSpPr>
            <a:spLocks noGrp="1"/>
          </p:cNvSpPr>
          <p:nvPr>
            <p:ph type="ftr" sz="quarter" idx="11"/>
          </p:nvPr>
        </p:nvSpPr>
        <p:spPr/>
        <p:txBody>
          <a:bodyPr/>
          <a:lstStyle/>
          <a:p>
            <a:r>
              <a:rPr lang="en-GB"/>
              <a:t>By:Saja A. Muhammed</a:t>
            </a:r>
            <a:endParaRPr lang="ar-IQ"/>
          </a:p>
        </p:txBody>
      </p:sp>
      <p:sp>
        <p:nvSpPr>
          <p:cNvPr id="6" name="Slide Number Placeholder 5"/>
          <p:cNvSpPr>
            <a:spLocks noGrp="1"/>
          </p:cNvSpPr>
          <p:nvPr>
            <p:ph type="sldNum" sz="quarter" idx="12"/>
          </p:nvPr>
        </p:nvSpPr>
        <p:spPr/>
        <p:txBody>
          <a:bodyPr/>
          <a:lstStyle/>
          <a:p>
            <a:fld id="{9F89E8D9-C98F-4264-B954-5B32DBC7D2D3}" type="slidenum">
              <a:rPr lang="ar-IQ" smtClean="0"/>
              <a:pPr/>
              <a:t>‹#›</a:t>
            </a:fld>
            <a:endParaRPr lang="ar-IQ"/>
          </a:p>
        </p:txBody>
      </p:sp>
    </p:spTree>
    <p:extLst>
      <p:ext uri="{BB962C8B-B14F-4D97-AF65-F5344CB8AC3E}">
        <p14:creationId xmlns:p14="http://schemas.microsoft.com/office/powerpoint/2010/main" val="1110929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ar-IQ"/>
              <a:t>Web Design</a:t>
            </a:r>
          </a:p>
        </p:txBody>
      </p:sp>
      <p:sp>
        <p:nvSpPr>
          <p:cNvPr id="5" name="Footer Placeholder 4"/>
          <p:cNvSpPr>
            <a:spLocks noGrp="1"/>
          </p:cNvSpPr>
          <p:nvPr>
            <p:ph type="ftr" sz="quarter" idx="11"/>
          </p:nvPr>
        </p:nvSpPr>
        <p:spPr/>
        <p:txBody>
          <a:bodyPr/>
          <a:lstStyle/>
          <a:p>
            <a:r>
              <a:rPr lang="en-GB"/>
              <a:t>By:Saja A. Muhammed</a:t>
            </a:r>
            <a:endParaRPr lang="ar-IQ"/>
          </a:p>
        </p:txBody>
      </p:sp>
      <p:sp>
        <p:nvSpPr>
          <p:cNvPr id="6" name="Slide Number Placeholder 5"/>
          <p:cNvSpPr>
            <a:spLocks noGrp="1"/>
          </p:cNvSpPr>
          <p:nvPr>
            <p:ph type="sldNum" sz="quarter" idx="12"/>
          </p:nvPr>
        </p:nvSpPr>
        <p:spPr/>
        <p:txBody>
          <a:bodyPr/>
          <a:lstStyle/>
          <a:p>
            <a:fld id="{9F89E8D9-C98F-4264-B954-5B32DBC7D2D3}" type="slidenum">
              <a:rPr lang="ar-IQ" smtClean="0"/>
              <a:pPr/>
              <a:t>‹#›</a:t>
            </a:fld>
            <a:endParaRPr lang="ar-IQ"/>
          </a:p>
        </p:txBody>
      </p:sp>
    </p:spTree>
    <p:extLst>
      <p:ext uri="{BB962C8B-B14F-4D97-AF65-F5344CB8AC3E}">
        <p14:creationId xmlns:p14="http://schemas.microsoft.com/office/powerpoint/2010/main" val="42783284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ar-IQ"/>
              <a:t>Web Design</a:t>
            </a:r>
          </a:p>
        </p:txBody>
      </p:sp>
      <p:sp>
        <p:nvSpPr>
          <p:cNvPr id="5" name="Footer Placeholder 4"/>
          <p:cNvSpPr>
            <a:spLocks noGrp="1"/>
          </p:cNvSpPr>
          <p:nvPr>
            <p:ph type="ftr" sz="quarter" idx="11"/>
          </p:nvPr>
        </p:nvSpPr>
        <p:spPr/>
        <p:txBody>
          <a:bodyPr/>
          <a:lstStyle/>
          <a:p>
            <a:r>
              <a:rPr lang="en-GB"/>
              <a:t>By:Saja A. Muhammed</a:t>
            </a:r>
            <a:endParaRPr lang="ar-IQ"/>
          </a:p>
        </p:txBody>
      </p:sp>
      <p:sp>
        <p:nvSpPr>
          <p:cNvPr id="6" name="Slide Number Placeholder 5"/>
          <p:cNvSpPr>
            <a:spLocks noGrp="1"/>
          </p:cNvSpPr>
          <p:nvPr>
            <p:ph type="sldNum" sz="quarter" idx="12"/>
          </p:nvPr>
        </p:nvSpPr>
        <p:spPr/>
        <p:txBody>
          <a:bodyPr/>
          <a:lstStyle/>
          <a:p>
            <a:fld id="{9F89E8D9-C98F-4264-B954-5B32DBC7D2D3}" type="slidenum">
              <a:rPr lang="ar-IQ" smtClean="0"/>
              <a:pPr/>
              <a:t>‹#›</a:t>
            </a:fld>
            <a:endParaRPr lang="ar-IQ"/>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60907110"/>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r>
              <a:rPr lang="ar-IQ"/>
              <a:t>Web Design</a:t>
            </a:r>
          </a:p>
        </p:txBody>
      </p:sp>
      <p:sp>
        <p:nvSpPr>
          <p:cNvPr id="6" name="Footer Placeholder 5"/>
          <p:cNvSpPr>
            <a:spLocks noGrp="1"/>
          </p:cNvSpPr>
          <p:nvPr>
            <p:ph type="ftr" sz="quarter" idx="11"/>
          </p:nvPr>
        </p:nvSpPr>
        <p:spPr/>
        <p:txBody>
          <a:bodyPr/>
          <a:lstStyle/>
          <a:p>
            <a:r>
              <a:rPr lang="en-GB"/>
              <a:t>By:Saja A. Muhammed</a:t>
            </a:r>
            <a:endParaRPr lang="ar-IQ"/>
          </a:p>
        </p:txBody>
      </p:sp>
      <p:sp>
        <p:nvSpPr>
          <p:cNvPr id="7" name="Slide Number Placeholder 6"/>
          <p:cNvSpPr>
            <a:spLocks noGrp="1"/>
          </p:cNvSpPr>
          <p:nvPr>
            <p:ph type="sldNum" sz="quarter" idx="12"/>
          </p:nvPr>
        </p:nvSpPr>
        <p:spPr/>
        <p:txBody>
          <a:bodyPr/>
          <a:lstStyle/>
          <a:p>
            <a:fld id="{9F89E8D9-C98F-4264-B954-5B32DBC7D2D3}" type="slidenum">
              <a:rPr lang="ar-IQ" smtClean="0"/>
              <a:pPr/>
              <a:t>‹#›</a:t>
            </a:fld>
            <a:endParaRPr lang="ar-IQ"/>
          </a:p>
        </p:txBody>
      </p:sp>
    </p:spTree>
    <p:extLst>
      <p:ext uri="{BB962C8B-B14F-4D97-AF65-F5344CB8AC3E}">
        <p14:creationId xmlns:p14="http://schemas.microsoft.com/office/powerpoint/2010/main" val="36686780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r>
              <a:rPr lang="ar-IQ"/>
              <a:t>Web Design</a:t>
            </a:r>
          </a:p>
        </p:txBody>
      </p:sp>
      <p:sp>
        <p:nvSpPr>
          <p:cNvPr id="8" name="Footer Placeholder 7"/>
          <p:cNvSpPr>
            <a:spLocks noGrp="1"/>
          </p:cNvSpPr>
          <p:nvPr>
            <p:ph type="ftr" sz="quarter" idx="11"/>
          </p:nvPr>
        </p:nvSpPr>
        <p:spPr/>
        <p:txBody>
          <a:bodyPr/>
          <a:lstStyle/>
          <a:p>
            <a:r>
              <a:rPr lang="en-GB"/>
              <a:t>By:Saja A. Muhammed</a:t>
            </a:r>
            <a:endParaRPr lang="ar-IQ"/>
          </a:p>
        </p:txBody>
      </p:sp>
      <p:sp>
        <p:nvSpPr>
          <p:cNvPr id="9" name="Slide Number Placeholder 8"/>
          <p:cNvSpPr>
            <a:spLocks noGrp="1"/>
          </p:cNvSpPr>
          <p:nvPr>
            <p:ph type="sldNum" sz="quarter" idx="12"/>
          </p:nvPr>
        </p:nvSpPr>
        <p:spPr/>
        <p:txBody>
          <a:bodyPr/>
          <a:lstStyle/>
          <a:p>
            <a:fld id="{9F89E8D9-C98F-4264-B954-5B32DBC7D2D3}" type="slidenum">
              <a:rPr lang="ar-IQ" smtClean="0"/>
              <a:pPr/>
              <a:t>‹#›</a:t>
            </a:fld>
            <a:endParaRPr lang="ar-IQ"/>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418409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r>
              <a:rPr lang="ar-IQ"/>
              <a:t>Web Design</a:t>
            </a:r>
          </a:p>
        </p:txBody>
      </p:sp>
      <p:sp>
        <p:nvSpPr>
          <p:cNvPr id="4" name="Footer Placeholder 3"/>
          <p:cNvSpPr>
            <a:spLocks noGrp="1"/>
          </p:cNvSpPr>
          <p:nvPr>
            <p:ph type="ftr" sz="quarter" idx="11"/>
          </p:nvPr>
        </p:nvSpPr>
        <p:spPr/>
        <p:txBody>
          <a:bodyPr/>
          <a:lstStyle/>
          <a:p>
            <a:r>
              <a:rPr lang="en-GB"/>
              <a:t>By:Saja A. Muhammed</a:t>
            </a:r>
            <a:endParaRPr lang="ar-IQ"/>
          </a:p>
        </p:txBody>
      </p:sp>
      <p:sp>
        <p:nvSpPr>
          <p:cNvPr id="5" name="Slide Number Placeholder 4"/>
          <p:cNvSpPr>
            <a:spLocks noGrp="1"/>
          </p:cNvSpPr>
          <p:nvPr>
            <p:ph type="sldNum" sz="quarter" idx="12"/>
          </p:nvPr>
        </p:nvSpPr>
        <p:spPr/>
        <p:txBody>
          <a:bodyPr/>
          <a:lstStyle/>
          <a:p>
            <a:fld id="{9F89E8D9-C98F-4264-B954-5B32DBC7D2D3}" type="slidenum">
              <a:rPr lang="ar-IQ" smtClean="0"/>
              <a:pPr/>
              <a:t>‹#›</a:t>
            </a:fld>
            <a:endParaRPr lang="ar-IQ"/>
          </a:p>
        </p:txBody>
      </p:sp>
    </p:spTree>
    <p:extLst>
      <p:ext uri="{BB962C8B-B14F-4D97-AF65-F5344CB8AC3E}">
        <p14:creationId xmlns:p14="http://schemas.microsoft.com/office/powerpoint/2010/main" val="41910116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ar-IQ"/>
              <a:t>Web Design</a:t>
            </a:r>
          </a:p>
        </p:txBody>
      </p:sp>
      <p:sp>
        <p:nvSpPr>
          <p:cNvPr id="3" name="Footer Placeholder 2"/>
          <p:cNvSpPr>
            <a:spLocks noGrp="1"/>
          </p:cNvSpPr>
          <p:nvPr>
            <p:ph type="ftr" sz="quarter" idx="11"/>
          </p:nvPr>
        </p:nvSpPr>
        <p:spPr/>
        <p:txBody>
          <a:bodyPr/>
          <a:lstStyle/>
          <a:p>
            <a:r>
              <a:rPr lang="en-GB"/>
              <a:t>By:Saja A. Muhammed</a:t>
            </a:r>
            <a:endParaRPr lang="ar-IQ"/>
          </a:p>
        </p:txBody>
      </p:sp>
      <p:sp>
        <p:nvSpPr>
          <p:cNvPr id="4" name="Slide Number Placeholder 3"/>
          <p:cNvSpPr>
            <a:spLocks noGrp="1"/>
          </p:cNvSpPr>
          <p:nvPr>
            <p:ph type="sldNum" sz="quarter" idx="12"/>
          </p:nvPr>
        </p:nvSpPr>
        <p:spPr/>
        <p:txBody>
          <a:bodyPr/>
          <a:lstStyle/>
          <a:p>
            <a:fld id="{9F89E8D9-C98F-4264-B954-5B32DBC7D2D3}" type="slidenum">
              <a:rPr lang="ar-IQ" smtClean="0"/>
              <a:pPr/>
              <a:t>‹#›</a:t>
            </a:fld>
            <a:endParaRPr lang="ar-IQ"/>
          </a:p>
        </p:txBody>
      </p:sp>
    </p:spTree>
    <p:extLst>
      <p:ext uri="{BB962C8B-B14F-4D97-AF65-F5344CB8AC3E}">
        <p14:creationId xmlns:p14="http://schemas.microsoft.com/office/powerpoint/2010/main" val="26066982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ar-IQ"/>
              <a:t>Web Design</a:t>
            </a:r>
          </a:p>
        </p:txBody>
      </p:sp>
      <p:sp>
        <p:nvSpPr>
          <p:cNvPr id="6" name="Footer Placeholder 5"/>
          <p:cNvSpPr>
            <a:spLocks noGrp="1"/>
          </p:cNvSpPr>
          <p:nvPr>
            <p:ph type="ftr" sz="quarter" idx="11"/>
          </p:nvPr>
        </p:nvSpPr>
        <p:spPr/>
        <p:txBody>
          <a:bodyPr/>
          <a:lstStyle/>
          <a:p>
            <a:r>
              <a:rPr lang="en-GB"/>
              <a:t>By:Saja A. Muhammed</a:t>
            </a:r>
            <a:endParaRPr lang="ar-IQ"/>
          </a:p>
        </p:txBody>
      </p:sp>
      <p:sp>
        <p:nvSpPr>
          <p:cNvPr id="7" name="Slide Number Placeholder 6"/>
          <p:cNvSpPr>
            <a:spLocks noGrp="1"/>
          </p:cNvSpPr>
          <p:nvPr>
            <p:ph type="sldNum" sz="quarter" idx="12"/>
          </p:nvPr>
        </p:nvSpPr>
        <p:spPr/>
        <p:txBody>
          <a:bodyPr/>
          <a:lstStyle/>
          <a:p>
            <a:fld id="{9F89E8D9-C98F-4264-B954-5B32DBC7D2D3}" type="slidenum">
              <a:rPr lang="ar-IQ" smtClean="0"/>
              <a:pPr/>
              <a:t>‹#›</a:t>
            </a:fld>
            <a:endParaRPr lang="ar-IQ"/>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39570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ar-IQ"/>
              <a:t>Web Design</a:t>
            </a:r>
          </a:p>
        </p:txBody>
      </p:sp>
      <p:sp>
        <p:nvSpPr>
          <p:cNvPr id="6" name="Footer Placeholder 5"/>
          <p:cNvSpPr>
            <a:spLocks noGrp="1"/>
          </p:cNvSpPr>
          <p:nvPr>
            <p:ph type="ftr" sz="quarter" idx="11"/>
          </p:nvPr>
        </p:nvSpPr>
        <p:spPr/>
        <p:txBody>
          <a:bodyPr/>
          <a:lstStyle/>
          <a:p>
            <a:r>
              <a:rPr lang="en-GB"/>
              <a:t>By:Saja A. Muhammed</a:t>
            </a:r>
            <a:endParaRPr lang="ar-IQ"/>
          </a:p>
        </p:txBody>
      </p:sp>
      <p:sp>
        <p:nvSpPr>
          <p:cNvPr id="7" name="Slide Number Placeholder 6"/>
          <p:cNvSpPr>
            <a:spLocks noGrp="1"/>
          </p:cNvSpPr>
          <p:nvPr>
            <p:ph type="sldNum" sz="quarter" idx="12"/>
          </p:nvPr>
        </p:nvSpPr>
        <p:spPr/>
        <p:txBody>
          <a:bodyPr/>
          <a:lstStyle/>
          <a:p>
            <a:fld id="{9F89E8D9-C98F-4264-B954-5B32DBC7D2D3}" type="slidenum">
              <a:rPr lang="ar-IQ" smtClean="0"/>
              <a:pPr/>
              <a:t>‹#›</a:t>
            </a:fld>
            <a:endParaRPr lang="ar-IQ"/>
          </a:p>
        </p:txBody>
      </p:sp>
    </p:spTree>
    <p:extLst>
      <p:ext uri="{BB962C8B-B14F-4D97-AF65-F5344CB8AC3E}">
        <p14:creationId xmlns:p14="http://schemas.microsoft.com/office/powerpoint/2010/main" val="29911776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endParaRPr lang="en-US">
              <a:solidFill>
                <a:srgbClr val="FFFFFF"/>
              </a:solidFill>
            </a:endParaRPr>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endParaRPr lang="en-US">
              <a:solidFill>
                <a:srgbClr val="FFFFFF"/>
              </a:solidFill>
            </a:endParaRPr>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pPr rtl="1"/>
            <a:r>
              <a:rPr lang="ar-IQ"/>
              <a:t>Web Design</a:t>
            </a:r>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pPr rtl="1"/>
            <a:r>
              <a:rPr lang="en-GB"/>
              <a:t>By:Saja A. Muhammed</a:t>
            </a:r>
            <a:endParaRPr lang="ar-IQ"/>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pPr rtl="1"/>
            <a:fld id="{9F89E8D9-C98F-4264-B954-5B32DBC7D2D3}" type="slidenum">
              <a:rPr lang="ar-IQ" smtClean="0"/>
              <a:pPr rtl="1"/>
              <a:t>‹#›</a:t>
            </a:fld>
            <a:endParaRPr lang="ar-IQ"/>
          </a:p>
        </p:txBody>
      </p:sp>
    </p:spTree>
    <p:extLst>
      <p:ext uri="{BB962C8B-B14F-4D97-AF65-F5344CB8AC3E}">
        <p14:creationId xmlns:p14="http://schemas.microsoft.com/office/powerpoint/2010/main" val="67044480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90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hf hdr="0"/>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txBox="1">
            <a:spLocks/>
          </p:cNvSpPr>
          <p:nvPr/>
        </p:nvSpPr>
        <p:spPr bwMode="gray">
          <a:xfrm>
            <a:off x="5980112" y="5436840"/>
            <a:ext cx="2768352" cy="656456"/>
          </a:xfrm>
          <a:prstGeom prst="rect">
            <a:avLst/>
          </a:prstGeom>
          <a:solidFill>
            <a:srgbClr val="FFFFFF"/>
          </a:solidFill>
          <a:ln>
            <a:noFill/>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normAutofit/>
          </a:bodyPr>
          <a:lstStyle>
            <a:lvl1pPr marL="0" indent="0" algn="dist" rtl="1" eaLnBrk="1" fontAlgn="base" hangingPunct="1">
              <a:spcBef>
                <a:spcPct val="20000"/>
              </a:spcBef>
              <a:spcAft>
                <a:spcPct val="0"/>
              </a:spcAft>
              <a:buFontTx/>
              <a:buNone/>
              <a:defRPr sz="2000" b="1">
                <a:solidFill>
                  <a:srgbClr val="777777"/>
                </a:solidFill>
                <a:latin typeface="+mn-lt"/>
                <a:ea typeface="+mn-ea"/>
                <a:cs typeface="+mn-cs"/>
              </a:defRPr>
            </a:lvl1pPr>
            <a:lvl2pPr marL="742950" indent="-285750" algn="r" rtl="1" eaLnBrk="1" fontAlgn="base" hangingPunct="1">
              <a:spcBef>
                <a:spcPct val="20000"/>
              </a:spcBef>
              <a:spcAft>
                <a:spcPct val="0"/>
              </a:spcAft>
              <a:buChar char="–"/>
              <a:defRPr sz="2800">
                <a:solidFill>
                  <a:schemeClr val="tx1"/>
                </a:solidFill>
                <a:latin typeface="+mn-lt"/>
              </a:defRPr>
            </a:lvl2pPr>
            <a:lvl3pPr marL="1143000" indent="-228600" algn="r" rtl="1" eaLnBrk="1" fontAlgn="base" hangingPunct="1">
              <a:spcBef>
                <a:spcPct val="20000"/>
              </a:spcBef>
              <a:spcAft>
                <a:spcPct val="0"/>
              </a:spcAft>
              <a:buChar char="•"/>
              <a:defRPr sz="2400">
                <a:solidFill>
                  <a:schemeClr val="tx1"/>
                </a:solidFill>
                <a:latin typeface="+mn-lt"/>
              </a:defRPr>
            </a:lvl3pPr>
            <a:lvl4pPr marL="1600200" indent="-228600" algn="r" rtl="1" eaLnBrk="1" fontAlgn="base" hangingPunct="1">
              <a:spcBef>
                <a:spcPct val="20000"/>
              </a:spcBef>
              <a:spcAft>
                <a:spcPct val="0"/>
              </a:spcAft>
              <a:buChar char="–"/>
              <a:defRPr sz="2000">
                <a:solidFill>
                  <a:schemeClr val="tx1"/>
                </a:solidFill>
                <a:latin typeface="+mn-lt"/>
              </a:defRPr>
            </a:lvl4pPr>
            <a:lvl5pPr marL="2057400" indent="-228600" algn="r" rtl="1" eaLnBrk="1" fontAlgn="base" hangingPunct="1">
              <a:spcBef>
                <a:spcPct val="20000"/>
              </a:spcBef>
              <a:spcAft>
                <a:spcPct val="0"/>
              </a:spcAft>
              <a:buChar char="»"/>
              <a:defRPr sz="2000">
                <a:solidFill>
                  <a:schemeClr val="tx1"/>
                </a:solidFill>
                <a:latin typeface="+mn-lt"/>
              </a:defRPr>
            </a:lvl5pPr>
            <a:lvl6pPr marL="2514600" indent="-228600" algn="r" rtl="1" eaLnBrk="1" fontAlgn="base" hangingPunct="1">
              <a:spcBef>
                <a:spcPct val="20000"/>
              </a:spcBef>
              <a:spcAft>
                <a:spcPct val="0"/>
              </a:spcAft>
              <a:buChar char="»"/>
              <a:defRPr sz="2000">
                <a:solidFill>
                  <a:schemeClr val="tx1"/>
                </a:solidFill>
                <a:latin typeface="+mn-lt"/>
              </a:defRPr>
            </a:lvl6pPr>
            <a:lvl7pPr marL="2971800" indent="-228600" algn="r" rtl="1" eaLnBrk="1" fontAlgn="base" hangingPunct="1">
              <a:spcBef>
                <a:spcPct val="20000"/>
              </a:spcBef>
              <a:spcAft>
                <a:spcPct val="0"/>
              </a:spcAft>
              <a:buChar char="»"/>
              <a:defRPr sz="2000">
                <a:solidFill>
                  <a:schemeClr val="tx1"/>
                </a:solidFill>
                <a:latin typeface="+mn-lt"/>
              </a:defRPr>
            </a:lvl7pPr>
            <a:lvl8pPr marL="3429000" indent="-228600" algn="r" rtl="1" eaLnBrk="1" fontAlgn="base" hangingPunct="1">
              <a:spcBef>
                <a:spcPct val="20000"/>
              </a:spcBef>
              <a:spcAft>
                <a:spcPct val="0"/>
              </a:spcAft>
              <a:buChar char="»"/>
              <a:defRPr sz="2000">
                <a:solidFill>
                  <a:schemeClr val="tx1"/>
                </a:solidFill>
                <a:latin typeface="+mn-lt"/>
              </a:defRPr>
            </a:lvl8pPr>
            <a:lvl9pPr marL="3886200" indent="-228600" algn="r" rtl="1" eaLnBrk="1" fontAlgn="base" hangingPunct="1">
              <a:spcBef>
                <a:spcPct val="20000"/>
              </a:spcBef>
              <a:spcAft>
                <a:spcPct val="0"/>
              </a:spcAft>
              <a:buChar char="»"/>
              <a:defRPr sz="2000">
                <a:solidFill>
                  <a:schemeClr val="tx1"/>
                </a:solidFill>
                <a:latin typeface="+mn-lt"/>
              </a:defRPr>
            </a:lvl9pPr>
          </a:lstStyle>
          <a:p>
            <a:pPr rtl="0"/>
            <a:endParaRPr lang="ar-IQ" spc="-100" dirty="0">
              <a:solidFill>
                <a:schemeClr val="tx2">
                  <a:lumMod val="50000"/>
                </a:schemeClr>
              </a:solidFill>
              <a:latin typeface="Stencil" pitchFamily="82" charset="0"/>
            </a:endParaRPr>
          </a:p>
        </p:txBody>
      </p:sp>
      <p:sp>
        <p:nvSpPr>
          <p:cNvPr id="2" name="Title 1"/>
          <p:cNvSpPr>
            <a:spLocks noGrp="1"/>
          </p:cNvSpPr>
          <p:nvPr>
            <p:ph type="ctrTitle"/>
          </p:nvPr>
        </p:nvSpPr>
        <p:spPr>
          <a:xfrm>
            <a:off x="0" y="260648"/>
            <a:ext cx="9144000" cy="3038183"/>
          </a:xfrm>
        </p:spPr>
        <p:txBody>
          <a:bodyPr>
            <a:noAutofit/>
          </a:bodyPr>
          <a:lstStyle/>
          <a:p>
            <a:r>
              <a:rPr lang="en-US" sz="2000" b="1" dirty="0">
                <a:solidFill>
                  <a:schemeClr val="accent2">
                    <a:lumMod val="50000"/>
                  </a:schemeClr>
                </a:solidFill>
                <a:latin typeface="Times New Roman" pitchFamily="18" charset="0"/>
                <a:cs typeface="Times New Roman" pitchFamily="18" charset="0"/>
              </a:rPr>
              <a:t>University of </a:t>
            </a:r>
            <a:r>
              <a:rPr lang="en-US" sz="2000" b="1" dirty="0" err="1">
                <a:solidFill>
                  <a:schemeClr val="accent2">
                    <a:lumMod val="50000"/>
                  </a:schemeClr>
                </a:solidFill>
                <a:latin typeface="Times New Roman" pitchFamily="18" charset="0"/>
                <a:cs typeface="Times New Roman" pitchFamily="18" charset="0"/>
              </a:rPr>
              <a:t>salahaddin</a:t>
            </a:r>
            <a:r>
              <a:rPr lang="en-US" sz="2000" b="1" dirty="0">
                <a:solidFill>
                  <a:schemeClr val="accent2">
                    <a:lumMod val="50000"/>
                  </a:schemeClr>
                </a:solidFill>
                <a:latin typeface="Times New Roman" pitchFamily="18" charset="0"/>
                <a:cs typeface="Times New Roman" pitchFamily="18" charset="0"/>
              </a:rPr>
              <a:t> / Erbil</a:t>
            </a:r>
            <a:br>
              <a:rPr lang="en-US" sz="2000" b="1" dirty="0">
                <a:solidFill>
                  <a:schemeClr val="accent2">
                    <a:lumMod val="50000"/>
                  </a:schemeClr>
                </a:solidFill>
                <a:latin typeface="Times New Roman" pitchFamily="18" charset="0"/>
                <a:cs typeface="Times New Roman" pitchFamily="18" charset="0"/>
              </a:rPr>
            </a:br>
            <a:r>
              <a:rPr lang="en-US" sz="2000" b="1" dirty="0">
                <a:solidFill>
                  <a:schemeClr val="accent2">
                    <a:lumMod val="50000"/>
                  </a:schemeClr>
                </a:solidFill>
                <a:latin typeface="Times New Roman" pitchFamily="18" charset="0"/>
                <a:cs typeface="Times New Roman" pitchFamily="18" charset="0"/>
              </a:rPr>
              <a:t>Computer science &amp; </a:t>
            </a:r>
            <a:br>
              <a:rPr lang="en-US" sz="2000" b="1" dirty="0">
                <a:solidFill>
                  <a:schemeClr val="accent2">
                    <a:lumMod val="50000"/>
                  </a:schemeClr>
                </a:solidFill>
                <a:latin typeface="Times New Roman" pitchFamily="18" charset="0"/>
                <a:cs typeface="Times New Roman" pitchFamily="18" charset="0"/>
              </a:rPr>
            </a:br>
            <a:r>
              <a:rPr lang="en-US" sz="2000" b="1" dirty="0">
                <a:solidFill>
                  <a:schemeClr val="accent2">
                    <a:lumMod val="50000"/>
                  </a:schemeClr>
                </a:solidFill>
                <a:latin typeface="Times New Roman" pitchFamily="18" charset="0"/>
                <a:cs typeface="Times New Roman" pitchFamily="18" charset="0"/>
              </a:rPr>
              <a:t>Information technology department</a:t>
            </a:r>
            <a:br>
              <a:rPr lang="en-US" sz="2000" b="1" dirty="0">
                <a:solidFill>
                  <a:schemeClr val="accent2">
                    <a:lumMod val="50000"/>
                  </a:schemeClr>
                </a:solidFill>
                <a:latin typeface="Times New Roman" pitchFamily="18" charset="0"/>
                <a:cs typeface="Times New Roman" pitchFamily="18" charset="0"/>
              </a:rPr>
            </a:br>
            <a:r>
              <a:rPr lang="en-US" sz="2000" b="1" dirty="0">
                <a:solidFill>
                  <a:schemeClr val="accent2">
                    <a:lumMod val="50000"/>
                  </a:schemeClr>
                </a:solidFill>
                <a:latin typeface="Times New Roman" pitchFamily="18" charset="0"/>
                <a:cs typeface="Times New Roman" pitchFamily="18" charset="0"/>
              </a:rPr>
              <a:t>third stage</a:t>
            </a:r>
            <a:br>
              <a:rPr lang="en-US" sz="4000" b="1" dirty="0">
                <a:solidFill>
                  <a:schemeClr val="accent2">
                    <a:lumMod val="50000"/>
                  </a:schemeClr>
                </a:solidFill>
                <a:latin typeface="Times New Roman" pitchFamily="18" charset="0"/>
                <a:cs typeface="Times New Roman" pitchFamily="18" charset="0"/>
              </a:rPr>
            </a:br>
            <a:br>
              <a:rPr lang="en-US" sz="4000" b="1" dirty="0">
                <a:solidFill>
                  <a:schemeClr val="accent2">
                    <a:lumMod val="50000"/>
                  </a:schemeClr>
                </a:solidFill>
                <a:latin typeface="Times New Roman" pitchFamily="18" charset="0"/>
                <a:cs typeface="Times New Roman" pitchFamily="18" charset="0"/>
              </a:rPr>
            </a:br>
            <a:r>
              <a:rPr lang="en-US" sz="4000" b="1" dirty="0">
                <a:solidFill>
                  <a:schemeClr val="accent2">
                    <a:lumMod val="50000"/>
                  </a:schemeClr>
                </a:solidFill>
                <a:latin typeface="Times New Roman" pitchFamily="18" charset="0"/>
                <a:cs typeface="Times New Roman" pitchFamily="18" charset="0"/>
              </a:rPr>
              <a:t>    Web Design &amp; Programming I</a:t>
            </a:r>
            <a:endParaRPr lang="ar-IQ" sz="4000" b="1" dirty="0">
              <a:solidFill>
                <a:schemeClr val="accent2">
                  <a:lumMod val="50000"/>
                </a:schemeClr>
              </a:solidFill>
              <a:latin typeface="Times New Roman" pitchFamily="18" charset="0"/>
              <a:cs typeface="Times New Roman" pitchFamily="18" charset="0"/>
            </a:endParaRPr>
          </a:p>
        </p:txBody>
      </p:sp>
      <p:sp>
        <p:nvSpPr>
          <p:cNvPr id="7" name="Date Placeholder 6"/>
          <p:cNvSpPr>
            <a:spLocks noGrp="1"/>
          </p:cNvSpPr>
          <p:nvPr>
            <p:ph type="dt" sz="half" idx="10"/>
          </p:nvPr>
        </p:nvSpPr>
        <p:spPr/>
        <p:txBody>
          <a:bodyPr/>
          <a:lstStyle/>
          <a:p>
            <a:r>
              <a:rPr lang="ar-IQ"/>
              <a:t>Web Design</a:t>
            </a:r>
          </a:p>
        </p:txBody>
      </p:sp>
      <p:sp>
        <p:nvSpPr>
          <p:cNvPr id="6" name="Footer Placeholder 5"/>
          <p:cNvSpPr>
            <a:spLocks noGrp="1"/>
          </p:cNvSpPr>
          <p:nvPr>
            <p:ph type="ftr" sz="quarter" idx="11"/>
          </p:nvPr>
        </p:nvSpPr>
        <p:spPr/>
        <p:txBody>
          <a:bodyPr/>
          <a:lstStyle/>
          <a:p>
            <a:r>
              <a:rPr lang="en-GB"/>
              <a:t>By:Saja A. Muhammed</a:t>
            </a:r>
            <a:endParaRPr lang="ar-IQ"/>
          </a:p>
        </p:txBody>
      </p:sp>
      <p:sp>
        <p:nvSpPr>
          <p:cNvPr id="3" name="Slide Number Placeholder 2"/>
          <p:cNvSpPr>
            <a:spLocks noGrp="1"/>
          </p:cNvSpPr>
          <p:nvPr>
            <p:ph type="sldNum" sz="quarter" idx="12"/>
          </p:nvPr>
        </p:nvSpPr>
        <p:spPr/>
        <p:txBody>
          <a:bodyPr/>
          <a:lstStyle/>
          <a:p>
            <a:fld id="{9F89E8D9-C98F-4264-B954-5B32DBC7D2D3}" type="slidenum">
              <a:rPr lang="ar-IQ" smtClean="0"/>
              <a:t>1</a:t>
            </a:fld>
            <a:endParaRPr lang="ar-IQ"/>
          </a:p>
        </p:txBody>
      </p:sp>
      <p:sp>
        <p:nvSpPr>
          <p:cNvPr id="5" name="TextBox 4"/>
          <p:cNvSpPr txBox="1"/>
          <p:nvPr/>
        </p:nvSpPr>
        <p:spPr>
          <a:xfrm>
            <a:off x="1547664" y="3501008"/>
            <a:ext cx="6358016" cy="2985433"/>
          </a:xfrm>
          <a:prstGeom prst="rect">
            <a:avLst/>
          </a:prstGeom>
          <a:noFill/>
        </p:spPr>
        <p:txBody>
          <a:bodyPr wrap="square" rtlCol="1">
            <a:spAutoFit/>
          </a:bodyPr>
          <a:lstStyle/>
          <a:p>
            <a:pPr algn="l" rtl="0"/>
            <a:endParaRPr lang="en-US" sz="2000" b="1" spc="-100" dirty="0">
              <a:solidFill>
                <a:schemeClr val="tx2">
                  <a:lumMod val="50000"/>
                </a:schemeClr>
              </a:solidFill>
              <a:latin typeface="Arial" pitchFamily="34" charset="0"/>
              <a:cs typeface="Ali_K_Alwand" pitchFamily="2" charset="-78"/>
            </a:endParaRPr>
          </a:p>
          <a:p>
            <a:pPr algn="l" rtl="0"/>
            <a:endParaRPr lang="en-US" sz="2000" spc="-100" dirty="0">
              <a:solidFill>
                <a:schemeClr val="tx2">
                  <a:lumMod val="50000"/>
                </a:schemeClr>
              </a:solidFill>
              <a:latin typeface="Arial" pitchFamily="34" charset="0"/>
              <a:cs typeface="Ali_K_Alwand" pitchFamily="2" charset="-78"/>
            </a:endParaRPr>
          </a:p>
          <a:p>
            <a:pPr algn="l" rtl="0"/>
            <a:r>
              <a:rPr lang="en-US" sz="2800" b="1" spc="-100" dirty="0" err="1">
                <a:solidFill>
                  <a:schemeClr val="tx2">
                    <a:lumMod val="50000"/>
                  </a:schemeClr>
                </a:solidFill>
                <a:latin typeface="Arial" pitchFamily="34" charset="0"/>
                <a:cs typeface="Ali_K_Alwand" pitchFamily="2" charset="-78"/>
              </a:rPr>
              <a:t>Saja</a:t>
            </a:r>
            <a:r>
              <a:rPr lang="en-US" sz="2800" b="1" spc="-100" dirty="0">
                <a:solidFill>
                  <a:schemeClr val="tx2">
                    <a:lumMod val="50000"/>
                  </a:schemeClr>
                </a:solidFill>
                <a:latin typeface="Arial" pitchFamily="34" charset="0"/>
                <a:cs typeface="Ali_K_Alwand" pitchFamily="2" charset="-78"/>
              </a:rPr>
              <a:t> A. </a:t>
            </a:r>
            <a:r>
              <a:rPr lang="en-US" sz="2800" b="1" spc="-100" dirty="0" err="1">
                <a:solidFill>
                  <a:schemeClr val="tx2">
                    <a:lumMod val="50000"/>
                  </a:schemeClr>
                </a:solidFill>
                <a:latin typeface="Arial" pitchFamily="34" charset="0"/>
                <a:cs typeface="Ali_K_Alwand" pitchFamily="2" charset="-78"/>
              </a:rPr>
              <a:t>Muhammed</a:t>
            </a:r>
            <a:endParaRPr lang="en-US" sz="2800" b="1" spc="-100" dirty="0">
              <a:solidFill>
                <a:schemeClr val="tx2">
                  <a:lumMod val="50000"/>
                </a:schemeClr>
              </a:solidFill>
              <a:latin typeface="Arial" pitchFamily="34" charset="0"/>
              <a:cs typeface="Ali_K_Alwand" pitchFamily="2" charset="-78"/>
            </a:endParaRPr>
          </a:p>
          <a:p>
            <a:pPr algn="l" rtl="0"/>
            <a:r>
              <a:rPr lang="en-US" sz="2000" b="1" spc="-100" dirty="0">
                <a:solidFill>
                  <a:schemeClr val="tx2">
                    <a:lumMod val="50000"/>
                  </a:schemeClr>
                </a:solidFill>
                <a:latin typeface="Arial" pitchFamily="34" charset="0"/>
                <a:cs typeface="Ali_K_Alwand" pitchFamily="2" charset="-78"/>
              </a:rPr>
              <a:t>MSc. Computer science (</a:t>
            </a:r>
            <a:r>
              <a:rPr lang="en-US" sz="2000" b="1" spc="-100" dirty="0" err="1">
                <a:solidFill>
                  <a:schemeClr val="tx2">
                    <a:lumMod val="50000"/>
                  </a:schemeClr>
                </a:solidFill>
                <a:latin typeface="Arial" pitchFamily="34" charset="0"/>
                <a:cs typeface="Ali_K_Alwand" pitchFamily="2" charset="-78"/>
              </a:rPr>
              <a:t>Salahaddin</a:t>
            </a:r>
            <a:r>
              <a:rPr lang="en-US" sz="2000" b="1" spc="-100" dirty="0">
                <a:solidFill>
                  <a:schemeClr val="tx2">
                    <a:lumMod val="50000"/>
                  </a:schemeClr>
                </a:solidFill>
                <a:latin typeface="Arial" pitchFamily="34" charset="0"/>
                <a:cs typeface="Ali_K_Alwand" pitchFamily="2" charset="-78"/>
              </a:rPr>
              <a:t> Uni.)</a:t>
            </a:r>
          </a:p>
          <a:p>
            <a:pPr algn="l" rtl="0"/>
            <a:r>
              <a:rPr lang="en-US" sz="2000" b="1" spc="-100" dirty="0">
                <a:solidFill>
                  <a:schemeClr val="tx2">
                    <a:lumMod val="50000"/>
                  </a:schemeClr>
                </a:solidFill>
                <a:latin typeface="Arial" pitchFamily="34" charset="0"/>
                <a:cs typeface="Ali_K_Alwand" pitchFamily="2" charset="-78"/>
              </a:rPr>
              <a:t>BSc. Computer Science (Baghdad Uni.)</a:t>
            </a:r>
          </a:p>
          <a:p>
            <a:pPr algn="l" rtl="0"/>
            <a:r>
              <a:rPr lang="en-US" sz="2000" b="1" spc="-100" dirty="0">
                <a:solidFill>
                  <a:schemeClr val="tx2">
                    <a:lumMod val="50000"/>
                  </a:schemeClr>
                </a:solidFill>
                <a:latin typeface="Arial" pitchFamily="34" charset="0"/>
                <a:cs typeface="Ali_K_Alwand" pitchFamily="2" charset="-78"/>
              </a:rPr>
              <a:t>E-Mail: </a:t>
            </a:r>
            <a:r>
              <a:rPr lang="en-US" sz="2000" b="1" spc="-100" dirty="0" err="1">
                <a:solidFill>
                  <a:schemeClr val="tx2">
                    <a:lumMod val="50000"/>
                  </a:schemeClr>
                </a:solidFill>
                <a:latin typeface="Arial" pitchFamily="34" charset="0"/>
                <a:cs typeface="Ali_K_Alwand" pitchFamily="2" charset="-78"/>
              </a:rPr>
              <a:t>saja.muhammed@su.edu.krd</a:t>
            </a:r>
            <a:endParaRPr lang="en-US" sz="2000" b="1" spc="-100" dirty="0">
              <a:solidFill>
                <a:schemeClr val="tx2">
                  <a:lumMod val="50000"/>
                </a:schemeClr>
              </a:solidFill>
              <a:latin typeface="Arial" pitchFamily="34" charset="0"/>
              <a:cs typeface="Ali_K_Alwand" pitchFamily="2" charset="-78"/>
            </a:endParaRPr>
          </a:p>
          <a:p>
            <a:pPr algn="l" rtl="0"/>
            <a:r>
              <a:rPr lang="en-US" sz="2000" b="1" spc="-100" dirty="0">
                <a:solidFill>
                  <a:schemeClr val="tx2">
                    <a:lumMod val="50000"/>
                  </a:schemeClr>
                </a:solidFill>
                <a:latin typeface="Arial" pitchFamily="34" charset="0"/>
                <a:cs typeface="Ali_K_Alwand" pitchFamily="2" charset="-78"/>
              </a:rPr>
              <a:t>Lecture date and time:</a:t>
            </a:r>
          </a:p>
          <a:p>
            <a:pPr algn="l" rtl="0"/>
            <a:r>
              <a:rPr lang="en-US" sz="2000" b="1" spc="-100" dirty="0">
                <a:solidFill>
                  <a:schemeClr val="tx2">
                    <a:lumMod val="50000"/>
                  </a:schemeClr>
                </a:solidFill>
                <a:latin typeface="Arial" pitchFamily="34" charset="0"/>
                <a:cs typeface="Ali_K_Alwand" pitchFamily="2" charset="-78"/>
              </a:rPr>
              <a:t>Sunday  10:30     3</a:t>
            </a:r>
            <a:r>
              <a:rPr lang="en-US" sz="2000" b="1" spc="-100" baseline="30000" dirty="0">
                <a:solidFill>
                  <a:schemeClr val="tx2">
                    <a:lumMod val="50000"/>
                  </a:schemeClr>
                </a:solidFill>
                <a:latin typeface="Arial" pitchFamily="34" charset="0"/>
                <a:cs typeface="Ali_K_Alwand" pitchFamily="2" charset="-78"/>
              </a:rPr>
              <a:t>rd</a:t>
            </a:r>
            <a:r>
              <a:rPr lang="en-US" sz="2000" b="1" spc="-100" dirty="0">
                <a:solidFill>
                  <a:schemeClr val="tx2">
                    <a:lumMod val="50000"/>
                  </a:schemeClr>
                </a:solidFill>
                <a:latin typeface="Arial" pitchFamily="34" charset="0"/>
                <a:cs typeface="Ali_K_Alwand" pitchFamily="2" charset="-78"/>
              </a:rPr>
              <a:t> CS    Hall(1)</a:t>
            </a:r>
          </a:p>
          <a:p>
            <a:pPr algn="l" rtl="0"/>
            <a:r>
              <a:rPr lang="en-US" sz="2000" dirty="0"/>
              <a:t>2022-2023</a:t>
            </a:r>
            <a:endParaRPr lang="ar-IQ" sz="2000" dirty="0"/>
          </a:p>
        </p:txBody>
      </p:sp>
    </p:spTree>
    <p:extLst>
      <p:ext uri="{BB962C8B-B14F-4D97-AF65-F5344CB8AC3E}">
        <p14:creationId xmlns:p14="http://schemas.microsoft.com/office/powerpoint/2010/main" val="8990518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Title 1"/>
          <p:cNvSpPr>
            <a:spLocks noGrp="1"/>
          </p:cNvSpPr>
          <p:nvPr>
            <p:ph type="title"/>
          </p:nvPr>
        </p:nvSpPr>
        <p:spPr>
          <a:xfrm>
            <a:off x="29242" y="413792"/>
            <a:ext cx="7162663" cy="494928"/>
          </a:xfrm>
          <a:noFill/>
        </p:spPr>
        <p:txBody>
          <a:bodyPr>
            <a:noAutofit/>
          </a:bodyPr>
          <a:lstStyle/>
          <a:p>
            <a:pPr rtl="0"/>
            <a:r>
              <a:rPr lang="en-GB" b="1" dirty="0">
                <a:solidFill>
                  <a:schemeClr val="tx2">
                    <a:lumMod val="50000"/>
                  </a:schemeClr>
                </a:solidFill>
                <a:latin typeface="Times New Roman" pitchFamily="18" charset="0"/>
                <a:cs typeface="Times New Roman" pitchFamily="18" charset="0"/>
              </a:rPr>
              <a:t>Map tag</a:t>
            </a:r>
          </a:p>
        </p:txBody>
      </p:sp>
      <p:sp>
        <p:nvSpPr>
          <p:cNvPr id="66563" name="Content Placeholder 2"/>
          <p:cNvSpPr>
            <a:spLocks noGrp="1"/>
          </p:cNvSpPr>
          <p:nvPr>
            <p:ph idx="1"/>
          </p:nvPr>
        </p:nvSpPr>
        <p:spPr>
          <a:xfrm>
            <a:off x="179512" y="1196752"/>
            <a:ext cx="8784976" cy="5613972"/>
          </a:xfrm>
        </p:spPr>
        <p:txBody>
          <a:bodyPr/>
          <a:lstStyle/>
          <a:p>
            <a:pPr algn="l" rtl="0">
              <a:buFont typeface="Wingdings" pitchFamily="2" charset="2"/>
              <a:buChar char="ü"/>
            </a:pPr>
            <a:r>
              <a:rPr lang="en-GB" sz="2400" dirty="0">
                <a:latin typeface="Times New Roman" pitchFamily="18" charset="0"/>
                <a:cs typeface="Times New Roman" pitchFamily="18" charset="0"/>
              </a:rPr>
              <a:t>The </a:t>
            </a:r>
            <a:r>
              <a:rPr lang="en-GB" sz="2400" b="1" dirty="0">
                <a:latin typeface="Times New Roman" pitchFamily="18" charset="0"/>
                <a:cs typeface="Times New Roman" pitchFamily="18" charset="0"/>
              </a:rPr>
              <a:t>&lt;map&gt; </a:t>
            </a:r>
            <a:r>
              <a:rPr lang="en-GB" sz="2400" dirty="0">
                <a:latin typeface="Times New Roman" pitchFamily="18" charset="0"/>
                <a:cs typeface="Times New Roman" pitchFamily="18" charset="0"/>
              </a:rPr>
              <a:t>tag is used to define a client-side image-map. An image-map is an image with clickable areas.</a:t>
            </a:r>
          </a:p>
          <a:p>
            <a:pPr marL="0" indent="0" algn="l" rtl="0">
              <a:buNone/>
            </a:pPr>
            <a:endParaRPr lang="en-GB" sz="2400" dirty="0">
              <a:latin typeface="Times New Roman" pitchFamily="18" charset="0"/>
              <a:cs typeface="Times New Roman" pitchFamily="18" charset="0"/>
            </a:endParaRPr>
          </a:p>
          <a:p>
            <a:pPr algn="l" rtl="0">
              <a:buFont typeface="Wingdings" pitchFamily="2" charset="2"/>
              <a:buChar char="ü"/>
            </a:pPr>
            <a:r>
              <a:rPr lang="en-GB" sz="2400" dirty="0">
                <a:latin typeface="Times New Roman" pitchFamily="18" charset="0"/>
                <a:cs typeface="Times New Roman" pitchFamily="18" charset="0"/>
              </a:rPr>
              <a:t>The required name attribute of the &lt;map&gt; element is associated with the &lt;</a:t>
            </a:r>
            <a:r>
              <a:rPr lang="en-GB" sz="2400" dirty="0" err="1">
                <a:latin typeface="Times New Roman" pitchFamily="18" charset="0"/>
                <a:cs typeface="Times New Roman" pitchFamily="18" charset="0"/>
              </a:rPr>
              <a:t>img</a:t>
            </a:r>
            <a:r>
              <a:rPr lang="en-GB" sz="2400" dirty="0">
                <a:latin typeface="Times New Roman" pitchFamily="18" charset="0"/>
                <a:cs typeface="Times New Roman" pitchFamily="18" charset="0"/>
              </a:rPr>
              <a:t>&gt;'s  </a:t>
            </a:r>
            <a:r>
              <a:rPr lang="en-GB" sz="2400" b="1" dirty="0" err="1">
                <a:latin typeface="Times New Roman" pitchFamily="18" charset="0"/>
                <a:cs typeface="Times New Roman" pitchFamily="18" charset="0"/>
              </a:rPr>
              <a:t>usemap</a:t>
            </a:r>
            <a:r>
              <a:rPr lang="en-GB" sz="2400" dirty="0">
                <a:latin typeface="Times New Roman" pitchFamily="18" charset="0"/>
                <a:cs typeface="Times New Roman" pitchFamily="18" charset="0"/>
              </a:rPr>
              <a:t>  attribute and creates a relationship between the image and the map.</a:t>
            </a:r>
          </a:p>
          <a:p>
            <a:pPr marL="0" indent="0" algn="l" rtl="0">
              <a:buNone/>
            </a:pPr>
            <a:endParaRPr lang="en-GB" sz="2400" dirty="0">
              <a:latin typeface="Times New Roman" pitchFamily="18" charset="0"/>
              <a:cs typeface="Times New Roman" pitchFamily="18" charset="0"/>
            </a:endParaRPr>
          </a:p>
          <a:p>
            <a:pPr algn="l" rtl="0">
              <a:buFont typeface="Wingdings" pitchFamily="2" charset="2"/>
              <a:buChar char="ü"/>
            </a:pPr>
            <a:r>
              <a:rPr lang="en-GB" sz="2400" dirty="0">
                <a:latin typeface="Times New Roman" pitchFamily="18" charset="0"/>
                <a:cs typeface="Times New Roman" pitchFamily="18" charset="0"/>
              </a:rPr>
              <a:t>The &lt;map&gt; element contains a number of </a:t>
            </a:r>
            <a:r>
              <a:rPr lang="en-GB" sz="2400" b="1" dirty="0">
                <a:latin typeface="Times New Roman" pitchFamily="18" charset="0"/>
                <a:cs typeface="Times New Roman" pitchFamily="18" charset="0"/>
              </a:rPr>
              <a:t>&lt;area&gt; </a:t>
            </a:r>
            <a:r>
              <a:rPr lang="en-GB" sz="2400" dirty="0">
                <a:latin typeface="Times New Roman" pitchFamily="18" charset="0"/>
                <a:cs typeface="Times New Roman" pitchFamily="18" charset="0"/>
              </a:rPr>
              <a:t>elements, that defines the clickable areas in the image</a:t>
            </a:r>
          </a:p>
          <a:p>
            <a:pPr marL="0" indent="0" algn="l" rtl="0">
              <a:buNone/>
            </a:pPr>
            <a:endParaRPr lang="en-GB" sz="2400" dirty="0">
              <a:latin typeface="Times New Roman" pitchFamily="18" charset="0"/>
              <a:cs typeface="Times New Roman" pitchFamily="18" charset="0"/>
            </a:endParaRPr>
          </a:p>
        </p:txBody>
      </p:sp>
      <p:sp>
        <p:nvSpPr>
          <p:cNvPr id="2" name="Footer Placeholder 1"/>
          <p:cNvSpPr>
            <a:spLocks noGrp="1"/>
          </p:cNvSpPr>
          <p:nvPr>
            <p:ph type="ftr" sz="quarter" idx="11"/>
          </p:nvPr>
        </p:nvSpPr>
        <p:spPr>
          <a:xfrm>
            <a:off x="3124200" y="6669360"/>
            <a:ext cx="2895600" cy="304800"/>
          </a:xfrm>
        </p:spPr>
        <p:txBody>
          <a:bodyPr/>
          <a:lstStyle/>
          <a:p>
            <a:r>
              <a:rPr lang="en-GB" sz="1000" dirty="0">
                <a:solidFill>
                  <a:srgbClr val="000000"/>
                </a:solidFill>
              </a:rPr>
              <a:t>Prepared by: </a:t>
            </a:r>
            <a:r>
              <a:rPr lang="en-GB" sz="1000" dirty="0" err="1">
                <a:solidFill>
                  <a:srgbClr val="000000"/>
                </a:solidFill>
              </a:rPr>
              <a:t>Saja</a:t>
            </a:r>
            <a:r>
              <a:rPr lang="en-GB" sz="1000" dirty="0">
                <a:solidFill>
                  <a:srgbClr val="000000"/>
                </a:solidFill>
              </a:rPr>
              <a:t> A. </a:t>
            </a:r>
            <a:r>
              <a:rPr lang="en-GB" sz="1000" dirty="0" err="1">
                <a:solidFill>
                  <a:srgbClr val="000000"/>
                </a:solidFill>
              </a:rPr>
              <a:t>Muhammed</a:t>
            </a:r>
            <a:endParaRPr lang="ar-IQ" sz="1000" dirty="0">
              <a:solidFill>
                <a:srgbClr val="000000"/>
              </a:solidFill>
            </a:endParaRPr>
          </a:p>
        </p:txBody>
      </p:sp>
      <p:sp>
        <p:nvSpPr>
          <p:cNvPr id="3" name="Slide Number Placeholder 2"/>
          <p:cNvSpPr>
            <a:spLocks noGrp="1"/>
          </p:cNvSpPr>
          <p:nvPr>
            <p:ph type="sldNum" sz="quarter" idx="12"/>
          </p:nvPr>
        </p:nvSpPr>
        <p:spPr/>
        <p:txBody>
          <a:bodyPr/>
          <a:lstStyle/>
          <a:p>
            <a:fld id="{9F89E8D9-C98F-4264-B954-5B32DBC7D2D3}" type="slidenum">
              <a:rPr lang="ar-IQ" smtClean="0">
                <a:solidFill>
                  <a:srgbClr val="000000"/>
                </a:solidFill>
              </a:rPr>
              <a:pPr/>
              <a:t>10</a:t>
            </a:fld>
            <a:endParaRPr lang="ar-IQ">
              <a:solidFill>
                <a:srgbClr val="000000"/>
              </a:solidFill>
            </a:endParaRPr>
          </a:p>
        </p:txBody>
      </p:sp>
      <p:sp>
        <p:nvSpPr>
          <p:cNvPr id="4" name="Date Placeholder 3"/>
          <p:cNvSpPr>
            <a:spLocks noGrp="1"/>
          </p:cNvSpPr>
          <p:nvPr>
            <p:ph type="dt" sz="half" idx="10"/>
          </p:nvPr>
        </p:nvSpPr>
        <p:spPr>
          <a:xfrm>
            <a:off x="44245" y="6669360"/>
            <a:ext cx="2133600" cy="304800"/>
          </a:xfrm>
        </p:spPr>
        <p:txBody>
          <a:bodyPr/>
          <a:lstStyle/>
          <a:p>
            <a:r>
              <a:rPr lang="ar-IQ" sz="1000" dirty="0">
                <a:solidFill>
                  <a:srgbClr val="000000"/>
                </a:solidFill>
              </a:rPr>
              <a:t>Web Programming</a:t>
            </a:r>
          </a:p>
        </p:txBody>
      </p:sp>
    </p:spTree>
    <p:extLst>
      <p:ext uri="{BB962C8B-B14F-4D97-AF65-F5344CB8AC3E}">
        <p14:creationId xmlns:p14="http://schemas.microsoft.com/office/powerpoint/2010/main" val="41802213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Title 1"/>
          <p:cNvSpPr>
            <a:spLocks noGrp="1"/>
          </p:cNvSpPr>
          <p:nvPr>
            <p:ph type="title"/>
          </p:nvPr>
        </p:nvSpPr>
        <p:spPr>
          <a:xfrm>
            <a:off x="-32618" y="332656"/>
            <a:ext cx="8240712" cy="810344"/>
          </a:xfrm>
          <a:noFill/>
        </p:spPr>
        <p:txBody>
          <a:bodyPr/>
          <a:lstStyle/>
          <a:p>
            <a:pPr rtl="0"/>
            <a:r>
              <a:rPr lang="en-GB" sz="4000" b="1" dirty="0">
                <a:solidFill>
                  <a:schemeClr val="tx2">
                    <a:lumMod val="50000"/>
                  </a:schemeClr>
                </a:solidFill>
                <a:latin typeface="Times New Roman" pitchFamily="18" charset="0"/>
                <a:cs typeface="Times New Roman" pitchFamily="18" charset="0"/>
              </a:rPr>
              <a:t>Area tag Attributes:</a:t>
            </a:r>
          </a:p>
        </p:txBody>
      </p:sp>
      <p:sp>
        <p:nvSpPr>
          <p:cNvPr id="66563" name="Content Placeholder 2"/>
          <p:cNvSpPr>
            <a:spLocks noGrp="1"/>
          </p:cNvSpPr>
          <p:nvPr>
            <p:ph idx="1"/>
          </p:nvPr>
        </p:nvSpPr>
        <p:spPr>
          <a:xfrm>
            <a:off x="179512" y="1628800"/>
            <a:ext cx="8784976" cy="5804884"/>
          </a:xfrm>
        </p:spPr>
        <p:txBody>
          <a:bodyPr/>
          <a:lstStyle/>
          <a:p>
            <a:pPr>
              <a:buFont typeface="Wingdings" pitchFamily="2" charset="2"/>
              <a:buChar char="ü"/>
            </a:pPr>
            <a:r>
              <a:rPr lang="en-GB" dirty="0">
                <a:latin typeface="Times New Roman" pitchFamily="18" charset="0"/>
                <a:cs typeface="Times New Roman" pitchFamily="18" charset="0"/>
              </a:rPr>
              <a:t>The &lt;</a:t>
            </a:r>
            <a:r>
              <a:rPr lang="en-GB" b="1" dirty="0">
                <a:latin typeface="Times New Roman" pitchFamily="18" charset="0"/>
                <a:cs typeface="Times New Roman" pitchFamily="18" charset="0"/>
              </a:rPr>
              <a:t>area</a:t>
            </a:r>
            <a:r>
              <a:rPr lang="en-GB" dirty="0">
                <a:latin typeface="Times New Roman" pitchFamily="18" charset="0"/>
                <a:cs typeface="Times New Roman" pitchFamily="18" charset="0"/>
              </a:rPr>
              <a:t>&gt; element is always nested inside a &lt;map&gt; tag.</a:t>
            </a:r>
          </a:p>
          <a:p>
            <a:pPr marL="0" indent="0">
              <a:buNone/>
            </a:pPr>
            <a:endParaRPr lang="en-GB" dirty="0">
              <a:latin typeface="Times New Roman" pitchFamily="18" charset="0"/>
              <a:cs typeface="Times New Roman" pitchFamily="18" charset="0"/>
            </a:endParaRPr>
          </a:p>
          <a:p>
            <a:pPr algn="l" rtl="0">
              <a:buFont typeface="Wingdings" pitchFamily="2" charset="2"/>
              <a:buChar char="ü"/>
            </a:pPr>
            <a:r>
              <a:rPr lang="en-GB" sz="2400" b="1" dirty="0" err="1">
                <a:latin typeface="Times New Roman" pitchFamily="18" charset="0"/>
                <a:cs typeface="Times New Roman" pitchFamily="18" charset="0"/>
              </a:rPr>
              <a:t>Shape</a:t>
            </a:r>
            <a:r>
              <a:rPr lang="en-GB" sz="2400" dirty="0" err="1">
                <a:latin typeface="Times New Roman" pitchFamily="18" charset="0"/>
                <a:cs typeface="Times New Roman" pitchFamily="18" charset="0"/>
              </a:rPr>
              <a:t>:This</a:t>
            </a:r>
            <a:r>
              <a:rPr lang="en-GB" sz="2400" dirty="0">
                <a:latin typeface="Times New Roman" pitchFamily="18" charset="0"/>
                <a:cs typeface="Times New Roman" pitchFamily="18" charset="0"/>
              </a:rPr>
              <a:t> attribute specifies the shape of an </a:t>
            </a:r>
            <a:r>
              <a:rPr lang="en-GB" sz="2400" dirty="0" err="1">
                <a:latin typeface="Times New Roman" pitchFamily="18" charset="0"/>
                <a:cs typeface="Times New Roman" pitchFamily="18" charset="0"/>
              </a:rPr>
              <a:t>area.and</a:t>
            </a:r>
            <a:r>
              <a:rPr lang="en-GB" sz="2400" dirty="0">
                <a:latin typeface="Times New Roman" pitchFamily="18" charset="0"/>
                <a:cs typeface="Times New Roman" pitchFamily="18" charset="0"/>
              </a:rPr>
              <a:t> it’s used together with the </a:t>
            </a:r>
            <a:r>
              <a:rPr lang="en-GB" sz="2400" dirty="0" err="1">
                <a:latin typeface="Times New Roman" pitchFamily="18" charset="0"/>
                <a:cs typeface="Times New Roman" pitchFamily="18" charset="0"/>
              </a:rPr>
              <a:t>coords</a:t>
            </a:r>
            <a:r>
              <a:rPr lang="en-GB" sz="2400" dirty="0">
                <a:latin typeface="Times New Roman" pitchFamily="18" charset="0"/>
                <a:cs typeface="Times New Roman" pitchFamily="18" charset="0"/>
              </a:rPr>
              <a:t> attribute to specify the size, shape, and placement of an area.</a:t>
            </a:r>
          </a:p>
          <a:p>
            <a:pPr marL="0" indent="0" algn="l" rtl="0">
              <a:buNone/>
            </a:pPr>
            <a:endParaRPr lang="en-GB" sz="2400" dirty="0">
              <a:latin typeface="Times New Roman" pitchFamily="18" charset="0"/>
              <a:cs typeface="Times New Roman" pitchFamily="18" charset="0"/>
            </a:endParaRPr>
          </a:p>
          <a:p>
            <a:pPr marL="0" indent="0" algn="l" rtl="0">
              <a:buNone/>
            </a:pPr>
            <a:r>
              <a:rPr lang="en-GB" sz="2400" dirty="0">
                <a:latin typeface="Times New Roman" pitchFamily="18" charset="0"/>
                <a:cs typeface="Times New Roman" pitchFamily="18" charset="0"/>
              </a:rPr>
              <a:t>Ex: &lt;area shape="</a:t>
            </a:r>
            <a:r>
              <a:rPr lang="en-GB" sz="2400" dirty="0" err="1">
                <a:latin typeface="Times New Roman" pitchFamily="18" charset="0"/>
                <a:cs typeface="Times New Roman" pitchFamily="18" charset="0"/>
              </a:rPr>
              <a:t>rect|circle</a:t>
            </a:r>
            <a:r>
              <a:rPr lang="en-GB" sz="2400" dirty="0">
                <a:latin typeface="Times New Roman" pitchFamily="18" charset="0"/>
                <a:cs typeface="Times New Roman" pitchFamily="18" charset="0"/>
              </a:rPr>
              <a:t>"&gt; </a:t>
            </a:r>
          </a:p>
          <a:p>
            <a:pPr algn="l" rtl="0">
              <a:buFont typeface="Wingdings" pitchFamily="2" charset="2"/>
              <a:buChar char="Ø"/>
            </a:pPr>
            <a:endParaRPr lang="en-GB" sz="2400" dirty="0">
              <a:latin typeface="Times New Roman" pitchFamily="18" charset="0"/>
              <a:cs typeface="Times New Roman" pitchFamily="18" charset="0"/>
            </a:endParaRPr>
          </a:p>
          <a:p>
            <a:pPr marL="0" indent="0" algn="l" rtl="0">
              <a:buNone/>
            </a:pPr>
            <a:endParaRPr lang="en-GB" sz="2400" dirty="0">
              <a:latin typeface="Times New Roman" pitchFamily="18" charset="0"/>
              <a:cs typeface="Times New Roman" pitchFamily="18" charset="0"/>
            </a:endParaRPr>
          </a:p>
        </p:txBody>
      </p:sp>
      <p:sp>
        <p:nvSpPr>
          <p:cNvPr id="2" name="Footer Placeholder 1"/>
          <p:cNvSpPr>
            <a:spLocks noGrp="1"/>
          </p:cNvSpPr>
          <p:nvPr>
            <p:ph type="ftr" sz="quarter" idx="11"/>
          </p:nvPr>
        </p:nvSpPr>
        <p:spPr>
          <a:xfrm>
            <a:off x="3124200" y="6669360"/>
            <a:ext cx="2895600" cy="304800"/>
          </a:xfrm>
        </p:spPr>
        <p:txBody>
          <a:bodyPr/>
          <a:lstStyle/>
          <a:p>
            <a:r>
              <a:rPr lang="en-GB" sz="1000">
                <a:solidFill>
                  <a:srgbClr val="000000"/>
                </a:solidFill>
              </a:rPr>
              <a:t>Prepared by: Saja A. Muhammed</a:t>
            </a:r>
            <a:endParaRPr lang="ar-IQ" sz="1000">
              <a:solidFill>
                <a:srgbClr val="000000"/>
              </a:solidFill>
            </a:endParaRPr>
          </a:p>
        </p:txBody>
      </p:sp>
      <p:sp>
        <p:nvSpPr>
          <p:cNvPr id="3" name="Slide Number Placeholder 2"/>
          <p:cNvSpPr>
            <a:spLocks noGrp="1"/>
          </p:cNvSpPr>
          <p:nvPr>
            <p:ph type="sldNum" sz="quarter" idx="12"/>
          </p:nvPr>
        </p:nvSpPr>
        <p:spPr>
          <a:xfrm>
            <a:off x="8316416" y="6643365"/>
            <a:ext cx="504056" cy="386035"/>
          </a:xfrm>
        </p:spPr>
        <p:txBody>
          <a:bodyPr/>
          <a:lstStyle/>
          <a:p>
            <a:fld id="{9F89E8D9-C98F-4264-B954-5B32DBC7D2D3}" type="slidenum">
              <a:rPr lang="ar-IQ" sz="1100" smtClean="0">
                <a:solidFill>
                  <a:srgbClr val="000000"/>
                </a:solidFill>
              </a:rPr>
              <a:pPr/>
              <a:t>11</a:t>
            </a:fld>
            <a:endParaRPr lang="ar-IQ" sz="1100" dirty="0">
              <a:solidFill>
                <a:srgbClr val="000000"/>
              </a:solidFill>
            </a:endParaRPr>
          </a:p>
        </p:txBody>
      </p:sp>
      <p:sp>
        <p:nvSpPr>
          <p:cNvPr id="4" name="Date Placeholder 3"/>
          <p:cNvSpPr>
            <a:spLocks noGrp="1"/>
          </p:cNvSpPr>
          <p:nvPr>
            <p:ph type="dt" sz="half" idx="10"/>
          </p:nvPr>
        </p:nvSpPr>
        <p:spPr>
          <a:xfrm>
            <a:off x="44245" y="6669360"/>
            <a:ext cx="2133600" cy="304800"/>
          </a:xfrm>
        </p:spPr>
        <p:txBody>
          <a:bodyPr/>
          <a:lstStyle/>
          <a:p>
            <a:r>
              <a:rPr lang="ar-IQ" sz="1000" dirty="0">
                <a:solidFill>
                  <a:srgbClr val="000000"/>
                </a:solidFill>
              </a:rPr>
              <a:t>Web Programming</a:t>
            </a:r>
          </a:p>
        </p:txBody>
      </p:sp>
    </p:spTree>
    <p:extLst>
      <p:ext uri="{BB962C8B-B14F-4D97-AF65-F5344CB8AC3E}">
        <p14:creationId xmlns:p14="http://schemas.microsoft.com/office/powerpoint/2010/main" val="17856071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Title 1"/>
          <p:cNvSpPr>
            <a:spLocks noGrp="1"/>
          </p:cNvSpPr>
          <p:nvPr>
            <p:ph type="title"/>
          </p:nvPr>
        </p:nvSpPr>
        <p:spPr>
          <a:xfrm>
            <a:off x="-32618" y="332656"/>
            <a:ext cx="8240712" cy="810344"/>
          </a:xfrm>
          <a:noFill/>
        </p:spPr>
        <p:txBody>
          <a:bodyPr/>
          <a:lstStyle/>
          <a:p>
            <a:pPr rtl="0"/>
            <a:r>
              <a:rPr lang="en-GB" sz="4000" b="1" dirty="0">
                <a:solidFill>
                  <a:schemeClr val="tx2">
                    <a:lumMod val="50000"/>
                  </a:schemeClr>
                </a:solidFill>
                <a:latin typeface="Times New Roman" pitchFamily="18" charset="0"/>
                <a:cs typeface="Times New Roman" pitchFamily="18" charset="0"/>
              </a:rPr>
              <a:t>Area tag Attributes</a:t>
            </a:r>
          </a:p>
        </p:txBody>
      </p:sp>
      <p:sp>
        <p:nvSpPr>
          <p:cNvPr id="66563" name="Content Placeholder 2"/>
          <p:cNvSpPr>
            <a:spLocks noGrp="1"/>
          </p:cNvSpPr>
          <p:nvPr>
            <p:ph idx="1"/>
          </p:nvPr>
        </p:nvSpPr>
        <p:spPr>
          <a:xfrm>
            <a:off x="179512" y="1268760"/>
            <a:ext cx="8784976" cy="5804884"/>
          </a:xfrm>
        </p:spPr>
        <p:txBody>
          <a:bodyPr/>
          <a:lstStyle/>
          <a:p>
            <a:pPr algn="l" rtl="0">
              <a:buFont typeface="Wingdings" pitchFamily="2" charset="2"/>
              <a:buChar char="ü"/>
            </a:pPr>
            <a:r>
              <a:rPr lang="en-GB" sz="2400" b="1" dirty="0" err="1">
                <a:latin typeface="Times New Roman" pitchFamily="18" charset="0"/>
                <a:cs typeface="Times New Roman" pitchFamily="18" charset="0"/>
              </a:rPr>
              <a:t>Coords:</a:t>
            </a:r>
            <a:r>
              <a:rPr lang="en-GB" sz="2400" dirty="0" err="1">
                <a:latin typeface="Times New Roman" pitchFamily="18" charset="0"/>
                <a:cs typeface="Times New Roman" pitchFamily="18" charset="0"/>
              </a:rPr>
              <a:t>This</a:t>
            </a:r>
            <a:r>
              <a:rPr lang="en-GB" sz="2400" dirty="0">
                <a:latin typeface="Times New Roman" pitchFamily="18" charset="0"/>
                <a:cs typeface="Times New Roman" pitchFamily="18" charset="0"/>
              </a:rPr>
              <a:t> attribute specifies the coordinates of an area in an image-</a:t>
            </a:r>
            <a:r>
              <a:rPr lang="en-GB" sz="2400" dirty="0" err="1">
                <a:latin typeface="Times New Roman" pitchFamily="18" charset="0"/>
                <a:cs typeface="Times New Roman" pitchFamily="18" charset="0"/>
              </a:rPr>
              <a:t>map.The</a:t>
            </a:r>
            <a:r>
              <a:rPr lang="en-GB" sz="2400" dirty="0">
                <a:latin typeface="Times New Roman" pitchFamily="18" charset="0"/>
                <a:cs typeface="Times New Roman" pitchFamily="18" charset="0"/>
              </a:rPr>
              <a:t> coordinates of the top-left corner of an area are 0,0.</a:t>
            </a:r>
          </a:p>
          <a:p>
            <a:pPr lvl="1" algn="l" rtl="0">
              <a:buFont typeface="Wingdings" pitchFamily="2" charset="2"/>
              <a:buChar char="Ø"/>
            </a:pPr>
            <a:endParaRPr lang="en-GB" sz="2000" b="1" dirty="0">
              <a:latin typeface="Times New Roman" pitchFamily="18" charset="0"/>
              <a:cs typeface="Times New Roman" pitchFamily="18" charset="0"/>
            </a:endParaRPr>
          </a:p>
          <a:p>
            <a:pPr lvl="1" algn="l" rtl="0">
              <a:buFont typeface="Wingdings" pitchFamily="2" charset="2"/>
              <a:buChar char="Ø"/>
            </a:pPr>
            <a:r>
              <a:rPr lang="en-GB" sz="2000" b="1" dirty="0">
                <a:latin typeface="Times New Roman" pitchFamily="18" charset="0"/>
                <a:cs typeface="Times New Roman" pitchFamily="18" charset="0"/>
              </a:rPr>
              <a:t>x1,y1,x2,y2:</a:t>
            </a:r>
            <a:r>
              <a:rPr lang="en-GB" sz="2000" dirty="0">
                <a:latin typeface="Times New Roman" pitchFamily="18" charset="0"/>
                <a:cs typeface="Times New Roman" pitchFamily="18" charset="0"/>
              </a:rPr>
              <a:t> Specifies the coordinates of the left, top, right, bottom corner of the rectangle (for shape="</a:t>
            </a:r>
            <a:r>
              <a:rPr lang="en-GB" sz="2000" dirty="0" err="1">
                <a:latin typeface="Times New Roman" pitchFamily="18" charset="0"/>
                <a:cs typeface="Times New Roman" pitchFamily="18" charset="0"/>
              </a:rPr>
              <a:t>rect</a:t>
            </a:r>
            <a:r>
              <a:rPr lang="en-GB" sz="2000" dirty="0">
                <a:latin typeface="Times New Roman" pitchFamily="18" charset="0"/>
                <a:cs typeface="Times New Roman" pitchFamily="18" charset="0"/>
              </a:rPr>
              <a:t>")</a:t>
            </a:r>
          </a:p>
          <a:p>
            <a:pPr lvl="1" algn="l" rtl="0">
              <a:buFont typeface="Wingdings" pitchFamily="2" charset="2"/>
              <a:buChar char="Ø"/>
            </a:pPr>
            <a:endParaRPr lang="en-GB" sz="2000" b="1" dirty="0">
              <a:latin typeface="Times New Roman" pitchFamily="18" charset="0"/>
              <a:cs typeface="Times New Roman" pitchFamily="18" charset="0"/>
            </a:endParaRPr>
          </a:p>
          <a:p>
            <a:pPr lvl="1" algn="l" rtl="0">
              <a:buFont typeface="Wingdings" pitchFamily="2" charset="2"/>
              <a:buChar char="Ø"/>
            </a:pPr>
            <a:r>
              <a:rPr lang="en-GB" sz="2000" b="1" dirty="0" err="1">
                <a:latin typeface="Times New Roman" pitchFamily="18" charset="0"/>
                <a:cs typeface="Times New Roman" pitchFamily="18" charset="0"/>
              </a:rPr>
              <a:t>x,y,radius</a:t>
            </a:r>
            <a:r>
              <a:rPr lang="en-GB" sz="2000" b="1" dirty="0">
                <a:latin typeface="Times New Roman" pitchFamily="18" charset="0"/>
                <a:cs typeface="Times New Roman" pitchFamily="18" charset="0"/>
              </a:rPr>
              <a:t>: </a:t>
            </a:r>
            <a:r>
              <a:rPr lang="en-GB" sz="2000" dirty="0">
                <a:latin typeface="Times New Roman" pitchFamily="18" charset="0"/>
                <a:cs typeface="Times New Roman" pitchFamily="18" charset="0"/>
              </a:rPr>
              <a:t>Specifies the coordinates of the circle </a:t>
            </a:r>
            <a:r>
              <a:rPr lang="en-GB" sz="2000" dirty="0" err="1">
                <a:latin typeface="Times New Roman" pitchFamily="18" charset="0"/>
                <a:cs typeface="Times New Roman" pitchFamily="18" charset="0"/>
              </a:rPr>
              <a:t>center</a:t>
            </a:r>
            <a:r>
              <a:rPr lang="en-GB" sz="2000" dirty="0">
                <a:latin typeface="Times New Roman" pitchFamily="18" charset="0"/>
                <a:cs typeface="Times New Roman" pitchFamily="18" charset="0"/>
              </a:rPr>
              <a:t> and the radius (for shape="circle")</a:t>
            </a:r>
          </a:p>
          <a:p>
            <a:pPr marL="457200" lvl="1" indent="0" algn="l" rtl="0">
              <a:buNone/>
            </a:pPr>
            <a:endParaRPr lang="en-US" sz="2000" dirty="0">
              <a:latin typeface="Times New Roman" pitchFamily="18" charset="0"/>
              <a:cs typeface="Times New Roman" pitchFamily="18" charset="0"/>
            </a:endParaRPr>
          </a:p>
          <a:p>
            <a:pPr marL="457200" lvl="1" indent="0" algn="l" rtl="0">
              <a:buNone/>
            </a:pPr>
            <a:endParaRPr lang="en-US" dirty="0">
              <a:latin typeface="Times New Roman" pitchFamily="18" charset="0"/>
              <a:cs typeface="Times New Roman" pitchFamily="18" charset="0"/>
            </a:endParaRPr>
          </a:p>
          <a:p>
            <a:pPr marL="457200" lvl="1" indent="0" algn="l" rtl="0">
              <a:buNone/>
            </a:pPr>
            <a:endParaRPr lang="en-GB" sz="2000" dirty="0">
              <a:latin typeface="Times New Roman" pitchFamily="18" charset="0"/>
              <a:cs typeface="Times New Roman" pitchFamily="18" charset="0"/>
            </a:endParaRPr>
          </a:p>
          <a:p>
            <a:pPr algn="l" rtl="0">
              <a:buFont typeface="Wingdings" pitchFamily="2" charset="2"/>
              <a:buChar char="ü"/>
            </a:pPr>
            <a:r>
              <a:rPr lang="en-US" sz="2400" b="1" dirty="0" err="1">
                <a:latin typeface="Times New Roman" pitchFamily="18" charset="0"/>
                <a:cs typeface="Times New Roman" pitchFamily="18" charset="0"/>
              </a:rPr>
              <a:t>href</a:t>
            </a:r>
            <a:r>
              <a:rPr lang="en-US" sz="2400" b="1" dirty="0">
                <a:latin typeface="Times New Roman" pitchFamily="18" charset="0"/>
                <a:cs typeface="Times New Roman" pitchFamily="18" charset="0"/>
              </a:rPr>
              <a:t>: </a:t>
            </a:r>
            <a:r>
              <a:rPr lang="en-GB" sz="2400" dirty="0">
                <a:latin typeface="Times New Roman" pitchFamily="18" charset="0"/>
                <a:cs typeface="Times New Roman" pitchFamily="18" charset="0"/>
              </a:rPr>
              <a:t>Specifies the hyperlink target for the area.</a:t>
            </a:r>
          </a:p>
          <a:p>
            <a:pPr algn="l" rtl="0">
              <a:buFont typeface="Wingdings" pitchFamily="2" charset="2"/>
              <a:buChar char="Ø"/>
            </a:pPr>
            <a:endParaRPr lang="en-GB" sz="2400" dirty="0">
              <a:latin typeface="Times New Roman" pitchFamily="18" charset="0"/>
              <a:cs typeface="Times New Roman" pitchFamily="18" charset="0"/>
            </a:endParaRPr>
          </a:p>
          <a:p>
            <a:pPr marL="0" indent="0" algn="l" rtl="0">
              <a:buNone/>
            </a:pPr>
            <a:endParaRPr lang="en-GB" sz="2400" dirty="0">
              <a:latin typeface="Times New Roman" pitchFamily="18" charset="0"/>
              <a:cs typeface="Times New Roman" pitchFamily="18" charset="0"/>
            </a:endParaRPr>
          </a:p>
        </p:txBody>
      </p:sp>
      <p:sp>
        <p:nvSpPr>
          <p:cNvPr id="2" name="Footer Placeholder 1"/>
          <p:cNvSpPr>
            <a:spLocks noGrp="1"/>
          </p:cNvSpPr>
          <p:nvPr>
            <p:ph type="ftr" sz="quarter" idx="11"/>
          </p:nvPr>
        </p:nvSpPr>
        <p:spPr>
          <a:xfrm>
            <a:off x="3124200" y="6669360"/>
            <a:ext cx="2895600" cy="304800"/>
          </a:xfrm>
        </p:spPr>
        <p:txBody>
          <a:bodyPr/>
          <a:lstStyle/>
          <a:p>
            <a:r>
              <a:rPr lang="en-GB" sz="1000">
                <a:solidFill>
                  <a:srgbClr val="000000"/>
                </a:solidFill>
              </a:rPr>
              <a:t>Prepared by: Saja A. Muhammed</a:t>
            </a:r>
            <a:endParaRPr lang="ar-IQ" sz="1000">
              <a:solidFill>
                <a:srgbClr val="000000"/>
              </a:solidFill>
            </a:endParaRPr>
          </a:p>
        </p:txBody>
      </p:sp>
      <p:sp>
        <p:nvSpPr>
          <p:cNvPr id="3" name="Slide Number Placeholder 2"/>
          <p:cNvSpPr>
            <a:spLocks noGrp="1"/>
          </p:cNvSpPr>
          <p:nvPr>
            <p:ph type="sldNum" sz="quarter" idx="12"/>
          </p:nvPr>
        </p:nvSpPr>
        <p:spPr>
          <a:xfrm>
            <a:off x="8316416" y="6643365"/>
            <a:ext cx="504056" cy="386035"/>
          </a:xfrm>
        </p:spPr>
        <p:txBody>
          <a:bodyPr/>
          <a:lstStyle/>
          <a:p>
            <a:fld id="{9F89E8D9-C98F-4264-B954-5B32DBC7D2D3}" type="slidenum">
              <a:rPr lang="ar-IQ" sz="1100" smtClean="0">
                <a:solidFill>
                  <a:srgbClr val="000000"/>
                </a:solidFill>
              </a:rPr>
              <a:pPr/>
              <a:t>12</a:t>
            </a:fld>
            <a:endParaRPr lang="ar-IQ" sz="1100" dirty="0">
              <a:solidFill>
                <a:srgbClr val="000000"/>
              </a:solidFill>
            </a:endParaRPr>
          </a:p>
        </p:txBody>
      </p:sp>
      <p:sp>
        <p:nvSpPr>
          <p:cNvPr id="4" name="Date Placeholder 3"/>
          <p:cNvSpPr>
            <a:spLocks noGrp="1"/>
          </p:cNvSpPr>
          <p:nvPr>
            <p:ph type="dt" sz="half" idx="10"/>
          </p:nvPr>
        </p:nvSpPr>
        <p:spPr>
          <a:xfrm>
            <a:off x="44245" y="6669360"/>
            <a:ext cx="2133600" cy="304800"/>
          </a:xfrm>
        </p:spPr>
        <p:txBody>
          <a:bodyPr/>
          <a:lstStyle/>
          <a:p>
            <a:r>
              <a:rPr lang="ar-IQ" sz="1000" dirty="0">
                <a:solidFill>
                  <a:srgbClr val="000000"/>
                </a:solidFill>
              </a:rPr>
              <a:t>Web Programming</a:t>
            </a:r>
          </a:p>
        </p:txBody>
      </p:sp>
    </p:spTree>
    <p:extLst>
      <p:ext uri="{BB962C8B-B14F-4D97-AF65-F5344CB8AC3E}">
        <p14:creationId xmlns:p14="http://schemas.microsoft.com/office/powerpoint/2010/main" val="11218526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tx2">
                    <a:lumMod val="50000"/>
                  </a:schemeClr>
                </a:solidFill>
                <a:latin typeface="Times New Roman" pitchFamily="18" charset="0"/>
                <a:cs typeface="Times New Roman" pitchFamily="18" charset="0"/>
              </a:rPr>
              <a:t>Area shapes used!</a:t>
            </a:r>
            <a:endParaRPr lang="en-GB" b="1" dirty="0">
              <a:solidFill>
                <a:schemeClr val="tx2">
                  <a:lumMod val="50000"/>
                </a:schemeClr>
              </a:solidFill>
              <a:latin typeface="Times New Roman" pitchFamily="18" charset="0"/>
              <a:cs typeface="Times New Roman" pitchFamily="18" charset="0"/>
            </a:endParaRPr>
          </a:p>
        </p:txBody>
      </p:sp>
      <p:sp>
        <p:nvSpPr>
          <p:cNvPr id="4" name="Date Placeholder 3"/>
          <p:cNvSpPr>
            <a:spLocks noGrp="1"/>
          </p:cNvSpPr>
          <p:nvPr>
            <p:ph type="dt" sz="half" idx="10"/>
          </p:nvPr>
        </p:nvSpPr>
        <p:spPr/>
        <p:txBody>
          <a:bodyPr/>
          <a:lstStyle/>
          <a:p>
            <a:r>
              <a:rPr lang="ar-IQ"/>
              <a:t>Web Design</a:t>
            </a:r>
          </a:p>
        </p:txBody>
      </p:sp>
      <p:sp>
        <p:nvSpPr>
          <p:cNvPr id="5" name="Footer Placeholder 4"/>
          <p:cNvSpPr>
            <a:spLocks noGrp="1"/>
          </p:cNvSpPr>
          <p:nvPr>
            <p:ph type="ftr" sz="quarter" idx="11"/>
          </p:nvPr>
        </p:nvSpPr>
        <p:spPr/>
        <p:txBody>
          <a:bodyPr/>
          <a:lstStyle/>
          <a:p>
            <a:r>
              <a:rPr lang="en-GB"/>
              <a:t>By:Saja A. Muhammed</a:t>
            </a:r>
            <a:endParaRPr lang="ar-IQ"/>
          </a:p>
        </p:txBody>
      </p:sp>
      <p:sp>
        <p:nvSpPr>
          <p:cNvPr id="6" name="Slide Number Placeholder 5"/>
          <p:cNvSpPr>
            <a:spLocks noGrp="1"/>
          </p:cNvSpPr>
          <p:nvPr>
            <p:ph type="sldNum" sz="quarter" idx="12"/>
          </p:nvPr>
        </p:nvSpPr>
        <p:spPr/>
        <p:txBody>
          <a:bodyPr/>
          <a:lstStyle/>
          <a:p>
            <a:fld id="{9F89E8D9-C98F-4264-B954-5B32DBC7D2D3}" type="slidenum">
              <a:rPr lang="ar-IQ" smtClean="0"/>
              <a:pPr/>
              <a:t>13</a:t>
            </a:fld>
            <a:endParaRPr lang="ar-IQ"/>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1560" y="1919768"/>
            <a:ext cx="7978429" cy="39349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039727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548680"/>
            <a:ext cx="8229600" cy="990600"/>
          </a:xfrm>
        </p:spPr>
        <p:txBody>
          <a:bodyPr>
            <a:noAutofit/>
          </a:bodyPr>
          <a:lstStyle/>
          <a:p>
            <a:br>
              <a:rPr lang="en-GB" b="1" dirty="0">
                <a:solidFill>
                  <a:schemeClr val="tx2">
                    <a:lumMod val="50000"/>
                  </a:schemeClr>
                </a:solidFill>
                <a:latin typeface="Times New Roman" pitchFamily="18" charset="0"/>
                <a:cs typeface="Times New Roman" pitchFamily="18" charset="0"/>
              </a:rPr>
            </a:br>
            <a:r>
              <a:rPr lang="en-GB" b="1" dirty="0">
                <a:solidFill>
                  <a:schemeClr val="tx2">
                    <a:lumMod val="50000"/>
                  </a:schemeClr>
                </a:solidFill>
                <a:latin typeface="Times New Roman" pitchFamily="18" charset="0"/>
                <a:cs typeface="Times New Roman" pitchFamily="18" charset="0"/>
              </a:rPr>
              <a:t>Shapes, </a:t>
            </a:r>
            <a:r>
              <a:rPr lang="en-GB" b="1" dirty="0" err="1">
                <a:solidFill>
                  <a:schemeClr val="tx2">
                    <a:lumMod val="50000"/>
                  </a:schemeClr>
                </a:solidFill>
                <a:latin typeface="Times New Roman" pitchFamily="18" charset="0"/>
                <a:cs typeface="Times New Roman" pitchFamily="18" charset="0"/>
              </a:rPr>
              <a:t>Coords</a:t>
            </a:r>
            <a:br>
              <a:rPr lang="en-GB" b="1" dirty="0">
                <a:solidFill>
                  <a:schemeClr val="tx2">
                    <a:lumMod val="50000"/>
                  </a:schemeClr>
                </a:solidFill>
                <a:latin typeface="Times New Roman" pitchFamily="18" charset="0"/>
                <a:cs typeface="Times New Roman" pitchFamily="18" charset="0"/>
              </a:rPr>
            </a:br>
            <a:endParaRPr lang="en-GB" b="1" dirty="0">
              <a:solidFill>
                <a:schemeClr val="tx2">
                  <a:lumMod val="50000"/>
                </a:schemeClr>
              </a:solidFill>
              <a:latin typeface="Times New Roman" pitchFamily="18" charset="0"/>
              <a:cs typeface="Times New Roman" pitchFamily="18" charset="0"/>
            </a:endParaRPr>
          </a:p>
        </p:txBody>
      </p:sp>
      <p:sp>
        <p:nvSpPr>
          <p:cNvPr id="3" name="Content Placeholder 2"/>
          <p:cNvSpPr>
            <a:spLocks noGrp="1"/>
          </p:cNvSpPr>
          <p:nvPr>
            <p:ph idx="1"/>
          </p:nvPr>
        </p:nvSpPr>
        <p:spPr>
          <a:xfrm>
            <a:off x="457200" y="1484784"/>
            <a:ext cx="8229600" cy="4992216"/>
          </a:xfrm>
        </p:spPr>
        <p:txBody>
          <a:bodyPr>
            <a:normAutofit/>
          </a:bodyPr>
          <a:lstStyle/>
          <a:p>
            <a:pPr>
              <a:buFont typeface="Wingdings" pitchFamily="2" charset="2"/>
              <a:buChar char="Ø"/>
            </a:pPr>
            <a:r>
              <a:rPr lang="en-GB" b="1" dirty="0">
                <a:latin typeface="Times New Roman" pitchFamily="18" charset="0"/>
                <a:cs typeface="Times New Roman" pitchFamily="18" charset="0"/>
              </a:rPr>
              <a:t>Types of Shapes</a:t>
            </a:r>
          </a:p>
          <a:p>
            <a:r>
              <a:rPr lang="en-GB" dirty="0" err="1">
                <a:latin typeface="Times New Roman" pitchFamily="18" charset="0"/>
                <a:cs typeface="Times New Roman" pitchFamily="18" charset="0"/>
              </a:rPr>
              <a:t>Rect</a:t>
            </a:r>
            <a:r>
              <a:rPr lang="en-GB" dirty="0">
                <a:latin typeface="Times New Roman" pitchFamily="18" charset="0"/>
                <a:cs typeface="Times New Roman" pitchFamily="18" charset="0"/>
              </a:rPr>
              <a:t> : used for squares and ordered shapes.</a:t>
            </a:r>
          </a:p>
          <a:p>
            <a:r>
              <a:rPr lang="en-GB" dirty="0">
                <a:latin typeface="Times New Roman" pitchFamily="18" charset="0"/>
                <a:cs typeface="Times New Roman" pitchFamily="18" charset="0"/>
              </a:rPr>
              <a:t>Circle : used for circles.</a:t>
            </a:r>
          </a:p>
          <a:p>
            <a:r>
              <a:rPr lang="en-GB" dirty="0">
                <a:latin typeface="Times New Roman" pitchFamily="18" charset="0"/>
                <a:cs typeface="Times New Roman" pitchFamily="18" charset="0"/>
              </a:rPr>
              <a:t>Poly : used for unordered shapes.</a:t>
            </a:r>
          </a:p>
          <a:p>
            <a:pPr marL="0" indent="0">
              <a:buNone/>
            </a:pPr>
            <a:endParaRPr lang="en-GB" dirty="0">
              <a:latin typeface="Times New Roman" pitchFamily="18" charset="0"/>
              <a:cs typeface="Times New Roman" pitchFamily="18" charset="0"/>
            </a:endParaRPr>
          </a:p>
          <a:p>
            <a:pPr>
              <a:buFont typeface="Wingdings" pitchFamily="2" charset="2"/>
              <a:buChar char="Ø"/>
            </a:pPr>
            <a:r>
              <a:rPr lang="en-GB" b="1" dirty="0">
                <a:latin typeface="Times New Roman" pitchFamily="18" charset="0"/>
                <a:cs typeface="Times New Roman" pitchFamily="18" charset="0"/>
              </a:rPr>
              <a:t>Number of </a:t>
            </a:r>
            <a:r>
              <a:rPr lang="en-GB" b="1" dirty="0" err="1">
                <a:latin typeface="Times New Roman" pitchFamily="18" charset="0"/>
                <a:cs typeface="Times New Roman" pitchFamily="18" charset="0"/>
              </a:rPr>
              <a:t>coordenations</a:t>
            </a:r>
            <a:r>
              <a:rPr lang="en-GB" b="1" dirty="0">
                <a:latin typeface="Times New Roman" pitchFamily="18" charset="0"/>
                <a:cs typeface="Times New Roman" pitchFamily="18" charset="0"/>
              </a:rPr>
              <a:t> for each shape:</a:t>
            </a:r>
          </a:p>
          <a:p>
            <a:r>
              <a:rPr lang="en-GB" dirty="0" err="1">
                <a:latin typeface="Times New Roman" pitchFamily="18" charset="0"/>
                <a:cs typeface="Times New Roman" pitchFamily="18" charset="0"/>
              </a:rPr>
              <a:t>Rect</a:t>
            </a:r>
            <a:r>
              <a:rPr lang="en-GB" dirty="0">
                <a:latin typeface="Times New Roman" pitchFamily="18" charset="0"/>
                <a:cs typeface="Times New Roman" pitchFamily="18" charset="0"/>
              </a:rPr>
              <a:t> : 4 numbers for two corners</a:t>
            </a:r>
          </a:p>
          <a:p>
            <a:r>
              <a:rPr lang="en-GB" dirty="0">
                <a:latin typeface="Times New Roman" pitchFamily="18" charset="0"/>
                <a:cs typeface="Times New Roman" pitchFamily="18" charset="0"/>
              </a:rPr>
              <a:t>Circle : 3 numbers for the </a:t>
            </a:r>
            <a:r>
              <a:rPr lang="en-GB" dirty="0" err="1">
                <a:latin typeface="Times New Roman" pitchFamily="18" charset="0"/>
                <a:cs typeface="Times New Roman" pitchFamily="18" charset="0"/>
              </a:rPr>
              <a:t>center</a:t>
            </a:r>
            <a:r>
              <a:rPr lang="en-GB" dirty="0">
                <a:latin typeface="Times New Roman" pitchFamily="18" charset="0"/>
                <a:cs typeface="Times New Roman" pitchFamily="18" charset="0"/>
              </a:rPr>
              <a:t> &amp; R</a:t>
            </a:r>
          </a:p>
          <a:p>
            <a:r>
              <a:rPr lang="en-GB" dirty="0">
                <a:latin typeface="Times New Roman" pitchFamily="18" charset="0"/>
                <a:cs typeface="Times New Roman" pitchFamily="18" charset="0"/>
              </a:rPr>
              <a:t>Poly : depends on the number of corners of the shape( 2 numbers for each corner) </a:t>
            </a:r>
          </a:p>
          <a:p>
            <a:endParaRPr lang="en-GB" dirty="0">
              <a:latin typeface="Times New Roman" pitchFamily="18" charset="0"/>
              <a:cs typeface="Times New Roman" pitchFamily="18" charset="0"/>
            </a:endParaRPr>
          </a:p>
        </p:txBody>
      </p:sp>
      <p:sp>
        <p:nvSpPr>
          <p:cNvPr id="4" name="Date Placeholder 3"/>
          <p:cNvSpPr>
            <a:spLocks noGrp="1"/>
          </p:cNvSpPr>
          <p:nvPr>
            <p:ph type="dt" sz="half" idx="10"/>
          </p:nvPr>
        </p:nvSpPr>
        <p:spPr/>
        <p:txBody>
          <a:bodyPr/>
          <a:lstStyle/>
          <a:p>
            <a:r>
              <a:rPr lang="ar-IQ"/>
              <a:t>Web Design</a:t>
            </a:r>
          </a:p>
        </p:txBody>
      </p:sp>
      <p:sp>
        <p:nvSpPr>
          <p:cNvPr id="5" name="Footer Placeholder 4"/>
          <p:cNvSpPr>
            <a:spLocks noGrp="1"/>
          </p:cNvSpPr>
          <p:nvPr>
            <p:ph type="ftr" sz="quarter" idx="11"/>
          </p:nvPr>
        </p:nvSpPr>
        <p:spPr/>
        <p:txBody>
          <a:bodyPr/>
          <a:lstStyle/>
          <a:p>
            <a:r>
              <a:rPr lang="en-GB"/>
              <a:t>By:Saja A. Muhammed</a:t>
            </a:r>
            <a:endParaRPr lang="ar-IQ"/>
          </a:p>
        </p:txBody>
      </p:sp>
      <p:sp>
        <p:nvSpPr>
          <p:cNvPr id="6" name="Slide Number Placeholder 5"/>
          <p:cNvSpPr>
            <a:spLocks noGrp="1"/>
          </p:cNvSpPr>
          <p:nvPr>
            <p:ph type="sldNum" sz="quarter" idx="12"/>
          </p:nvPr>
        </p:nvSpPr>
        <p:spPr/>
        <p:txBody>
          <a:bodyPr/>
          <a:lstStyle/>
          <a:p>
            <a:fld id="{9F89E8D9-C98F-4264-B954-5B32DBC7D2D3}" type="slidenum">
              <a:rPr lang="ar-IQ" smtClean="0"/>
              <a:pPr/>
              <a:t>14</a:t>
            </a:fld>
            <a:endParaRPr lang="ar-IQ"/>
          </a:p>
        </p:txBody>
      </p:sp>
    </p:spTree>
    <p:extLst>
      <p:ext uri="{BB962C8B-B14F-4D97-AF65-F5344CB8AC3E}">
        <p14:creationId xmlns:p14="http://schemas.microsoft.com/office/powerpoint/2010/main" val="1445276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1196752"/>
            <a:ext cx="8640960" cy="5328592"/>
          </a:xfrm>
        </p:spPr>
        <p:txBody>
          <a:bodyPr>
            <a:normAutofit/>
          </a:bodyPr>
          <a:lstStyle/>
          <a:p>
            <a:pPr marL="0" indent="0" algn="l" rtl="0">
              <a:buNone/>
            </a:pPr>
            <a:r>
              <a:rPr lang="en-GB" sz="2400" dirty="0">
                <a:latin typeface="Times New Roman" pitchFamily="18" charset="0"/>
                <a:cs typeface="Times New Roman" pitchFamily="18" charset="0"/>
              </a:rPr>
              <a:t>There are following three different methods to set colours in your web page:</a:t>
            </a:r>
          </a:p>
          <a:p>
            <a:pPr marL="857250" lvl="1" indent="-457200" algn="l" rtl="0">
              <a:buAutoNum type="arabicPeriod"/>
            </a:pPr>
            <a:r>
              <a:rPr lang="en-GB" b="1" dirty="0">
                <a:latin typeface="Times New Roman" pitchFamily="18" charset="0"/>
                <a:cs typeface="Times New Roman" pitchFamily="18" charset="0"/>
              </a:rPr>
              <a:t>Color names: </a:t>
            </a:r>
            <a:r>
              <a:rPr lang="en-GB" dirty="0">
                <a:latin typeface="Times New Roman" pitchFamily="18" charset="0"/>
                <a:cs typeface="Times New Roman" pitchFamily="18" charset="0"/>
              </a:rPr>
              <a:t>You can specify color names directly like green, blue or red.</a:t>
            </a:r>
          </a:p>
          <a:p>
            <a:pPr marL="400050" lvl="1" indent="0" algn="l" rtl="0">
              <a:buNone/>
            </a:pPr>
            <a:r>
              <a:rPr lang="en-US" dirty="0">
                <a:latin typeface="Times New Roman" pitchFamily="18" charset="0"/>
                <a:cs typeface="Times New Roman" pitchFamily="18" charset="0"/>
              </a:rPr>
              <a:t>e.g.1 : setting background color   &lt;body style=”background-color : lime”&gt;</a:t>
            </a:r>
          </a:p>
          <a:p>
            <a:pPr marL="400050" lvl="1" indent="0">
              <a:buNone/>
            </a:pPr>
            <a:r>
              <a:rPr lang="en-US" dirty="0">
                <a:latin typeface="Times New Roman" pitchFamily="18" charset="0"/>
                <a:cs typeface="Times New Roman" pitchFamily="18" charset="0"/>
              </a:rPr>
              <a:t>e.g.2 : setting border color of an image &lt;</a:t>
            </a:r>
            <a:r>
              <a:rPr lang="en-US" dirty="0" err="1">
                <a:latin typeface="Times New Roman" pitchFamily="18" charset="0"/>
                <a:cs typeface="Times New Roman" pitchFamily="18" charset="0"/>
              </a:rPr>
              <a:t>img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src</a:t>
            </a:r>
            <a:r>
              <a:rPr lang="en-US" dirty="0">
                <a:latin typeface="Times New Roman" pitchFamily="18" charset="0"/>
                <a:cs typeface="Times New Roman" pitchFamily="18" charset="0"/>
              </a:rPr>
              <a:t>=“</a:t>
            </a:r>
            <a:r>
              <a:rPr lang="en-US" dirty="0" err="1">
                <a:latin typeface="Times New Roman" pitchFamily="18" charset="0"/>
                <a:cs typeface="Times New Roman" pitchFamily="18" charset="0"/>
              </a:rPr>
              <a:t>penguins.jpg</a:t>
            </a:r>
            <a:r>
              <a:rPr lang="en-US" dirty="0">
                <a:latin typeface="Times New Roman" pitchFamily="18" charset="0"/>
                <a:cs typeface="Times New Roman" pitchFamily="18" charset="0"/>
              </a:rPr>
              <a:t>”            </a:t>
            </a:r>
          </a:p>
          <a:p>
            <a:pPr marL="400050" lvl="1" indent="0">
              <a:buNone/>
            </a:pPr>
            <a:r>
              <a:rPr lang="en-US" dirty="0">
                <a:latin typeface="Times New Roman" pitchFamily="18" charset="0"/>
                <a:cs typeface="Times New Roman" pitchFamily="18" charset="0"/>
              </a:rPr>
              <a:t>                                                                style=“border: green dotted 2px ”&gt;</a:t>
            </a:r>
            <a:endParaRPr lang="en-GB" dirty="0">
              <a:latin typeface="Times New Roman" pitchFamily="18" charset="0"/>
              <a:cs typeface="Times New Roman" pitchFamily="18" charset="0"/>
            </a:endParaRPr>
          </a:p>
        </p:txBody>
      </p:sp>
      <p:sp>
        <p:nvSpPr>
          <p:cNvPr id="4" name="Title 1"/>
          <p:cNvSpPr>
            <a:spLocks noGrp="1"/>
          </p:cNvSpPr>
          <p:nvPr>
            <p:ph type="title"/>
          </p:nvPr>
        </p:nvSpPr>
        <p:spPr>
          <a:xfrm>
            <a:off x="107504" y="198438"/>
            <a:ext cx="6302375" cy="1143000"/>
          </a:xfrm>
        </p:spPr>
        <p:txBody>
          <a:bodyPr/>
          <a:lstStyle/>
          <a:p>
            <a:r>
              <a:rPr lang="en-US" b="1" dirty="0">
                <a:solidFill>
                  <a:schemeClr val="tx2">
                    <a:lumMod val="50000"/>
                  </a:schemeClr>
                </a:solidFill>
                <a:latin typeface="Times New Roman" pitchFamily="18" charset="0"/>
                <a:cs typeface="Times New Roman" pitchFamily="18" charset="0"/>
              </a:rPr>
              <a:t>HTML Colors</a:t>
            </a:r>
            <a:endParaRPr lang="en-GB" b="1" dirty="0">
              <a:solidFill>
                <a:schemeClr val="tx2">
                  <a:lumMod val="50000"/>
                </a:schemeClr>
              </a:solidFill>
              <a:latin typeface="Times New Roman" pitchFamily="18" charset="0"/>
              <a:cs typeface="Times New Roman" pitchFamily="18" charset="0"/>
            </a:endParaRPr>
          </a:p>
        </p:txBody>
      </p:sp>
      <p:sp>
        <p:nvSpPr>
          <p:cNvPr id="2" name="Footer Placeholder 1"/>
          <p:cNvSpPr>
            <a:spLocks noGrp="1"/>
          </p:cNvSpPr>
          <p:nvPr>
            <p:ph type="ftr" sz="quarter" idx="11"/>
          </p:nvPr>
        </p:nvSpPr>
        <p:spPr/>
        <p:txBody>
          <a:bodyPr/>
          <a:lstStyle/>
          <a:p>
            <a:r>
              <a:rPr lang="en-GB">
                <a:solidFill>
                  <a:srgbClr val="000000"/>
                </a:solidFill>
              </a:rPr>
              <a:t>By:Saja A. Muhammed</a:t>
            </a:r>
            <a:endParaRPr lang="ar-IQ">
              <a:solidFill>
                <a:srgbClr val="000000"/>
              </a:solidFill>
            </a:endParaRPr>
          </a:p>
        </p:txBody>
      </p:sp>
      <p:sp>
        <p:nvSpPr>
          <p:cNvPr id="5" name="Slide Number Placeholder 4"/>
          <p:cNvSpPr>
            <a:spLocks noGrp="1"/>
          </p:cNvSpPr>
          <p:nvPr>
            <p:ph type="sldNum" sz="quarter" idx="12"/>
          </p:nvPr>
        </p:nvSpPr>
        <p:spPr/>
        <p:txBody>
          <a:bodyPr/>
          <a:lstStyle/>
          <a:p>
            <a:fld id="{9F89E8D9-C98F-4264-B954-5B32DBC7D2D3}" type="slidenum">
              <a:rPr lang="ar-IQ" smtClean="0">
                <a:solidFill>
                  <a:srgbClr val="000000"/>
                </a:solidFill>
              </a:rPr>
              <a:pPr/>
              <a:t>15</a:t>
            </a:fld>
            <a:endParaRPr lang="ar-IQ">
              <a:solidFill>
                <a:srgbClr val="000000"/>
              </a:solidFill>
            </a:endParaRPr>
          </a:p>
        </p:txBody>
      </p:sp>
      <p:sp>
        <p:nvSpPr>
          <p:cNvPr id="7" name="Date Placeholder 6"/>
          <p:cNvSpPr>
            <a:spLocks noGrp="1"/>
          </p:cNvSpPr>
          <p:nvPr>
            <p:ph type="dt" sz="half" idx="10"/>
          </p:nvPr>
        </p:nvSpPr>
        <p:spPr>
          <a:xfrm>
            <a:off x="0" y="0"/>
            <a:ext cx="2895600" cy="329184"/>
          </a:xfrm>
        </p:spPr>
        <p:txBody>
          <a:bodyPr/>
          <a:lstStyle/>
          <a:p>
            <a:r>
              <a:rPr lang="ar-IQ" dirty="0"/>
              <a:t>Web Design</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11760" y="3870176"/>
            <a:ext cx="4104456" cy="26184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Box 5"/>
          <p:cNvSpPr txBox="1"/>
          <p:nvPr/>
        </p:nvSpPr>
        <p:spPr>
          <a:xfrm>
            <a:off x="3671900" y="6488668"/>
            <a:ext cx="1584176" cy="369332"/>
          </a:xfrm>
          <a:prstGeom prst="rect">
            <a:avLst/>
          </a:prstGeom>
          <a:noFill/>
        </p:spPr>
        <p:txBody>
          <a:bodyPr wrap="square" rtlCol="0">
            <a:spAutoFit/>
          </a:bodyPr>
          <a:lstStyle/>
          <a:p>
            <a:pPr algn="r" rtl="1"/>
            <a:r>
              <a:rPr lang="en-US" dirty="0">
                <a:solidFill>
                  <a:srgbClr val="292934"/>
                </a:solidFill>
              </a:rPr>
              <a:t>Main colors</a:t>
            </a:r>
            <a:endParaRPr lang="en-GB" dirty="0">
              <a:solidFill>
                <a:srgbClr val="292934"/>
              </a:solidFill>
            </a:endParaRPr>
          </a:p>
        </p:txBody>
      </p:sp>
      <p:sp>
        <p:nvSpPr>
          <p:cNvPr id="8" name="TextBox 7"/>
          <p:cNvSpPr txBox="1"/>
          <p:nvPr/>
        </p:nvSpPr>
        <p:spPr>
          <a:xfrm>
            <a:off x="3167844" y="5301208"/>
            <a:ext cx="504056" cy="369332"/>
          </a:xfrm>
          <a:prstGeom prst="rect">
            <a:avLst/>
          </a:prstGeom>
          <a:noFill/>
        </p:spPr>
        <p:txBody>
          <a:bodyPr wrap="square" rtlCol="0">
            <a:spAutoFit/>
          </a:bodyPr>
          <a:lstStyle/>
          <a:p>
            <a:pPr algn="ctr"/>
            <a:r>
              <a:rPr lang="en-US" b="1" dirty="0">
                <a:solidFill>
                  <a:srgbClr val="292934"/>
                </a:solidFill>
              </a:rPr>
              <a:t>R</a:t>
            </a:r>
            <a:endParaRPr lang="en-GB" b="1" dirty="0">
              <a:solidFill>
                <a:srgbClr val="292934"/>
              </a:solidFill>
            </a:endParaRPr>
          </a:p>
        </p:txBody>
      </p:sp>
      <p:sp>
        <p:nvSpPr>
          <p:cNvPr id="10" name="TextBox 9"/>
          <p:cNvSpPr txBox="1"/>
          <p:nvPr/>
        </p:nvSpPr>
        <p:spPr>
          <a:xfrm>
            <a:off x="4211960" y="4365104"/>
            <a:ext cx="504056" cy="369332"/>
          </a:xfrm>
          <a:prstGeom prst="rect">
            <a:avLst/>
          </a:prstGeom>
          <a:noFill/>
        </p:spPr>
        <p:txBody>
          <a:bodyPr wrap="square" rtlCol="0">
            <a:spAutoFit/>
          </a:bodyPr>
          <a:lstStyle/>
          <a:p>
            <a:pPr algn="ctr"/>
            <a:r>
              <a:rPr lang="en-US" b="1" dirty="0">
                <a:solidFill>
                  <a:srgbClr val="292934"/>
                </a:solidFill>
              </a:rPr>
              <a:t>G</a:t>
            </a:r>
            <a:endParaRPr lang="en-GB" b="1" dirty="0">
              <a:solidFill>
                <a:srgbClr val="292934"/>
              </a:solidFill>
            </a:endParaRPr>
          </a:p>
        </p:txBody>
      </p:sp>
      <p:sp>
        <p:nvSpPr>
          <p:cNvPr id="11" name="TextBox 10"/>
          <p:cNvSpPr txBox="1"/>
          <p:nvPr/>
        </p:nvSpPr>
        <p:spPr>
          <a:xfrm>
            <a:off x="5076056" y="5301303"/>
            <a:ext cx="504056" cy="369332"/>
          </a:xfrm>
          <a:prstGeom prst="rect">
            <a:avLst/>
          </a:prstGeom>
          <a:noFill/>
        </p:spPr>
        <p:txBody>
          <a:bodyPr wrap="square" rtlCol="0">
            <a:spAutoFit/>
          </a:bodyPr>
          <a:lstStyle/>
          <a:p>
            <a:pPr algn="ctr"/>
            <a:r>
              <a:rPr lang="en-US" b="1" dirty="0">
                <a:solidFill>
                  <a:srgbClr val="FFFFFF"/>
                </a:solidFill>
              </a:rPr>
              <a:t>B</a:t>
            </a:r>
            <a:endParaRPr lang="en-GB" b="1" dirty="0">
              <a:solidFill>
                <a:srgbClr val="FFFFFF"/>
              </a:solidFill>
            </a:endParaRPr>
          </a:p>
        </p:txBody>
      </p:sp>
    </p:spTree>
    <p:extLst>
      <p:ext uri="{BB962C8B-B14F-4D97-AF65-F5344CB8AC3E}">
        <p14:creationId xmlns:p14="http://schemas.microsoft.com/office/powerpoint/2010/main" val="3225576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1196752"/>
            <a:ext cx="8640960" cy="5328592"/>
          </a:xfrm>
        </p:spPr>
        <p:txBody>
          <a:bodyPr>
            <a:normAutofit/>
          </a:bodyPr>
          <a:lstStyle/>
          <a:p>
            <a:pPr marL="400050" lvl="1" indent="0">
              <a:buNone/>
            </a:pPr>
            <a:r>
              <a:rPr lang="en-GB" dirty="0">
                <a:latin typeface="Times New Roman" pitchFamily="18" charset="0"/>
                <a:cs typeface="Times New Roman" pitchFamily="18" charset="0"/>
              </a:rPr>
              <a:t>2. </a:t>
            </a:r>
            <a:r>
              <a:rPr lang="en-GB" b="1" dirty="0">
                <a:latin typeface="Times New Roman" pitchFamily="18" charset="0"/>
                <a:cs typeface="Times New Roman" pitchFamily="18" charset="0"/>
              </a:rPr>
              <a:t>Hex codes: </a:t>
            </a:r>
            <a:r>
              <a:rPr lang="en-GB" dirty="0">
                <a:latin typeface="Times New Roman" pitchFamily="18" charset="0"/>
                <a:cs typeface="Times New Roman" pitchFamily="18" charset="0"/>
              </a:rPr>
              <a:t>The hex color code is a 6 or 3 digit (short-form) hexadecimal (base 16) value. The most common way to specify a color in design is via the hex color code value. There are 16,777,216 </a:t>
            </a:r>
            <a:r>
              <a:rPr lang="en-GB" dirty="0" err="1">
                <a:latin typeface="Times New Roman" pitchFamily="18" charset="0"/>
                <a:cs typeface="Times New Roman" pitchFamily="18" charset="0"/>
              </a:rPr>
              <a:t>colors</a:t>
            </a:r>
            <a:r>
              <a:rPr lang="en-GB" dirty="0">
                <a:latin typeface="Times New Roman" pitchFamily="18" charset="0"/>
                <a:cs typeface="Times New Roman" pitchFamily="18" charset="0"/>
              </a:rPr>
              <a:t> to choose from.</a:t>
            </a:r>
          </a:p>
          <a:p>
            <a:pPr marL="400050" lvl="1" indent="0">
              <a:buNone/>
            </a:pPr>
            <a:endParaRPr lang="en-GB" dirty="0">
              <a:latin typeface="Times New Roman" pitchFamily="18" charset="0"/>
              <a:cs typeface="Times New Roman" pitchFamily="18" charset="0"/>
            </a:endParaRPr>
          </a:p>
          <a:p>
            <a:pPr marL="400050" lvl="1" indent="0" algn="l" rtl="0">
              <a:buNone/>
            </a:pPr>
            <a:r>
              <a:rPr lang="en-US" dirty="0">
                <a:latin typeface="Times New Roman" pitchFamily="18" charset="0"/>
                <a:cs typeface="Times New Roman" pitchFamily="18" charset="0"/>
              </a:rPr>
              <a:t> </a:t>
            </a:r>
          </a:p>
          <a:p>
            <a:pPr marL="400050" lvl="1" indent="0">
              <a:buNone/>
            </a:pPr>
            <a:r>
              <a:rPr lang="en-US" dirty="0">
                <a:latin typeface="Times New Roman" pitchFamily="18" charset="0"/>
                <a:cs typeface="Times New Roman" pitchFamily="18" charset="0"/>
              </a:rPr>
              <a:t>e.g.1 : setting background color as cyan color</a:t>
            </a:r>
          </a:p>
          <a:p>
            <a:pPr marL="400050" lvl="1" indent="0">
              <a:buNone/>
            </a:pPr>
            <a:r>
              <a:rPr lang="en-US" dirty="0">
                <a:latin typeface="Times New Roman" pitchFamily="18" charset="0"/>
                <a:cs typeface="Times New Roman" pitchFamily="18" charset="0"/>
              </a:rPr>
              <a:t> &lt;body style="background-color:#00ffff"&gt;</a:t>
            </a:r>
          </a:p>
          <a:p>
            <a:pPr marL="400050" lvl="1" indent="0">
              <a:buNone/>
            </a:pPr>
            <a:endParaRPr lang="en-US" dirty="0">
              <a:latin typeface="Times New Roman" pitchFamily="18" charset="0"/>
              <a:cs typeface="Times New Roman" pitchFamily="18" charset="0"/>
            </a:endParaRPr>
          </a:p>
          <a:p>
            <a:pPr marL="400050" lvl="1" indent="0">
              <a:buNone/>
            </a:pPr>
            <a:r>
              <a:rPr lang="en-US" dirty="0">
                <a:latin typeface="Times New Roman" pitchFamily="18" charset="0"/>
                <a:cs typeface="Times New Roman" pitchFamily="18" charset="0"/>
              </a:rPr>
              <a:t>e.g.2 : setting border color of an image as green color</a:t>
            </a:r>
          </a:p>
          <a:p>
            <a:pPr marL="400050" lvl="1" indent="0">
              <a:buNone/>
            </a:pPr>
            <a:r>
              <a:rPr lang="en-US" dirty="0">
                <a:latin typeface="Times New Roman" pitchFamily="18" charset="0"/>
                <a:cs typeface="Times New Roman" pitchFamily="18" charset="0"/>
              </a:rPr>
              <a:t> &lt;</a:t>
            </a:r>
            <a:r>
              <a:rPr lang="en-US" dirty="0" err="1">
                <a:latin typeface="Times New Roman" pitchFamily="18" charset="0"/>
                <a:cs typeface="Times New Roman" pitchFamily="18" charset="0"/>
              </a:rPr>
              <a:t>img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src</a:t>
            </a:r>
            <a:r>
              <a:rPr lang="en-US" dirty="0">
                <a:latin typeface="Times New Roman" pitchFamily="18" charset="0"/>
                <a:cs typeface="Times New Roman" pitchFamily="18" charset="0"/>
              </a:rPr>
              <a:t>=“</a:t>
            </a:r>
            <a:r>
              <a:rPr lang="en-US" dirty="0" err="1">
                <a:latin typeface="Times New Roman" pitchFamily="18" charset="0"/>
                <a:cs typeface="Times New Roman" pitchFamily="18" charset="0"/>
              </a:rPr>
              <a:t>penguins.jpg</a:t>
            </a:r>
            <a:r>
              <a:rPr lang="en-US" dirty="0">
                <a:latin typeface="Times New Roman" pitchFamily="18" charset="0"/>
                <a:cs typeface="Times New Roman" pitchFamily="18" charset="0"/>
              </a:rPr>
              <a:t>”  style="border : #00ff00 double 4px“&gt;</a:t>
            </a:r>
            <a:endParaRPr lang="en-GB" dirty="0">
              <a:latin typeface="Times New Roman" pitchFamily="18" charset="0"/>
              <a:cs typeface="Times New Roman" pitchFamily="18" charset="0"/>
            </a:endParaRPr>
          </a:p>
          <a:p>
            <a:pPr marL="400050" lvl="1" indent="0">
              <a:buNone/>
            </a:pPr>
            <a:endParaRPr lang="en-US" dirty="0">
              <a:latin typeface="Times New Roman" pitchFamily="18" charset="0"/>
              <a:cs typeface="Times New Roman" pitchFamily="18" charset="0"/>
            </a:endParaRPr>
          </a:p>
          <a:p>
            <a:pPr marL="400050" lvl="1" indent="0">
              <a:buNone/>
            </a:pPr>
            <a:endParaRPr lang="en-GB" dirty="0">
              <a:latin typeface="Times New Roman" pitchFamily="18" charset="0"/>
              <a:cs typeface="Times New Roman" pitchFamily="18" charset="0"/>
            </a:endParaRPr>
          </a:p>
        </p:txBody>
      </p:sp>
      <p:sp>
        <p:nvSpPr>
          <p:cNvPr id="4" name="Title 1"/>
          <p:cNvSpPr>
            <a:spLocks noGrp="1"/>
          </p:cNvSpPr>
          <p:nvPr>
            <p:ph type="title"/>
          </p:nvPr>
        </p:nvSpPr>
        <p:spPr>
          <a:xfrm>
            <a:off x="107504" y="198438"/>
            <a:ext cx="6302375" cy="1143000"/>
          </a:xfrm>
        </p:spPr>
        <p:txBody>
          <a:bodyPr/>
          <a:lstStyle/>
          <a:p>
            <a:r>
              <a:rPr lang="en-US" b="1" dirty="0">
                <a:solidFill>
                  <a:schemeClr val="tx2">
                    <a:lumMod val="50000"/>
                  </a:schemeClr>
                </a:solidFill>
                <a:latin typeface="Times New Roman" pitchFamily="18" charset="0"/>
                <a:cs typeface="Times New Roman" pitchFamily="18" charset="0"/>
              </a:rPr>
              <a:t>HTML Colors</a:t>
            </a:r>
            <a:endParaRPr lang="en-GB" b="1" dirty="0">
              <a:solidFill>
                <a:schemeClr val="tx2">
                  <a:lumMod val="50000"/>
                </a:schemeClr>
              </a:solidFill>
              <a:latin typeface="Times New Roman" pitchFamily="18" charset="0"/>
              <a:cs typeface="Times New Roman" pitchFamily="18" charset="0"/>
            </a:endParaRPr>
          </a:p>
        </p:txBody>
      </p:sp>
      <p:sp>
        <p:nvSpPr>
          <p:cNvPr id="2" name="Footer Placeholder 1"/>
          <p:cNvSpPr>
            <a:spLocks noGrp="1"/>
          </p:cNvSpPr>
          <p:nvPr>
            <p:ph type="ftr" sz="quarter" idx="11"/>
          </p:nvPr>
        </p:nvSpPr>
        <p:spPr/>
        <p:txBody>
          <a:bodyPr/>
          <a:lstStyle/>
          <a:p>
            <a:r>
              <a:rPr lang="en-GB">
                <a:solidFill>
                  <a:srgbClr val="000000"/>
                </a:solidFill>
              </a:rPr>
              <a:t>By:Saja A. Muhammed</a:t>
            </a:r>
            <a:endParaRPr lang="ar-IQ">
              <a:solidFill>
                <a:srgbClr val="000000"/>
              </a:solidFill>
            </a:endParaRPr>
          </a:p>
        </p:txBody>
      </p:sp>
      <p:sp>
        <p:nvSpPr>
          <p:cNvPr id="5" name="Slide Number Placeholder 4"/>
          <p:cNvSpPr>
            <a:spLocks noGrp="1"/>
          </p:cNvSpPr>
          <p:nvPr>
            <p:ph type="sldNum" sz="quarter" idx="12"/>
          </p:nvPr>
        </p:nvSpPr>
        <p:spPr/>
        <p:txBody>
          <a:bodyPr/>
          <a:lstStyle/>
          <a:p>
            <a:fld id="{9F89E8D9-C98F-4264-B954-5B32DBC7D2D3}" type="slidenum">
              <a:rPr lang="ar-IQ" smtClean="0">
                <a:solidFill>
                  <a:srgbClr val="000000"/>
                </a:solidFill>
              </a:rPr>
              <a:pPr/>
              <a:t>16</a:t>
            </a:fld>
            <a:endParaRPr lang="ar-IQ">
              <a:solidFill>
                <a:srgbClr val="000000"/>
              </a:solidFill>
            </a:endParaRPr>
          </a:p>
        </p:txBody>
      </p:sp>
      <p:sp>
        <p:nvSpPr>
          <p:cNvPr id="7" name="Date Placeholder 6"/>
          <p:cNvSpPr>
            <a:spLocks noGrp="1"/>
          </p:cNvSpPr>
          <p:nvPr>
            <p:ph type="dt" sz="half" idx="10"/>
          </p:nvPr>
        </p:nvSpPr>
        <p:spPr/>
        <p:txBody>
          <a:bodyPr/>
          <a:lstStyle/>
          <a:p>
            <a:r>
              <a:rPr lang="ar-IQ"/>
              <a:t>Web Design</a:t>
            </a:r>
          </a:p>
        </p:txBody>
      </p:sp>
    </p:spTree>
    <p:extLst>
      <p:ext uri="{BB962C8B-B14F-4D97-AF65-F5344CB8AC3E}">
        <p14:creationId xmlns:p14="http://schemas.microsoft.com/office/powerpoint/2010/main" val="428200258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092" y="188640"/>
            <a:ext cx="4581092" cy="702568"/>
          </a:xfrm>
        </p:spPr>
        <p:txBody>
          <a:bodyPr/>
          <a:lstStyle/>
          <a:p>
            <a:r>
              <a:rPr lang="en-US" b="1" dirty="0">
                <a:latin typeface="Times New Roman" pitchFamily="18" charset="0"/>
                <a:cs typeface="Times New Roman" pitchFamily="18" charset="0"/>
              </a:rPr>
              <a:t>Colors </a:t>
            </a:r>
            <a:r>
              <a:rPr lang="en-US" b="1" dirty="0" err="1">
                <a:latin typeface="Times New Roman" pitchFamily="18" charset="0"/>
                <a:cs typeface="Times New Roman" pitchFamily="18" charset="0"/>
              </a:rPr>
              <a:t>Hexa</a:t>
            </a:r>
            <a:r>
              <a:rPr lang="en-US" b="1" dirty="0">
                <a:latin typeface="Times New Roman" pitchFamily="18" charset="0"/>
                <a:cs typeface="Times New Roman" pitchFamily="18" charset="0"/>
              </a:rPr>
              <a:t> Code</a:t>
            </a:r>
            <a:endParaRPr lang="en-GB" b="1"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endParaRPr lang="en-GB" dirty="0"/>
          </a:p>
        </p:txBody>
      </p:sp>
      <p:sp>
        <p:nvSpPr>
          <p:cNvPr id="4" name="Date Placeholder 3"/>
          <p:cNvSpPr>
            <a:spLocks noGrp="1"/>
          </p:cNvSpPr>
          <p:nvPr>
            <p:ph type="dt" sz="half" idx="10"/>
          </p:nvPr>
        </p:nvSpPr>
        <p:spPr/>
        <p:txBody>
          <a:bodyPr/>
          <a:lstStyle/>
          <a:p>
            <a:r>
              <a:rPr lang="ar-IQ"/>
              <a:t>Web Design</a:t>
            </a:r>
          </a:p>
        </p:txBody>
      </p:sp>
      <p:sp>
        <p:nvSpPr>
          <p:cNvPr id="5" name="Footer Placeholder 4"/>
          <p:cNvSpPr>
            <a:spLocks noGrp="1"/>
          </p:cNvSpPr>
          <p:nvPr>
            <p:ph type="ftr" sz="quarter" idx="11"/>
          </p:nvPr>
        </p:nvSpPr>
        <p:spPr/>
        <p:txBody>
          <a:bodyPr/>
          <a:lstStyle/>
          <a:p>
            <a:r>
              <a:rPr lang="en-GB"/>
              <a:t>By:Saja A. Muhammed</a:t>
            </a:r>
            <a:endParaRPr lang="ar-IQ"/>
          </a:p>
        </p:txBody>
      </p:sp>
      <p:sp>
        <p:nvSpPr>
          <p:cNvPr id="6" name="Slide Number Placeholder 5"/>
          <p:cNvSpPr>
            <a:spLocks noGrp="1"/>
          </p:cNvSpPr>
          <p:nvPr>
            <p:ph type="sldNum" sz="quarter" idx="12"/>
          </p:nvPr>
        </p:nvSpPr>
        <p:spPr/>
        <p:txBody>
          <a:bodyPr/>
          <a:lstStyle/>
          <a:p>
            <a:fld id="{9F89E8D9-C98F-4264-B954-5B32DBC7D2D3}" type="slidenum">
              <a:rPr lang="ar-IQ" smtClean="0"/>
              <a:pPr/>
              <a:t>17</a:t>
            </a:fld>
            <a:endParaRPr lang="ar-IQ"/>
          </a:p>
        </p:txBody>
      </p:sp>
      <p:pic>
        <p:nvPicPr>
          <p:cNvPr id="2050"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23705" t="24090" r="23235" b="6250"/>
          <a:stretch/>
        </p:blipFill>
        <p:spPr bwMode="auto">
          <a:xfrm>
            <a:off x="0" y="908720"/>
            <a:ext cx="9144000" cy="59492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0115478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1196752"/>
            <a:ext cx="8640960" cy="5328592"/>
          </a:xfrm>
        </p:spPr>
        <p:txBody>
          <a:bodyPr>
            <a:normAutofit/>
          </a:bodyPr>
          <a:lstStyle/>
          <a:p>
            <a:pPr marL="400050" lvl="1" indent="0">
              <a:buNone/>
            </a:pPr>
            <a:r>
              <a:rPr lang="en-GB" dirty="0">
                <a:latin typeface="Times New Roman" pitchFamily="18" charset="0"/>
                <a:cs typeface="Times New Roman" pitchFamily="18" charset="0"/>
              </a:rPr>
              <a:t> 3. </a:t>
            </a:r>
            <a:r>
              <a:rPr lang="en-GB" b="1" dirty="0">
                <a:latin typeface="Times New Roman" pitchFamily="18" charset="0"/>
                <a:cs typeface="Times New Roman" pitchFamily="18" charset="0"/>
              </a:rPr>
              <a:t>Color decimal or percentage values: </a:t>
            </a:r>
            <a:r>
              <a:rPr lang="en-GB" dirty="0">
                <a:latin typeface="Times New Roman" pitchFamily="18" charset="0"/>
                <a:cs typeface="Times New Roman" pitchFamily="18" charset="0"/>
              </a:rPr>
              <a:t>RGB is an acronym which stands for Red, Green, and Blue. Each value ranges from 0 to 255. It is represented as a three-dimensional coordinate i.e. (R,G,B).</a:t>
            </a:r>
          </a:p>
          <a:p>
            <a:pPr marL="400050" lvl="1" indent="0">
              <a:buNone/>
            </a:pPr>
            <a:endParaRPr lang="en-GB" dirty="0">
              <a:latin typeface="Times New Roman" pitchFamily="18" charset="0"/>
              <a:cs typeface="Times New Roman" pitchFamily="18" charset="0"/>
            </a:endParaRPr>
          </a:p>
          <a:p>
            <a:pPr marL="400050" lvl="1" indent="0">
              <a:buNone/>
            </a:pPr>
            <a:r>
              <a:rPr lang="en-GB" dirty="0">
                <a:latin typeface="Times New Roman" pitchFamily="18" charset="0"/>
                <a:cs typeface="Times New Roman" pitchFamily="18" charset="0"/>
              </a:rPr>
              <a:t>e.g. 1: </a:t>
            </a:r>
            <a:r>
              <a:rPr lang="en-US" dirty="0">
                <a:latin typeface="Times New Roman" pitchFamily="18" charset="0"/>
                <a:cs typeface="Times New Roman" pitchFamily="18" charset="0"/>
              </a:rPr>
              <a:t>Setting background color as blue</a:t>
            </a:r>
          </a:p>
          <a:p>
            <a:pPr marL="400050" lvl="1" indent="0">
              <a:buNone/>
            </a:pPr>
            <a:r>
              <a:rPr lang="en-US" dirty="0">
                <a:latin typeface="Times New Roman" pitchFamily="18" charset="0"/>
                <a:cs typeface="Times New Roman" pitchFamily="18" charset="0"/>
              </a:rPr>
              <a:t> &lt;body style="background-color :</a:t>
            </a:r>
            <a:r>
              <a:rPr lang="en-US" dirty="0" err="1">
                <a:latin typeface="Times New Roman" pitchFamily="18" charset="0"/>
                <a:cs typeface="Times New Roman" pitchFamily="18" charset="0"/>
              </a:rPr>
              <a:t>rgb</a:t>
            </a:r>
            <a:r>
              <a:rPr lang="en-US" dirty="0">
                <a:latin typeface="Times New Roman" pitchFamily="18" charset="0"/>
                <a:cs typeface="Times New Roman" pitchFamily="18" charset="0"/>
              </a:rPr>
              <a:t>(0,0, 255)"&gt;</a:t>
            </a:r>
            <a:r>
              <a:rPr lang="en-GB" dirty="0">
                <a:latin typeface="Times New Roman" pitchFamily="18" charset="0"/>
                <a:cs typeface="Times New Roman" pitchFamily="18" charset="0"/>
              </a:rPr>
              <a:t> </a:t>
            </a:r>
          </a:p>
          <a:p>
            <a:pPr marL="400050" lvl="1" indent="0">
              <a:buNone/>
            </a:pPr>
            <a:endParaRPr lang="en-GB" dirty="0">
              <a:latin typeface="Times New Roman" pitchFamily="18" charset="0"/>
              <a:cs typeface="Times New Roman" pitchFamily="18" charset="0"/>
            </a:endParaRPr>
          </a:p>
          <a:p>
            <a:pPr marL="400050" lvl="1" indent="0">
              <a:buNone/>
            </a:pPr>
            <a:r>
              <a:rPr lang="en-US" dirty="0">
                <a:latin typeface="Times New Roman" pitchFamily="18" charset="0"/>
                <a:cs typeface="Times New Roman" pitchFamily="18" charset="0"/>
              </a:rPr>
              <a:t>e.g. 2 : setting border color of an image as red</a:t>
            </a:r>
          </a:p>
          <a:p>
            <a:pPr marL="400050" lvl="1" indent="0">
              <a:buNone/>
            </a:pPr>
            <a:r>
              <a:rPr lang="en-GB" dirty="0">
                <a:latin typeface="Times New Roman" pitchFamily="18" charset="0"/>
                <a:cs typeface="Times New Roman" pitchFamily="18" charset="0"/>
              </a:rPr>
              <a:t>&lt;</a:t>
            </a:r>
            <a:r>
              <a:rPr lang="en-GB" dirty="0" err="1">
                <a:latin typeface="Times New Roman" pitchFamily="18" charset="0"/>
                <a:cs typeface="Times New Roman" pitchFamily="18" charset="0"/>
              </a:rPr>
              <a:t>img</a:t>
            </a:r>
            <a:r>
              <a:rPr lang="en-GB" dirty="0">
                <a:latin typeface="Times New Roman" pitchFamily="18" charset="0"/>
                <a:cs typeface="Times New Roman" pitchFamily="18" charset="0"/>
              </a:rPr>
              <a:t> </a:t>
            </a:r>
            <a:r>
              <a:rPr lang="en-GB" dirty="0" err="1">
                <a:latin typeface="Times New Roman" pitchFamily="18" charset="0"/>
                <a:cs typeface="Times New Roman" pitchFamily="18" charset="0"/>
              </a:rPr>
              <a:t>src</a:t>
            </a:r>
            <a:r>
              <a:rPr lang="en-GB" dirty="0">
                <a:latin typeface="Times New Roman" pitchFamily="18" charset="0"/>
                <a:cs typeface="Times New Roman" pitchFamily="18" charset="0"/>
              </a:rPr>
              <a:t>=“</a:t>
            </a:r>
            <a:r>
              <a:rPr lang="en-GB" dirty="0" err="1">
                <a:latin typeface="Times New Roman" pitchFamily="18" charset="0"/>
                <a:cs typeface="Times New Roman" pitchFamily="18" charset="0"/>
              </a:rPr>
              <a:t>shek.jpg</a:t>
            </a:r>
            <a:r>
              <a:rPr lang="en-GB" dirty="0">
                <a:latin typeface="Times New Roman" pitchFamily="18" charset="0"/>
                <a:cs typeface="Times New Roman" pitchFamily="18" charset="0"/>
              </a:rPr>
              <a:t>"  style="border : </a:t>
            </a:r>
            <a:r>
              <a:rPr lang="en-GB" dirty="0" err="1">
                <a:latin typeface="Times New Roman" pitchFamily="18" charset="0"/>
                <a:cs typeface="Times New Roman" pitchFamily="18" charset="0"/>
              </a:rPr>
              <a:t>rgb</a:t>
            </a:r>
            <a:r>
              <a:rPr lang="en-GB" dirty="0">
                <a:latin typeface="Times New Roman" pitchFamily="18" charset="0"/>
                <a:cs typeface="Times New Roman" pitchFamily="18" charset="0"/>
              </a:rPr>
              <a:t>(255,0,0) double 4px“&gt;</a:t>
            </a:r>
          </a:p>
        </p:txBody>
      </p:sp>
      <p:sp>
        <p:nvSpPr>
          <p:cNvPr id="4" name="Title 1"/>
          <p:cNvSpPr>
            <a:spLocks noGrp="1"/>
          </p:cNvSpPr>
          <p:nvPr>
            <p:ph type="title"/>
          </p:nvPr>
        </p:nvSpPr>
        <p:spPr>
          <a:xfrm>
            <a:off x="107504" y="198438"/>
            <a:ext cx="6302375" cy="1143000"/>
          </a:xfrm>
        </p:spPr>
        <p:txBody>
          <a:bodyPr/>
          <a:lstStyle/>
          <a:p>
            <a:r>
              <a:rPr lang="en-US" b="1" dirty="0">
                <a:solidFill>
                  <a:schemeClr val="tx2">
                    <a:lumMod val="50000"/>
                  </a:schemeClr>
                </a:solidFill>
                <a:latin typeface="Times New Roman" pitchFamily="18" charset="0"/>
                <a:cs typeface="Times New Roman" pitchFamily="18" charset="0"/>
              </a:rPr>
              <a:t>HTML Colors</a:t>
            </a:r>
            <a:endParaRPr lang="en-GB" b="1" dirty="0">
              <a:solidFill>
                <a:schemeClr val="tx2">
                  <a:lumMod val="50000"/>
                </a:schemeClr>
              </a:solidFill>
              <a:latin typeface="Times New Roman" pitchFamily="18" charset="0"/>
              <a:cs typeface="Times New Roman" pitchFamily="18" charset="0"/>
            </a:endParaRPr>
          </a:p>
        </p:txBody>
      </p:sp>
      <p:sp>
        <p:nvSpPr>
          <p:cNvPr id="2" name="Footer Placeholder 1"/>
          <p:cNvSpPr>
            <a:spLocks noGrp="1"/>
          </p:cNvSpPr>
          <p:nvPr>
            <p:ph type="ftr" sz="quarter" idx="11"/>
          </p:nvPr>
        </p:nvSpPr>
        <p:spPr/>
        <p:txBody>
          <a:bodyPr/>
          <a:lstStyle/>
          <a:p>
            <a:r>
              <a:rPr lang="en-GB">
                <a:solidFill>
                  <a:srgbClr val="000000"/>
                </a:solidFill>
              </a:rPr>
              <a:t>By:Saja A. Muhammed</a:t>
            </a:r>
            <a:endParaRPr lang="ar-IQ">
              <a:solidFill>
                <a:srgbClr val="000000"/>
              </a:solidFill>
            </a:endParaRPr>
          </a:p>
        </p:txBody>
      </p:sp>
      <p:sp>
        <p:nvSpPr>
          <p:cNvPr id="5" name="Slide Number Placeholder 4"/>
          <p:cNvSpPr>
            <a:spLocks noGrp="1"/>
          </p:cNvSpPr>
          <p:nvPr>
            <p:ph type="sldNum" sz="quarter" idx="12"/>
          </p:nvPr>
        </p:nvSpPr>
        <p:spPr/>
        <p:txBody>
          <a:bodyPr/>
          <a:lstStyle/>
          <a:p>
            <a:fld id="{9F89E8D9-C98F-4264-B954-5B32DBC7D2D3}" type="slidenum">
              <a:rPr lang="ar-IQ" smtClean="0">
                <a:solidFill>
                  <a:srgbClr val="000000"/>
                </a:solidFill>
              </a:rPr>
              <a:pPr/>
              <a:t>18</a:t>
            </a:fld>
            <a:endParaRPr lang="ar-IQ">
              <a:solidFill>
                <a:srgbClr val="000000"/>
              </a:solidFill>
            </a:endParaRPr>
          </a:p>
        </p:txBody>
      </p:sp>
      <p:sp>
        <p:nvSpPr>
          <p:cNvPr id="7" name="Date Placeholder 6"/>
          <p:cNvSpPr>
            <a:spLocks noGrp="1"/>
          </p:cNvSpPr>
          <p:nvPr>
            <p:ph type="dt" sz="half" idx="10"/>
          </p:nvPr>
        </p:nvSpPr>
        <p:spPr/>
        <p:txBody>
          <a:bodyPr/>
          <a:lstStyle/>
          <a:p>
            <a:r>
              <a:rPr lang="ar-IQ"/>
              <a:t>Web Design</a:t>
            </a:r>
          </a:p>
        </p:txBody>
      </p:sp>
    </p:spTree>
    <p:extLst>
      <p:ext uri="{BB962C8B-B14F-4D97-AF65-F5344CB8AC3E}">
        <p14:creationId xmlns:p14="http://schemas.microsoft.com/office/powerpoint/2010/main" val="302255794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96" y="332656"/>
            <a:ext cx="7604532" cy="792088"/>
          </a:xfrm>
        </p:spPr>
        <p:txBody>
          <a:bodyPr>
            <a:normAutofit/>
          </a:bodyPr>
          <a:lstStyle/>
          <a:p>
            <a:r>
              <a:rPr lang="en-US" b="1" dirty="0">
                <a:latin typeface="Times New Roman" pitchFamily="18" charset="0"/>
                <a:cs typeface="Times New Roman" pitchFamily="18" charset="0"/>
              </a:rPr>
              <a:t>All three formats of 16 basic colors</a:t>
            </a:r>
            <a:endParaRPr lang="en-GB" b="1"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endParaRPr lang="en-GB" dirty="0"/>
          </a:p>
        </p:txBody>
      </p:sp>
      <p:sp>
        <p:nvSpPr>
          <p:cNvPr id="4" name="Date Placeholder 3"/>
          <p:cNvSpPr>
            <a:spLocks noGrp="1"/>
          </p:cNvSpPr>
          <p:nvPr>
            <p:ph type="dt" sz="half" idx="10"/>
          </p:nvPr>
        </p:nvSpPr>
        <p:spPr/>
        <p:txBody>
          <a:bodyPr/>
          <a:lstStyle/>
          <a:p>
            <a:r>
              <a:rPr lang="ar-IQ"/>
              <a:t>Web Design</a:t>
            </a:r>
          </a:p>
        </p:txBody>
      </p:sp>
      <p:sp>
        <p:nvSpPr>
          <p:cNvPr id="5" name="Footer Placeholder 4"/>
          <p:cNvSpPr>
            <a:spLocks noGrp="1"/>
          </p:cNvSpPr>
          <p:nvPr>
            <p:ph type="ftr" sz="quarter" idx="11"/>
          </p:nvPr>
        </p:nvSpPr>
        <p:spPr/>
        <p:txBody>
          <a:bodyPr/>
          <a:lstStyle/>
          <a:p>
            <a:r>
              <a:rPr lang="en-GB"/>
              <a:t>By:Saja A. Muhammed</a:t>
            </a:r>
            <a:endParaRPr lang="ar-IQ"/>
          </a:p>
        </p:txBody>
      </p:sp>
      <p:sp>
        <p:nvSpPr>
          <p:cNvPr id="6" name="Slide Number Placeholder 5"/>
          <p:cNvSpPr>
            <a:spLocks noGrp="1"/>
          </p:cNvSpPr>
          <p:nvPr>
            <p:ph type="sldNum" sz="quarter" idx="12"/>
          </p:nvPr>
        </p:nvSpPr>
        <p:spPr/>
        <p:txBody>
          <a:bodyPr/>
          <a:lstStyle/>
          <a:p>
            <a:fld id="{9F89E8D9-C98F-4264-B954-5B32DBC7D2D3}" type="slidenum">
              <a:rPr lang="ar-IQ" smtClean="0"/>
              <a:pPr/>
              <a:t>19</a:t>
            </a:fld>
            <a:endParaRPr lang="ar-IQ"/>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73" y="1196752"/>
            <a:ext cx="9146873" cy="56612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15767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tx2">
                    <a:lumMod val="75000"/>
                  </a:schemeClr>
                </a:solidFill>
                <a:latin typeface="Times New Roman" pitchFamily="18" charset="0"/>
                <a:cs typeface="Times New Roman" pitchFamily="18" charset="0"/>
              </a:rPr>
              <a:t>Outline</a:t>
            </a:r>
            <a:endParaRPr lang="en-GB" b="1" dirty="0">
              <a:solidFill>
                <a:schemeClr val="tx2">
                  <a:lumMod val="75000"/>
                </a:schemeClr>
              </a:solidFill>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lnSpcReduction="10000"/>
          </a:bodyPr>
          <a:lstStyle/>
          <a:p>
            <a:r>
              <a:rPr lang="en-US" sz="3200" b="1" dirty="0">
                <a:latin typeface="Times New Roman" pitchFamily="18" charset="0"/>
                <a:cs typeface="Times New Roman" pitchFamily="18" charset="0"/>
              </a:rPr>
              <a:t>Review  Previous Lecture</a:t>
            </a:r>
          </a:p>
          <a:p>
            <a:r>
              <a:rPr lang="en-US" sz="3200" b="1" dirty="0">
                <a:latin typeface="Times New Roman" pitchFamily="18" charset="0"/>
                <a:cs typeface="Times New Roman" pitchFamily="18" charset="0"/>
              </a:rPr>
              <a:t>Objectives and Outcome</a:t>
            </a:r>
          </a:p>
          <a:p>
            <a:r>
              <a:rPr lang="en-US" sz="3200" b="1" dirty="0">
                <a:latin typeface="Times New Roman" pitchFamily="18" charset="0"/>
                <a:cs typeface="Times New Roman" pitchFamily="18" charset="0"/>
              </a:rPr>
              <a:t>Images in HTML</a:t>
            </a:r>
          </a:p>
          <a:p>
            <a:r>
              <a:rPr lang="en-US" sz="3200" b="1" dirty="0">
                <a:latin typeface="Times New Roman" pitchFamily="18" charset="0"/>
                <a:cs typeface="Times New Roman" pitchFamily="18" charset="0"/>
              </a:rPr>
              <a:t>Image Map in HTML</a:t>
            </a:r>
          </a:p>
          <a:p>
            <a:r>
              <a:rPr lang="en-US" sz="3200" b="1" dirty="0">
                <a:latin typeface="Times New Roman" pitchFamily="18" charset="0"/>
                <a:cs typeface="Times New Roman" pitchFamily="18" charset="0"/>
              </a:rPr>
              <a:t>Colors in HTML</a:t>
            </a:r>
          </a:p>
          <a:p>
            <a:r>
              <a:rPr lang="en-US" sz="3200" b="1" dirty="0">
                <a:latin typeface="Times New Roman" pitchFamily="18" charset="0"/>
                <a:cs typeface="Times New Roman" pitchFamily="18" charset="0"/>
              </a:rPr>
              <a:t>Summary</a:t>
            </a:r>
          </a:p>
          <a:p>
            <a:r>
              <a:rPr lang="en-US" sz="3200" b="1" dirty="0">
                <a:latin typeface="Times New Roman" pitchFamily="18" charset="0"/>
                <a:cs typeface="Times New Roman" pitchFamily="18" charset="0"/>
              </a:rPr>
              <a:t>Next Lecture</a:t>
            </a:r>
          </a:p>
          <a:p>
            <a:r>
              <a:rPr lang="en-US" sz="3200" b="1" dirty="0">
                <a:latin typeface="Times New Roman" pitchFamily="18" charset="0"/>
                <a:cs typeface="Times New Roman" pitchFamily="18" charset="0"/>
              </a:rPr>
              <a:t>Home Work  </a:t>
            </a:r>
          </a:p>
          <a:p>
            <a:r>
              <a:rPr lang="en-US" sz="3200" b="1" dirty="0">
                <a:latin typeface="Times New Roman" pitchFamily="18" charset="0"/>
                <a:cs typeface="Times New Roman" pitchFamily="18" charset="0"/>
              </a:rPr>
              <a:t>References</a:t>
            </a:r>
          </a:p>
          <a:p>
            <a:pPr marL="0" indent="0">
              <a:buNone/>
            </a:pPr>
            <a:endParaRPr lang="en-GB" sz="3200" b="1" dirty="0">
              <a:latin typeface="Times New Roman" pitchFamily="18" charset="0"/>
              <a:cs typeface="Times New Roman" pitchFamily="18" charset="0"/>
            </a:endParaRPr>
          </a:p>
        </p:txBody>
      </p:sp>
      <p:sp>
        <p:nvSpPr>
          <p:cNvPr id="4" name="Date Placeholder 3"/>
          <p:cNvSpPr>
            <a:spLocks noGrp="1"/>
          </p:cNvSpPr>
          <p:nvPr>
            <p:ph type="dt" sz="half" idx="10"/>
          </p:nvPr>
        </p:nvSpPr>
        <p:spPr/>
        <p:txBody>
          <a:bodyPr/>
          <a:lstStyle/>
          <a:p>
            <a:r>
              <a:rPr lang="ar-IQ"/>
              <a:t>Web Design</a:t>
            </a:r>
          </a:p>
        </p:txBody>
      </p:sp>
      <p:sp>
        <p:nvSpPr>
          <p:cNvPr id="5" name="Footer Placeholder 4"/>
          <p:cNvSpPr>
            <a:spLocks noGrp="1"/>
          </p:cNvSpPr>
          <p:nvPr>
            <p:ph type="ftr" sz="quarter" idx="11"/>
          </p:nvPr>
        </p:nvSpPr>
        <p:spPr/>
        <p:txBody>
          <a:bodyPr/>
          <a:lstStyle/>
          <a:p>
            <a:r>
              <a:rPr lang="en-GB"/>
              <a:t>By:Saja A. Muhammed</a:t>
            </a:r>
            <a:endParaRPr lang="ar-IQ"/>
          </a:p>
        </p:txBody>
      </p:sp>
      <p:sp>
        <p:nvSpPr>
          <p:cNvPr id="6" name="Slide Number Placeholder 5"/>
          <p:cNvSpPr>
            <a:spLocks noGrp="1"/>
          </p:cNvSpPr>
          <p:nvPr>
            <p:ph type="sldNum" sz="quarter" idx="12"/>
          </p:nvPr>
        </p:nvSpPr>
        <p:spPr/>
        <p:txBody>
          <a:bodyPr/>
          <a:lstStyle/>
          <a:p>
            <a:fld id="{9F89E8D9-C98F-4264-B954-5B32DBC7D2D3}" type="slidenum">
              <a:rPr lang="ar-IQ" smtClean="0"/>
              <a:pPr/>
              <a:t>2</a:t>
            </a:fld>
            <a:endParaRPr lang="ar-IQ"/>
          </a:p>
        </p:txBody>
      </p:sp>
    </p:spTree>
    <p:extLst>
      <p:ext uri="{BB962C8B-B14F-4D97-AF65-F5344CB8AC3E}">
        <p14:creationId xmlns:p14="http://schemas.microsoft.com/office/powerpoint/2010/main" val="107030488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tx2">
                    <a:lumMod val="75000"/>
                  </a:schemeClr>
                </a:solidFill>
              </a:rPr>
              <a:t>Summery</a:t>
            </a:r>
            <a:endParaRPr lang="en-GB" b="1" dirty="0">
              <a:solidFill>
                <a:schemeClr val="tx2">
                  <a:lumMod val="75000"/>
                </a:schemeClr>
              </a:solidFill>
            </a:endParaRPr>
          </a:p>
        </p:txBody>
      </p:sp>
      <p:sp>
        <p:nvSpPr>
          <p:cNvPr id="3" name="Content Placeholder 2"/>
          <p:cNvSpPr>
            <a:spLocks noGrp="1"/>
          </p:cNvSpPr>
          <p:nvPr>
            <p:ph idx="1"/>
          </p:nvPr>
        </p:nvSpPr>
        <p:spPr/>
        <p:txBody>
          <a:bodyPr/>
          <a:lstStyle/>
          <a:p>
            <a:r>
              <a:rPr lang="en-US" dirty="0"/>
              <a:t>HTML &lt;</a:t>
            </a:r>
            <a:r>
              <a:rPr lang="en-US" dirty="0" err="1"/>
              <a:t>img</a:t>
            </a:r>
            <a:r>
              <a:rPr lang="en-US" dirty="0"/>
              <a:t>&gt; tag allow the web developer to insert images saved in separate files into their webpage.</a:t>
            </a:r>
          </a:p>
          <a:p>
            <a:endParaRPr lang="en-US" dirty="0"/>
          </a:p>
          <a:p>
            <a:r>
              <a:rPr lang="en-US" dirty="0"/>
              <a:t>HTML &lt;map&gt; file allows to divide an image into regions</a:t>
            </a:r>
          </a:p>
          <a:p>
            <a:endParaRPr lang="en-US" dirty="0"/>
          </a:p>
          <a:p>
            <a:r>
              <a:rPr lang="en-US" dirty="0"/>
              <a:t>Three main color types are exist in html</a:t>
            </a:r>
          </a:p>
          <a:p>
            <a:pPr lvl="3">
              <a:buFont typeface="Wingdings" pitchFamily="2" charset="2"/>
              <a:buChar char="Ø"/>
            </a:pPr>
            <a:r>
              <a:rPr lang="en-US" dirty="0"/>
              <a:t>Decimal</a:t>
            </a:r>
          </a:p>
          <a:p>
            <a:pPr lvl="3">
              <a:buFont typeface="Wingdings" pitchFamily="2" charset="2"/>
              <a:buChar char="Ø"/>
            </a:pPr>
            <a:r>
              <a:rPr lang="en-US" dirty="0"/>
              <a:t>Color name</a:t>
            </a:r>
          </a:p>
          <a:p>
            <a:pPr lvl="3">
              <a:buFont typeface="Wingdings" pitchFamily="2" charset="2"/>
              <a:buChar char="Ø"/>
            </a:pPr>
            <a:r>
              <a:rPr lang="en-US" dirty="0"/>
              <a:t>And, </a:t>
            </a:r>
            <a:r>
              <a:rPr lang="en-US" dirty="0" err="1"/>
              <a:t>Hexacode</a:t>
            </a:r>
            <a:r>
              <a:rPr lang="en-US" dirty="0"/>
              <a:t> colors</a:t>
            </a:r>
            <a:endParaRPr lang="en-GB" dirty="0"/>
          </a:p>
        </p:txBody>
      </p:sp>
      <p:sp>
        <p:nvSpPr>
          <p:cNvPr id="4" name="Date Placeholder 3"/>
          <p:cNvSpPr>
            <a:spLocks noGrp="1"/>
          </p:cNvSpPr>
          <p:nvPr>
            <p:ph type="dt" sz="half" idx="10"/>
          </p:nvPr>
        </p:nvSpPr>
        <p:spPr/>
        <p:txBody>
          <a:bodyPr/>
          <a:lstStyle/>
          <a:p>
            <a:r>
              <a:rPr lang="ar-IQ"/>
              <a:t>Web Design</a:t>
            </a:r>
          </a:p>
        </p:txBody>
      </p:sp>
      <p:sp>
        <p:nvSpPr>
          <p:cNvPr id="5" name="Footer Placeholder 4"/>
          <p:cNvSpPr>
            <a:spLocks noGrp="1"/>
          </p:cNvSpPr>
          <p:nvPr>
            <p:ph type="ftr" sz="quarter" idx="11"/>
          </p:nvPr>
        </p:nvSpPr>
        <p:spPr/>
        <p:txBody>
          <a:bodyPr/>
          <a:lstStyle/>
          <a:p>
            <a:r>
              <a:rPr lang="en-GB"/>
              <a:t>By:Saja A. Muhammed</a:t>
            </a:r>
            <a:endParaRPr lang="ar-IQ"/>
          </a:p>
        </p:txBody>
      </p:sp>
      <p:sp>
        <p:nvSpPr>
          <p:cNvPr id="6" name="Slide Number Placeholder 5"/>
          <p:cNvSpPr>
            <a:spLocks noGrp="1"/>
          </p:cNvSpPr>
          <p:nvPr>
            <p:ph type="sldNum" sz="quarter" idx="12"/>
          </p:nvPr>
        </p:nvSpPr>
        <p:spPr/>
        <p:txBody>
          <a:bodyPr/>
          <a:lstStyle/>
          <a:p>
            <a:fld id="{9F89E8D9-C98F-4264-B954-5B32DBC7D2D3}" type="slidenum">
              <a:rPr lang="ar-IQ" smtClean="0"/>
              <a:pPr/>
              <a:t>20</a:t>
            </a:fld>
            <a:endParaRPr lang="ar-IQ"/>
          </a:p>
        </p:txBody>
      </p:sp>
    </p:spTree>
    <p:extLst>
      <p:ext uri="{BB962C8B-B14F-4D97-AF65-F5344CB8AC3E}">
        <p14:creationId xmlns:p14="http://schemas.microsoft.com/office/powerpoint/2010/main" val="279430523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76672"/>
            <a:ext cx="8229600" cy="990600"/>
          </a:xfrm>
        </p:spPr>
        <p:txBody>
          <a:bodyPr/>
          <a:lstStyle/>
          <a:p>
            <a:r>
              <a:rPr lang="en-US" b="1" dirty="0">
                <a:solidFill>
                  <a:schemeClr val="tx2">
                    <a:lumMod val="75000"/>
                  </a:schemeClr>
                </a:solidFill>
              </a:rPr>
              <a:t>Next Lecture</a:t>
            </a:r>
            <a:endParaRPr lang="en-GB" b="1" dirty="0">
              <a:solidFill>
                <a:schemeClr val="tx2">
                  <a:lumMod val="75000"/>
                </a:schemeClr>
              </a:solidFill>
            </a:endParaRPr>
          </a:p>
        </p:txBody>
      </p:sp>
      <p:sp>
        <p:nvSpPr>
          <p:cNvPr id="3" name="Content Placeholder 2"/>
          <p:cNvSpPr>
            <a:spLocks noGrp="1"/>
          </p:cNvSpPr>
          <p:nvPr>
            <p:ph idx="1"/>
          </p:nvPr>
        </p:nvSpPr>
        <p:spPr/>
        <p:txBody>
          <a:bodyPr>
            <a:normAutofit/>
          </a:bodyPr>
          <a:lstStyle/>
          <a:p>
            <a:r>
              <a:rPr lang="en-US" sz="2800" dirty="0"/>
              <a:t>Next lecture we will learn the following:</a:t>
            </a:r>
          </a:p>
          <a:p>
            <a:pPr lvl="1">
              <a:buFont typeface="Wingdings" pitchFamily="2" charset="2"/>
              <a:buChar char="Ø"/>
            </a:pPr>
            <a:endParaRPr lang="en-US" sz="2400" dirty="0"/>
          </a:p>
          <a:p>
            <a:pPr lvl="1">
              <a:buFont typeface="Wingdings" pitchFamily="2" charset="2"/>
              <a:buChar char="Ø"/>
            </a:pPr>
            <a:endParaRPr lang="en-US" sz="2400" dirty="0"/>
          </a:p>
          <a:p>
            <a:pPr lvl="1">
              <a:buFont typeface="Wingdings" pitchFamily="2" charset="2"/>
              <a:buChar char="Ø"/>
            </a:pPr>
            <a:r>
              <a:rPr lang="en-US" sz="2400" dirty="0"/>
              <a:t>HTML Lists Types</a:t>
            </a:r>
          </a:p>
          <a:p>
            <a:pPr lvl="1">
              <a:buFont typeface="Wingdings" pitchFamily="2" charset="2"/>
              <a:buChar char="Ø"/>
            </a:pPr>
            <a:endParaRPr lang="en-US" sz="2400" dirty="0"/>
          </a:p>
          <a:p>
            <a:pPr marL="274320" lvl="1" indent="0">
              <a:buNone/>
            </a:pPr>
            <a:endParaRPr lang="en-US" sz="2400" dirty="0"/>
          </a:p>
          <a:p>
            <a:pPr lvl="1">
              <a:buFont typeface="Wingdings" pitchFamily="2" charset="2"/>
              <a:buChar char="Ø"/>
            </a:pPr>
            <a:r>
              <a:rPr lang="en-US" sz="2400" dirty="0"/>
              <a:t>HTML Tables</a:t>
            </a:r>
          </a:p>
          <a:p>
            <a:endParaRPr lang="en-GB" sz="2800" dirty="0"/>
          </a:p>
        </p:txBody>
      </p:sp>
      <p:sp>
        <p:nvSpPr>
          <p:cNvPr id="4" name="Date Placeholder 3"/>
          <p:cNvSpPr>
            <a:spLocks noGrp="1"/>
          </p:cNvSpPr>
          <p:nvPr>
            <p:ph type="dt" sz="half" idx="10"/>
          </p:nvPr>
        </p:nvSpPr>
        <p:spPr/>
        <p:txBody>
          <a:bodyPr/>
          <a:lstStyle/>
          <a:p>
            <a:r>
              <a:rPr lang="ar-IQ"/>
              <a:t>Web Design</a:t>
            </a:r>
          </a:p>
        </p:txBody>
      </p:sp>
      <p:sp>
        <p:nvSpPr>
          <p:cNvPr id="5" name="Footer Placeholder 4"/>
          <p:cNvSpPr>
            <a:spLocks noGrp="1"/>
          </p:cNvSpPr>
          <p:nvPr>
            <p:ph type="ftr" sz="quarter" idx="11"/>
          </p:nvPr>
        </p:nvSpPr>
        <p:spPr/>
        <p:txBody>
          <a:bodyPr/>
          <a:lstStyle/>
          <a:p>
            <a:r>
              <a:rPr lang="en-GB"/>
              <a:t>By:Saja A. Muhammed</a:t>
            </a:r>
            <a:endParaRPr lang="ar-IQ"/>
          </a:p>
        </p:txBody>
      </p:sp>
      <p:sp>
        <p:nvSpPr>
          <p:cNvPr id="6" name="Slide Number Placeholder 5"/>
          <p:cNvSpPr>
            <a:spLocks noGrp="1"/>
          </p:cNvSpPr>
          <p:nvPr>
            <p:ph type="sldNum" sz="quarter" idx="12"/>
          </p:nvPr>
        </p:nvSpPr>
        <p:spPr/>
        <p:txBody>
          <a:bodyPr/>
          <a:lstStyle/>
          <a:p>
            <a:fld id="{9F89E8D9-C98F-4264-B954-5B32DBC7D2D3}" type="slidenum">
              <a:rPr lang="ar-IQ" smtClean="0"/>
              <a:pPr/>
              <a:t>21</a:t>
            </a:fld>
            <a:endParaRPr lang="ar-IQ"/>
          </a:p>
        </p:txBody>
      </p:sp>
    </p:spTree>
    <p:extLst>
      <p:ext uri="{BB962C8B-B14F-4D97-AF65-F5344CB8AC3E}">
        <p14:creationId xmlns:p14="http://schemas.microsoft.com/office/powerpoint/2010/main" val="289084368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Homework </a:t>
            </a:r>
            <a:endParaRPr lang="en-GB" dirty="0"/>
          </a:p>
        </p:txBody>
      </p:sp>
      <p:sp>
        <p:nvSpPr>
          <p:cNvPr id="3" name="Content Placeholder 2"/>
          <p:cNvSpPr>
            <a:spLocks noGrp="1"/>
          </p:cNvSpPr>
          <p:nvPr>
            <p:ph idx="1"/>
          </p:nvPr>
        </p:nvSpPr>
        <p:spPr>
          <a:xfrm>
            <a:off x="107504" y="1600200"/>
            <a:ext cx="8856984" cy="3989040"/>
          </a:xfrm>
        </p:spPr>
        <p:txBody>
          <a:bodyPr>
            <a:normAutofit lnSpcReduction="10000"/>
          </a:bodyPr>
          <a:lstStyle/>
          <a:p>
            <a:pPr algn="just"/>
            <a:r>
              <a:rPr lang="en-US" sz="3200" dirty="0"/>
              <a:t>What are the advantages of adding “alt” attribute within HTML &lt;</a:t>
            </a:r>
            <a:r>
              <a:rPr lang="en-US" sz="3200" dirty="0" err="1"/>
              <a:t>img</a:t>
            </a:r>
            <a:r>
              <a:rPr lang="en-US" sz="3200" dirty="0"/>
              <a:t>&gt; element?</a:t>
            </a:r>
          </a:p>
          <a:p>
            <a:pPr algn="just"/>
            <a:endParaRPr lang="en-US" sz="3200" dirty="0"/>
          </a:p>
          <a:p>
            <a:pPr algn="just"/>
            <a:endParaRPr lang="en-US" sz="3200" dirty="0"/>
          </a:p>
          <a:p>
            <a:pPr algn="just"/>
            <a:endParaRPr lang="en-US" sz="3200" dirty="0"/>
          </a:p>
          <a:p>
            <a:pPr algn="just"/>
            <a:r>
              <a:rPr lang="en-US" sz="2800" dirty="0" err="1"/>
              <a:t>H.W</a:t>
            </a:r>
            <a:r>
              <a:rPr lang="en-US" sz="2800" dirty="0"/>
              <a:t>.  Deadline is Saturday 21</a:t>
            </a:r>
            <a:r>
              <a:rPr lang="en-US" sz="2800" baseline="30000" dirty="0"/>
              <a:t>th</a:t>
            </a:r>
            <a:r>
              <a:rPr lang="en-US" sz="2800" dirty="0"/>
              <a:t>  Oct.  12:00 AM.</a:t>
            </a:r>
          </a:p>
          <a:p>
            <a:pPr algn="just"/>
            <a:r>
              <a:rPr lang="en-US" sz="2800" dirty="0"/>
              <a:t>Searching the net for the answer is allowed.</a:t>
            </a:r>
          </a:p>
          <a:p>
            <a:pPr algn="just"/>
            <a:r>
              <a:rPr lang="en-US" sz="2800" dirty="0"/>
              <a:t>Copy paste answers are not allowed.</a:t>
            </a:r>
            <a:endParaRPr lang="en-GB" sz="2800" dirty="0"/>
          </a:p>
        </p:txBody>
      </p:sp>
      <p:sp>
        <p:nvSpPr>
          <p:cNvPr id="4" name="Date Placeholder 3"/>
          <p:cNvSpPr>
            <a:spLocks noGrp="1"/>
          </p:cNvSpPr>
          <p:nvPr>
            <p:ph type="dt" sz="half" idx="10"/>
          </p:nvPr>
        </p:nvSpPr>
        <p:spPr/>
        <p:txBody>
          <a:bodyPr/>
          <a:lstStyle/>
          <a:p>
            <a:r>
              <a:rPr lang="ar-IQ"/>
              <a:t>Web Design</a:t>
            </a:r>
          </a:p>
        </p:txBody>
      </p:sp>
      <p:sp>
        <p:nvSpPr>
          <p:cNvPr id="5" name="Footer Placeholder 4"/>
          <p:cNvSpPr>
            <a:spLocks noGrp="1"/>
          </p:cNvSpPr>
          <p:nvPr>
            <p:ph type="ftr" sz="quarter" idx="11"/>
          </p:nvPr>
        </p:nvSpPr>
        <p:spPr/>
        <p:txBody>
          <a:bodyPr/>
          <a:lstStyle/>
          <a:p>
            <a:r>
              <a:rPr lang="en-GB"/>
              <a:t>By:Saja A. Muhammed</a:t>
            </a:r>
            <a:endParaRPr lang="ar-IQ"/>
          </a:p>
        </p:txBody>
      </p:sp>
      <p:sp>
        <p:nvSpPr>
          <p:cNvPr id="6" name="Slide Number Placeholder 5"/>
          <p:cNvSpPr>
            <a:spLocks noGrp="1"/>
          </p:cNvSpPr>
          <p:nvPr>
            <p:ph type="sldNum" sz="quarter" idx="12"/>
          </p:nvPr>
        </p:nvSpPr>
        <p:spPr/>
        <p:txBody>
          <a:bodyPr/>
          <a:lstStyle/>
          <a:p>
            <a:fld id="{9F89E8D9-C98F-4264-B954-5B32DBC7D2D3}" type="slidenum">
              <a:rPr lang="ar-IQ" smtClean="0"/>
              <a:pPr/>
              <a:t>22</a:t>
            </a:fld>
            <a:endParaRPr lang="ar-IQ"/>
          </a:p>
        </p:txBody>
      </p:sp>
    </p:spTree>
    <p:extLst>
      <p:ext uri="{BB962C8B-B14F-4D97-AF65-F5344CB8AC3E}">
        <p14:creationId xmlns:p14="http://schemas.microsoft.com/office/powerpoint/2010/main" val="362072122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tx2">
                    <a:lumMod val="75000"/>
                  </a:schemeClr>
                </a:solidFill>
              </a:rPr>
              <a:t>References </a:t>
            </a:r>
            <a:endParaRPr lang="en-GB" b="1" dirty="0">
              <a:solidFill>
                <a:schemeClr val="tx2">
                  <a:lumMod val="75000"/>
                </a:schemeClr>
              </a:solidFill>
            </a:endParaRPr>
          </a:p>
        </p:txBody>
      </p:sp>
      <p:sp>
        <p:nvSpPr>
          <p:cNvPr id="3" name="Content Placeholder 2"/>
          <p:cNvSpPr>
            <a:spLocks noGrp="1"/>
          </p:cNvSpPr>
          <p:nvPr>
            <p:ph idx="1"/>
          </p:nvPr>
        </p:nvSpPr>
        <p:spPr>
          <a:xfrm>
            <a:off x="35496" y="2348880"/>
            <a:ext cx="8964488" cy="4876800"/>
          </a:xfrm>
        </p:spPr>
        <p:txBody>
          <a:bodyPr>
            <a:normAutofit/>
          </a:bodyPr>
          <a:lstStyle/>
          <a:p>
            <a:r>
              <a:rPr lang="en-US" sz="1800" dirty="0"/>
              <a:t>F.  </a:t>
            </a:r>
            <a:r>
              <a:rPr lang="en-US" sz="1800" dirty="0" err="1"/>
              <a:t>Elezabith</a:t>
            </a:r>
            <a:r>
              <a:rPr lang="en-US" sz="1800" dirty="0"/>
              <a:t> and F. Eric.(2006). </a:t>
            </a:r>
            <a:r>
              <a:rPr lang="en-US" sz="1800" b="1" i="1" dirty="0"/>
              <a:t>Head First </a:t>
            </a:r>
            <a:r>
              <a:rPr lang="en-US" sz="1800" b="1" i="1" dirty="0" err="1"/>
              <a:t>HTML</a:t>
            </a:r>
            <a:r>
              <a:rPr lang="en-US" sz="1800" i="1" dirty="0" err="1"/>
              <a:t>.</a:t>
            </a:r>
            <a:r>
              <a:rPr lang="en-US" sz="1800" dirty="0" err="1"/>
              <a:t>USA</a:t>
            </a:r>
            <a:r>
              <a:rPr lang="en-US" sz="1800" dirty="0"/>
              <a:t>:</a:t>
            </a:r>
            <a:r>
              <a:rPr lang="en-GB" sz="1800" dirty="0"/>
              <a:t>O’Reilly Media, Inc.</a:t>
            </a:r>
          </a:p>
          <a:p>
            <a:endParaRPr lang="en-US" sz="1800" dirty="0"/>
          </a:p>
          <a:p>
            <a:endParaRPr lang="en-US" sz="1800" dirty="0"/>
          </a:p>
          <a:p>
            <a:endParaRPr lang="en-GB" sz="1800" dirty="0"/>
          </a:p>
          <a:p>
            <a:r>
              <a:rPr lang="en-US" sz="1800" b="1" i="1" dirty="0"/>
              <a:t>www.w3schools.com</a:t>
            </a:r>
            <a:r>
              <a:rPr lang="en-US" sz="1800" dirty="0"/>
              <a:t>. Online web tutorial . </a:t>
            </a:r>
            <a:r>
              <a:rPr lang="en-US" sz="1800" dirty="0" err="1"/>
              <a:t>Avilable</a:t>
            </a:r>
            <a:r>
              <a:rPr lang="en-US" sz="1800" dirty="0"/>
              <a:t> at[https://www.w3schools.com/]</a:t>
            </a:r>
            <a:endParaRPr lang="en-GB" sz="1800" dirty="0"/>
          </a:p>
        </p:txBody>
      </p:sp>
      <p:sp>
        <p:nvSpPr>
          <p:cNvPr id="4" name="Date Placeholder 3"/>
          <p:cNvSpPr>
            <a:spLocks noGrp="1"/>
          </p:cNvSpPr>
          <p:nvPr>
            <p:ph type="dt" sz="half" idx="10"/>
          </p:nvPr>
        </p:nvSpPr>
        <p:spPr/>
        <p:txBody>
          <a:bodyPr/>
          <a:lstStyle/>
          <a:p>
            <a:r>
              <a:rPr lang="ar-IQ"/>
              <a:t>Web Design</a:t>
            </a:r>
          </a:p>
        </p:txBody>
      </p:sp>
      <p:sp>
        <p:nvSpPr>
          <p:cNvPr id="5" name="Footer Placeholder 4"/>
          <p:cNvSpPr>
            <a:spLocks noGrp="1"/>
          </p:cNvSpPr>
          <p:nvPr>
            <p:ph type="ftr" sz="quarter" idx="11"/>
          </p:nvPr>
        </p:nvSpPr>
        <p:spPr/>
        <p:txBody>
          <a:bodyPr/>
          <a:lstStyle/>
          <a:p>
            <a:r>
              <a:rPr lang="en-GB"/>
              <a:t>By:Saja A. Muhammed</a:t>
            </a:r>
            <a:endParaRPr lang="ar-IQ"/>
          </a:p>
        </p:txBody>
      </p:sp>
      <p:sp>
        <p:nvSpPr>
          <p:cNvPr id="6" name="Slide Number Placeholder 5"/>
          <p:cNvSpPr>
            <a:spLocks noGrp="1"/>
          </p:cNvSpPr>
          <p:nvPr>
            <p:ph type="sldNum" sz="quarter" idx="12"/>
          </p:nvPr>
        </p:nvSpPr>
        <p:spPr/>
        <p:txBody>
          <a:bodyPr/>
          <a:lstStyle/>
          <a:p>
            <a:fld id="{9F89E8D9-C98F-4264-B954-5B32DBC7D2D3}" type="slidenum">
              <a:rPr lang="ar-IQ" smtClean="0"/>
              <a:pPr/>
              <a:t>23</a:t>
            </a:fld>
            <a:endParaRPr lang="ar-IQ"/>
          </a:p>
        </p:txBody>
      </p:sp>
    </p:spTree>
    <p:extLst>
      <p:ext uri="{BB962C8B-B14F-4D97-AF65-F5344CB8AC3E}">
        <p14:creationId xmlns:p14="http://schemas.microsoft.com/office/powerpoint/2010/main" val="66040343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ctr">
              <a:buNone/>
            </a:pPr>
            <a:r>
              <a:rPr lang="en-US" sz="3200" dirty="0"/>
              <a:t>Thanks for your attention</a:t>
            </a:r>
          </a:p>
          <a:p>
            <a:pPr marL="0" indent="0" algn="ctr">
              <a:buNone/>
            </a:pPr>
            <a:endParaRPr lang="en-US" sz="3200" dirty="0"/>
          </a:p>
          <a:p>
            <a:pPr marL="0" indent="0" algn="ctr">
              <a:buNone/>
            </a:pPr>
            <a:r>
              <a:rPr lang="en-US" sz="3200" dirty="0"/>
              <a:t>Please don’t hesitate to ask any question about todays subject</a:t>
            </a:r>
            <a:endParaRPr lang="en-GB" sz="3200" dirty="0"/>
          </a:p>
          <a:p>
            <a:pPr marL="0" indent="0" algn="ctr">
              <a:buNone/>
            </a:pPr>
            <a:endParaRPr lang="en-US" sz="3200" dirty="0"/>
          </a:p>
          <a:p>
            <a:pPr marL="0" indent="0" algn="ctr">
              <a:buNone/>
            </a:pPr>
            <a:r>
              <a:rPr lang="en-US" sz="3200" dirty="0"/>
              <a:t>If you didn’t ask you’ll never know!</a:t>
            </a:r>
          </a:p>
        </p:txBody>
      </p:sp>
      <p:sp>
        <p:nvSpPr>
          <p:cNvPr id="4" name="Date Placeholder 3"/>
          <p:cNvSpPr>
            <a:spLocks noGrp="1"/>
          </p:cNvSpPr>
          <p:nvPr>
            <p:ph type="dt" sz="half" idx="10"/>
          </p:nvPr>
        </p:nvSpPr>
        <p:spPr/>
        <p:txBody>
          <a:bodyPr/>
          <a:lstStyle/>
          <a:p>
            <a:r>
              <a:rPr lang="ar-IQ"/>
              <a:t>Web Design</a:t>
            </a:r>
          </a:p>
        </p:txBody>
      </p:sp>
      <p:sp>
        <p:nvSpPr>
          <p:cNvPr id="5" name="Footer Placeholder 4"/>
          <p:cNvSpPr>
            <a:spLocks noGrp="1"/>
          </p:cNvSpPr>
          <p:nvPr>
            <p:ph type="ftr" sz="quarter" idx="11"/>
          </p:nvPr>
        </p:nvSpPr>
        <p:spPr/>
        <p:txBody>
          <a:bodyPr/>
          <a:lstStyle/>
          <a:p>
            <a:r>
              <a:rPr lang="en-GB"/>
              <a:t>By:Saja A. Muhammed</a:t>
            </a:r>
            <a:endParaRPr lang="ar-IQ"/>
          </a:p>
        </p:txBody>
      </p:sp>
      <p:sp>
        <p:nvSpPr>
          <p:cNvPr id="6" name="Slide Number Placeholder 5"/>
          <p:cNvSpPr>
            <a:spLocks noGrp="1"/>
          </p:cNvSpPr>
          <p:nvPr>
            <p:ph type="sldNum" sz="quarter" idx="12"/>
          </p:nvPr>
        </p:nvSpPr>
        <p:spPr/>
        <p:txBody>
          <a:bodyPr/>
          <a:lstStyle/>
          <a:p>
            <a:fld id="{9F89E8D9-C98F-4264-B954-5B32DBC7D2D3}" type="slidenum">
              <a:rPr lang="ar-IQ" smtClean="0"/>
              <a:pPr/>
              <a:t>24</a:t>
            </a:fld>
            <a:endParaRPr lang="ar-IQ"/>
          </a:p>
        </p:txBody>
      </p:sp>
    </p:spTree>
    <p:extLst>
      <p:ext uri="{BB962C8B-B14F-4D97-AF65-F5344CB8AC3E}">
        <p14:creationId xmlns:p14="http://schemas.microsoft.com/office/powerpoint/2010/main" val="20437970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solidFill>
                  <a:schemeClr val="tx2">
                    <a:lumMod val="75000"/>
                  </a:schemeClr>
                </a:solidFill>
                <a:latin typeface="Times New Roman" pitchFamily="18" charset="0"/>
                <a:cs typeface="Times New Roman" pitchFamily="18" charset="0"/>
              </a:rPr>
              <a:t>Review  Previous Lecture</a:t>
            </a:r>
            <a:endParaRPr lang="en-GB" dirty="0">
              <a:solidFill>
                <a:schemeClr val="tx2">
                  <a:lumMod val="75000"/>
                </a:schemeClr>
              </a:solidFill>
            </a:endParaRPr>
          </a:p>
        </p:txBody>
      </p:sp>
      <p:sp>
        <p:nvSpPr>
          <p:cNvPr id="3" name="Content Placeholder 2"/>
          <p:cNvSpPr>
            <a:spLocks noGrp="1"/>
          </p:cNvSpPr>
          <p:nvPr>
            <p:ph idx="1"/>
          </p:nvPr>
        </p:nvSpPr>
        <p:spPr/>
        <p:txBody>
          <a:bodyPr/>
          <a:lstStyle/>
          <a:p>
            <a:pPr algn="just"/>
            <a:r>
              <a:rPr lang="en-US" dirty="0"/>
              <a:t>Html &lt;p&gt; tag is used to insert a paragraph</a:t>
            </a:r>
          </a:p>
          <a:p>
            <a:pPr algn="just"/>
            <a:endParaRPr lang="en-US" dirty="0"/>
          </a:p>
          <a:p>
            <a:pPr algn="just"/>
            <a:r>
              <a:rPr lang="en-US" dirty="0"/>
              <a:t>Html &lt;h1&gt;…&lt;h5&gt; tags are used to insert different sizes headings.</a:t>
            </a:r>
          </a:p>
          <a:p>
            <a:pPr algn="just"/>
            <a:endParaRPr lang="en-US" dirty="0"/>
          </a:p>
          <a:p>
            <a:pPr algn="just"/>
            <a:r>
              <a:rPr lang="en-US" dirty="0"/>
              <a:t>Html &lt;b&gt; tag is used to change the font style to bold text.</a:t>
            </a:r>
          </a:p>
          <a:p>
            <a:endParaRPr lang="en-US" dirty="0"/>
          </a:p>
          <a:p>
            <a:pPr algn="just"/>
            <a:r>
              <a:rPr lang="en-US" dirty="0"/>
              <a:t>Html &lt;i&gt; tag is used to change the font style to italic text.</a:t>
            </a:r>
          </a:p>
          <a:p>
            <a:pPr algn="just"/>
            <a:endParaRPr lang="en-US" dirty="0"/>
          </a:p>
          <a:p>
            <a:pPr algn="just"/>
            <a:r>
              <a:rPr lang="en-US" dirty="0"/>
              <a:t>Html &lt;u&gt; tag is used to change the font style to underlined text.</a:t>
            </a:r>
          </a:p>
          <a:p>
            <a:pPr algn="just"/>
            <a:endParaRPr lang="en-US" dirty="0"/>
          </a:p>
          <a:p>
            <a:pPr algn="just"/>
            <a:endParaRPr lang="en-US" dirty="0"/>
          </a:p>
          <a:p>
            <a:pPr algn="just"/>
            <a:endParaRPr lang="en-GB" dirty="0"/>
          </a:p>
        </p:txBody>
      </p:sp>
      <p:sp>
        <p:nvSpPr>
          <p:cNvPr id="4" name="Date Placeholder 3"/>
          <p:cNvSpPr>
            <a:spLocks noGrp="1"/>
          </p:cNvSpPr>
          <p:nvPr>
            <p:ph type="dt" sz="half" idx="10"/>
          </p:nvPr>
        </p:nvSpPr>
        <p:spPr/>
        <p:txBody>
          <a:bodyPr/>
          <a:lstStyle/>
          <a:p>
            <a:r>
              <a:rPr lang="ar-IQ"/>
              <a:t>Web Design</a:t>
            </a:r>
          </a:p>
        </p:txBody>
      </p:sp>
      <p:sp>
        <p:nvSpPr>
          <p:cNvPr id="5" name="Footer Placeholder 4"/>
          <p:cNvSpPr>
            <a:spLocks noGrp="1"/>
          </p:cNvSpPr>
          <p:nvPr>
            <p:ph type="ftr" sz="quarter" idx="11"/>
          </p:nvPr>
        </p:nvSpPr>
        <p:spPr/>
        <p:txBody>
          <a:bodyPr/>
          <a:lstStyle/>
          <a:p>
            <a:r>
              <a:rPr lang="en-GB"/>
              <a:t>By:Saja A. Muhammed</a:t>
            </a:r>
            <a:endParaRPr lang="ar-IQ"/>
          </a:p>
        </p:txBody>
      </p:sp>
      <p:sp>
        <p:nvSpPr>
          <p:cNvPr id="6" name="Slide Number Placeholder 5"/>
          <p:cNvSpPr>
            <a:spLocks noGrp="1"/>
          </p:cNvSpPr>
          <p:nvPr>
            <p:ph type="sldNum" sz="quarter" idx="12"/>
          </p:nvPr>
        </p:nvSpPr>
        <p:spPr/>
        <p:txBody>
          <a:bodyPr/>
          <a:lstStyle/>
          <a:p>
            <a:fld id="{9F89E8D9-C98F-4264-B954-5B32DBC7D2D3}" type="slidenum">
              <a:rPr lang="ar-IQ" smtClean="0"/>
              <a:pPr/>
              <a:t>3</a:t>
            </a:fld>
            <a:endParaRPr lang="ar-IQ"/>
          </a:p>
        </p:txBody>
      </p:sp>
    </p:spTree>
    <p:extLst>
      <p:ext uri="{BB962C8B-B14F-4D97-AF65-F5344CB8AC3E}">
        <p14:creationId xmlns:p14="http://schemas.microsoft.com/office/powerpoint/2010/main" val="41731641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tx2">
                    <a:lumMod val="75000"/>
                  </a:schemeClr>
                </a:solidFill>
              </a:rPr>
              <a:t>Objectives </a:t>
            </a:r>
            <a:endParaRPr lang="en-GB" b="1" dirty="0">
              <a:solidFill>
                <a:schemeClr val="tx2">
                  <a:lumMod val="75000"/>
                </a:schemeClr>
              </a:solidFill>
            </a:endParaRPr>
          </a:p>
        </p:txBody>
      </p:sp>
      <p:sp>
        <p:nvSpPr>
          <p:cNvPr id="3" name="Content Placeholder 2"/>
          <p:cNvSpPr>
            <a:spLocks noGrp="1"/>
          </p:cNvSpPr>
          <p:nvPr>
            <p:ph idx="1"/>
          </p:nvPr>
        </p:nvSpPr>
        <p:spPr/>
        <p:txBody>
          <a:bodyPr/>
          <a:lstStyle/>
          <a:p>
            <a:r>
              <a:rPr lang="en-US" dirty="0"/>
              <a:t>In this lecture we will learn the following:</a:t>
            </a:r>
          </a:p>
          <a:p>
            <a:pPr lvl="1">
              <a:buFont typeface="Wingdings" pitchFamily="2" charset="2"/>
              <a:buChar char="Ø"/>
            </a:pPr>
            <a:r>
              <a:rPr lang="en-US" dirty="0"/>
              <a:t>How to insert an image into a web page</a:t>
            </a:r>
          </a:p>
          <a:p>
            <a:pPr lvl="1">
              <a:buFont typeface="Wingdings" pitchFamily="2" charset="2"/>
              <a:buChar char="Ø"/>
            </a:pPr>
            <a:r>
              <a:rPr lang="en-US" dirty="0"/>
              <a:t>How to map an image</a:t>
            </a:r>
          </a:p>
          <a:p>
            <a:pPr lvl="1">
              <a:buFont typeface="Wingdings" pitchFamily="2" charset="2"/>
              <a:buChar char="Ø"/>
            </a:pPr>
            <a:r>
              <a:rPr lang="en-US" dirty="0"/>
              <a:t>Colors in HTML</a:t>
            </a:r>
          </a:p>
          <a:p>
            <a:endParaRPr lang="en-US" dirty="0"/>
          </a:p>
          <a:p>
            <a:endParaRPr lang="en-US" dirty="0"/>
          </a:p>
          <a:p>
            <a:r>
              <a:rPr lang="en-US" dirty="0"/>
              <a:t>Outcome </a:t>
            </a:r>
          </a:p>
          <a:p>
            <a:pPr lvl="1">
              <a:buFont typeface="Wingdings" pitchFamily="2" charset="2"/>
              <a:buChar char="Ø"/>
            </a:pPr>
            <a:r>
              <a:rPr lang="en-US" dirty="0"/>
              <a:t>At end of this lecture students will  be able to write html code to insert any image saved in different location to their webpage.</a:t>
            </a:r>
          </a:p>
          <a:p>
            <a:pPr lvl="1">
              <a:buFont typeface="Wingdings" pitchFamily="2" charset="2"/>
              <a:buChar char="Ø"/>
            </a:pPr>
            <a:r>
              <a:rPr lang="en-US" dirty="0"/>
              <a:t>Write html code to map the inserted image.</a:t>
            </a:r>
          </a:p>
          <a:p>
            <a:pPr lvl="1">
              <a:buFont typeface="Wingdings" pitchFamily="2" charset="2"/>
              <a:buChar char="Ø"/>
            </a:pPr>
            <a:r>
              <a:rPr lang="en-US" dirty="0"/>
              <a:t>And manipulate colors in HTML</a:t>
            </a:r>
          </a:p>
          <a:p>
            <a:pPr lvl="1">
              <a:buFont typeface="Wingdings" pitchFamily="2" charset="2"/>
              <a:buChar char="Ø"/>
            </a:pPr>
            <a:endParaRPr lang="en-GB" dirty="0"/>
          </a:p>
        </p:txBody>
      </p:sp>
      <p:sp>
        <p:nvSpPr>
          <p:cNvPr id="4" name="Date Placeholder 3"/>
          <p:cNvSpPr>
            <a:spLocks noGrp="1"/>
          </p:cNvSpPr>
          <p:nvPr>
            <p:ph type="dt" sz="half" idx="10"/>
          </p:nvPr>
        </p:nvSpPr>
        <p:spPr/>
        <p:txBody>
          <a:bodyPr/>
          <a:lstStyle/>
          <a:p>
            <a:r>
              <a:rPr lang="ar-IQ"/>
              <a:t>Web Design</a:t>
            </a:r>
          </a:p>
        </p:txBody>
      </p:sp>
      <p:sp>
        <p:nvSpPr>
          <p:cNvPr id="5" name="Footer Placeholder 4"/>
          <p:cNvSpPr>
            <a:spLocks noGrp="1"/>
          </p:cNvSpPr>
          <p:nvPr>
            <p:ph type="ftr" sz="quarter" idx="11"/>
          </p:nvPr>
        </p:nvSpPr>
        <p:spPr/>
        <p:txBody>
          <a:bodyPr/>
          <a:lstStyle/>
          <a:p>
            <a:r>
              <a:rPr lang="en-GB"/>
              <a:t>By:Saja A. Muhammed</a:t>
            </a:r>
            <a:endParaRPr lang="ar-IQ"/>
          </a:p>
        </p:txBody>
      </p:sp>
      <p:sp>
        <p:nvSpPr>
          <p:cNvPr id="6" name="Slide Number Placeholder 5"/>
          <p:cNvSpPr>
            <a:spLocks noGrp="1"/>
          </p:cNvSpPr>
          <p:nvPr>
            <p:ph type="sldNum" sz="quarter" idx="12"/>
          </p:nvPr>
        </p:nvSpPr>
        <p:spPr/>
        <p:txBody>
          <a:bodyPr/>
          <a:lstStyle/>
          <a:p>
            <a:fld id="{9F89E8D9-C98F-4264-B954-5B32DBC7D2D3}" type="slidenum">
              <a:rPr lang="ar-IQ" smtClean="0"/>
              <a:pPr/>
              <a:t>4</a:t>
            </a:fld>
            <a:endParaRPr lang="ar-IQ"/>
          </a:p>
        </p:txBody>
      </p:sp>
    </p:spTree>
    <p:extLst>
      <p:ext uri="{BB962C8B-B14F-4D97-AF65-F5344CB8AC3E}">
        <p14:creationId xmlns:p14="http://schemas.microsoft.com/office/powerpoint/2010/main" val="2063993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717" y="620688"/>
            <a:ext cx="4063251" cy="519336"/>
          </a:xfrm>
        </p:spPr>
        <p:txBody>
          <a:bodyPr>
            <a:normAutofit fontScale="90000"/>
          </a:bodyPr>
          <a:lstStyle/>
          <a:p>
            <a:r>
              <a:rPr lang="en-GB" sz="5400" b="1" dirty="0">
                <a:solidFill>
                  <a:schemeClr val="tx2">
                    <a:lumMod val="50000"/>
                  </a:schemeClr>
                </a:solidFill>
                <a:latin typeface="Times New Roman" pitchFamily="18" charset="0"/>
                <a:cs typeface="Times New Roman" pitchFamily="18" charset="0"/>
              </a:rPr>
              <a:t>HTML</a:t>
            </a:r>
            <a:r>
              <a:rPr lang="en-GB" b="1" dirty="0">
                <a:solidFill>
                  <a:schemeClr val="tx2">
                    <a:lumMod val="50000"/>
                  </a:schemeClr>
                </a:solidFill>
                <a:latin typeface="Times New Roman" pitchFamily="18" charset="0"/>
                <a:cs typeface="Times New Roman" pitchFamily="18" charset="0"/>
              </a:rPr>
              <a:t> </a:t>
            </a:r>
            <a:r>
              <a:rPr lang="en-GB" sz="5400" b="1" dirty="0">
                <a:solidFill>
                  <a:schemeClr val="tx2">
                    <a:lumMod val="50000"/>
                  </a:schemeClr>
                </a:solidFill>
                <a:latin typeface="Times New Roman" pitchFamily="18" charset="0"/>
                <a:cs typeface="Times New Roman" pitchFamily="18" charset="0"/>
              </a:rPr>
              <a:t>Images</a:t>
            </a:r>
          </a:p>
        </p:txBody>
      </p:sp>
      <p:sp>
        <p:nvSpPr>
          <p:cNvPr id="3" name="Content Placeholder 2"/>
          <p:cNvSpPr>
            <a:spLocks noGrp="1"/>
          </p:cNvSpPr>
          <p:nvPr>
            <p:ph idx="1"/>
          </p:nvPr>
        </p:nvSpPr>
        <p:spPr>
          <a:xfrm>
            <a:off x="251520" y="1556792"/>
            <a:ext cx="8507288" cy="4857403"/>
          </a:xfrm>
        </p:spPr>
        <p:txBody>
          <a:bodyPr/>
          <a:lstStyle/>
          <a:p>
            <a:pPr algn="l" rtl="0">
              <a:buClr>
                <a:schemeClr val="bg2">
                  <a:lumMod val="50000"/>
                </a:schemeClr>
              </a:buClr>
            </a:pPr>
            <a:r>
              <a:rPr lang="en-US" dirty="0">
                <a:latin typeface="Times New Roman" pitchFamily="18" charset="0"/>
                <a:cs typeface="Times New Roman" pitchFamily="18" charset="0"/>
              </a:rPr>
              <a:t> </a:t>
            </a:r>
            <a:r>
              <a:rPr lang="en-GB" dirty="0">
                <a:latin typeface="Times New Roman" pitchFamily="18" charset="0"/>
                <a:cs typeface="Times New Roman" pitchFamily="18" charset="0"/>
              </a:rPr>
              <a:t>Images are very important to beautify as well as to depict many complex concepts in simple way on your web page.</a:t>
            </a:r>
          </a:p>
          <a:p>
            <a:pPr algn="l" rtl="0">
              <a:buClr>
                <a:schemeClr val="bg2">
                  <a:lumMod val="50000"/>
                </a:schemeClr>
              </a:buClr>
            </a:pPr>
            <a:endParaRPr lang="en-GB" dirty="0">
              <a:latin typeface="Times New Roman" pitchFamily="18" charset="0"/>
              <a:cs typeface="Times New Roman" pitchFamily="18" charset="0"/>
            </a:endParaRPr>
          </a:p>
          <a:p>
            <a:pPr algn="l" rtl="0">
              <a:buClr>
                <a:schemeClr val="bg2">
                  <a:lumMod val="50000"/>
                </a:schemeClr>
              </a:buClr>
            </a:pPr>
            <a:r>
              <a:rPr lang="en-GB" dirty="0">
                <a:latin typeface="Times New Roman" pitchFamily="18" charset="0"/>
                <a:cs typeface="Times New Roman" pitchFamily="18" charset="0"/>
              </a:rPr>
              <a:t>You can insert any image in your web page by using </a:t>
            </a:r>
            <a:r>
              <a:rPr lang="en-GB" b="1" dirty="0">
                <a:solidFill>
                  <a:schemeClr val="tx2">
                    <a:lumMod val="50000"/>
                  </a:schemeClr>
                </a:solidFill>
                <a:latin typeface="Times New Roman" pitchFamily="18" charset="0"/>
                <a:cs typeface="Times New Roman" pitchFamily="18" charset="0"/>
              </a:rPr>
              <a:t>&lt;</a:t>
            </a:r>
            <a:r>
              <a:rPr lang="en-GB" b="1" dirty="0" err="1">
                <a:solidFill>
                  <a:schemeClr val="tx2">
                    <a:lumMod val="50000"/>
                  </a:schemeClr>
                </a:solidFill>
                <a:latin typeface="Times New Roman" pitchFamily="18" charset="0"/>
                <a:cs typeface="Times New Roman" pitchFamily="18" charset="0"/>
              </a:rPr>
              <a:t>img</a:t>
            </a:r>
            <a:r>
              <a:rPr lang="en-GB" b="1" dirty="0">
                <a:solidFill>
                  <a:schemeClr val="tx2">
                    <a:lumMod val="50000"/>
                  </a:schemeClr>
                </a:solidFill>
                <a:latin typeface="Times New Roman" pitchFamily="18" charset="0"/>
                <a:cs typeface="Times New Roman" pitchFamily="18" charset="0"/>
              </a:rPr>
              <a:t>&gt; </a:t>
            </a:r>
            <a:r>
              <a:rPr lang="en-GB" dirty="0">
                <a:latin typeface="Times New Roman" pitchFamily="18" charset="0"/>
                <a:cs typeface="Times New Roman" pitchFamily="18" charset="0"/>
              </a:rPr>
              <a:t>tag.</a:t>
            </a:r>
          </a:p>
          <a:p>
            <a:pPr marL="0" indent="0" algn="l" rtl="0">
              <a:buClr>
                <a:schemeClr val="bg2">
                  <a:lumMod val="50000"/>
                </a:schemeClr>
              </a:buClr>
              <a:buNone/>
            </a:pPr>
            <a:endParaRPr lang="en-GB" dirty="0">
              <a:latin typeface="Times New Roman" pitchFamily="18" charset="0"/>
              <a:cs typeface="Times New Roman" pitchFamily="18" charset="0"/>
            </a:endParaRPr>
          </a:p>
          <a:p>
            <a:pPr algn="l" rtl="0">
              <a:buClr>
                <a:schemeClr val="bg2">
                  <a:lumMod val="50000"/>
                </a:schemeClr>
              </a:buClr>
            </a:pPr>
            <a:r>
              <a:rPr lang="en-GB" dirty="0">
                <a:latin typeface="Times New Roman" pitchFamily="18" charset="0"/>
                <a:cs typeface="Times New Roman" pitchFamily="18" charset="0"/>
              </a:rPr>
              <a:t>Following is the simple syntax to use this tag. </a:t>
            </a:r>
          </a:p>
          <a:p>
            <a:pPr marL="0" indent="0" algn="l" rtl="0">
              <a:buClr>
                <a:schemeClr val="bg2">
                  <a:lumMod val="50000"/>
                </a:schemeClr>
              </a:buClr>
              <a:buNone/>
            </a:pPr>
            <a:r>
              <a:rPr lang="en-GB" b="1" dirty="0">
                <a:latin typeface="Times New Roman" pitchFamily="18" charset="0"/>
                <a:cs typeface="Times New Roman" pitchFamily="18" charset="0"/>
              </a:rPr>
              <a:t>                 </a:t>
            </a:r>
            <a:r>
              <a:rPr lang="en-GB" b="1" dirty="0">
                <a:solidFill>
                  <a:schemeClr val="tx2"/>
                </a:solidFill>
                <a:latin typeface="Times New Roman" pitchFamily="18" charset="0"/>
                <a:cs typeface="Times New Roman" pitchFamily="18" charset="0"/>
              </a:rPr>
              <a:t> &lt; </a:t>
            </a:r>
            <a:r>
              <a:rPr lang="en-GB" b="1" dirty="0" err="1">
                <a:solidFill>
                  <a:schemeClr val="tx2"/>
                </a:solidFill>
                <a:latin typeface="Times New Roman" pitchFamily="18" charset="0"/>
                <a:cs typeface="Times New Roman" pitchFamily="18" charset="0"/>
              </a:rPr>
              <a:t>img</a:t>
            </a:r>
            <a:r>
              <a:rPr lang="en-GB" b="1" dirty="0">
                <a:solidFill>
                  <a:schemeClr val="tx2"/>
                </a:solidFill>
                <a:latin typeface="Times New Roman" pitchFamily="18" charset="0"/>
                <a:cs typeface="Times New Roman" pitchFamily="18" charset="0"/>
              </a:rPr>
              <a:t> </a:t>
            </a:r>
            <a:r>
              <a:rPr lang="en-GB" b="1" dirty="0" err="1">
                <a:latin typeface="Times New Roman" pitchFamily="18" charset="0"/>
                <a:cs typeface="Times New Roman" pitchFamily="18" charset="0"/>
              </a:rPr>
              <a:t>src</a:t>
            </a:r>
            <a:r>
              <a:rPr lang="en-GB" b="1" dirty="0">
                <a:latin typeface="Times New Roman" pitchFamily="18" charset="0"/>
                <a:cs typeface="Times New Roman" pitchFamily="18" charset="0"/>
              </a:rPr>
              <a:t> = “Image URL” </a:t>
            </a:r>
            <a:r>
              <a:rPr lang="en-GB" b="1" dirty="0">
                <a:solidFill>
                  <a:schemeClr val="tx2"/>
                </a:solidFill>
                <a:latin typeface="Times New Roman" pitchFamily="18" charset="0"/>
                <a:cs typeface="Times New Roman" pitchFamily="18" charset="0"/>
              </a:rPr>
              <a:t>&gt;</a:t>
            </a:r>
          </a:p>
          <a:p>
            <a:pPr algn="l" rtl="0">
              <a:buClr>
                <a:schemeClr val="bg2">
                  <a:lumMod val="50000"/>
                </a:schemeClr>
              </a:buClr>
            </a:pPr>
            <a:endParaRPr lang="en-GB" dirty="0">
              <a:latin typeface="Times New Roman" pitchFamily="18" charset="0"/>
              <a:cs typeface="Times New Roman" pitchFamily="18" charset="0"/>
            </a:endParaRPr>
          </a:p>
          <a:p>
            <a:pPr marL="0" indent="0" algn="l" rtl="0">
              <a:buClr>
                <a:schemeClr val="bg2">
                  <a:lumMod val="50000"/>
                </a:schemeClr>
              </a:buClr>
              <a:buNone/>
            </a:pPr>
            <a:endParaRPr lang="en-GB" dirty="0">
              <a:latin typeface="Times New Roman" pitchFamily="18" charset="0"/>
              <a:cs typeface="Times New Roman" pitchFamily="18" charset="0"/>
            </a:endParaRPr>
          </a:p>
        </p:txBody>
      </p:sp>
      <p:sp>
        <p:nvSpPr>
          <p:cNvPr id="4" name="Footer Placeholder 3"/>
          <p:cNvSpPr>
            <a:spLocks noGrp="1"/>
          </p:cNvSpPr>
          <p:nvPr>
            <p:ph type="ftr" sz="quarter" idx="11"/>
          </p:nvPr>
        </p:nvSpPr>
        <p:spPr/>
        <p:txBody>
          <a:bodyPr/>
          <a:lstStyle/>
          <a:p>
            <a:r>
              <a:rPr lang="en-GB">
                <a:solidFill>
                  <a:srgbClr val="000000"/>
                </a:solidFill>
              </a:rPr>
              <a:t>By:Saja A. Muhammed</a:t>
            </a:r>
            <a:endParaRPr lang="ar-IQ">
              <a:solidFill>
                <a:srgbClr val="000000"/>
              </a:solidFill>
            </a:endParaRPr>
          </a:p>
        </p:txBody>
      </p:sp>
      <p:sp>
        <p:nvSpPr>
          <p:cNvPr id="5" name="Slide Number Placeholder 4"/>
          <p:cNvSpPr>
            <a:spLocks noGrp="1"/>
          </p:cNvSpPr>
          <p:nvPr>
            <p:ph type="sldNum" sz="quarter" idx="12"/>
          </p:nvPr>
        </p:nvSpPr>
        <p:spPr/>
        <p:txBody>
          <a:bodyPr/>
          <a:lstStyle/>
          <a:p>
            <a:fld id="{9F89E8D9-C98F-4264-B954-5B32DBC7D2D3}" type="slidenum">
              <a:rPr lang="ar-IQ" smtClean="0">
                <a:solidFill>
                  <a:srgbClr val="000000"/>
                </a:solidFill>
              </a:rPr>
              <a:pPr/>
              <a:t>5</a:t>
            </a:fld>
            <a:endParaRPr lang="ar-IQ">
              <a:solidFill>
                <a:srgbClr val="000000"/>
              </a:solidFill>
            </a:endParaRPr>
          </a:p>
        </p:txBody>
      </p:sp>
      <p:sp>
        <p:nvSpPr>
          <p:cNvPr id="7" name="Date Placeholder 6"/>
          <p:cNvSpPr>
            <a:spLocks noGrp="1"/>
          </p:cNvSpPr>
          <p:nvPr>
            <p:ph type="dt" sz="half" idx="10"/>
          </p:nvPr>
        </p:nvSpPr>
        <p:spPr/>
        <p:txBody>
          <a:bodyPr/>
          <a:lstStyle/>
          <a:p>
            <a:r>
              <a:rPr lang="ar-IQ"/>
              <a:t>Web Design</a:t>
            </a:r>
          </a:p>
        </p:txBody>
      </p:sp>
    </p:spTree>
    <p:extLst>
      <p:ext uri="{BB962C8B-B14F-4D97-AF65-F5344CB8AC3E}">
        <p14:creationId xmlns:p14="http://schemas.microsoft.com/office/powerpoint/2010/main" val="18117674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2008" y="1124744"/>
            <a:ext cx="9216008" cy="5733256"/>
          </a:xfrm>
        </p:spPr>
        <p:txBody>
          <a:bodyPr>
            <a:normAutofit/>
          </a:bodyPr>
          <a:lstStyle/>
          <a:p>
            <a:pPr>
              <a:buClr>
                <a:schemeClr val="accent5">
                  <a:lumMod val="50000"/>
                </a:schemeClr>
              </a:buClr>
            </a:pPr>
            <a:r>
              <a:rPr lang="en-GB" dirty="0">
                <a:latin typeface="Times New Roman" pitchFamily="18" charset="0"/>
                <a:cs typeface="Times New Roman" pitchFamily="18" charset="0"/>
              </a:rPr>
              <a:t>An  HTML </a:t>
            </a:r>
            <a:r>
              <a:rPr lang="en-GB" dirty="0" err="1">
                <a:latin typeface="Times New Roman" pitchFamily="18" charset="0"/>
                <a:cs typeface="Times New Roman" pitchFamily="18" charset="0"/>
              </a:rPr>
              <a:t>img</a:t>
            </a:r>
            <a:r>
              <a:rPr lang="en-GB" dirty="0">
                <a:latin typeface="Times New Roman" pitchFamily="18" charset="0"/>
                <a:cs typeface="Times New Roman" pitchFamily="18" charset="0"/>
              </a:rPr>
              <a:t> tag can have following attributes:</a:t>
            </a:r>
          </a:p>
          <a:p>
            <a:pPr marL="0" indent="0">
              <a:buClr>
                <a:schemeClr val="accent5">
                  <a:lumMod val="50000"/>
                </a:schemeClr>
              </a:buClr>
              <a:buNone/>
            </a:pPr>
            <a:endParaRPr lang="en-GB" dirty="0">
              <a:latin typeface="Times New Roman" pitchFamily="18" charset="0"/>
              <a:cs typeface="Times New Roman" pitchFamily="18" charset="0"/>
            </a:endParaRPr>
          </a:p>
          <a:p>
            <a:pPr lvl="1">
              <a:buClr>
                <a:schemeClr val="accent5">
                  <a:lumMod val="50000"/>
                </a:schemeClr>
              </a:buClr>
              <a:buFont typeface="Wingdings" pitchFamily="2" charset="2"/>
              <a:buChar char="ü"/>
            </a:pPr>
            <a:r>
              <a:rPr lang="en-GB" b="1" dirty="0" err="1">
                <a:latin typeface="Times New Roman" pitchFamily="18" charset="0"/>
                <a:cs typeface="Times New Roman" pitchFamily="18" charset="0"/>
              </a:rPr>
              <a:t>Src</a:t>
            </a:r>
            <a:r>
              <a:rPr lang="en-GB" b="1" dirty="0">
                <a:latin typeface="Times New Roman" pitchFamily="18" charset="0"/>
                <a:cs typeface="Times New Roman" pitchFamily="18" charset="0"/>
              </a:rPr>
              <a:t>: </a:t>
            </a:r>
            <a:r>
              <a:rPr lang="en-GB" dirty="0">
                <a:latin typeface="Times New Roman" pitchFamily="18" charset="0"/>
                <a:cs typeface="Times New Roman" pitchFamily="18" charset="0"/>
              </a:rPr>
              <a:t>The </a:t>
            </a:r>
            <a:r>
              <a:rPr lang="en-GB" dirty="0" err="1">
                <a:latin typeface="Times New Roman" pitchFamily="18" charset="0"/>
                <a:cs typeface="Times New Roman" pitchFamily="18" charset="0"/>
              </a:rPr>
              <a:t>src</a:t>
            </a:r>
            <a:r>
              <a:rPr lang="en-GB" dirty="0">
                <a:latin typeface="Times New Roman" pitchFamily="18" charset="0"/>
                <a:cs typeface="Times New Roman" pitchFamily="18" charset="0"/>
              </a:rPr>
              <a:t> attribute defines the </a:t>
            </a:r>
            <a:r>
              <a:rPr lang="en-GB" dirty="0" err="1">
                <a:latin typeface="Times New Roman" pitchFamily="18" charset="0"/>
                <a:cs typeface="Times New Roman" pitchFamily="18" charset="0"/>
              </a:rPr>
              <a:t>url</a:t>
            </a:r>
            <a:r>
              <a:rPr lang="en-GB" dirty="0">
                <a:latin typeface="Times New Roman" pitchFamily="18" charset="0"/>
                <a:cs typeface="Times New Roman" pitchFamily="18" charset="0"/>
              </a:rPr>
              <a:t> (web address) of the image.</a:t>
            </a:r>
          </a:p>
          <a:p>
            <a:pPr lvl="2">
              <a:buClr>
                <a:schemeClr val="accent5">
                  <a:lumMod val="50000"/>
                </a:schemeClr>
              </a:buClr>
            </a:pPr>
            <a:r>
              <a:rPr lang="en-US" dirty="0" err="1">
                <a:latin typeface="Times New Roman" pitchFamily="18" charset="0"/>
                <a:cs typeface="Times New Roman" pitchFamily="18" charset="0"/>
              </a:rPr>
              <a:t>Src</a:t>
            </a:r>
            <a:r>
              <a:rPr lang="en-US" dirty="0">
                <a:latin typeface="Times New Roman" pitchFamily="18" charset="0"/>
                <a:cs typeface="Times New Roman" pitchFamily="18" charset="0"/>
              </a:rPr>
              <a:t>=“ image name. image type”</a:t>
            </a:r>
          </a:p>
          <a:p>
            <a:pPr marL="548640" lvl="2" indent="0">
              <a:buClr>
                <a:schemeClr val="accent5">
                  <a:lumMod val="50000"/>
                </a:schemeClr>
              </a:buClr>
              <a:buNone/>
            </a:pPr>
            <a:endParaRPr lang="en-US" dirty="0">
              <a:latin typeface="Times New Roman" pitchFamily="18" charset="0"/>
              <a:cs typeface="Times New Roman" pitchFamily="18" charset="0"/>
            </a:endParaRPr>
          </a:p>
          <a:p>
            <a:pPr marL="548640" lvl="2" indent="0">
              <a:buClr>
                <a:schemeClr val="accent5">
                  <a:lumMod val="50000"/>
                </a:schemeClr>
              </a:buClr>
              <a:buNone/>
            </a:pPr>
            <a:endParaRPr lang="en-US" dirty="0">
              <a:latin typeface="Times New Roman" pitchFamily="18" charset="0"/>
              <a:cs typeface="Times New Roman" pitchFamily="18" charset="0"/>
            </a:endParaRPr>
          </a:p>
          <a:p>
            <a:pPr marL="548640" lvl="2" indent="0">
              <a:buClr>
                <a:schemeClr val="accent5">
                  <a:lumMod val="50000"/>
                </a:schemeClr>
              </a:buClr>
              <a:buNone/>
            </a:pPr>
            <a:endParaRPr lang="en-GB" dirty="0">
              <a:latin typeface="Times New Roman" pitchFamily="18" charset="0"/>
              <a:cs typeface="Times New Roman" pitchFamily="18" charset="0"/>
            </a:endParaRPr>
          </a:p>
          <a:p>
            <a:pPr lvl="1">
              <a:buClr>
                <a:schemeClr val="accent5">
                  <a:lumMod val="50000"/>
                </a:schemeClr>
              </a:buClr>
              <a:buFont typeface="Wingdings" pitchFamily="2" charset="2"/>
              <a:buChar char="ü"/>
            </a:pPr>
            <a:r>
              <a:rPr lang="en-GB" b="1" dirty="0">
                <a:latin typeface="Times New Roman" pitchFamily="18" charset="0"/>
                <a:cs typeface="Times New Roman" pitchFamily="18" charset="0"/>
              </a:rPr>
              <a:t>Width/Height: </a:t>
            </a:r>
            <a:r>
              <a:rPr lang="en-GB" dirty="0">
                <a:latin typeface="Times New Roman" pitchFamily="18" charset="0"/>
                <a:cs typeface="Times New Roman" pitchFamily="18" charset="0"/>
              </a:rPr>
              <a:t>You can set image width and height based on your requirement using width and height attributes. You can specify width and height of the image in terms of either pixels or percentage of its actual size.</a:t>
            </a:r>
          </a:p>
          <a:p>
            <a:pPr lvl="2">
              <a:buClr>
                <a:schemeClr val="accent5">
                  <a:lumMod val="50000"/>
                </a:schemeClr>
              </a:buClr>
            </a:pPr>
            <a:r>
              <a:rPr lang="en-US" dirty="0">
                <a:latin typeface="Times New Roman" pitchFamily="18" charset="0"/>
                <a:cs typeface="Times New Roman" pitchFamily="18" charset="0"/>
              </a:rPr>
              <a:t>Width=“200px”</a:t>
            </a:r>
            <a:endParaRPr lang="en-GB" dirty="0">
              <a:latin typeface="Times New Roman" pitchFamily="18" charset="0"/>
              <a:cs typeface="Times New Roman" pitchFamily="18" charset="0"/>
            </a:endParaRPr>
          </a:p>
          <a:p>
            <a:pPr lvl="1">
              <a:buClr>
                <a:schemeClr val="accent5">
                  <a:lumMod val="50000"/>
                </a:schemeClr>
              </a:buClr>
              <a:buFont typeface="Wingdings" pitchFamily="2" charset="2"/>
              <a:buChar char="ü"/>
            </a:pPr>
            <a:endParaRPr lang="en-GB" dirty="0">
              <a:latin typeface="Times New Roman" pitchFamily="18" charset="0"/>
              <a:cs typeface="Times New Roman" pitchFamily="18" charset="0"/>
            </a:endParaRPr>
          </a:p>
        </p:txBody>
      </p:sp>
      <p:sp>
        <p:nvSpPr>
          <p:cNvPr id="4" name="Footer Placeholder 3"/>
          <p:cNvSpPr>
            <a:spLocks noGrp="1"/>
          </p:cNvSpPr>
          <p:nvPr>
            <p:ph type="ftr" sz="quarter" idx="11"/>
          </p:nvPr>
        </p:nvSpPr>
        <p:spPr/>
        <p:txBody>
          <a:bodyPr/>
          <a:lstStyle/>
          <a:p>
            <a:r>
              <a:rPr lang="en-GB">
                <a:solidFill>
                  <a:srgbClr val="000000"/>
                </a:solidFill>
              </a:rPr>
              <a:t>By:Saja A. Muhammed</a:t>
            </a:r>
            <a:endParaRPr lang="ar-IQ">
              <a:solidFill>
                <a:srgbClr val="000000"/>
              </a:solidFill>
            </a:endParaRPr>
          </a:p>
        </p:txBody>
      </p:sp>
      <p:sp>
        <p:nvSpPr>
          <p:cNvPr id="5" name="Slide Number Placeholder 4"/>
          <p:cNvSpPr>
            <a:spLocks noGrp="1"/>
          </p:cNvSpPr>
          <p:nvPr>
            <p:ph type="sldNum" sz="quarter" idx="12"/>
          </p:nvPr>
        </p:nvSpPr>
        <p:spPr/>
        <p:txBody>
          <a:bodyPr/>
          <a:lstStyle/>
          <a:p>
            <a:fld id="{9F89E8D9-C98F-4264-B954-5B32DBC7D2D3}" type="slidenum">
              <a:rPr lang="ar-IQ" smtClean="0">
                <a:solidFill>
                  <a:srgbClr val="000000"/>
                </a:solidFill>
              </a:rPr>
              <a:pPr/>
              <a:t>6</a:t>
            </a:fld>
            <a:endParaRPr lang="ar-IQ">
              <a:solidFill>
                <a:srgbClr val="000000"/>
              </a:solidFill>
            </a:endParaRPr>
          </a:p>
        </p:txBody>
      </p:sp>
      <p:sp>
        <p:nvSpPr>
          <p:cNvPr id="7" name="Date Placeholder 6"/>
          <p:cNvSpPr>
            <a:spLocks noGrp="1"/>
          </p:cNvSpPr>
          <p:nvPr>
            <p:ph type="dt" sz="half" idx="10"/>
          </p:nvPr>
        </p:nvSpPr>
        <p:spPr/>
        <p:txBody>
          <a:bodyPr/>
          <a:lstStyle/>
          <a:p>
            <a:r>
              <a:rPr lang="ar-IQ"/>
              <a:t>Web Design</a:t>
            </a:r>
          </a:p>
        </p:txBody>
      </p:sp>
      <p:sp>
        <p:nvSpPr>
          <p:cNvPr id="8" name="Title 1"/>
          <p:cNvSpPr>
            <a:spLocks noGrp="1"/>
          </p:cNvSpPr>
          <p:nvPr>
            <p:ph type="title"/>
          </p:nvPr>
        </p:nvSpPr>
        <p:spPr>
          <a:xfrm>
            <a:off x="4693" y="404664"/>
            <a:ext cx="8023691" cy="648072"/>
          </a:xfrm>
        </p:spPr>
        <p:txBody>
          <a:bodyPr>
            <a:normAutofit fontScale="90000"/>
          </a:bodyPr>
          <a:lstStyle/>
          <a:p>
            <a:r>
              <a:rPr lang="en-GB" sz="5400" b="1" dirty="0">
                <a:solidFill>
                  <a:schemeClr val="tx2">
                    <a:lumMod val="50000"/>
                  </a:schemeClr>
                </a:solidFill>
                <a:latin typeface="Times New Roman" pitchFamily="18" charset="0"/>
                <a:cs typeface="Times New Roman" pitchFamily="18" charset="0"/>
              </a:rPr>
              <a:t>HTML</a:t>
            </a:r>
            <a:r>
              <a:rPr lang="en-GB" b="1" dirty="0">
                <a:solidFill>
                  <a:schemeClr val="tx2">
                    <a:lumMod val="50000"/>
                  </a:schemeClr>
                </a:solidFill>
                <a:latin typeface="Times New Roman" pitchFamily="18" charset="0"/>
                <a:cs typeface="Times New Roman" pitchFamily="18" charset="0"/>
              </a:rPr>
              <a:t> </a:t>
            </a:r>
            <a:r>
              <a:rPr lang="en-GB" sz="5400" b="1" dirty="0">
                <a:solidFill>
                  <a:schemeClr val="tx2">
                    <a:lumMod val="50000"/>
                  </a:schemeClr>
                </a:solidFill>
                <a:latin typeface="Times New Roman" pitchFamily="18" charset="0"/>
                <a:cs typeface="Times New Roman" pitchFamily="18" charset="0"/>
              </a:rPr>
              <a:t>Image Attributes</a:t>
            </a:r>
          </a:p>
        </p:txBody>
      </p:sp>
    </p:spTree>
    <p:extLst>
      <p:ext uri="{BB962C8B-B14F-4D97-AF65-F5344CB8AC3E}">
        <p14:creationId xmlns:p14="http://schemas.microsoft.com/office/powerpoint/2010/main" val="23730695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2008" y="1124744"/>
            <a:ext cx="9216008" cy="5733256"/>
          </a:xfrm>
        </p:spPr>
        <p:txBody>
          <a:bodyPr>
            <a:normAutofit/>
          </a:bodyPr>
          <a:lstStyle/>
          <a:p>
            <a:pPr lvl="1">
              <a:buClr>
                <a:schemeClr val="accent5">
                  <a:lumMod val="50000"/>
                </a:schemeClr>
              </a:buClr>
              <a:buFont typeface="Wingdings" pitchFamily="2" charset="2"/>
              <a:buChar char="ü"/>
            </a:pPr>
            <a:r>
              <a:rPr lang="en-GB" b="1" dirty="0">
                <a:latin typeface="Times New Roman" pitchFamily="18" charset="0"/>
                <a:cs typeface="Times New Roman" pitchFamily="18" charset="0"/>
              </a:rPr>
              <a:t>Image Alignment: </a:t>
            </a:r>
            <a:r>
              <a:rPr lang="en-GB" dirty="0">
                <a:latin typeface="Times New Roman" pitchFamily="18" charset="0"/>
                <a:cs typeface="Times New Roman" pitchFamily="18" charset="0"/>
              </a:rPr>
              <a:t>specifies</a:t>
            </a:r>
            <a:r>
              <a:rPr lang="en-GB" b="1" dirty="0">
                <a:latin typeface="Times New Roman" pitchFamily="18" charset="0"/>
                <a:cs typeface="Times New Roman" pitchFamily="18" charset="0"/>
              </a:rPr>
              <a:t> </a:t>
            </a:r>
            <a:r>
              <a:rPr lang="en-GB" dirty="0">
                <a:latin typeface="Times New Roman" pitchFamily="18" charset="0"/>
                <a:cs typeface="Times New Roman" pitchFamily="18" charset="0"/>
              </a:rPr>
              <a:t> how to align an image within the text “top middle..”. </a:t>
            </a:r>
          </a:p>
          <a:p>
            <a:pPr lvl="2">
              <a:buClr>
                <a:schemeClr val="accent5">
                  <a:lumMod val="50000"/>
                </a:schemeClr>
              </a:buClr>
            </a:pPr>
            <a:r>
              <a:rPr lang="en-US" dirty="0">
                <a:latin typeface="Times New Roman" pitchFamily="18" charset="0"/>
                <a:cs typeface="Times New Roman" pitchFamily="18" charset="0"/>
              </a:rPr>
              <a:t>Align=“top”</a:t>
            </a:r>
          </a:p>
          <a:p>
            <a:pPr marL="548640" lvl="2" indent="0">
              <a:buClr>
                <a:schemeClr val="accent5">
                  <a:lumMod val="50000"/>
                </a:schemeClr>
              </a:buClr>
              <a:buNone/>
            </a:pPr>
            <a:endParaRPr lang="en-US" dirty="0">
              <a:latin typeface="Times New Roman" pitchFamily="18" charset="0"/>
              <a:cs typeface="Times New Roman" pitchFamily="18" charset="0"/>
            </a:endParaRPr>
          </a:p>
          <a:p>
            <a:pPr marL="548640" lvl="2" indent="0">
              <a:buClr>
                <a:schemeClr val="accent5">
                  <a:lumMod val="50000"/>
                </a:schemeClr>
              </a:buClr>
              <a:buNone/>
            </a:pPr>
            <a:endParaRPr lang="en-GB" dirty="0">
              <a:latin typeface="Times New Roman" pitchFamily="18" charset="0"/>
              <a:cs typeface="Times New Roman" pitchFamily="18" charset="0"/>
            </a:endParaRPr>
          </a:p>
          <a:p>
            <a:pPr lvl="1">
              <a:buClr>
                <a:schemeClr val="accent5">
                  <a:lumMod val="50000"/>
                </a:schemeClr>
              </a:buClr>
              <a:buFont typeface="Wingdings" pitchFamily="2" charset="2"/>
              <a:buChar char="ü"/>
            </a:pPr>
            <a:r>
              <a:rPr lang="en-GB" b="1" dirty="0">
                <a:latin typeface="Times New Roman" pitchFamily="18" charset="0"/>
                <a:cs typeface="Times New Roman" pitchFamily="18" charset="0"/>
              </a:rPr>
              <a:t>Image Border: </a:t>
            </a:r>
            <a:r>
              <a:rPr lang="en-GB" dirty="0">
                <a:latin typeface="Times New Roman" pitchFamily="18" charset="0"/>
                <a:cs typeface="Times New Roman" pitchFamily="18" charset="0"/>
              </a:rPr>
              <a:t>By default image will have a border around it, you can specify border thickness in terms of pixels using border attribute. A thickness of 0 means, no border around the picture.</a:t>
            </a:r>
          </a:p>
          <a:p>
            <a:pPr lvl="2">
              <a:buClr>
                <a:schemeClr val="accent5">
                  <a:lumMod val="50000"/>
                </a:schemeClr>
              </a:buClr>
            </a:pPr>
            <a:r>
              <a:rPr lang="en-US" dirty="0">
                <a:latin typeface="Times New Roman" pitchFamily="18" charset="0"/>
                <a:cs typeface="Times New Roman" pitchFamily="18" charset="0"/>
              </a:rPr>
              <a:t>Border=“4px”</a:t>
            </a:r>
          </a:p>
          <a:p>
            <a:pPr marL="548640" lvl="2" indent="0">
              <a:buClr>
                <a:schemeClr val="accent5">
                  <a:lumMod val="50000"/>
                </a:schemeClr>
              </a:buClr>
              <a:buNone/>
            </a:pPr>
            <a:endParaRPr lang="en-US" dirty="0">
              <a:latin typeface="Times New Roman" pitchFamily="18" charset="0"/>
              <a:cs typeface="Times New Roman" pitchFamily="18" charset="0"/>
            </a:endParaRPr>
          </a:p>
          <a:p>
            <a:pPr marL="548640" lvl="2" indent="0">
              <a:buClr>
                <a:schemeClr val="accent5">
                  <a:lumMod val="50000"/>
                </a:schemeClr>
              </a:buClr>
              <a:buNone/>
            </a:pPr>
            <a:endParaRPr lang="en-GB" dirty="0">
              <a:latin typeface="Times New Roman" pitchFamily="18" charset="0"/>
              <a:cs typeface="Times New Roman" pitchFamily="18" charset="0"/>
            </a:endParaRPr>
          </a:p>
          <a:p>
            <a:pPr lvl="1">
              <a:buClr>
                <a:schemeClr val="accent5">
                  <a:lumMod val="50000"/>
                </a:schemeClr>
              </a:buClr>
              <a:buFont typeface="Wingdings" pitchFamily="2" charset="2"/>
              <a:buChar char="ü"/>
            </a:pPr>
            <a:r>
              <a:rPr lang="en-GB" b="1" dirty="0">
                <a:latin typeface="Times New Roman" pitchFamily="18" charset="0"/>
                <a:cs typeface="Times New Roman" pitchFamily="18" charset="0"/>
              </a:rPr>
              <a:t>Alt: </a:t>
            </a:r>
            <a:r>
              <a:rPr lang="en-GB" dirty="0">
                <a:latin typeface="Times New Roman" pitchFamily="18" charset="0"/>
                <a:cs typeface="Times New Roman" pitchFamily="18" charset="0"/>
              </a:rPr>
              <a:t>The alt attribute specifies an alternate text for the image, if it cannot be displayed.</a:t>
            </a:r>
          </a:p>
          <a:p>
            <a:pPr lvl="2">
              <a:buClr>
                <a:schemeClr val="accent5">
                  <a:lumMod val="50000"/>
                </a:schemeClr>
              </a:buClr>
            </a:pPr>
            <a:r>
              <a:rPr lang="en-US" dirty="0">
                <a:latin typeface="Times New Roman" pitchFamily="18" charset="0"/>
                <a:cs typeface="Times New Roman" pitchFamily="18" charset="0"/>
              </a:rPr>
              <a:t>Alt=“red flower image”</a:t>
            </a:r>
            <a:endParaRPr lang="en-GB" dirty="0">
              <a:latin typeface="Times New Roman" pitchFamily="18" charset="0"/>
              <a:cs typeface="Times New Roman" pitchFamily="18" charset="0"/>
            </a:endParaRPr>
          </a:p>
          <a:p>
            <a:pPr lvl="1">
              <a:buClr>
                <a:schemeClr val="accent5">
                  <a:lumMod val="50000"/>
                </a:schemeClr>
              </a:buClr>
              <a:buFont typeface="Wingdings" pitchFamily="2" charset="2"/>
              <a:buChar char="ü"/>
            </a:pPr>
            <a:endParaRPr lang="en-GB" dirty="0">
              <a:latin typeface="Times New Roman" pitchFamily="18" charset="0"/>
              <a:cs typeface="Times New Roman" pitchFamily="18" charset="0"/>
            </a:endParaRPr>
          </a:p>
        </p:txBody>
      </p:sp>
      <p:sp>
        <p:nvSpPr>
          <p:cNvPr id="4" name="Footer Placeholder 3"/>
          <p:cNvSpPr>
            <a:spLocks noGrp="1"/>
          </p:cNvSpPr>
          <p:nvPr>
            <p:ph type="ftr" sz="quarter" idx="11"/>
          </p:nvPr>
        </p:nvSpPr>
        <p:spPr/>
        <p:txBody>
          <a:bodyPr/>
          <a:lstStyle/>
          <a:p>
            <a:r>
              <a:rPr lang="en-GB">
                <a:solidFill>
                  <a:srgbClr val="000000"/>
                </a:solidFill>
              </a:rPr>
              <a:t>By:Saja A. Muhammed</a:t>
            </a:r>
            <a:endParaRPr lang="ar-IQ">
              <a:solidFill>
                <a:srgbClr val="000000"/>
              </a:solidFill>
            </a:endParaRPr>
          </a:p>
        </p:txBody>
      </p:sp>
      <p:sp>
        <p:nvSpPr>
          <p:cNvPr id="5" name="Slide Number Placeholder 4"/>
          <p:cNvSpPr>
            <a:spLocks noGrp="1"/>
          </p:cNvSpPr>
          <p:nvPr>
            <p:ph type="sldNum" sz="quarter" idx="12"/>
          </p:nvPr>
        </p:nvSpPr>
        <p:spPr/>
        <p:txBody>
          <a:bodyPr/>
          <a:lstStyle/>
          <a:p>
            <a:fld id="{9F89E8D9-C98F-4264-B954-5B32DBC7D2D3}" type="slidenum">
              <a:rPr lang="ar-IQ" smtClean="0">
                <a:solidFill>
                  <a:srgbClr val="000000"/>
                </a:solidFill>
              </a:rPr>
              <a:pPr/>
              <a:t>7</a:t>
            </a:fld>
            <a:endParaRPr lang="ar-IQ">
              <a:solidFill>
                <a:srgbClr val="000000"/>
              </a:solidFill>
            </a:endParaRPr>
          </a:p>
        </p:txBody>
      </p:sp>
      <p:sp>
        <p:nvSpPr>
          <p:cNvPr id="7" name="Date Placeholder 6"/>
          <p:cNvSpPr>
            <a:spLocks noGrp="1"/>
          </p:cNvSpPr>
          <p:nvPr>
            <p:ph type="dt" sz="half" idx="10"/>
          </p:nvPr>
        </p:nvSpPr>
        <p:spPr/>
        <p:txBody>
          <a:bodyPr/>
          <a:lstStyle/>
          <a:p>
            <a:r>
              <a:rPr lang="ar-IQ"/>
              <a:t>Web Design</a:t>
            </a:r>
          </a:p>
        </p:txBody>
      </p:sp>
      <p:sp>
        <p:nvSpPr>
          <p:cNvPr id="8" name="Title 1"/>
          <p:cNvSpPr>
            <a:spLocks noGrp="1"/>
          </p:cNvSpPr>
          <p:nvPr>
            <p:ph type="title"/>
          </p:nvPr>
        </p:nvSpPr>
        <p:spPr>
          <a:xfrm>
            <a:off x="4693" y="404664"/>
            <a:ext cx="8023691" cy="648072"/>
          </a:xfrm>
        </p:spPr>
        <p:txBody>
          <a:bodyPr>
            <a:normAutofit fontScale="90000"/>
          </a:bodyPr>
          <a:lstStyle/>
          <a:p>
            <a:r>
              <a:rPr lang="en-GB" sz="5400" b="1" dirty="0">
                <a:solidFill>
                  <a:schemeClr val="tx2">
                    <a:lumMod val="50000"/>
                  </a:schemeClr>
                </a:solidFill>
                <a:latin typeface="Times New Roman" pitchFamily="18" charset="0"/>
                <a:cs typeface="Times New Roman" pitchFamily="18" charset="0"/>
              </a:rPr>
              <a:t>HTML</a:t>
            </a:r>
            <a:r>
              <a:rPr lang="en-GB" b="1" dirty="0">
                <a:solidFill>
                  <a:schemeClr val="tx2">
                    <a:lumMod val="50000"/>
                  </a:schemeClr>
                </a:solidFill>
                <a:latin typeface="Times New Roman" pitchFamily="18" charset="0"/>
                <a:cs typeface="Times New Roman" pitchFamily="18" charset="0"/>
              </a:rPr>
              <a:t> </a:t>
            </a:r>
            <a:r>
              <a:rPr lang="en-GB" sz="5400" b="1" dirty="0">
                <a:solidFill>
                  <a:schemeClr val="tx2">
                    <a:lumMod val="50000"/>
                  </a:schemeClr>
                </a:solidFill>
                <a:latin typeface="Times New Roman" pitchFamily="18" charset="0"/>
                <a:cs typeface="Times New Roman" pitchFamily="18" charset="0"/>
              </a:rPr>
              <a:t>Image Attributes</a:t>
            </a:r>
          </a:p>
        </p:txBody>
      </p:sp>
    </p:spTree>
    <p:extLst>
      <p:ext uri="{BB962C8B-B14F-4D97-AF65-F5344CB8AC3E}">
        <p14:creationId xmlns:p14="http://schemas.microsoft.com/office/powerpoint/2010/main" val="23679000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tx2">
                    <a:lumMod val="50000"/>
                  </a:schemeClr>
                </a:solidFill>
                <a:latin typeface="Times New Roman" pitchFamily="18" charset="0"/>
                <a:cs typeface="Times New Roman" pitchFamily="18" charset="0"/>
              </a:rPr>
              <a:t>Image Map</a:t>
            </a:r>
            <a:endParaRPr lang="en-GB" b="1" dirty="0">
              <a:solidFill>
                <a:schemeClr val="tx2">
                  <a:lumMod val="50000"/>
                </a:schemeClr>
              </a:solidFill>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r>
              <a:rPr lang="en-GB" dirty="0">
                <a:latin typeface="Times New Roman" pitchFamily="18" charset="0"/>
                <a:cs typeface="Times New Roman" pitchFamily="18" charset="0"/>
              </a:rPr>
              <a:t>Image maps are images that have been divided into regions; clicking in a region of the image cause the web browser to be surf a new URL. Image maps are graphical form of creating links between pages.</a:t>
            </a:r>
          </a:p>
          <a:p>
            <a:pPr marL="0" indent="0">
              <a:buNone/>
            </a:pPr>
            <a:endParaRPr lang="en-GB" dirty="0">
              <a:latin typeface="Times New Roman" pitchFamily="18" charset="0"/>
              <a:cs typeface="Times New Roman" pitchFamily="18" charset="0"/>
            </a:endParaRPr>
          </a:p>
          <a:p>
            <a:r>
              <a:rPr lang="en-GB" dirty="0">
                <a:latin typeface="Times New Roman" pitchFamily="18" charset="0"/>
                <a:cs typeface="Times New Roman" pitchFamily="18" charset="0"/>
              </a:rPr>
              <a:t>There are two type of image maps:</a:t>
            </a:r>
          </a:p>
          <a:p>
            <a:pPr lvl="1">
              <a:buFont typeface="Wingdings" pitchFamily="2" charset="2"/>
              <a:buChar char="Ø"/>
            </a:pPr>
            <a:r>
              <a:rPr lang="en-GB" dirty="0">
                <a:latin typeface="Times New Roman" pitchFamily="18" charset="0"/>
                <a:cs typeface="Times New Roman" pitchFamily="18" charset="0"/>
              </a:rPr>
              <a:t>Client side and server side</a:t>
            </a:r>
          </a:p>
          <a:p>
            <a:r>
              <a:rPr lang="en-GB" dirty="0">
                <a:latin typeface="Times New Roman" pitchFamily="18" charset="0"/>
                <a:cs typeface="Times New Roman" pitchFamily="18" charset="0"/>
              </a:rPr>
              <a:t>Both types of image maps involve a listing of coordinates </a:t>
            </a:r>
          </a:p>
          <a:p>
            <a:r>
              <a:rPr lang="en-GB" dirty="0">
                <a:latin typeface="Times New Roman" pitchFamily="18" charset="0"/>
                <a:cs typeface="Times New Roman" pitchFamily="18" charset="0"/>
              </a:rPr>
              <a:t>Coordinates define the mapping regions and which URLs those coordinates are associated with. </a:t>
            </a:r>
          </a:p>
          <a:p>
            <a:r>
              <a:rPr lang="en-GB" dirty="0">
                <a:latin typeface="Times New Roman" pitchFamily="18" charset="0"/>
                <a:cs typeface="Times New Roman" pitchFamily="18" charset="0"/>
              </a:rPr>
              <a:t>This is known as the map file.</a:t>
            </a:r>
          </a:p>
        </p:txBody>
      </p:sp>
      <p:sp>
        <p:nvSpPr>
          <p:cNvPr id="4" name="Date Placeholder 3"/>
          <p:cNvSpPr>
            <a:spLocks noGrp="1"/>
          </p:cNvSpPr>
          <p:nvPr>
            <p:ph type="dt" sz="half" idx="10"/>
          </p:nvPr>
        </p:nvSpPr>
        <p:spPr/>
        <p:txBody>
          <a:bodyPr/>
          <a:lstStyle/>
          <a:p>
            <a:r>
              <a:rPr lang="ar-IQ"/>
              <a:t>Web Design</a:t>
            </a:r>
          </a:p>
        </p:txBody>
      </p:sp>
      <p:sp>
        <p:nvSpPr>
          <p:cNvPr id="5" name="Footer Placeholder 4"/>
          <p:cNvSpPr>
            <a:spLocks noGrp="1"/>
          </p:cNvSpPr>
          <p:nvPr>
            <p:ph type="ftr" sz="quarter" idx="11"/>
          </p:nvPr>
        </p:nvSpPr>
        <p:spPr/>
        <p:txBody>
          <a:bodyPr/>
          <a:lstStyle/>
          <a:p>
            <a:r>
              <a:rPr lang="en-GB"/>
              <a:t>By:Saja A. Muhammed</a:t>
            </a:r>
            <a:endParaRPr lang="ar-IQ"/>
          </a:p>
        </p:txBody>
      </p:sp>
      <p:sp>
        <p:nvSpPr>
          <p:cNvPr id="6" name="Slide Number Placeholder 5"/>
          <p:cNvSpPr>
            <a:spLocks noGrp="1"/>
          </p:cNvSpPr>
          <p:nvPr>
            <p:ph type="sldNum" sz="quarter" idx="12"/>
          </p:nvPr>
        </p:nvSpPr>
        <p:spPr/>
        <p:txBody>
          <a:bodyPr/>
          <a:lstStyle/>
          <a:p>
            <a:fld id="{9F89E8D9-C98F-4264-B954-5B32DBC7D2D3}" type="slidenum">
              <a:rPr lang="ar-IQ" smtClean="0"/>
              <a:pPr/>
              <a:t>8</a:t>
            </a:fld>
            <a:endParaRPr lang="ar-IQ"/>
          </a:p>
        </p:txBody>
      </p:sp>
    </p:spTree>
    <p:extLst>
      <p:ext uri="{BB962C8B-B14F-4D97-AF65-F5344CB8AC3E}">
        <p14:creationId xmlns:p14="http://schemas.microsoft.com/office/powerpoint/2010/main" val="6526406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548680"/>
            <a:ext cx="8229600" cy="879376"/>
          </a:xfrm>
        </p:spPr>
        <p:txBody>
          <a:bodyPr>
            <a:noAutofit/>
          </a:bodyPr>
          <a:lstStyle/>
          <a:p>
            <a:br>
              <a:rPr lang="en-GB" b="1" dirty="0">
                <a:solidFill>
                  <a:schemeClr val="tx2">
                    <a:lumMod val="50000"/>
                  </a:schemeClr>
                </a:solidFill>
                <a:latin typeface="Times New Roman" pitchFamily="18" charset="0"/>
                <a:cs typeface="Times New Roman" pitchFamily="18" charset="0"/>
              </a:rPr>
            </a:br>
            <a:r>
              <a:rPr lang="en-GB" b="1" dirty="0">
                <a:solidFill>
                  <a:schemeClr val="tx2">
                    <a:lumMod val="50000"/>
                  </a:schemeClr>
                </a:solidFill>
                <a:latin typeface="Times New Roman" pitchFamily="18" charset="0"/>
                <a:cs typeface="Times New Roman" pitchFamily="18" charset="0"/>
              </a:rPr>
              <a:t>Image Maps</a:t>
            </a:r>
            <a:br>
              <a:rPr lang="en-GB" b="1" dirty="0">
                <a:solidFill>
                  <a:schemeClr val="tx2">
                    <a:lumMod val="50000"/>
                  </a:schemeClr>
                </a:solidFill>
                <a:latin typeface="Times New Roman" pitchFamily="18" charset="0"/>
                <a:cs typeface="Times New Roman" pitchFamily="18" charset="0"/>
              </a:rPr>
            </a:br>
            <a:endParaRPr lang="en-GB" b="1" dirty="0">
              <a:solidFill>
                <a:schemeClr val="tx2">
                  <a:lumMod val="50000"/>
                </a:schemeClr>
              </a:solidFill>
            </a:endParaRPr>
          </a:p>
        </p:txBody>
      </p:sp>
      <p:sp>
        <p:nvSpPr>
          <p:cNvPr id="3" name="Content Placeholder 2"/>
          <p:cNvSpPr>
            <a:spLocks noGrp="1"/>
          </p:cNvSpPr>
          <p:nvPr>
            <p:ph idx="1"/>
          </p:nvPr>
        </p:nvSpPr>
        <p:spPr>
          <a:xfrm>
            <a:off x="179512" y="1412776"/>
            <a:ext cx="8507288" cy="5328592"/>
          </a:xfrm>
        </p:spPr>
        <p:txBody>
          <a:bodyPr>
            <a:normAutofit fontScale="92500"/>
          </a:bodyPr>
          <a:lstStyle/>
          <a:p>
            <a:r>
              <a:rPr lang="en-GB" sz="2800" dirty="0">
                <a:latin typeface="Times New Roman" pitchFamily="18" charset="0"/>
                <a:cs typeface="Times New Roman" pitchFamily="18" charset="0"/>
              </a:rPr>
              <a:t>Client-side image maps (USEMAP) use a map file that is part of the HTML document (in an element called MAP), and is linked to the image by the Web browser.</a:t>
            </a:r>
          </a:p>
          <a:p>
            <a:endParaRPr lang="en-US" dirty="0">
              <a:latin typeface="Times New Roman" pitchFamily="18" charset="0"/>
              <a:cs typeface="Times New Roman" pitchFamily="18" charset="0"/>
            </a:endParaRPr>
          </a:p>
          <a:p>
            <a:r>
              <a:rPr lang="en-US" dirty="0">
                <a:latin typeface="Times New Roman" pitchFamily="18" charset="0"/>
                <a:cs typeface="Times New Roman" pitchFamily="18" charset="0"/>
              </a:rPr>
              <a:t>Ex: </a:t>
            </a:r>
            <a:endParaRPr lang="en-GB" dirty="0">
              <a:latin typeface="Times New Roman" pitchFamily="18" charset="0"/>
              <a:cs typeface="Times New Roman" pitchFamily="18" charset="0"/>
            </a:endParaRPr>
          </a:p>
          <a:p>
            <a:pPr marL="0" indent="0">
              <a:buNone/>
            </a:pPr>
            <a:r>
              <a:rPr lang="en-GB" sz="1900" b="1" dirty="0">
                <a:latin typeface="Times New Roman" pitchFamily="18" charset="0"/>
                <a:cs typeface="Times New Roman" pitchFamily="18" charset="0"/>
              </a:rPr>
              <a:t>&lt;IMG SRC="</a:t>
            </a:r>
            <a:r>
              <a:rPr lang="en-GB" sz="1900" b="1" dirty="0" err="1">
                <a:latin typeface="Times New Roman" pitchFamily="18" charset="0"/>
                <a:cs typeface="Times New Roman" pitchFamily="18" charset="0"/>
              </a:rPr>
              <a:t>note.GIF</a:t>
            </a:r>
            <a:r>
              <a:rPr lang="en-GB" sz="1900" b="1" dirty="0">
                <a:latin typeface="Times New Roman" pitchFamily="18" charset="0"/>
                <a:cs typeface="Times New Roman" pitchFamily="18" charset="0"/>
              </a:rPr>
              <a:t>" Width=200 Height=200 border="5" USEMAP="#map1"&gt;</a:t>
            </a:r>
            <a:endParaRPr lang="en-GB" sz="1900" dirty="0">
              <a:latin typeface="Times New Roman" pitchFamily="18" charset="0"/>
              <a:cs typeface="Times New Roman" pitchFamily="18" charset="0"/>
            </a:endParaRPr>
          </a:p>
          <a:p>
            <a:pPr marL="0" indent="0">
              <a:buNone/>
            </a:pPr>
            <a:r>
              <a:rPr lang="en-GB" sz="2200" dirty="0">
                <a:latin typeface="Times New Roman" pitchFamily="18" charset="0"/>
                <a:cs typeface="Times New Roman" pitchFamily="18" charset="0"/>
              </a:rPr>
              <a:t>&lt;MAP NAME="map1"&gt;</a:t>
            </a:r>
          </a:p>
          <a:p>
            <a:pPr marL="0" indent="0">
              <a:buNone/>
            </a:pPr>
            <a:r>
              <a:rPr lang="en-GB" sz="2100" dirty="0">
                <a:latin typeface="Times New Roman" pitchFamily="18" charset="0"/>
                <a:cs typeface="Times New Roman" pitchFamily="18" charset="0"/>
              </a:rPr>
              <a:t>&lt;AREA SHAPE="RECT" COORDS="0,0,90,90"  HREF="</a:t>
            </a:r>
            <a:r>
              <a:rPr lang="en-GB" sz="2100" dirty="0" err="1">
                <a:latin typeface="Times New Roman" pitchFamily="18" charset="0"/>
                <a:cs typeface="Times New Roman" pitchFamily="18" charset="0"/>
              </a:rPr>
              <a:t>hi.html</a:t>
            </a:r>
            <a:r>
              <a:rPr lang="en-GB" sz="2100" dirty="0">
                <a:latin typeface="Times New Roman" pitchFamily="18" charset="0"/>
                <a:cs typeface="Times New Roman" pitchFamily="18" charset="0"/>
              </a:rPr>
              <a:t>" ALT="see me…"&gt;</a:t>
            </a:r>
          </a:p>
          <a:p>
            <a:pPr marL="0" indent="0">
              <a:buNone/>
            </a:pPr>
            <a:r>
              <a:rPr lang="en-GB" sz="1900" dirty="0">
                <a:latin typeface="Times New Roman" pitchFamily="18" charset="0"/>
                <a:cs typeface="Times New Roman" pitchFamily="18" charset="0"/>
              </a:rPr>
              <a:t>&lt;AREA SHAPE="RECT" COORDS="100,100,160,160" HREF="</a:t>
            </a:r>
            <a:r>
              <a:rPr lang="en-GB" sz="1900" dirty="0" err="1">
                <a:latin typeface="Times New Roman" pitchFamily="18" charset="0"/>
                <a:cs typeface="Times New Roman" pitchFamily="18" charset="0"/>
              </a:rPr>
              <a:t>divPara.html</a:t>
            </a:r>
            <a:r>
              <a:rPr lang="en-GB" sz="1900" dirty="0">
                <a:latin typeface="Times New Roman" pitchFamily="18" charset="0"/>
                <a:cs typeface="Times New Roman" pitchFamily="18" charset="0"/>
              </a:rPr>
              <a:t>"     								ALT="see him…" &gt;</a:t>
            </a:r>
          </a:p>
          <a:p>
            <a:pPr marL="0" indent="0">
              <a:buNone/>
            </a:pPr>
            <a:r>
              <a:rPr lang="en-GB" sz="1900" dirty="0">
                <a:latin typeface="Times New Roman" pitchFamily="18" charset="0"/>
                <a:cs typeface="Times New Roman" pitchFamily="18" charset="0"/>
              </a:rPr>
              <a:t>&lt;AREA SHAPE="CIRCLE" COORDS="150,50,20"  HREF="</a:t>
            </a:r>
            <a:r>
              <a:rPr lang="en-GB" sz="1900" dirty="0" err="1">
                <a:latin typeface="Times New Roman" pitchFamily="18" charset="0"/>
                <a:cs typeface="Times New Roman" pitchFamily="18" charset="0"/>
              </a:rPr>
              <a:t>house.html</a:t>
            </a:r>
            <a:r>
              <a:rPr lang="en-GB" sz="1900" dirty="0">
                <a:latin typeface="Times New Roman" pitchFamily="18" charset="0"/>
                <a:cs typeface="Times New Roman" pitchFamily="18" charset="0"/>
              </a:rPr>
              <a:t>" ALT="see it"&gt;</a:t>
            </a:r>
          </a:p>
          <a:p>
            <a:pPr marL="0" indent="0">
              <a:buNone/>
            </a:pPr>
            <a:r>
              <a:rPr lang="en-GB" sz="1900" dirty="0">
                <a:latin typeface="Times New Roman" pitchFamily="18" charset="0"/>
                <a:cs typeface="Times New Roman" pitchFamily="18" charset="0"/>
              </a:rPr>
              <a:t>&lt;/MAP</a:t>
            </a:r>
            <a:r>
              <a:rPr lang="en-GB" dirty="0">
                <a:latin typeface="Times New Roman" pitchFamily="18" charset="0"/>
                <a:cs typeface="Times New Roman" pitchFamily="18" charset="0"/>
              </a:rPr>
              <a:t>&gt;</a:t>
            </a:r>
          </a:p>
          <a:p>
            <a:r>
              <a:rPr lang="en-GB" dirty="0">
                <a:latin typeface="Times New Roman" pitchFamily="18" charset="0"/>
                <a:cs typeface="Times New Roman" pitchFamily="18" charset="0"/>
              </a:rPr>
              <a:t>We can use Poly as well as </a:t>
            </a:r>
            <a:r>
              <a:rPr lang="en-GB" dirty="0" err="1">
                <a:latin typeface="Times New Roman" pitchFamily="18" charset="0"/>
                <a:cs typeface="Times New Roman" pitchFamily="18" charset="0"/>
              </a:rPr>
              <a:t>Rect</a:t>
            </a:r>
            <a:r>
              <a:rPr lang="en-GB" dirty="0">
                <a:latin typeface="Times New Roman" pitchFamily="18" charset="0"/>
                <a:cs typeface="Times New Roman" pitchFamily="18" charset="0"/>
              </a:rPr>
              <a:t>……</a:t>
            </a:r>
          </a:p>
        </p:txBody>
      </p:sp>
      <p:sp>
        <p:nvSpPr>
          <p:cNvPr id="4" name="Date Placeholder 3"/>
          <p:cNvSpPr>
            <a:spLocks noGrp="1"/>
          </p:cNvSpPr>
          <p:nvPr>
            <p:ph type="dt" sz="half" idx="10"/>
          </p:nvPr>
        </p:nvSpPr>
        <p:spPr/>
        <p:txBody>
          <a:bodyPr/>
          <a:lstStyle/>
          <a:p>
            <a:r>
              <a:rPr lang="ar-IQ"/>
              <a:t>Web Design</a:t>
            </a:r>
          </a:p>
        </p:txBody>
      </p:sp>
      <p:sp>
        <p:nvSpPr>
          <p:cNvPr id="5" name="Footer Placeholder 4"/>
          <p:cNvSpPr>
            <a:spLocks noGrp="1"/>
          </p:cNvSpPr>
          <p:nvPr>
            <p:ph type="ftr" sz="quarter" idx="11"/>
          </p:nvPr>
        </p:nvSpPr>
        <p:spPr/>
        <p:txBody>
          <a:bodyPr/>
          <a:lstStyle/>
          <a:p>
            <a:r>
              <a:rPr lang="en-GB"/>
              <a:t>By:Saja A. Muhammed</a:t>
            </a:r>
            <a:endParaRPr lang="ar-IQ"/>
          </a:p>
        </p:txBody>
      </p:sp>
      <p:sp>
        <p:nvSpPr>
          <p:cNvPr id="6" name="Slide Number Placeholder 5"/>
          <p:cNvSpPr>
            <a:spLocks noGrp="1"/>
          </p:cNvSpPr>
          <p:nvPr>
            <p:ph type="sldNum" sz="quarter" idx="12"/>
          </p:nvPr>
        </p:nvSpPr>
        <p:spPr/>
        <p:txBody>
          <a:bodyPr/>
          <a:lstStyle/>
          <a:p>
            <a:fld id="{9F89E8D9-C98F-4264-B954-5B32DBC7D2D3}" type="slidenum">
              <a:rPr lang="ar-IQ" smtClean="0"/>
              <a:pPr/>
              <a:t>9</a:t>
            </a:fld>
            <a:endParaRPr lang="ar-IQ"/>
          </a:p>
        </p:txBody>
      </p:sp>
    </p:spTree>
    <p:extLst>
      <p:ext uri="{BB962C8B-B14F-4D97-AF65-F5344CB8AC3E}">
        <p14:creationId xmlns:p14="http://schemas.microsoft.com/office/powerpoint/2010/main" val="345843179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7293</TotalTime>
  <Words>1737</Words>
  <Application>Microsoft Office PowerPoint</Application>
  <PresentationFormat>On-screen Show (4:3)</PresentationFormat>
  <Paragraphs>264</Paragraphs>
  <Slides>24</Slides>
  <Notes>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24</vt:i4>
      </vt:variant>
    </vt:vector>
  </HeadingPairs>
  <TitlesOfParts>
    <vt:vector size="30" baseType="lpstr">
      <vt:lpstr>Arial</vt:lpstr>
      <vt:lpstr>Calibri</vt:lpstr>
      <vt:lpstr>Stencil</vt:lpstr>
      <vt:lpstr>Times New Roman</vt:lpstr>
      <vt:lpstr>Wingdings</vt:lpstr>
      <vt:lpstr>Clarity</vt:lpstr>
      <vt:lpstr>University of salahaddin / Erbil Computer science &amp;  Information technology department third stage      Web Design &amp; Programming I</vt:lpstr>
      <vt:lpstr>Outline</vt:lpstr>
      <vt:lpstr>Review  Previous Lecture</vt:lpstr>
      <vt:lpstr>Objectives </vt:lpstr>
      <vt:lpstr>HTML Images</vt:lpstr>
      <vt:lpstr>HTML Image Attributes</vt:lpstr>
      <vt:lpstr>HTML Image Attributes</vt:lpstr>
      <vt:lpstr>Image Map</vt:lpstr>
      <vt:lpstr> Image Maps </vt:lpstr>
      <vt:lpstr>Map tag</vt:lpstr>
      <vt:lpstr>Area tag Attributes:</vt:lpstr>
      <vt:lpstr>Area tag Attributes</vt:lpstr>
      <vt:lpstr>Area shapes used!</vt:lpstr>
      <vt:lpstr> Shapes, Coords </vt:lpstr>
      <vt:lpstr>HTML Colors</vt:lpstr>
      <vt:lpstr>HTML Colors</vt:lpstr>
      <vt:lpstr>Colors Hexa Code</vt:lpstr>
      <vt:lpstr>HTML Colors</vt:lpstr>
      <vt:lpstr>All three formats of 16 basic colors</vt:lpstr>
      <vt:lpstr>Summery</vt:lpstr>
      <vt:lpstr>Next Lecture</vt:lpstr>
      <vt:lpstr>Homework </vt:lpstr>
      <vt:lpstr>References </vt:lpstr>
      <vt:lpstr>PowerPoint Presentation</vt:lpstr>
    </vt:vector>
  </TitlesOfParts>
  <Company>Ahmed-Under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HTML LINK &amp; IMAGE</dc:title>
  <dc:creator>Saja A. Muhammed Salahaddin Uni.PC</dc:creator>
  <cp:lastModifiedBy>Saja Albayaty</cp:lastModifiedBy>
  <cp:revision>51</cp:revision>
  <dcterms:created xsi:type="dcterms:W3CDTF">2017-10-24T18:42:16Z</dcterms:created>
  <dcterms:modified xsi:type="dcterms:W3CDTF">2023-01-14T12:48:51Z</dcterms:modified>
</cp:coreProperties>
</file>