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6" r:id="rId2"/>
    <p:sldId id="257" r:id="rId3"/>
    <p:sldId id="267" r:id="rId4"/>
    <p:sldId id="268" r:id="rId5"/>
    <p:sldId id="269" r:id="rId6"/>
    <p:sldId id="270" r:id="rId7"/>
    <p:sldId id="271" r:id="rId8"/>
    <p:sldId id="258" r:id="rId9"/>
    <p:sldId id="260" r:id="rId10"/>
    <p:sldId id="259" r:id="rId11"/>
    <p:sldId id="274" r:id="rId12"/>
    <p:sldId id="275" r:id="rId13"/>
    <p:sldId id="261" r:id="rId14"/>
    <p:sldId id="262" r:id="rId15"/>
    <p:sldId id="263"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0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A88094-1DBA-4F63-9CD5-15A5AA365589}" type="doc">
      <dgm:prSet loTypeId="urn:microsoft.com/office/officeart/2005/8/layout/target3" loCatId="relationship" qsTypeId="urn:microsoft.com/office/officeart/2005/8/quickstyle/simple5" qsCatId="simple" csTypeId="urn:microsoft.com/office/officeart/2005/8/colors/accent1_2" csCatId="accent1" phldr="1"/>
      <dgm:spPr/>
      <dgm:t>
        <a:bodyPr/>
        <a:lstStyle/>
        <a:p>
          <a:endParaRPr lang="en-US"/>
        </a:p>
      </dgm:t>
    </dgm:pt>
    <dgm:pt modelId="{EE05975C-C670-4158-A850-1AE860ECA3C0}">
      <dgm:prSet/>
      <dgm:spPr/>
      <dgm:t>
        <a:bodyPr/>
        <a:lstStyle/>
        <a:p>
          <a:pPr rtl="0"/>
          <a:r>
            <a:rPr lang="en-US" b="1" baseline="0" dirty="0" smtClean="0"/>
            <a:t>Microprocessor &amp; Microcontroller</a:t>
          </a:r>
          <a:endParaRPr lang="en-US" b="1" baseline="0" dirty="0"/>
        </a:p>
      </dgm:t>
    </dgm:pt>
    <dgm:pt modelId="{760B4955-24BA-497B-B918-57C639B3E348}" type="parTrans" cxnId="{ED393EA4-1002-4D85-B638-0399319AD336}">
      <dgm:prSet/>
      <dgm:spPr/>
      <dgm:t>
        <a:bodyPr/>
        <a:lstStyle/>
        <a:p>
          <a:endParaRPr lang="en-US"/>
        </a:p>
      </dgm:t>
    </dgm:pt>
    <dgm:pt modelId="{0DFD444F-D3DE-48C3-9AB2-2D5DE38C0504}" type="sibTrans" cxnId="{ED393EA4-1002-4D85-B638-0399319AD336}">
      <dgm:prSet/>
      <dgm:spPr/>
      <dgm:t>
        <a:bodyPr/>
        <a:lstStyle/>
        <a:p>
          <a:endParaRPr lang="en-US"/>
        </a:p>
      </dgm:t>
    </dgm:pt>
    <dgm:pt modelId="{FB4686C4-42E7-4BC8-BE54-F7CC7AD44C10}" type="pres">
      <dgm:prSet presAssocID="{A2A88094-1DBA-4F63-9CD5-15A5AA365589}" presName="Name0" presStyleCnt="0">
        <dgm:presLayoutVars>
          <dgm:chMax val="7"/>
          <dgm:dir/>
          <dgm:animLvl val="lvl"/>
          <dgm:resizeHandles val="exact"/>
        </dgm:presLayoutVars>
      </dgm:prSet>
      <dgm:spPr/>
      <dgm:t>
        <a:bodyPr/>
        <a:lstStyle/>
        <a:p>
          <a:endParaRPr lang="en-US"/>
        </a:p>
      </dgm:t>
    </dgm:pt>
    <dgm:pt modelId="{020C3D88-A9C3-434C-920E-845FC460B144}" type="pres">
      <dgm:prSet presAssocID="{EE05975C-C670-4158-A850-1AE860ECA3C0}" presName="circle1" presStyleLbl="node1" presStyleIdx="0" presStyleCnt="1"/>
      <dgm:spPr/>
    </dgm:pt>
    <dgm:pt modelId="{6912ACB7-79AB-4093-8676-883ED0338725}" type="pres">
      <dgm:prSet presAssocID="{EE05975C-C670-4158-A850-1AE860ECA3C0}" presName="space" presStyleCnt="0"/>
      <dgm:spPr/>
    </dgm:pt>
    <dgm:pt modelId="{70276C4E-9D3D-4B65-BE5D-4F3AD8ABFB36}" type="pres">
      <dgm:prSet presAssocID="{EE05975C-C670-4158-A850-1AE860ECA3C0}" presName="rect1" presStyleLbl="alignAcc1" presStyleIdx="0" presStyleCnt="1"/>
      <dgm:spPr/>
      <dgm:t>
        <a:bodyPr/>
        <a:lstStyle/>
        <a:p>
          <a:endParaRPr lang="en-US"/>
        </a:p>
      </dgm:t>
    </dgm:pt>
    <dgm:pt modelId="{E386C9C1-BEA4-4DDF-A55C-D220245E95BB}" type="pres">
      <dgm:prSet presAssocID="{EE05975C-C670-4158-A850-1AE860ECA3C0}" presName="rect1ParTxNoCh" presStyleLbl="alignAcc1" presStyleIdx="0" presStyleCnt="1">
        <dgm:presLayoutVars>
          <dgm:chMax val="1"/>
          <dgm:bulletEnabled val="1"/>
        </dgm:presLayoutVars>
      </dgm:prSet>
      <dgm:spPr/>
      <dgm:t>
        <a:bodyPr/>
        <a:lstStyle/>
        <a:p>
          <a:endParaRPr lang="en-US"/>
        </a:p>
      </dgm:t>
    </dgm:pt>
  </dgm:ptLst>
  <dgm:cxnLst>
    <dgm:cxn modelId="{F49854AD-56AC-4ED4-A422-8685D4FC5EF6}" type="presOf" srcId="{EE05975C-C670-4158-A850-1AE860ECA3C0}" destId="{70276C4E-9D3D-4B65-BE5D-4F3AD8ABFB36}" srcOrd="0" destOrd="0" presId="urn:microsoft.com/office/officeart/2005/8/layout/target3"/>
    <dgm:cxn modelId="{ED393EA4-1002-4D85-B638-0399319AD336}" srcId="{A2A88094-1DBA-4F63-9CD5-15A5AA365589}" destId="{EE05975C-C670-4158-A850-1AE860ECA3C0}" srcOrd="0" destOrd="0" parTransId="{760B4955-24BA-497B-B918-57C639B3E348}" sibTransId="{0DFD444F-D3DE-48C3-9AB2-2D5DE38C0504}"/>
    <dgm:cxn modelId="{1B2E0D71-A026-42D5-9C91-6D0620BBC14A}" type="presOf" srcId="{A2A88094-1DBA-4F63-9CD5-15A5AA365589}" destId="{FB4686C4-42E7-4BC8-BE54-F7CC7AD44C10}" srcOrd="0" destOrd="0" presId="urn:microsoft.com/office/officeart/2005/8/layout/target3"/>
    <dgm:cxn modelId="{36C52E35-25CC-40E5-B146-35ADEA009CC0}" type="presOf" srcId="{EE05975C-C670-4158-A850-1AE860ECA3C0}" destId="{E386C9C1-BEA4-4DDF-A55C-D220245E95BB}" srcOrd="1" destOrd="0" presId="urn:microsoft.com/office/officeart/2005/8/layout/target3"/>
    <dgm:cxn modelId="{08A7E539-D345-4E9A-9C2B-65A0BCEFD507}" type="presParOf" srcId="{FB4686C4-42E7-4BC8-BE54-F7CC7AD44C10}" destId="{020C3D88-A9C3-434C-920E-845FC460B144}" srcOrd="0" destOrd="0" presId="urn:microsoft.com/office/officeart/2005/8/layout/target3"/>
    <dgm:cxn modelId="{FBA5E4EB-6A47-4B2C-A7F1-AA5EC54CF638}" type="presParOf" srcId="{FB4686C4-42E7-4BC8-BE54-F7CC7AD44C10}" destId="{6912ACB7-79AB-4093-8676-883ED0338725}" srcOrd="1" destOrd="0" presId="urn:microsoft.com/office/officeart/2005/8/layout/target3"/>
    <dgm:cxn modelId="{B16ACA84-AD93-4E9D-9018-AE4E3A6C552F}" type="presParOf" srcId="{FB4686C4-42E7-4BC8-BE54-F7CC7AD44C10}" destId="{70276C4E-9D3D-4B65-BE5D-4F3AD8ABFB36}" srcOrd="2" destOrd="0" presId="urn:microsoft.com/office/officeart/2005/8/layout/target3"/>
    <dgm:cxn modelId="{C4E7AE87-4738-4F70-A3D2-BC444F4F3080}" type="presParOf" srcId="{FB4686C4-42E7-4BC8-BE54-F7CC7AD44C10}" destId="{E386C9C1-BEA4-4DDF-A55C-D220245E95BB}"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BBA643-84D0-463F-83D1-3B922CF03AA0}" type="doc">
      <dgm:prSet loTypeId="urn:microsoft.com/office/officeart/2005/8/layout/default#1" loCatId="list" qsTypeId="urn:microsoft.com/office/officeart/2005/8/quickstyle/simple1" qsCatId="simple" csTypeId="urn:microsoft.com/office/officeart/2005/8/colors/accent2_3" csCatId="accent2" phldr="1"/>
      <dgm:spPr/>
      <dgm:t>
        <a:bodyPr/>
        <a:lstStyle/>
        <a:p>
          <a:endParaRPr lang="en-US"/>
        </a:p>
      </dgm:t>
    </dgm:pt>
    <dgm:pt modelId="{AFDBE05C-346D-473D-9317-9860F180B4C6}">
      <dgm:prSet phldrT="[Text]"/>
      <dgm:spPr/>
      <dgm:t>
        <a:bodyPr/>
        <a:lstStyle/>
        <a:p>
          <a:r>
            <a:rPr lang="en-US" dirty="0" smtClean="0"/>
            <a:t>I/P</a:t>
          </a:r>
          <a:endParaRPr lang="en-US" dirty="0"/>
        </a:p>
      </dgm:t>
    </dgm:pt>
    <dgm:pt modelId="{32CDBC02-CD66-465D-80B3-F72FFF64D401}" type="parTrans" cxnId="{0131D780-FAFE-47EC-9079-2F47C99E1206}">
      <dgm:prSet/>
      <dgm:spPr/>
      <dgm:t>
        <a:bodyPr/>
        <a:lstStyle/>
        <a:p>
          <a:endParaRPr lang="en-US"/>
        </a:p>
      </dgm:t>
    </dgm:pt>
    <dgm:pt modelId="{5616FD5C-BF9A-45DB-B222-284566A4BFA4}" type="sibTrans" cxnId="{0131D780-FAFE-47EC-9079-2F47C99E1206}">
      <dgm:prSet/>
      <dgm:spPr/>
      <dgm:t>
        <a:bodyPr/>
        <a:lstStyle/>
        <a:p>
          <a:endParaRPr lang="en-US"/>
        </a:p>
      </dgm:t>
    </dgm:pt>
    <dgm:pt modelId="{23EC6B5E-1C47-4C54-8132-8E6BEE361813}">
      <dgm:prSet phldrT="[Text]"/>
      <dgm:spPr/>
      <dgm:t>
        <a:bodyPr/>
        <a:lstStyle/>
        <a:p>
          <a:r>
            <a:rPr lang="en-US" dirty="0" smtClean="0"/>
            <a:t>CPU</a:t>
          </a:r>
        </a:p>
        <a:p>
          <a:r>
            <a:rPr lang="en-US" dirty="0" smtClean="0"/>
            <a:t>(</a:t>
          </a:r>
          <a:r>
            <a:rPr lang="el-GR" dirty="0" smtClean="0">
              <a:latin typeface="Times New Roman"/>
              <a:cs typeface="Times New Roman"/>
            </a:rPr>
            <a:t>μ</a:t>
          </a:r>
          <a:r>
            <a:rPr lang="en-US" dirty="0" smtClean="0">
              <a:latin typeface="Times New Roman"/>
              <a:cs typeface="Times New Roman"/>
            </a:rPr>
            <a:t>p</a:t>
          </a:r>
          <a:r>
            <a:rPr lang="en-US" dirty="0" smtClean="0"/>
            <a:t>)</a:t>
          </a:r>
          <a:endParaRPr lang="en-US" dirty="0"/>
        </a:p>
      </dgm:t>
    </dgm:pt>
    <dgm:pt modelId="{2F704185-0DA9-4606-89D7-24A00FA78399}" type="parTrans" cxnId="{A610C0B6-108A-4488-98BF-F7DF322A945B}">
      <dgm:prSet/>
      <dgm:spPr/>
      <dgm:t>
        <a:bodyPr/>
        <a:lstStyle/>
        <a:p>
          <a:endParaRPr lang="en-US"/>
        </a:p>
      </dgm:t>
    </dgm:pt>
    <dgm:pt modelId="{3B6BF7F3-0D7F-4A65-B67E-ECD883F515D0}" type="sibTrans" cxnId="{A610C0B6-108A-4488-98BF-F7DF322A945B}">
      <dgm:prSet/>
      <dgm:spPr/>
      <dgm:t>
        <a:bodyPr/>
        <a:lstStyle/>
        <a:p>
          <a:endParaRPr lang="en-US"/>
        </a:p>
      </dgm:t>
    </dgm:pt>
    <dgm:pt modelId="{3B577148-75A6-4876-894C-3A236EEDD75D}">
      <dgm:prSet phldrT="[Text]"/>
      <dgm:spPr/>
      <dgm:t>
        <a:bodyPr/>
        <a:lstStyle/>
        <a:p>
          <a:r>
            <a:rPr lang="en-US" dirty="0" smtClean="0"/>
            <a:t>memory</a:t>
          </a:r>
          <a:endParaRPr lang="en-US" dirty="0"/>
        </a:p>
      </dgm:t>
    </dgm:pt>
    <dgm:pt modelId="{36B37FCE-E5EE-4CAE-9FB9-7DDE1EE2A5CA}" type="parTrans" cxnId="{C1D067CE-E9E4-4166-AB32-93524D97C9B3}">
      <dgm:prSet/>
      <dgm:spPr/>
      <dgm:t>
        <a:bodyPr/>
        <a:lstStyle/>
        <a:p>
          <a:endParaRPr lang="en-US"/>
        </a:p>
      </dgm:t>
    </dgm:pt>
    <dgm:pt modelId="{47B92586-2603-42B2-9D83-FC25837E7E5F}" type="sibTrans" cxnId="{C1D067CE-E9E4-4166-AB32-93524D97C9B3}">
      <dgm:prSet/>
      <dgm:spPr/>
      <dgm:t>
        <a:bodyPr/>
        <a:lstStyle/>
        <a:p>
          <a:endParaRPr lang="en-US"/>
        </a:p>
      </dgm:t>
    </dgm:pt>
    <dgm:pt modelId="{50E90392-BE10-45D2-9ECF-3C568EE33E71}">
      <dgm:prSet phldrT="[Text]"/>
      <dgm:spPr/>
      <dgm:t>
        <a:bodyPr/>
        <a:lstStyle/>
        <a:p>
          <a:r>
            <a:rPr lang="en-US" dirty="0" smtClean="0"/>
            <a:t>O/P</a:t>
          </a:r>
          <a:endParaRPr lang="en-US" dirty="0"/>
        </a:p>
      </dgm:t>
    </dgm:pt>
    <dgm:pt modelId="{0A9889D6-661B-49B4-955D-88D549F85F48}" type="parTrans" cxnId="{04A03CF3-EFCA-4DBE-BCA2-C29A5A7BD77E}">
      <dgm:prSet/>
      <dgm:spPr/>
      <dgm:t>
        <a:bodyPr/>
        <a:lstStyle/>
        <a:p>
          <a:endParaRPr lang="en-US"/>
        </a:p>
      </dgm:t>
    </dgm:pt>
    <dgm:pt modelId="{8D4D5A38-F508-458C-9CFC-9C5BF42EDA49}" type="sibTrans" cxnId="{04A03CF3-EFCA-4DBE-BCA2-C29A5A7BD77E}">
      <dgm:prSet/>
      <dgm:spPr/>
      <dgm:t>
        <a:bodyPr/>
        <a:lstStyle/>
        <a:p>
          <a:endParaRPr lang="en-US"/>
        </a:p>
      </dgm:t>
    </dgm:pt>
    <dgm:pt modelId="{45C5B139-8154-4700-B430-0363FD08F0B2}" type="pres">
      <dgm:prSet presAssocID="{85BBA643-84D0-463F-83D1-3B922CF03AA0}" presName="diagram" presStyleCnt="0">
        <dgm:presLayoutVars>
          <dgm:dir/>
          <dgm:resizeHandles val="exact"/>
        </dgm:presLayoutVars>
      </dgm:prSet>
      <dgm:spPr/>
      <dgm:t>
        <a:bodyPr/>
        <a:lstStyle/>
        <a:p>
          <a:endParaRPr lang="en-US"/>
        </a:p>
      </dgm:t>
    </dgm:pt>
    <dgm:pt modelId="{FD684E1E-AC7F-4215-A078-E49012E9A7D0}" type="pres">
      <dgm:prSet presAssocID="{AFDBE05C-346D-473D-9317-9860F180B4C6}" presName="node" presStyleLbl="node1" presStyleIdx="0" presStyleCnt="4" custScaleX="21121" custScaleY="41082" custLinFactNeighborX="-9048" custLinFactNeighborY="2756">
        <dgm:presLayoutVars>
          <dgm:bulletEnabled val="1"/>
        </dgm:presLayoutVars>
      </dgm:prSet>
      <dgm:spPr/>
      <dgm:t>
        <a:bodyPr/>
        <a:lstStyle/>
        <a:p>
          <a:endParaRPr lang="en-US"/>
        </a:p>
      </dgm:t>
    </dgm:pt>
    <dgm:pt modelId="{D6425526-9C94-4389-A64A-940D47D4A15D}" type="pres">
      <dgm:prSet presAssocID="{5616FD5C-BF9A-45DB-B222-284566A4BFA4}" presName="sibTrans" presStyleCnt="0"/>
      <dgm:spPr/>
    </dgm:pt>
    <dgm:pt modelId="{3D86B51E-CABD-4468-ADC8-8A109A603AE2}" type="pres">
      <dgm:prSet presAssocID="{23EC6B5E-1C47-4C54-8132-8E6BEE361813}" presName="node" presStyleLbl="node1" presStyleIdx="1" presStyleCnt="4" custScaleX="29439" custScaleY="61372" custLinFactNeighborX="-15307" custLinFactNeighborY="4057">
        <dgm:presLayoutVars>
          <dgm:bulletEnabled val="1"/>
        </dgm:presLayoutVars>
      </dgm:prSet>
      <dgm:spPr/>
      <dgm:t>
        <a:bodyPr/>
        <a:lstStyle/>
        <a:p>
          <a:endParaRPr lang="en-US"/>
        </a:p>
      </dgm:t>
    </dgm:pt>
    <dgm:pt modelId="{9490C7B6-A078-4AAC-8FB6-F3E74676C8FE}" type="pres">
      <dgm:prSet presAssocID="{3B6BF7F3-0D7F-4A65-B67E-ECD883F515D0}" presName="sibTrans" presStyleCnt="0"/>
      <dgm:spPr/>
    </dgm:pt>
    <dgm:pt modelId="{9EBDA2FB-FCCC-4B91-AB1B-D79AB615E20A}" type="pres">
      <dgm:prSet presAssocID="{3B577148-75A6-4876-894C-3A236EEDD75D}" presName="node" presStyleLbl="node1" presStyleIdx="2" presStyleCnt="4" custScaleX="39462" custScaleY="37223" custLinFactNeighborX="16564" custLinFactNeighborY="5594">
        <dgm:presLayoutVars>
          <dgm:bulletEnabled val="1"/>
        </dgm:presLayoutVars>
      </dgm:prSet>
      <dgm:spPr/>
      <dgm:t>
        <a:bodyPr/>
        <a:lstStyle/>
        <a:p>
          <a:endParaRPr lang="en-US"/>
        </a:p>
      </dgm:t>
    </dgm:pt>
    <dgm:pt modelId="{10B9D393-2421-47D7-8416-B4C13622CB37}" type="pres">
      <dgm:prSet presAssocID="{47B92586-2603-42B2-9D83-FC25837E7E5F}" presName="sibTrans" presStyleCnt="0"/>
      <dgm:spPr/>
    </dgm:pt>
    <dgm:pt modelId="{ED8E4D2D-457F-4E9D-BFC6-364C72749038}" type="pres">
      <dgm:prSet presAssocID="{50E90392-BE10-45D2-9ECF-3C568EE33E71}" presName="node" presStyleLbl="node1" presStyleIdx="3" presStyleCnt="4" custScaleX="18887" custScaleY="24967" custLinFactNeighborX="6410" custLinFactNeighborY="-63427">
        <dgm:presLayoutVars>
          <dgm:bulletEnabled val="1"/>
        </dgm:presLayoutVars>
      </dgm:prSet>
      <dgm:spPr/>
      <dgm:t>
        <a:bodyPr/>
        <a:lstStyle/>
        <a:p>
          <a:endParaRPr lang="en-US"/>
        </a:p>
      </dgm:t>
    </dgm:pt>
  </dgm:ptLst>
  <dgm:cxnLst>
    <dgm:cxn modelId="{052A6981-B217-46BF-9D90-2D1A9051F2D7}" type="presOf" srcId="{85BBA643-84D0-463F-83D1-3B922CF03AA0}" destId="{45C5B139-8154-4700-B430-0363FD08F0B2}" srcOrd="0" destOrd="0" presId="urn:microsoft.com/office/officeart/2005/8/layout/default#1"/>
    <dgm:cxn modelId="{0131D780-FAFE-47EC-9079-2F47C99E1206}" srcId="{85BBA643-84D0-463F-83D1-3B922CF03AA0}" destId="{AFDBE05C-346D-473D-9317-9860F180B4C6}" srcOrd="0" destOrd="0" parTransId="{32CDBC02-CD66-465D-80B3-F72FFF64D401}" sibTransId="{5616FD5C-BF9A-45DB-B222-284566A4BFA4}"/>
    <dgm:cxn modelId="{C3029CAE-30B6-462A-9063-0734ABA9DB7B}" type="presOf" srcId="{3B577148-75A6-4876-894C-3A236EEDD75D}" destId="{9EBDA2FB-FCCC-4B91-AB1B-D79AB615E20A}" srcOrd="0" destOrd="0" presId="urn:microsoft.com/office/officeart/2005/8/layout/default#1"/>
    <dgm:cxn modelId="{A610C0B6-108A-4488-98BF-F7DF322A945B}" srcId="{85BBA643-84D0-463F-83D1-3B922CF03AA0}" destId="{23EC6B5E-1C47-4C54-8132-8E6BEE361813}" srcOrd="1" destOrd="0" parTransId="{2F704185-0DA9-4606-89D7-24A00FA78399}" sibTransId="{3B6BF7F3-0D7F-4A65-B67E-ECD883F515D0}"/>
    <dgm:cxn modelId="{DCEADD28-CD97-45E3-8EA3-948E988ED2FD}" type="presOf" srcId="{23EC6B5E-1C47-4C54-8132-8E6BEE361813}" destId="{3D86B51E-CABD-4468-ADC8-8A109A603AE2}" srcOrd="0" destOrd="0" presId="urn:microsoft.com/office/officeart/2005/8/layout/default#1"/>
    <dgm:cxn modelId="{04A03CF3-EFCA-4DBE-BCA2-C29A5A7BD77E}" srcId="{85BBA643-84D0-463F-83D1-3B922CF03AA0}" destId="{50E90392-BE10-45D2-9ECF-3C568EE33E71}" srcOrd="3" destOrd="0" parTransId="{0A9889D6-661B-49B4-955D-88D549F85F48}" sibTransId="{8D4D5A38-F508-458C-9CFC-9C5BF42EDA49}"/>
    <dgm:cxn modelId="{C1D067CE-E9E4-4166-AB32-93524D97C9B3}" srcId="{85BBA643-84D0-463F-83D1-3B922CF03AA0}" destId="{3B577148-75A6-4876-894C-3A236EEDD75D}" srcOrd="2" destOrd="0" parTransId="{36B37FCE-E5EE-4CAE-9FB9-7DDE1EE2A5CA}" sibTransId="{47B92586-2603-42B2-9D83-FC25837E7E5F}"/>
    <dgm:cxn modelId="{4302F5CE-5FDE-47A0-84AB-80D13478849E}" type="presOf" srcId="{50E90392-BE10-45D2-9ECF-3C568EE33E71}" destId="{ED8E4D2D-457F-4E9D-BFC6-364C72749038}" srcOrd="0" destOrd="0" presId="urn:microsoft.com/office/officeart/2005/8/layout/default#1"/>
    <dgm:cxn modelId="{9C63C2D9-C926-4D4B-8F57-7AAEFF1525F2}" type="presOf" srcId="{AFDBE05C-346D-473D-9317-9860F180B4C6}" destId="{FD684E1E-AC7F-4215-A078-E49012E9A7D0}" srcOrd="0" destOrd="0" presId="urn:microsoft.com/office/officeart/2005/8/layout/default#1"/>
    <dgm:cxn modelId="{7218805E-5BFF-43EA-87E3-6C23F2D3C632}" type="presParOf" srcId="{45C5B139-8154-4700-B430-0363FD08F0B2}" destId="{FD684E1E-AC7F-4215-A078-E49012E9A7D0}" srcOrd="0" destOrd="0" presId="urn:microsoft.com/office/officeart/2005/8/layout/default#1"/>
    <dgm:cxn modelId="{891A33C1-1795-4C78-AA29-FC1E632E5A43}" type="presParOf" srcId="{45C5B139-8154-4700-B430-0363FD08F0B2}" destId="{D6425526-9C94-4389-A64A-940D47D4A15D}" srcOrd="1" destOrd="0" presId="urn:microsoft.com/office/officeart/2005/8/layout/default#1"/>
    <dgm:cxn modelId="{16BAD87E-970D-44A7-BC54-9B4E5B83E9E2}" type="presParOf" srcId="{45C5B139-8154-4700-B430-0363FD08F0B2}" destId="{3D86B51E-CABD-4468-ADC8-8A109A603AE2}" srcOrd="2" destOrd="0" presId="urn:microsoft.com/office/officeart/2005/8/layout/default#1"/>
    <dgm:cxn modelId="{6C66CF04-3FF6-4720-A14E-4D4627DD4E93}" type="presParOf" srcId="{45C5B139-8154-4700-B430-0363FD08F0B2}" destId="{9490C7B6-A078-4AAC-8FB6-F3E74676C8FE}" srcOrd="3" destOrd="0" presId="urn:microsoft.com/office/officeart/2005/8/layout/default#1"/>
    <dgm:cxn modelId="{3E7E39DC-DA68-4906-AF26-EF80BF708F48}" type="presParOf" srcId="{45C5B139-8154-4700-B430-0363FD08F0B2}" destId="{9EBDA2FB-FCCC-4B91-AB1B-D79AB615E20A}" srcOrd="4" destOrd="0" presId="urn:microsoft.com/office/officeart/2005/8/layout/default#1"/>
    <dgm:cxn modelId="{E749605E-396F-4B44-A3A6-B494CD63B38C}" type="presParOf" srcId="{45C5B139-8154-4700-B430-0363FD08F0B2}" destId="{10B9D393-2421-47D7-8416-B4C13622CB37}" srcOrd="5" destOrd="0" presId="urn:microsoft.com/office/officeart/2005/8/layout/default#1"/>
    <dgm:cxn modelId="{AF42382D-91AD-4EA1-A987-E8105451119F}" type="presParOf" srcId="{45C5B139-8154-4700-B430-0363FD08F0B2}" destId="{ED8E4D2D-457F-4E9D-BFC6-364C72749038}"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72F67B-CA0B-47C6-9421-74F320F2F98D}" type="doc">
      <dgm:prSet loTypeId="urn:microsoft.com/office/officeart/2005/8/layout/default#2" loCatId="list" qsTypeId="urn:microsoft.com/office/officeart/2005/8/quickstyle/simple1" qsCatId="simple" csTypeId="urn:microsoft.com/office/officeart/2005/8/colors/colorful3" csCatId="colorful" phldr="1"/>
      <dgm:spPr/>
      <dgm:t>
        <a:bodyPr/>
        <a:lstStyle/>
        <a:p>
          <a:endParaRPr lang="en-US"/>
        </a:p>
      </dgm:t>
    </dgm:pt>
    <dgm:pt modelId="{D7CFF7B0-CF3E-4EC5-AE4B-2F8BD14FC167}">
      <dgm:prSet phldrT="[Text]"/>
      <dgm:spPr/>
      <dgm:t>
        <a:bodyPr/>
        <a:lstStyle/>
        <a:p>
          <a:r>
            <a:rPr lang="en-US" dirty="0" smtClean="0"/>
            <a:t>ALU</a:t>
          </a:r>
          <a:endParaRPr lang="en-US" dirty="0"/>
        </a:p>
      </dgm:t>
    </dgm:pt>
    <dgm:pt modelId="{45919763-278B-474C-AA16-32D39AE8D040}" type="parTrans" cxnId="{CDA0B848-66E2-4686-A143-CD26A57F3908}">
      <dgm:prSet/>
      <dgm:spPr/>
      <dgm:t>
        <a:bodyPr/>
        <a:lstStyle/>
        <a:p>
          <a:endParaRPr lang="en-US"/>
        </a:p>
      </dgm:t>
    </dgm:pt>
    <dgm:pt modelId="{F1B775B8-1E63-4E98-855B-96C636EF8A45}" type="sibTrans" cxnId="{CDA0B848-66E2-4686-A143-CD26A57F3908}">
      <dgm:prSet/>
      <dgm:spPr/>
      <dgm:t>
        <a:bodyPr/>
        <a:lstStyle/>
        <a:p>
          <a:endParaRPr lang="en-US"/>
        </a:p>
      </dgm:t>
    </dgm:pt>
    <dgm:pt modelId="{BAD75462-F48E-4031-9AE3-47EDEE0DAF58}">
      <dgm:prSet phldrT="[Text]"/>
      <dgm:spPr/>
      <dgm:t>
        <a:bodyPr/>
        <a:lstStyle/>
        <a:p>
          <a:r>
            <a:rPr lang="en-US" dirty="0" smtClean="0"/>
            <a:t>REGISTERS</a:t>
          </a:r>
          <a:endParaRPr lang="en-US" dirty="0"/>
        </a:p>
      </dgm:t>
    </dgm:pt>
    <dgm:pt modelId="{A0DD09A6-5827-4592-AE93-8C1C32E922F3}" type="parTrans" cxnId="{35614007-0F6E-4177-970B-B4BAD8750432}">
      <dgm:prSet/>
      <dgm:spPr/>
      <dgm:t>
        <a:bodyPr/>
        <a:lstStyle/>
        <a:p>
          <a:endParaRPr lang="en-US"/>
        </a:p>
      </dgm:t>
    </dgm:pt>
    <dgm:pt modelId="{6A623424-EE26-4D75-994E-C31492164F56}" type="sibTrans" cxnId="{35614007-0F6E-4177-970B-B4BAD8750432}">
      <dgm:prSet/>
      <dgm:spPr/>
      <dgm:t>
        <a:bodyPr/>
        <a:lstStyle/>
        <a:p>
          <a:endParaRPr lang="en-US"/>
        </a:p>
      </dgm:t>
    </dgm:pt>
    <dgm:pt modelId="{AF84B363-C4BF-4789-9486-2931A94622F4}">
      <dgm:prSet phldrT="[Text]"/>
      <dgm:spPr/>
      <dgm:t>
        <a:bodyPr/>
        <a:lstStyle/>
        <a:p>
          <a:r>
            <a:rPr lang="en-US" dirty="0" smtClean="0"/>
            <a:t>CONTROL UNIT (CU)</a:t>
          </a:r>
          <a:endParaRPr lang="en-US" dirty="0"/>
        </a:p>
      </dgm:t>
    </dgm:pt>
    <dgm:pt modelId="{F65105CD-6DB6-421C-A14A-9355F6595BEA}" type="parTrans" cxnId="{F5543623-D58B-4953-9DE8-BBBA34B50014}">
      <dgm:prSet/>
      <dgm:spPr/>
      <dgm:t>
        <a:bodyPr/>
        <a:lstStyle/>
        <a:p>
          <a:endParaRPr lang="en-US"/>
        </a:p>
      </dgm:t>
    </dgm:pt>
    <dgm:pt modelId="{72B8C096-596C-492C-AD12-B2D56AE5BF64}" type="sibTrans" cxnId="{F5543623-D58B-4953-9DE8-BBBA34B50014}">
      <dgm:prSet/>
      <dgm:spPr/>
      <dgm:t>
        <a:bodyPr/>
        <a:lstStyle/>
        <a:p>
          <a:endParaRPr lang="en-US"/>
        </a:p>
      </dgm:t>
    </dgm:pt>
    <dgm:pt modelId="{039A11C5-0D4C-4FED-8507-89D82CC80BA0}" type="pres">
      <dgm:prSet presAssocID="{B172F67B-CA0B-47C6-9421-74F320F2F98D}" presName="diagram" presStyleCnt="0">
        <dgm:presLayoutVars>
          <dgm:dir/>
          <dgm:resizeHandles val="exact"/>
        </dgm:presLayoutVars>
      </dgm:prSet>
      <dgm:spPr/>
      <dgm:t>
        <a:bodyPr/>
        <a:lstStyle/>
        <a:p>
          <a:endParaRPr lang="en-US"/>
        </a:p>
      </dgm:t>
    </dgm:pt>
    <dgm:pt modelId="{F77B4A24-2B87-497E-A424-DB29B8E8E9A4}" type="pres">
      <dgm:prSet presAssocID="{D7CFF7B0-CF3E-4EC5-AE4B-2F8BD14FC167}" presName="node" presStyleLbl="node1" presStyleIdx="0" presStyleCnt="3" custScaleX="25577" custScaleY="55327" custLinFactNeighborX="9310" custLinFactNeighborY="1238">
        <dgm:presLayoutVars>
          <dgm:bulletEnabled val="1"/>
        </dgm:presLayoutVars>
      </dgm:prSet>
      <dgm:spPr/>
      <dgm:t>
        <a:bodyPr/>
        <a:lstStyle/>
        <a:p>
          <a:endParaRPr lang="en-US"/>
        </a:p>
      </dgm:t>
    </dgm:pt>
    <dgm:pt modelId="{21853CED-857F-4CF5-BDD6-D3B56FFCDCED}" type="pres">
      <dgm:prSet presAssocID="{F1B775B8-1E63-4E98-855B-96C636EF8A45}" presName="sibTrans" presStyleCnt="0"/>
      <dgm:spPr/>
    </dgm:pt>
    <dgm:pt modelId="{512FBA11-7813-45E3-893D-2588851E7FDA}" type="pres">
      <dgm:prSet presAssocID="{BAD75462-F48E-4031-9AE3-47EDEE0DAF58}" presName="node" presStyleLbl="node1" presStyleIdx="1" presStyleCnt="3" custScaleX="44364" custScaleY="56058" custLinFactNeighborX="-1502" custLinFactNeighborY="1604">
        <dgm:presLayoutVars>
          <dgm:bulletEnabled val="1"/>
        </dgm:presLayoutVars>
      </dgm:prSet>
      <dgm:spPr/>
      <dgm:t>
        <a:bodyPr/>
        <a:lstStyle/>
        <a:p>
          <a:endParaRPr lang="en-US"/>
        </a:p>
      </dgm:t>
    </dgm:pt>
    <dgm:pt modelId="{96EFD0F6-FEA6-4572-8CCD-2615ECB4767F}" type="pres">
      <dgm:prSet presAssocID="{6A623424-EE26-4D75-994E-C31492164F56}" presName="sibTrans" presStyleCnt="0"/>
      <dgm:spPr/>
    </dgm:pt>
    <dgm:pt modelId="{635C5B0A-BF03-46AA-871E-D664C171145F}" type="pres">
      <dgm:prSet presAssocID="{AF84B363-C4BF-4789-9486-2931A94622F4}" presName="node" presStyleLbl="node1" presStyleIdx="2" presStyleCnt="3" custScaleX="71933" custScaleY="78348" custLinFactNeighborX="3537" custLinFactNeighborY="-18054">
        <dgm:presLayoutVars>
          <dgm:bulletEnabled val="1"/>
        </dgm:presLayoutVars>
      </dgm:prSet>
      <dgm:spPr/>
      <dgm:t>
        <a:bodyPr/>
        <a:lstStyle/>
        <a:p>
          <a:endParaRPr lang="en-US"/>
        </a:p>
      </dgm:t>
    </dgm:pt>
  </dgm:ptLst>
  <dgm:cxnLst>
    <dgm:cxn modelId="{CDA0B848-66E2-4686-A143-CD26A57F3908}" srcId="{B172F67B-CA0B-47C6-9421-74F320F2F98D}" destId="{D7CFF7B0-CF3E-4EC5-AE4B-2F8BD14FC167}" srcOrd="0" destOrd="0" parTransId="{45919763-278B-474C-AA16-32D39AE8D040}" sibTransId="{F1B775B8-1E63-4E98-855B-96C636EF8A45}"/>
    <dgm:cxn modelId="{9E28CED5-CC1C-4AB5-9229-740B4F656697}" type="presOf" srcId="{AF84B363-C4BF-4789-9486-2931A94622F4}" destId="{635C5B0A-BF03-46AA-871E-D664C171145F}" srcOrd="0" destOrd="0" presId="urn:microsoft.com/office/officeart/2005/8/layout/default#2"/>
    <dgm:cxn modelId="{F5543623-D58B-4953-9DE8-BBBA34B50014}" srcId="{B172F67B-CA0B-47C6-9421-74F320F2F98D}" destId="{AF84B363-C4BF-4789-9486-2931A94622F4}" srcOrd="2" destOrd="0" parTransId="{F65105CD-6DB6-421C-A14A-9355F6595BEA}" sibTransId="{72B8C096-596C-492C-AD12-B2D56AE5BF64}"/>
    <dgm:cxn modelId="{BEEE8729-150C-4D26-8BD4-26F6D36ACA04}" type="presOf" srcId="{D7CFF7B0-CF3E-4EC5-AE4B-2F8BD14FC167}" destId="{F77B4A24-2B87-497E-A424-DB29B8E8E9A4}" srcOrd="0" destOrd="0" presId="urn:microsoft.com/office/officeart/2005/8/layout/default#2"/>
    <dgm:cxn modelId="{35614007-0F6E-4177-970B-B4BAD8750432}" srcId="{B172F67B-CA0B-47C6-9421-74F320F2F98D}" destId="{BAD75462-F48E-4031-9AE3-47EDEE0DAF58}" srcOrd="1" destOrd="0" parTransId="{A0DD09A6-5827-4592-AE93-8C1C32E922F3}" sibTransId="{6A623424-EE26-4D75-994E-C31492164F56}"/>
    <dgm:cxn modelId="{A0A91E14-66CC-4EA8-9503-FAE4CDB6947D}" type="presOf" srcId="{BAD75462-F48E-4031-9AE3-47EDEE0DAF58}" destId="{512FBA11-7813-45E3-893D-2588851E7FDA}" srcOrd="0" destOrd="0" presId="urn:microsoft.com/office/officeart/2005/8/layout/default#2"/>
    <dgm:cxn modelId="{ABB89B52-2AA2-4813-BFF8-DC5902880F69}" type="presOf" srcId="{B172F67B-CA0B-47C6-9421-74F320F2F98D}" destId="{039A11C5-0D4C-4FED-8507-89D82CC80BA0}" srcOrd="0" destOrd="0" presId="urn:microsoft.com/office/officeart/2005/8/layout/default#2"/>
    <dgm:cxn modelId="{09D87DE3-7FD7-4364-B574-7C07BBA66134}" type="presParOf" srcId="{039A11C5-0D4C-4FED-8507-89D82CC80BA0}" destId="{F77B4A24-2B87-497E-A424-DB29B8E8E9A4}" srcOrd="0" destOrd="0" presId="urn:microsoft.com/office/officeart/2005/8/layout/default#2"/>
    <dgm:cxn modelId="{AC97FFA4-3DB0-49E7-AA50-581CDBB391D3}" type="presParOf" srcId="{039A11C5-0D4C-4FED-8507-89D82CC80BA0}" destId="{21853CED-857F-4CF5-BDD6-D3B56FFCDCED}" srcOrd="1" destOrd="0" presId="urn:microsoft.com/office/officeart/2005/8/layout/default#2"/>
    <dgm:cxn modelId="{082762FD-C979-4CD7-9559-CD0AEFA4EF74}" type="presParOf" srcId="{039A11C5-0D4C-4FED-8507-89D82CC80BA0}" destId="{512FBA11-7813-45E3-893D-2588851E7FDA}" srcOrd="2" destOrd="0" presId="urn:microsoft.com/office/officeart/2005/8/layout/default#2"/>
    <dgm:cxn modelId="{EED67FA3-09A0-4F34-ADB7-1D9AEE1298FF}" type="presParOf" srcId="{039A11C5-0D4C-4FED-8507-89D82CC80BA0}" destId="{96EFD0F6-FEA6-4572-8CCD-2615ECB4767F}" srcOrd="3" destOrd="0" presId="urn:microsoft.com/office/officeart/2005/8/layout/default#2"/>
    <dgm:cxn modelId="{545F47B6-1231-476B-9250-862686B3BEAC}" type="presParOf" srcId="{039A11C5-0D4C-4FED-8507-89D82CC80BA0}" destId="{635C5B0A-BF03-46AA-871E-D664C171145F}" srcOrd="4" destOrd="0" presId="urn:microsoft.com/office/officeart/2005/8/layout/defaul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5543FA-56D1-49D1-98F5-638F5FCE53AC}"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en-US"/>
        </a:p>
      </dgm:t>
    </dgm:pt>
    <dgm:pt modelId="{28F10E20-F7E3-4A87-84C2-3552519AD480}">
      <dgm:prSet phldrT="[Text]"/>
      <dgm:spPr/>
      <dgm:t>
        <a:bodyPr/>
        <a:lstStyle/>
        <a:p>
          <a:r>
            <a:rPr lang="en-US" dirty="0" smtClean="0"/>
            <a:t>Central processing Unit</a:t>
          </a:r>
          <a:endParaRPr lang="en-US" dirty="0"/>
        </a:p>
      </dgm:t>
    </dgm:pt>
    <dgm:pt modelId="{831DEE4E-A4D2-442B-AE69-F80C3408568B}" type="parTrans" cxnId="{60FC6ED8-FE86-4AC6-A662-774AEEADBB6F}">
      <dgm:prSet/>
      <dgm:spPr/>
      <dgm:t>
        <a:bodyPr/>
        <a:lstStyle/>
        <a:p>
          <a:endParaRPr lang="en-US"/>
        </a:p>
      </dgm:t>
    </dgm:pt>
    <dgm:pt modelId="{71E22394-BB9A-4150-B740-EA16A93D98F7}" type="sibTrans" cxnId="{60FC6ED8-FE86-4AC6-A662-774AEEADBB6F}">
      <dgm:prSet/>
      <dgm:spPr/>
      <dgm:t>
        <a:bodyPr/>
        <a:lstStyle/>
        <a:p>
          <a:endParaRPr lang="en-US"/>
        </a:p>
      </dgm:t>
    </dgm:pt>
    <dgm:pt modelId="{F211CBDB-98B6-40C4-BA5F-81B0DF9D9162}">
      <dgm:prSet phldrT="[Text]"/>
      <dgm:spPr/>
      <dgm:t>
        <a:bodyPr/>
        <a:lstStyle/>
        <a:p>
          <a:r>
            <a:rPr lang="en-US" dirty="0" smtClean="0"/>
            <a:t>ROM</a:t>
          </a:r>
          <a:endParaRPr lang="en-US" dirty="0"/>
        </a:p>
      </dgm:t>
    </dgm:pt>
    <dgm:pt modelId="{90693CBE-0B1A-461B-A929-53EC98B39E3B}" type="parTrans" cxnId="{8F0C286F-81E3-428B-AA20-1E008287F6B8}">
      <dgm:prSet/>
      <dgm:spPr/>
      <dgm:t>
        <a:bodyPr/>
        <a:lstStyle/>
        <a:p>
          <a:endParaRPr lang="en-US"/>
        </a:p>
      </dgm:t>
    </dgm:pt>
    <dgm:pt modelId="{FC0C2A3E-E5C8-4325-AACC-8FF0F05BDE1A}" type="sibTrans" cxnId="{8F0C286F-81E3-428B-AA20-1E008287F6B8}">
      <dgm:prSet/>
      <dgm:spPr/>
      <dgm:t>
        <a:bodyPr/>
        <a:lstStyle/>
        <a:p>
          <a:endParaRPr lang="en-US"/>
        </a:p>
      </dgm:t>
    </dgm:pt>
    <dgm:pt modelId="{770EC133-C435-4471-9C8E-7001288F0107}">
      <dgm:prSet phldrT="[Text]"/>
      <dgm:spPr/>
      <dgm:t>
        <a:bodyPr/>
        <a:lstStyle/>
        <a:p>
          <a:r>
            <a:rPr lang="en-US" dirty="0" smtClean="0"/>
            <a:t>RAM</a:t>
          </a:r>
          <a:endParaRPr lang="en-US" dirty="0"/>
        </a:p>
      </dgm:t>
    </dgm:pt>
    <dgm:pt modelId="{868F9DF8-B4D3-41CC-9BBE-0C999712DE92}" type="parTrans" cxnId="{26305437-6A8C-4AE5-8BBF-3651980E52DF}">
      <dgm:prSet/>
      <dgm:spPr/>
      <dgm:t>
        <a:bodyPr/>
        <a:lstStyle/>
        <a:p>
          <a:endParaRPr lang="en-US"/>
        </a:p>
      </dgm:t>
    </dgm:pt>
    <dgm:pt modelId="{0A0730F3-0375-4A41-9AEE-6773CAB4719A}" type="sibTrans" cxnId="{26305437-6A8C-4AE5-8BBF-3651980E52DF}">
      <dgm:prSet/>
      <dgm:spPr/>
      <dgm:t>
        <a:bodyPr/>
        <a:lstStyle/>
        <a:p>
          <a:endParaRPr lang="en-US"/>
        </a:p>
      </dgm:t>
    </dgm:pt>
    <dgm:pt modelId="{706C3767-5047-4235-B2A5-4A966F84E4CA}">
      <dgm:prSet phldrT="[Text]"/>
      <dgm:spPr/>
      <dgm:t>
        <a:bodyPr/>
        <a:lstStyle/>
        <a:p>
          <a:r>
            <a:rPr lang="en-US" dirty="0" smtClean="0"/>
            <a:t>Input port</a:t>
          </a:r>
          <a:endParaRPr lang="en-US" dirty="0"/>
        </a:p>
      </dgm:t>
    </dgm:pt>
    <dgm:pt modelId="{C836BE38-21A9-461E-AA88-464D337F47A4}" type="parTrans" cxnId="{DE82FFD6-FE9F-41FF-ADE2-E5B3602E9E4C}">
      <dgm:prSet/>
      <dgm:spPr/>
      <dgm:t>
        <a:bodyPr/>
        <a:lstStyle/>
        <a:p>
          <a:endParaRPr lang="en-US"/>
        </a:p>
      </dgm:t>
    </dgm:pt>
    <dgm:pt modelId="{3227C4CC-89E5-446E-9316-F34C0477A21A}" type="sibTrans" cxnId="{DE82FFD6-FE9F-41FF-ADE2-E5B3602E9E4C}">
      <dgm:prSet/>
      <dgm:spPr/>
      <dgm:t>
        <a:bodyPr/>
        <a:lstStyle/>
        <a:p>
          <a:endParaRPr lang="en-US"/>
        </a:p>
      </dgm:t>
    </dgm:pt>
    <dgm:pt modelId="{8114488C-6780-4875-805E-B01757767871}">
      <dgm:prSet phldrT="[Text]"/>
      <dgm:spPr/>
      <dgm:t>
        <a:bodyPr/>
        <a:lstStyle/>
        <a:p>
          <a:r>
            <a:rPr lang="en-US" dirty="0" smtClean="0"/>
            <a:t>Output port</a:t>
          </a:r>
          <a:endParaRPr lang="en-US" dirty="0"/>
        </a:p>
      </dgm:t>
    </dgm:pt>
    <dgm:pt modelId="{E9C3FFB0-9A4C-4223-B4C2-607BED349C61}" type="parTrans" cxnId="{08C93129-6022-4969-A7B8-03416B2A4A02}">
      <dgm:prSet/>
      <dgm:spPr/>
      <dgm:t>
        <a:bodyPr/>
        <a:lstStyle/>
        <a:p>
          <a:endParaRPr lang="en-US"/>
        </a:p>
      </dgm:t>
    </dgm:pt>
    <dgm:pt modelId="{CC4D4CE7-7788-4C72-9EFC-D3459A942FDF}" type="sibTrans" cxnId="{08C93129-6022-4969-A7B8-03416B2A4A02}">
      <dgm:prSet/>
      <dgm:spPr/>
      <dgm:t>
        <a:bodyPr/>
        <a:lstStyle/>
        <a:p>
          <a:endParaRPr lang="en-US"/>
        </a:p>
      </dgm:t>
    </dgm:pt>
    <dgm:pt modelId="{735EDBEC-CEB5-46DE-96DA-7AF75E8687B6}" type="pres">
      <dgm:prSet presAssocID="{635543FA-56D1-49D1-98F5-638F5FCE53AC}" presName="diagram" presStyleCnt="0">
        <dgm:presLayoutVars>
          <dgm:dir/>
          <dgm:resizeHandles val="exact"/>
        </dgm:presLayoutVars>
      </dgm:prSet>
      <dgm:spPr/>
      <dgm:t>
        <a:bodyPr/>
        <a:lstStyle/>
        <a:p>
          <a:endParaRPr lang="en-US"/>
        </a:p>
      </dgm:t>
    </dgm:pt>
    <dgm:pt modelId="{B987892F-10EB-4C46-9787-D6AA70CA62D0}" type="pres">
      <dgm:prSet presAssocID="{28F10E20-F7E3-4A87-84C2-3552519AD480}" presName="node" presStyleLbl="node1" presStyleIdx="0" presStyleCnt="5" custScaleY="461603" custLinFactNeighborX="-41488" custLinFactNeighborY="11564">
        <dgm:presLayoutVars>
          <dgm:bulletEnabled val="1"/>
        </dgm:presLayoutVars>
      </dgm:prSet>
      <dgm:spPr/>
      <dgm:t>
        <a:bodyPr/>
        <a:lstStyle/>
        <a:p>
          <a:endParaRPr lang="en-US"/>
        </a:p>
      </dgm:t>
    </dgm:pt>
    <dgm:pt modelId="{E62B1AC8-9009-4FC0-AABA-1876954F23A4}" type="pres">
      <dgm:prSet presAssocID="{71E22394-BB9A-4150-B740-EA16A93D98F7}" presName="sibTrans" presStyleCnt="0"/>
      <dgm:spPr/>
    </dgm:pt>
    <dgm:pt modelId="{2CBE113A-7449-4D89-AAB4-86FC0284F657}" type="pres">
      <dgm:prSet presAssocID="{F211CBDB-98B6-40C4-BA5F-81B0DF9D9162}" presName="node" presStyleLbl="node1" presStyleIdx="1" presStyleCnt="5" custScaleX="39794" custScaleY="88601" custLinFactNeighborX="-14426" custLinFactNeighborY="0">
        <dgm:presLayoutVars>
          <dgm:bulletEnabled val="1"/>
        </dgm:presLayoutVars>
      </dgm:prSet>
      <dgm:spPr/>
      <dgm:t>
        <a:bodyPr/>
        <a:lstStyle/>
        <a:p>
          <a:endParaRPr lang="en-US"/>
        </a:p>
      </dgm:t>
    </dgm:pt>
    <dgm:pt modelId="{3D361CD9-38A7-46DC-AC92-5FB94EAB6883}" type="pres">
      <dgm:prSet presAssocID="{FC0C2A3E-E5C8-4325-AACC-8FF0F05BDE1A}" presName="sibTrans" presStyleCnt="0"/>
      <dgm:spPr/>
    </dgm:pt>
    <dgm:pt modelId="{2C700955-3024-4FA1-A23D-C5478C06DE54}" type="pres">
      <dgm:prSet presAssocID="{770EC133-C435-4471-9C8E-7001288F0107}" presName="node" presStyleLbl="node1" presStyleIdx="2" presStyleCnt="5" custScaleX="41746" custScaleY="89515" custLinFactNeighborX="-2992" custLinFactNeighborY="457">
        <dgm:presLayoutVars>
          <dgm:bulletEnabled val="1"/>
        </dgm:presLayoutVars>
      </dgm:prSet>
      <dgm:spPr/>
      <dgm:t>
        <a:bodyPr/>
        <a:lstStyle/>
        <a:p>
          <a:endParaRPr lang="en-US"/>
        </a:p>
      </dgm:t>
    </dgm:pt>
    <dgm:pt modelId="{C90BB116-E83D-4B2D-B68F-7B3AEC3F6F72}" type="pres">
      <dgm:prSet presAssocID="{0A0730F3-0375-4A41-9AEE-6773CAB4719A}" presName="sibTrans" presStyleCnt="0"/>
      <dgm:spPr/>
    </dgm:pt>
    <dgm:pt modelId="{C9026FB6-9063-4795-97C4-1B200D9EFA2E}" type="pres">
      <dgm:prSet presAssocID="{706C3767-5047-4235-B2A5-4A966F84E4CA}" presName="node" presStyleLbl="node1" presStyleIdx="3" presStyleCnt="5" custScaleX="72325" custScaleY="71757" custLinFactNeighborX="10863" custLinFactNeighborY="-1133">
        <dgm:presLayoutVars>
          <dgm:bulletEnabled val="1"/>
        </dgm:presLayoutVars>
      </dgm:prSet>
      <dgm:spPr/>
      <dgm:t>
        <a:bodyPr/>
        <a:lstStyle/>
        <a:p>
          <a:endParaRPr lang="en-US"/>
        </a:p>
      </dgm:t>
    </dgm:pt>
    <dgm:pt modelId="{116D5408-5261-430A-8710-09A84449C0DB}" type="pres">
      <dgm:prSet presAssocID="{3227C4CC-89E5-446E-9316-F34C0477A21A}" presName="sibTrans" presStyleCnt="0"/>
      <dgm:spPr/>
    </dgm:pt>
    <dgm:pt modelId="{A811171F-E7EA-44DB-914E-1A3D7C2A417D}" type="pres">
      <dgm:prSet presAssocID="{8114488C-6780-4875-805E-B01757767871}" presName="node" presStyleLbl="node1" presStyleIdx="4" presStyleCnt="5" custScaleX="72220" custScaleY="71757" custLinFactNeighborX="16006" custLinFactNeighborY="-1133">
        <dgm:presLayoutVars>
          <dgm:bulletEnabled val="1"/>
        </dgm:presLayoutVars>
      </dgm:prSet>
      <dgm:spPr/>
      <dgm:t>
        <a:bodyPr/>
        <a:lstStyle/>
        <a:p>
          <a:endParaRPr lang="en-US"/>
        </a:p>
      </dgm:t>
    </dgm:pt>
  </dgm:ptLst>
  <dgm:cxnLst>
    <dgm:cxn modelId="{7C9BCC62-5E5B-4A18-A006-FBE17EEFBD8B}" type="presOf" srcId="{8114488C-6780-4875-805E-B01757767871}" destId="{A811171F-E7EA-44DB-914E-1A3D7C2A417D}" srcOrd="0" destOrd="0" presId="urn:microsoft.com/office/officeart/2005/8/layout/default#3"/>
    <dgm:cxn modelId="{889A565C-06C7-4350-BCFA-7747BFEE903D}" type="presOf" srcId="{28F10E20-F7E3-4A87-84C2-3552519AD480}" destId="{B987892F-10EB-4C46-9787-D6AA70CA62D0}" srcOrd="0" destOrd="0" presId="urn:microsoft.com/office/officeart/2005/8/layout/default#3"/>
    <dgm:cxn modelId="{8F0C286F-81E3-428B-AA20-1E008287F6B8}" srcId="{635543FA-56D1-49D1-98F5-638F5FCE53AC}" destId="{F211CBDB-98B6-40C4-BA5F-81B0DF9D9162}" srcOrd="1" destOrd="0" parTransId="{90693CBE-0B1A-461B-A929-53EC98B39E3B}" sibTransId="{FC0C2A3E-E5C8-4325-AACC-8FF0F05BDE1A}"/>
    <dgm:cxn modelId="{9EE177E3-C9F5-4BE2-8870-B221A6DA6516}" type="presOf" srcId="{F211CBDB-98B6-40C4-BA5F-81B0DF9D9162}" destId="{2CBE113A-7449-4D89-AAB4-86FC0284F657}" srcOrd="0" destOrd="0" presId="urn:microsoft.com/office/officeart/2005/8/layout/default#3"/>
    <dgm:cxn modelId="{60FC6ED8-FE86-4AC6-A662-774AEEADBB6F}" srcId="{635543FA-56D1-49D1-98F5-638F5FCE53AC}" destId="{28F10E20-F7E3-4A87-84C2-3552519AD480}" srcOrd="0" destOrd="0" parTransId="{831DEE4E-A4D2-442B-AE69-F80C3408568B}" sibTransId="{71E22394-BB9A-4150-B740-EA16A93D98F7}"/>
    <dgm:cxn modelId="{75074BB7-D3B8-491D-8254-01E706E4CDBF}" type="presOf" srcId="{770EC133-C435-4471-9C8E-7001288F0107}" destId="{2C700955-3024-4FA1-A23D-C5478C06DE54}" srcOrd="0" destOrd="0" presId="urn:microsoft.com/office/officeart/2005/8/layout/default#3"/>
    <dgm:cxn modelId="{26305437-6A8C-4AE5-8BBF-3651980E52DF}" srcId="{635543FA-56D1-49D1-98F5-638F5FCE53AC}" destId="{770EC133-C435-4471-9C8E-7001288F0107}" srcOrd="2" destOrd="0" parTransId="{868F9DF8-B4D3-41CC-9BBE-0C999712DE92}" sibTransId="{0A0730F3-0375-4A41-9AEE-6773CAB4719A}"/>
    <dgm:cxn modelId="{6F824268-3112-4B05-83EA-9E26544B676D}" type="presOf" srcId="{706C3767-5047-4235-B2A5-4A966F84E4CA}" destId="{C9026FB6-9063-4795-97C4-1B200D9EFA2E}" srcOrd="0" destOrd="0" presId="urn:microsoft.com/office/officeart/2005/8/layout/default#3"/>
    <dgm:cxn modelId="{45FD7B52-537F-4CE0-81BA-4A67C4024C29}" type="presOf" srcId="{635543FA-56D1-49D1-98F5-638F5FCE53AC}" destId="{735EDBEC-CEB5-46DE-96DA-7AF75E8687B6}" srcOrd="0" destOrd="0" presId="urn:microsoft.com/office/officeart/2005/8/layout/default#3"/>
    <dgm:cxn modelId="{08C93129-6022-4969-A7B8-03416B2A4A02}" srcId="{635543FA-56D1-49D1-98F5-638F5FCE53AC}" destId="{8114488C-6780-4875-805E-B01757767871}" srcOrd="4" destOrd="0" parTransId="{E9C3FFB0-9A4C-4223-B4C2-607BED349C61}" sibTransId="{CC4D4CE7-7788-4C72-9EFC-D3459A942FDF}"/>
    <dgm:cxn modelId="{DE82FFD6-FE9F-41FF-ADE2-E5B3602E9E4C}" srcId="{635543FA-56D1-49D1-98F5-638F5FCE53AC}" destId="{706C3767-5047-4235-B2A5-4A966F84E4CA}" srcOrd="3" destOrd="0" parTransId="{C836BE38-21A9-461E-AA88-464D337F47A4}" sibTransId="{3227C4CC-89E5-446E-9316-F34C0477A21A}"/>
    <dgm:cxn modelId="{AF0B174D-6C67-4BB3-A9A1-733681C337A1}" type="presParOf" srcId="{735EDBEC-CEB5-46DE-96DA-7AF75E8687B6}" destId="{B987892F-10EB-4C46-9787-D6AA70CA62D0}" srcOrd="0" destOrd="0" presId="urn:microsoft.com/office/officeart/2005/8/layout/default#3"/>
    <dgm:cxn modelId="{ECF35449-198C-4598-B1D3-A5DA90C5F476}" type="presParOf" srcId="{735EDBEC-CEB5-46DE-96DA-7AF75E8687B6}" destId="{E62B1AC8-9009-4FC0-AABA-1876954F23A4}" srcOrd="1" destOrd="0" presId="urn:microsoft.com/office/officeart/2005/8/layout/default#3"/>
    <dgm:cxn modelId="{39A7F484-3439-42D0-9548-0F9A29CA3B8B}" type="presParOf" srcId="{735EDBEC-CEB5-46DE-96DA-7AF75E8687B6}" destId="{2CBE113A-7449-4D89-AAB4-86FC0284F657}" srcOrd="2" destOrd="0" presId="urn:microsoft.com/office/officeart/2005/8/layout/default#3"/>
    <dgm:cxn modelId="{61C7EA0B-09E9-4AAA-A9E5-7EB6A22F6E00}" type="presParOf" srcId="{735EDBEC-CEB5-46DE-96DA-7AF75E8687B6}" destId="{3D361CD9-38A7-46DC-AC92-5FB94EAB6883}" srcOrd="3" destOrd="0" presId="urn:microsoft.com/office/officeart/2005/8/layout/default#3"/>
    <dgm:cxn modelId="{6D6D2580-2D2A-4766-8E0B-14A5FE8EC1FF}" type="presParOf" srcId="{735EDBEC-CEB5-46DE-96DA-7AF75E8687B6}" destId="{2C700955-3024-4FA1-A23D-C5478C06DE54}" srcOrd="4" destOrd="0" presId="urn:microsoft.com/office/officeart/2005/8/layout/default#3"/>
    <dgm:cxn modelId="{E9BA60C6-5ED9-4C9C-90A8-4A20F70BC014}" type="presParOf" srcId="{735EDBEC-CEB5-46DE-96DA-7AF75E8687B6}" destId="{C90BB116-E83D-4B2D-B68F-7B3AEC3F6F72}" srcOrd="5" destOrd="0" presId="urn:microsoft.com/office/officeart/2005/8/layout/default#3"/>
    <dgm:cxn modelId="{19A95C9C-2FC1-4B0B-8518-B48102C8F86B}" type="presParOf" srcId="{735EDBEC-CEB5-46DE-96DA-7AF75E8687B6}" destId="{C9026FB6-9063-4795-97C4-1B200D9EFA2E}" srcOrd="6" destOrd="0" presId="urn:microsoft.com/office/officeart/2005/8/layout/default#3"/>
    <dgm:cxn modelId="{65109904-0883-4D57-9142-0E0A1A38DBCF}" type="presParOf" srcId="{735EDBEC-CEB5-46DE-96DA-7AF75E8687B6}" destId="{116D5408-5261-430A-8710-09A84449C0DB}" srcOrd="7" destOrd="0" presId="urn:microsoft.com/office/officeart/2005/8/layout/default#3"/>
    <dgm:cxn modelId="{AD77EBC8-611B-4256-A7B7-D66C2A51E498}" type="presParOf" srcId="{735EDBEC-CEB5-46DE-96DA-7AF75E8687B6}" destId="{A811171F-E7EA-44DB-914E-1A3D7C2A417D}" srcOrd="8"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C3D88-A9C3-434C-920E-845FC460B144}">
      <dsp:nvSpPr>
        <dsp:cNvPr id="0" name=""/>
        <dsp:cNvSpPr/>
      </dsp:nvSpPr>
      <dsp:spPr>
        <a:xfrm>
          <a:off x="0" y="0"/>
          <a:ext cx="1128722" cy="1128722"/>
        </a:xfrm>
        <a:prstGeom prst="pie">
          <a:avLst>
            <a:gd name="adj1" fmla="val 5400000"/>
            <a:gd name="adj2" fmla="val 1620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sp>
    <dsp:sp modelId="{70276C4E-9D3D-4B65-BE5D-4F3AD8ABFB36}">
      <dsp:nvSpPr>
        <dsp:cNvPr id="0" name=""/>
        <dsp:cNvSpPr/>
      </dsp:nvSpPr>
      <dsp:spPr>
        <a:xfrm>
          <a:off x="564361" y="0"/>
          <a:ext cx="7665239" cy="112872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baseline="0" dirty="0" smtClean="0"/>
            <a:t>Microprocessor &amp; Microcontroller</a:t>
          </a:r>
          <a:endParaRPr lang="en-US" sz="3200" b="1" kern="1200" baseline="0" dirty="0"/>
        </a:p>
      </dsp:txBody>
      <dsp:txXfrm>
        <a:off x="564361" y="0"/>
        <a:ext cx="7665239" cy="11287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684E1E-AC7F-4215-A078-E49012E9A7D0}">
      <dsp:nvSpPr>
        <dsp:cNvPr id="0" name=""/>
        <dsp:cNvSpPr/>
      </dsp:nvSpPr>
      <dsp:spPr>
        <a:xfrm>
          <a:off x="484874" y="1043620"/>
          <a:ext cx="959617" cy="1119918"/>
        </a:xfrm>
        <a:prstGeom prst="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I/P</a:t>
          </a:r>
          <a:endParaRPr lang="en-US" sz="2900" kern="1200" dirty="0"/>
        </a:p>
      </dsp:txBody>
      <dsp:txXfrm>
        <a:off x="484874" y="1043620"/>
        <a:ext cx="959617" cy="1119918"/>
      </dsp:txXfrm>
    </dsp:sp>
    <dsp:sp modelId="{3D86B51E-CABD-4468-ADC8-8A109A603AE2}">
      <dsp:nvSpPr>
        <dsp:cNvPr id="0" name=""/>
        <dsp:cNvSpPr/>
      </dsp:nvSpPr>
      <dsp:spPr>
        <a:xfrm>
          <a:off x="1614461" y="802528"/>
          <a:ext cx="1337539" cy="1673035"/>
        </a:xfrm>
        <a:prstGeom prst="rect">
          <a:avLst/>
        </a:prstGeom>
        <a:solidFill>
          <a:schemeClr val="accent2">
            <a:shade val="80000"/>
            <a:hueOff val="58777"/>
            <a:satOff val="2639"/>
            <a:lumOff val="66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CPU</a:t>
          </a:r>
        </a:p>
        <a:p>
          <a:pPr lvl="0" algn="ctr" defTabSz="1289050">
            <a:lnSpc>
              <a:spcPct val="90000"/>
            </a:lnSpc>
            <a:spcBef>
              <a:spcPct val="0"/>
            </a:spcBef>
            <a:spcAft>
              <a:spcPct val="35000"/>
            </a:spcAft>
          </a:pPr>
          <a:r>
            <a:rPr lang="en-US" sz="2900" kern="1200" dirty="0" smtClean="0"/>
            <a:t>(</a:t>
          </a:r>
          <a:r>
            <a:rPr lang="el-GR" sz="2900" kern="1200" dirty="0" smtClean="0">
              <a:latin typeface="Times New Roman"/>
              <a:cs typeface="Times New Roman"/>
            </a:rPr>
            <a:t>μ</a:t>
          </a:r>
          <a:r>
            <a:rPr lang="en-US" sz="2900" kern="1200" dirty="0" smtClean="0">
              <a:latin typeface="Times New Roman"/>
              <a:cs typeface="Times New Roman"/>
            </a:rPr>
            <a:t>p</a:t>
          </a:r>
          <a:r>
            <a:rPr lang="en-US" sz="2900" kern="1200" dirty="0" smtClean="0"/>
            <a:t>)</a:t>
          </a:r>
          <a:endParaRPr lang="en-US" sz="2900" kern="1200" dirty="0"/>
        </a:p>
      </dsp:txBody>
      <dsp:txXfrm>
        <a:off x="1614461" y="802528"/>
        <a:ext cx="1337539" cy="1673035"/>
      </dsp:txXfrm>
    </dsp:sp>
    <dsp:sp modelId="{9EBDA2FB-FCCC-4B91-AB1B-D79AB615E20A}">
      <dsp:nvSpPr>
        <dsp:cNvPr id="0" name=""/>
        <dsp:cNvSpPr/>
      </dsp:nvSpPr>
      <dsp:spPr>
        <a:xfrm>
          <a:off x="1471593" y="2971806"/>
          <a:ext cx="1792927" cy="1014720"/>
        </a:xfrm>
        <a:prstGeom prst="rect">
          <a:avLst/>
        </a:prstGeom>
        <a:solidFill>
          <a:schemeClr val="accent2">
            <a:shade val="80000"/>
            <a:hueOff val="117555"/>
            <a:satOff val="5278"/>
            <a:lumOff val="132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memory</a:t>
          </a:r>
          <a:endParaRPr lang="en-US" sz="2900" kern="1200" dirty="0"/>
        </a:p>
      </dsp:txBody>
      <dsp:txXfrm>
        <a:off x="1471593" y="2971806"/>
        <a:ext cx="1792927" cy="1014720"/>
      </dsp:txXfrm>
    </dsp:sp>
    <dsp:sp modelId="{ED8E4D2D-457F-4E9D-BFC6-364C72749038}">
      <dsp:nvSpPr>
        <dsp:cNvPr id="0" name=""/>
        <dsp:cNvSpPr/>
      </dsp:nvSpPr>
      <dsp:spPr>
        <a:xfrm>
          <a:off x="3257524" y="1257307"/>
          <a:ext cx="858117" cy="680614"/>
        </a:xfrm>
        <a:prstGeom prst="rect">
          <a:avLst/>
        </a:prstGeom>
        <a:solidFill>
          <a:schemeClr val="accent2">
            <a:shade val="80000"/>
            <a:hueOff val="176332"/>
            <a:satOff val="7917"/>
            <a:lumOff val="199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O/P</a:t>
          </a:r>
          <a:endParaRPr lang="en-US" sz="2900" kern="1200" dirty="0"/>
        </a:p>
      </dsp:txBody>
      <dsp:txXfrm>
        <a:off x="3257524" y="1257307"/>
        <a:ext cx="858117" cy="6806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7B4A24-2B87-497E-A424-DB29B8E8E9A4}">
      <dsp:nvSpPr>
        <dsp:cNvPr id="0" name=""/>
        <dsp:cNvSpPr/>
      </dsp:nvSpPr>
      <dsp:spPr>
        <a:xfrm>
          <a:off x="707361" y="663499"/>
          <a:ext cx="935504" cy="121418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ALU</a:t>
          </a:r>
          <a:endParaRPr lang="en-US" sz="1900" kern="1200" dirty="0"/>
        </a:p>
      </dsp:txBody>
      <dsp:txXfrm>
        <a:off x="707361" y="663499"/>
        <a:ext cx="935504" cy="1214184"/>
      </dsp:txXfrm>
    </dsp:sp>
    <dsp:sp modelId="{512FBA11-7813-45E3-893D-2588851E7FDA}">
      <dsp:nvSpPr>
        <dsp:cNvPr id="0" name=""/>
        <dsp:cNvSpPr/>
      </dsp:nvSpPr>
      <dsp:spPr>
        <a:xfrm>
          <a:off x="1613166" y="663510"/>
          <a:ext cx="1622657" cy="1230226"/>
        </a:xfrm>
        <a:prstGeom prst="rect">
          <a:avLst/>
        </a:prstGeom>
        <a:solidFill>
          <a:schemeClr val="accent3">
            <a:hueOff val="1187685"/>
            <a:satOff val="6397"/>
            <a:lumOff val="8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REGISTERS</a:t>
          </a:r>
          <a:endParaRPr lang="en-US" sz="1900" kern="1200" dirty="0"/>
        </a:p>
      </dsp:txBody>
      <dsp:txXfrm>
        <a:off x="1613166" y="663510"/>
        <a:ext cx="1622657" cy="1230226"/>
      </dsp:txXfrm>
    </dsp:sp>
    <dsp:sp modelId="{635C5B0A-BF03-46AA-871E-D664C171145F}">
      <dsp:nvSpPr>
        <dsp:cNvPr id="0" name=""/>
        <dsp:cNvSpPr/>
      </dsp:nvSpPr>
      <dsp:spPr>
        <a:xfrm>
          <a:off x="642658" y="1828090"/>
          <a:ext cx="2631021" cy="1719393"/>
        </a:xfrm>
        <a:prstGeom prst="rect">
          <a:avLst/>
        </a:prstGeom>
        <a:solidFill>
          <a:schemeClr val="accent3">
            <a:hueOff val="2375370"/>
            <a:satOff val="12794"/>
            <a:lumOff val="174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CONTROL UNIT (CU)</a:t>
          </a:r>
          <a:endParaRPr lang="en-US" sz="1900" kern="1200" dirty="0"/>
        </a:p>
      </dsp:txBody>
      <dsp:txXfrm>
        <a:off x="642658" y="1828090"/>
        <a:ext cx="2631021" cy="17193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7892F-10EB-4C46-9787-D6AA70CA62D0}">
      <dsp:nvSpPr>
        <dsp:cNvPr id="0" name=""/>
        <dsp:cNvSpPr/>
      </dsp:nvSpPr>
      <dsp:spPr>
        <a:xfrm>
          <a:off x="0" y="940"/>
          <a:ext cx="1759334" cy="48726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Central processing Unit</a:t>
          </a:r>
          <a:endParaRPr lang="en-US" sz="1800" kern="1200" dirty="0"/>
        </a:p>
      </dsp:txBody>
      <dsp:txXfrm>
        <a:off x="0" y="940"/>
        <a:ext cx="1759334" cy="4872684"/>
      </dsp:txXfrm>
    </dsp:sp>
    <dsp:sp modelId="{2CBE113A-7449-4D89-AAB4-86FC0284F657}">
      <dsp:nvSpPr>
        <dsp:cNvPr id="0" name=""/>
        <dsp:cNvSpPr/>
      </dsp:nvSpPr>
      <dsp:spPr>
        <a:xfrm>
          <a:off x="2194936" y="1969176"/>
          <a:ext cx="700109" cy="9352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ROM</a:t>
          </a:r>
          <a:endParaRPr lang="en-US" sz="1800" kern="1200" dirty="0"/>
        </a:p>
      </dsp:txBody>
      <dsp:txXfrm>
        <a:off x="2194936" y="1969176"/>
        <a:ext cx="700109" cy="935272"/>
      </dsp:txXfrm>
    </dsp:sp>
    <dsp:sp modelId="{2C700955-3024-4FA1-A23D-C5478C06DE54}">
      <dsp:nvSpPr>
        <dsp:cNvPr id="0" name=""/>
        <dsp:cNvSpPr/>
      </dsp:nvSpPr>
      <dsp:spPr>
        <a:xfrm>
          <a:off x="3272141" y="1969176"/>
          <a:ext cx="734451" cy="9449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RAM</a:t>
          </a:r>
          <a:endParaRPr lang="en-US" sz="1800" kern="1200" dirty="0"/>
        </a:p>
      </dsp:txBody>
      <dsp:txXfrm>
        <a:off x="3272141" y="1969176"/>
        <a:ext cx="734451" cy="944920"/>
      </dsp:txXfrm>
    </dsp:sp>
    <dsp:sp modelId="{C9026FB6-9063-4795-97C4-1B200D9EFA2E}">
      <dsp:nvSpPr>
        <dsp:cNvPr id="0" name=""/>
        <dsp:cNvSpPr/>
      </dsp:nvSpPr>
      <dsp:spPr>
        <a:xfrm>
          <a:off x="4426282" y="2046118"/>
          <a:ext cx="1272438" cy="7574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Input port</a:t>
          </a:r>
          <a:endParaRPr lang="en-US" sz="1800" kern="1200" dirty="0"/>
        </a:p>
      </dsp:txBody>
      <dsp:txXfrm>
        <a:off x="4426282" y="2046118"/>
        <a:ext cx="1272438" cy="757467"/>
      </dsp:txXfrm>
    </dsp:sp>
    <dsp:sp modelId="{A811171F-E7EA-44DB-914E-1A3D7C2A417D}">
      <dsp:nvSpPr>
        <dsp:cNvPr id="0" name=""/>
        <dsp:cNvSpPr/>
      </dsp:nvSpPr>
      <dsp:spPr>
        <a:xfrm>
          <a:off x="5965137" y="2046118"/>
          <a:ext cx="1270591" cy="7574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Output port</a:t>
          </a:r>
          <a:endParaRPr lang="en-US" sz="1800" kern="1200" dirty="0"/>
        </a:p>
      </dsp:txBody>
      <dsp:txXfrm>
        <a:off x="5965137" y="2046118"/>
        <a:ext cx="1270591" cy="757467"/>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51FCEB-3336-44E2-A325-979B81DC0B2F}" type="datetimeFigureOut">
              <a:rPr lang="en-US" smtClean="0"/>
              <a:pPr/>
              <a:t>2019-05-08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F3591E-8D63-4C34-B167-1DD3103AA9F1}" type="slidenum">
              <a:rPr lang="en-US" smtClean="0"/>
              <a:pPr/>
              <a:t>‹#›</a:t>
            </a:fld>
            <a:endParaRPr lang="en-US"/>
          </a:p>
        </p:txBody>
      </p:sp>
    </p:spTree>
    <p:extLst>
      <p:ext uri="{BB962C8B-B14F-4D97-AF65-F5344CB8AC3E}">
        <p14:creationId xmlns:p14="http://schemas.microsoft.com/office/powerpoint/2010/main" val="428624899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ED1BE-163E-491E-99B0-A324D459CE8A}" type="datetimeFigureOut">
              <a:rPr lang="en-US" smtClean="0"/>
              <a:pPr/>
              <a:t>2019-05-08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D93FC-542A-4652-99A5-BADB92279356}" type="slidenum">
              <a:rPr lang="en-US" smtClean="0"/>
              <a:pPr/>
              <a:t>‹#›</a:t>
            </a:fld>
            <a:endParaRPr lang="en-US"/>
          </a:p>
        </p:txBody>
      </p:sp>
    </p:spTree>
    <p:extLst>
      <p:ext uri="{BB962C8B-B14F-4D97-AF65-F5344CB8AC3E}">
        <p14:creationId xmlns:p14="http://schemas.microsoft.com/office/powerpoint/2010/main" val="38568270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8D93FC-542A-4652-99A5-BADB92279356}" type="slidenum">
              <a:rPr lang="en-US" smtClean="0"/>
              <a:pPr/>
              <a:t>1</a:t>
            </a:fld>
            <a:endParaRPr lang="en-US"/>
          </a:p>
        </p:txBody>
      </p:sp>
      <p:sp>
        <p:nvSpPr>
          <p:cNvPr id="5" name="Date Placeholder 4"/>
          <p:cNvSpPr>
            <a:spLocks noGrp="1"/>
          </p:cNvSpPr>
          <p:nvPr>
            <p:ph type="dt" idx="11"/>
          </p:nvPr>
        </p:nvSpPr>
        <p:spPr/>
        <p:txBody>
          <a:bodyPr/>
          <a:lstStyle/>
          <a:p>
            <a:fld id="{977ED1BE-163E-491E-99B0-A324D459CE8A}" type="datetimeFigureOut">
              <a:rPr lang="en-US" smtClean="0"/>
              <a:pPr/>
              <a:t>2019-05-08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2582AAA-7F65-44E3-A80C-68E748386B52}" type="datetimeFigureOut">
              <a:rPr lang="en-US" smtClean="0"/>
              <a:pPr/>
              <a:t>2019-05-08</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A916DC5-096D-4767-BCFF-A97C19B5054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582AAA-7F65-44E3-A80C-68E748386B52}" type="datetimeFigureOut">
              <a:rPr lang="en-US" smtClean="0"/>
              <a:pPr/>
              <a:t>2019-05-08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916DC5-096D-4767-BCFF-A97C19B5054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582AAA-7F65-44E3-A80C-68E748386B52}" type="datetimeFigureOut">
              <a:rPr lang="en-US" smtClean="0"/>
              <a:pPr/>
              <a:t>2019-05-08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916DC5-096D-4767-BCFF-A97C19B5054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2582AAA-7F65-44E3-A80C-68E748386B52}" type="datetimeFigureOut">
              <a:rPr lang="en-US" smtClean="0"/>
              <a:pPr/>
              <a:t>2019-05-08</a:t>
            </a:fld>
            <a:endParaRPr lang="en-US" dirty="0"/>
          </a:p>
        </p:txBody>
      </p:sp>
      <p:sp>
        <p:nvSpPr>
          <p:cNvPr id="9" name="Slide Number Placeholder 8"/>
          <p:cNvSpPr>
            <a:spLocks noGrp="1"/>
          </p:cNvSpPr>
          <p:nvPr>
            <p:ph type="sldNum" sz="quarter" idx="15"/>
          </p:nvPr>
        </p:nvSpPr>
        <p:spPr/>
        <p:txBody>
          <a:bodyPr rtlCol="0"/>
          <a:lstStyle/>
          <a:p>
            <a:fld id="{9A916DC5-096D-4767-BCFF-A97C19B5054D}"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2582AAA-7F65-44E3-A80C-68E748386B52}" type="datetimeFigureOut">
              <a:rPr lang="en-US" smtClean="0"/>
              <a:pPr/>
              <a:t>2019-05-08</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A916DC5-096D-4767-BCFF-A97C19B5054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582AAA-7F65-44E3-A80C-68E748386B52}" type="datetimeFigureOut">
              <a:rPr lang="en-US" smtClean="0"/>
              <a:pPr/>
              <a:t>2019-05-08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916DC5-096D-4767-BCFF-A97C19B5054D}"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2582AAA-7F65-44E3-A80C-68E748386B52}" type="datetimeFigureOut">
              <a:rPr lang="en-US" smtClean="0"/>
              <a:pPr/>
              <a:t>2019-05-08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916DC5-096D-4767-BCFF-A97C19B5054D}"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2582AAA-7F65-44E3-A80C-68E748386B52}" type="datetimeFigureOut">
              <a:rPr lang="en-US" smtClean="0"/>
              <a:pPr/>
              <a:t>2019-05-08</a:t>
            </a:fld>
            <a:endParaRPr lang="en-US" dirty="0"/>
          </a:p>
        </p:txBody>
      </p:sp>
      <p:sp>
        <p:nvSpPr>
          <p:cNvPr id="7" name="Slide Number Placeholder 6"/>
          <p:cNvSpPr>
            <a:spLocks noGrp="1"/>
          </p:cNvSpPr>
          <p:nvPr>
            <p:ph type="sldNum" sz="quarter" idx="11"/>
          </p:nvPr>
        </p:nvSpPr>
        <p:spPr/>
        <p:txBody>
          <a:bodyPr rtlCol="0"/>
          <a:lstStyle/>
          <a:p>
            <a:fld id="{9A916DC5-096D-4767-BCFF-A97C19B5054D}"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82AAA-7F65-44E3-A80C-68E748386B52}" type="datetimeFigureOut">
              <a:rPr lang="en-US" smtClean="0"/>
              <a:pPr/>
              <a:t>2019-05-08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916DC5-096D-4767-BCFF-A97C19B5054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2582AAA-7F65-44E3-A80C-68E748386B52}" type="datetimeFigureOut">
              <a:rPr lang="en-US" smtClean="0"/>
              <a:pPr/>
              <a:t>2019-05-08</a:t>
            </a:fld>
            <a:endParaRPr lang="en-US" dirty="0"/>
          </a:p>
        </p:txBody>
      </p:sp>
      <p:sp>
        <p:nvSpPr>
          <p:cNvPr id="22" name="Slide Number Placeholder 21"/>
          <p:cNvSpPr>
            <a:spLocks noGrp="1"/>
          </p:cNvSpPr>
          <p:nvPr>
            <p:ph type="sldNum" sz="quarter" idx="15"/>
          </p:nvPr>
        </p:nvSpPr>
        <p:spPr/>
        <p:txBody>
          <a:bodyPr rtlCol="0"/>
          <a:lstStyle/>
          <a:p>
            <a:fld id="{9A916DC5-096D-4767-BCFF-A97C19B5054D}"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2582AAA-7F65-44E3-A80C-68E748386B52}" type="datetimeFigureOut">
              <a:rPr lang="en-US" smtClean="0"/>
              <a:pPr/>
              <a:t>2019-05-08</a:t>
            </a:fld>
            <a:endParaRPr lang="en-US" dirty="0"/>
          </a:p>
        </p:txBody>
      </p:sp>
      <p:sp>
        <p:nvSpPr>
          <p:cNvPr id="18" name="Slide Number Placeholder 17"/>
          <p:cNvSpPr>
            <a:spLocks noGrp="1"/>
          </p:cNvSpPr>
          <p:nvPr>
            <p:ph type="sldNum" sz="quarter" idx="11"/>
          </p:nvPr>
        </p:nvSpPr>
        <p:spPr/>
        <p:txBody>
          <a:bodyPr rtlCol="0"/>
          <a:lstStyle/>
          <a:p>
            <a:fld id="{9A916DC5-096D-4767-BCFF-A97C19B5054D}"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2582AAA-7F65-44E3-A80C-68E748386B52}" type="datetimeFigureOut">
              <a:rPr lang="en-US" smtClean="0"/>
              <a:pPr/>
              <a:t>2019-05-08</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A916DC5-096D-4767-BCFF-A97C19B5054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608164711"/>
              </p:ext>
            </p:extLst>
          </p:nvPr>
        </p:nvGraphicFramePr>
        <p:xfrm>
          <a:off x="422030" y="2071678"/>
          <a:ext cx="8229600" cy="11287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ubtitle 2"/>
          <p:cNvSpPr>
            <a:spLocks noGrp="1"/>
          </p:cNvSpPr>
          <p:nvPr>
            <p:ph type="subTitle" idx="1"/>
          </p:nvPr>
        </p:nvSpPr>
        <p:spPr>
          <a:xfrm>
            <a:off x="1371600" y="3571876"/>
            <a:ext cx="6400800" cy="2066924"/>
          </a:xfrm>
        </p:spPr>
        <p:txBody>
          <a:bodyPr>
            <a:normAutofit/>
          </a:bodyPr>
          <a:lstStyle/>
          <a:p>
            <a:pPr algn="ctr"/>
            <a:r>
              <a:rPr lang="en-US" dirty="0" smtClean="0"/>
              <a:t>For Second Stage </a:t>
            </a:r>
            <a:r>
              <a:rPr lang="en-US" dirty="0" smtClean="0"/>
              <a:t>Computer &amp; IT </a:t>
            </a:r>
            <a:r>
              <a:rPr lang="en-US" dirty="0" smtClean="0"/>
              <a:t>Department</a:t>
            </a:r>
            <a:endParaRPr lang="en-US" b="1" dirty="0" smtClean="0"/>
          </a:p>
          <a:p>
            <a:pPr algn="ctr"/>
            <a:endParaRPr lang="en-US" b="1" dirty="0" smtClean="0"/>
          </a:p>
          <a:p>
            <a:pPr algn="ctr"/>
            <a:r>
              <a:rPr lang="en-US" b="1" dirty="0" smtClean="0"/>
              <a:t>Lecturer </a:t>
            </a:r>
            <a:r>
              <a:rPr lang="en-US" dirty="0" err="1" smtClean="0"/>
              <a:t>M</a:t>
            </a:r>
            <a:r>
              <a:rPr lang="en-US" b="1" dirty="0" err="1" smtClean="0"/>
              <a:t>.Sajda</a:t>
            </a:r>
            <a:r>
              <a:rPr lang="en-US" b="1" dirty="0" smtClean="0"/>
              <a:t> </a:t>
            </a:r>
            <a:r>
              <a:rPr lang="en-US" b="1" dirty="0" err="1" smtClean="0"/>
              <a:t>Hadi</a:t>
            </a:r>
            <a:endParaRPr lang="en-US" b="1" dirty="0" smtClean="0"/>
          </a:p>
          <a:p>
            <a:pPr algn="ctr"/>
            <a:r>
              <a:rPr lang="fr-FR" b="1" dirty="0" smtClean="0"/>
              <a:t>MSc.  in Computer &amp; Control Eng. </a:t>
            </a:r>
            <a:r>
              <a:rPr lang="fr-FR" b="1" dirty="0" err="1" smtClean="0"/>
              <a:t>Dep</a:t>
            </a:r>
            <a:r>
              <a:rPr lang="fr-FR" b="1" dirty="0" smtClean="0"/>
              <a:t>.</a:t>
            </a:r>
          </a:p>
          <a:p>
            <a:endParaRPr lang="en-US" dirty="0"/>
          </a:p>
        </p:txBody>
      </p:sp>
      <p:sp>
        <p:nvSpPr>
          <p:cNvPr id="8" name="Footer Placeholder 7"/>
          <p:cNvSpPr>
            <a:spLocks noGrp="1"/>
          </p:cNvSpPr>
          <p:nvPr>
            <p:ph type="ftr" sz="quarter" idx="11"/>
          </p:nvPr>
        </p:nvSpPr>
        <p:spPr>
          <a:xfrm>
            <a:off x="5575666" y="6309320"/>
            <a:ext cx="3850586" cy="484999"/>
          </a:xfrm>
        </p:spPr>
        <p:txBody>
          <a:bodyPr/>
          <a:lstStyle/>
          <a:p>
            <a:endParaRPr lang="en-US" dirty="0">
              <a:solidFill>
                <a:srgbClr val="002060"/>
              </a:solidFill>
            </a:endParaRPr>
          </a:p>
        </p:txBody>
      </p:sp>
      <p:sp>
        <p:nvSpPr>
          <p:cNvPr id="5" name="TextBox 4"/>
          <p:cNvSpPr txBox="1"/>
          <p:nvPr/>
        </p:nvSpPr>
        <p:spPr>
          <a:xfrm>
            <a:off x="0" y="0"/>
            <a:ext cx="4214810" cy="784830"/>
          </a:xfrm>
          <a:prstGeom prst="rect">
            <a:avLst/>
          </a:prstGeom>
          <a:noFill/>
        </p:spPr>
        <p:txBody>
          <a:bodyPr wrap="square" rtlCol="0">
            <a:spAutoFit/>
          </a:bodyPr>
          <a:lstStyle/>
          <a:p>
            <a:pPr>
              <a:lnSpc>
                <a:spcPct val="50000"/>
              </a:lnSpc>
              <a:spcBef>
                <a:spcPct val="50000"/>
              </a:spcBef>
              <a:defRPr/>
            </a:pPr>
            <a:r>
              <a:rPr lang="fr-FR" dirty="0" smtClean="0">
                <a:solidFill>
                  <a:srgbClr val="002060"/>
                </a:solidFill>
                <a:latin typeface="Times New Roman" pitchFamily="18" charset="0"/>
              </a:rPr>
              <a:t>Salahaddin University </a:t>
            </a:r>
          </a:p>
          <a:p>
            <a:pPr fontAlgn="auto">
              <a:lnSpc>
                <a:spcPct val="50000"/>
              </a:lnSpc>
              <a:spcBef>
                <a:spcPct val="50000"/>
              </a:spcBef>
              <a:spcAft>
                <a:spcPts val="0"/>
              </a:spcAft>
              <a:defRPr/>
            </a:pPr>
            <a:r>
              <a:rPr lang="fr-FR" dirty="0" smtClean="0">
                <a:solidFill>
                  <a:srgbClr val="002060"/>
                </a:solidFill>
                <a:latin typeface="Times New Roman" pitchFamily="18" charset="0"/>
              </a:rPr>
              <a:t>College of Science Education</a:t>
            </a:r>
          </a:p>
          <a:p>
            <a:pPr fontAlgn="auto">
              <a:lnSpc>
                <a:spcPct val="50000"/>
              </a:lnSpc>
              <a:spcBef>
                <a:spcPct val="50000"/>
              </a:spcBef>
              <a:spcAft>
                <a:spcPts val="0"/>
              </a:spcAft>
              <a:defRPr/>
            </a:pPr>
            <a:r>
              <a:rPr lang="fr-FR" dirty="0" smtClean="0">
                <a:solidFill>
                  <a:srgbClr val="002060"/>
                </a:solidFill>
                <a:latin typeface="Times New Roman" pitchFamily="18" charset="0"/>
              </a:rPr>
              <a:t>Computer Science Department</a:t>
            </a:r>
            <a:endParaRPr lang="fr-FR" dirty="0">
              <a:solidFill>
                <a:srgbClr val="002060"/>
              </a:solidFill>
              <a:latin typeface="Times New Roman" pitchFamily="18" charset="0"/>
            </a:endParaRPr>
          </a:p>
        </p:txBody>
      </p:sp>
    </p:spTree>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39784"/>
          </a:xfrm>
        </p:spPr>
        <p:txBody>
          <a:bodyPr/>
          <a:lstStyle/>
          <a:p>
            <a:r>
              <a:rPr lang="en-US" b="1" dirty="0" smtClean="0">
                <a:solidFill>
                  <a:schemeClr val="accent3">
                    <a:lumMod val="75000"/>
                  </a:schemeClr>
                </a:solidFill>
              </a:rPr>
              <a:t>Computer main Components</a:t>
            </a:r>
            <a:endParaRPr lang="en-US" b="1" dirty="0">
              <a:solidFill>
                <a:schemeClr val="accent3">
                  <a:lumMod val="75000"/>
                </a:schemeClr>
              </a:solidFill>
            </a:endParaRPr>
          </a:p>
        </p:txBody>
      </p:sp>
      <p:sp>
        <p:nvSpPr>
          <p:cNvPr id="3" name="Content Placeholder 2"/>
          <p:cNvSpPr>
            <a:spLocks noGrp="1"/>
          </p:cNvSpPr>
          <p:nvPr>
            <p:ph sz="quarter" idx="1"/>
          </p:nvPr>
        </p:nvSpPr>
        <p:spPr>
          <a:xfrm>
            <a:off x="457200" y="1214422"/>
            <a:ext cx="8229600" cy="4911741"/>
          </a:xfrm>
        </p:spPr>
        <p:txBody>
          <a:bodyPr>
            <a:normAutofit/>
          </a:bodyPr>
          <a:lstStyle/>
          <a:p>
            <a:pPr algn="just"/>
            <a:r>
              <a:rPr lang="en-US" dirty="0"/>
              <a:t>The main </a:t>
            </a:r>
            <a:r>
              <a:rPr lang="en-US" b="1" dirty="0"/>
              <a:t>internal hardware features of a computer are </a:t>
            </a:r>
            <a:r>
              <a:rPr lang="en-US" b="1" dirty="0" smtClean="0"/>
              <a:t>the </a:t>
            </a:r>
            <a:r>
              <a:rPr lang="en-US" dirty="0" smtClean="0"/>
              <a:t>processor</a:t>
            </a:r>
            <a:r>
              <a:rPr lang="en-US" dirty="0"/>
              <a:t>, memory and </a:t>
            </a:r>
            <a:r>
              <a:rPr lang="en-US" b="1" dirty="0"/>
              <a:t>registers (registers are special processor</a:t>
            </a:r>
          </a:p>
          <a:p>
            <a:pPr algn="just">
              <a:buNone/>
            </a:pPr>
            <a:r>
              <a:rPr lang="en-US" dirty="0" smtClean="0"/>
              <a:t>    components </a:t>
            </a:r>
            <a:r>
              <a:rPr lang="en-US" dirty="0"/>
              <a:t>for holding address and data).</a:t>
            </a:r>
          </a:p>
          <a:p>
            <a:pPr algn="just"/>
            <a:r>
              <a:rPr lang="en-US" dirty="0"/>
              <a:t>The </a:t>
            </a:r>
            <a:r>
              <a:rPr lang="en-US" b="1" dirty="0"/>
              <a:t>external hardware features are the computer </a:t>
            </a:r>
            <a:r>
              <a:rPr lang="en-US" b="1" dirty="0" smtClean="0"/>
              <a:t>Input/Output </a:t>
            </a:r>
            <a:r>
              <a:rPr lang="en-US" dirty="0" smtClean="0"/>
              <a:t>devices </a:t>
            </a:r>
            <a:r>
              <a:rPr lang="en-US" dirty="0"/>
              <a:t>such as keyboard, monitor…</a:t>
            </a:r>
          </a:p>
          <a:p>
            <a:pPr algn="just"/>
            <a:r>
              <a:rPr lang="en-US" b="1" dirty="0"/>
              <a:t>Software consists of the operating system (O.S) and </a:t>
            </a:r>
            <a:r>
              <a:rPr lang="en-US" b="1" dirty="0" smtClean="0"/>
              <a:t>various </a:t>
            </a:r>
            <a:r>
              <a:rPr lang="en-US" dirty="0" smtClean="0"/>
              <a:t>programs </a:t>
            </a:r>
            <a:r>
              <a:rPr lang="en-US" dirty="0"/>
              <a:t>and data files stored on </a:t>
            </a:r>
            <a:r>
              <a:rPr lang="en-US" dirty="0" smtClean="0"/>
              <a:t>disk.</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lumMod val="75000"/>
                  </a:schemeClr>
                </a:solidFill>
                <a:latin typeface="TimesNewRomanPS-BoldMT"/>
                <a:ea typeface="Calibri"/>
                <a:cs typeface="TimesNewRomanPS-BoldMT"/>
              </a:rPr>
              <a:t>Evolution of Intel Microprocessor</a:t>
            </a:r>
            <a:r>
              <a:rPr lang="en-US" dirty="0" smtClean="0">
                <a:latin typeface="Times New Roman"/>
                <a:ea typeface="Calibri"/>
                <a:cs typeface="Times New Roman"/>
              </a:rPr>
              <a:t/>
            </a:r>
            <a:br>
              <a:rPr lang="en-US" dirty="0" smtClean="0">
                <a:latin typeface="Times New Roman"/>
                <a:ea typeface="Calibri"/>
                <a:cs typeface="Times New Roman"/>
              </a:rPr>
            </a:br>
            <a:endParaRPr lang="en-US" dirty="0"/>
          </a:p>
        </p:txBody>
      </p:sp>
      <p:sp>
        <p:nvSpPr>
          <p:cNvPr id="3" name="Content Placeholder 2"/>
          <p:cNvSpPr>
            <a:spLocks noGrp="1"/>
          </p:cNvSpPr>
          <p:nvPr>
            <p:ph sz="quarter" idx="1"/>
          </p:nvPr>
        </p:nvSpPr>
        <p:spPr>
          <a:xfrm>
            <a:off x="457200" y="1357298"/>
            <a:ext cx="7467600" cy="5116654"/>
          </a:xfrm>
        </p:spPr>
        <p:txBody>
          <a:bodyPr>
            <a:normAutofit fontScale="92500" lnSpcReduction="10000"/>
          </a:bodyPr>
          <a:lstStyle/>
          <a:p>
            <a:r>
              <a:rPr lang="en-US" dirty="0" smtClean="0"/>
              <a:t>The principle way in which MPU &amp; microcomputer are categorized in term of the maximum number of binary bit in the data they process that is, their </a:t>
            </a:r>
            <a:r>
              <a:rPr lang="en-US" b="1" dirty="0" smtClean="0"/>
              <a:t>word length</a:t>
            </a:r>
            <a:r>
              <a:rPr lang="en-US" dirty="0" smtClean="0"/>
              <a:t>. Processor vary in their speed, capacity of memory, register and data bus, below are a brief description of various Intel processor in Table 1.</a:t>
            </a:r>
          </a:p>
          <a:p>
            <a:r>
              <a:rPr lang="en-US" b="1" dirty="0" smtClean="0"/>
              <a:t>8088 </a:t>
            </a:r>
            <a:r>
              <a:rPr lang="en-US" dirty="0" smtClean="0"/>
              <a:t>and </a:t>
            </a:r>
            <a:r>
              <a:rPr lang="en-US" b="1" dirty="0" smtClean="0"/>
              <a:t>8086 </a:t>
            </a:r>
            <a:r>
              <a:rPr lang="en-US" dirty="0" smtClean="0"/>
              <a:t>functionally identical but </a:t>
            </a:r>
            <a:r>
              <a:rPr lang="en-US" b="1" dirty="0" smtClean="0"/>
              <a:t>8088 </a:t>
            </a:r>
            <a:r>
              <a:rPr lang="en-US" dirty="0" smtClean="0"/>
              <a:t>lower performance, 8</a:t>
            </a:r>
            <a:r>
              <a:rPr lang="en-US" b="1" dirty="0" smtClean="0"/>
              <a:t>0186 </a:t>
            </a:r>
            <a:r>
              <a:rPr lang="en-US" dirty="0" smtClean="0"/>
              <a:t>run all </a:t>
            </a:r>
            <a:r>
              <a:rPr lang="en-US" b="1" dirty="0" smtClean="0"/>
              <a:t>8088 </a:t>
            </a:r>
            <a:r>
              <a:rPr lang="en-US" dirty="0" smtClean="0"/>
              <a:t>and </a:t>
            </a:r>
            <a:r>
              <a:rPr lang="en-US" b="1" dirty="0" smtClean="0"/>
              <a:t>8086 </a:t>
            </a:r>
            <a:r>
              <a:rPr lang="en-US" dirty="0" smtClean="0"/>
              <a:t>software, but have 10 new instructions. </a:t>
            </a:r>
            <a:r>
              <a:rPr lang="en-US" b="1" dirty="0" smtClean="0"/>
              <a:t>80188 </a:t>
            </a:r>
            <a:r>
              <a:rPr lang="en-US" dirty="0" smtClean="0"/>
              <a:t>in function is identical to </a:t>
            </a:r>
            <a:r>
              <a:rPr lang="en-US" b="1" dirty="0" smtClean="0"/>
              <a:t>80186 </a:t>
            </a:r>
            <a:r>
              <a:rPr lang="en-US" dirty="0" smtClean="0"/>
              <a:t>but lower performance.</a:t>
            </a:r>
          </a:p>
          <a:p>
            <a:pPr>
              <a:buFont typeface="Wingdings" pitchFamily="2" charset="2"/>
              <a:buChar char="v"/>
            </a:pPr>
            <a:r>
              <a:rPr lang="en-US" dirty="0" smtClean="0"/>
              <a:t> </a:t>
            </a:r>
            <a:r>
              <a:rPr lang="en-US" b="1" dirty="0" smtClean="0"/>
              <a:t>80286 </a:t>
            </a:r>
            <a:r>
              <a:rPr lang="en-US" dirty="0" smtClean="0"/>
              <a:t>run all </a:t>
            </a:r>
            <a:r>
              <a:rPr lang="en-US" b="1" dirty="0" smtClean="0"/>
              <a:t>8086</a:t>
            </a:r>
            <a:r>
              <a:rPr lang="en-US" dirty="0" smtClean="0"/>
              <a:t>, </a:t>
            </a:r>
            <a:r>
              <a:rPr lang="en-US" b="1" dirty="0" smtClean="0"/>
              <a:t>80186 </a:t>
            </a:r>
            <a:r>
              <a:rPr lang="en-US" dirty="0" smtClean="0"/>
              <a:t>program, but has extra instruction, more powerful than </a:t>
            </a:r>
            <a:r>
              <a:rPr lang="en-US" b="1" dirty="0" smtClean="0"/>
              <a:t>8086. 83086 </a:t>
            </a:r>
            <a:r>
              <a:rPr lang="en-US" dirty="0" smtClean="0"/>
              <a:t>has various operation mode, which allow it to act as </a:t>
            </a:r>
            <a:r>
              <a:rPr lang="en-US" b="1" dirty="0" smtClean="0"/>
              <a:t>80286 </a:t>
            </a:r>
            <a:r>
              <a:rPr lang="en-US" dirty="0" smtClean="0"/>
              <a:t>chip or multiple </a:t>
            </a:r>
            <a:r>
              <a:rPr lang="en-US" b="1" dirty="0" smtClean="0"/>
              <a:t>8086 </a:t>
            </a:r>
            <a:r>
              <a:rPr lang="en-US" dirty="0" smtClean="0"/>
              <a:t>chip, as well as a set of instruction capable of 32 bit operations such as arithmetic.</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01014" cy="1011222"/>
          </a:xfrm>
        </p:spPr>
        <p:txBody>
          <a:bodyPr>
            <a:normAutofit fontScale="90000"/>
          </a:bodyPr>
          <a:lstStyle/>
          <a:p>
            <a:r>
              <a:rPr lang="en-US" b="1" dirty="0" smtClean="0">
                <a:latin typeface="TimesNewRomanPS-BoldMT"/>
                <a:ea typeface="Calibri"/>
                <a:cs typeface="TimesNewRomanPS-BoldMT"/>
              </a:rPr>
              <a:t>Table 1: Different Microprocessor features descriptions</a:t>
            </a:r>
            <a:r>
              <a:rPr lang="en-US" dirty="0" smtClean="0">
                <a:latin typeface="Times New Roman"/>
                <a:ea typeface="Calibri"/>
                <a:cs typeface="Times New Roman"/>
              </a:rPr>
              <a:t/>
            </a:r>
            <a:br>
              <a:rPr lang="en-US" dirty="0" smtClean="0">
                <a:latin typeface="Times New Roman"/>
                <a:ea typeface="Calibri"/>
                <a:cs typeface="Times New Roman"/>
              </a:rPr>
            </a:br>
            <a:endParaRPr lang="en-US" dirty="0"/>
          </a:p>
        </p:txBody>
      </p:sp>
      <p:graphicFrame>
        <p:nvGraphicFramePr>
          <p:cNvPr id="4" name="Content Placeholder 3"/>
          <p:cNvGraphicFramePr>
            <a:graphicFrameLocks noGrp="1"/>
          </p:cNvGraphicFramePr>
          <p:nvPr>
            <p:ph sz="quarter" idx="1"/>
          </p:nvPr>
        </p:nvGraphicFramePr>
        <p:xfrm>
          <a:off x="457200" y="1600200"/>
          <a:ext cx="7467600" cy="4089412"/>
        </p:xfrm>
        <a:graphic>
          <a:graphicData uri="http://schemas.openxmlformats.org/drawingml/2006/table">
            <a:tbl>
              <a:tblPr firstRow="1" bandRow="1">
                <a:tableStyleId>{5C22544A-7EE6-4342-B048-85BDC9FD1C3A}</a:tableStyleId>
              </a:tblPr>
              <a:tblGrid>
                <a:gridCol w="1724276"/>
                <a:gridCol w="2009524"/>
                <a:gridCol w="1866900"/>
                <a:gridCol w="1866900"/>
              </a:tblGrid>
              <a:tr h="502740">
                <a:tc rowSpan="2">
                  <a:txBody>
                    <a:bodyPr/>
                    <a:lstStyle/>
                    <a:p>
                      <a:pPr marL="0" marR="0">
                        <a:lnSpc>
                          <a:spcPct val="115000"/>
                        </a:lnSpc>
                        <a:spcBef>
                          <a:spcPts val="0"/>
                        </a:spcBef>
                        <a:spcAft>
                          <a:spcPts val="0"/>
                        </a:spcAft>
                      </a:pPr>
                      <a:r>
                        <a:rPr lang="en-US" sz="1200" b="1" dirty="0" smtClean="0">
                          <a:latin typeface="TimesNewRomanPS-BoldMT"/>
                          <a:ea typeface="Calibri"/>
                          <a:cs typeface="TimesNewRomanPS-BoldMT"/>
                        </a:rPr>
                        <a:t>Microprocessor   Name</a:t>
                      </a:r>
                      <a:endParaRPr lang="en-US" sz="1400" dirty="0">
                        <a:latin typeface="Times New Roman"/>
                        <a:ea typeface="Calibri"/>
                        <a:cs typeface="Times New Roman"/>
                      </a:endParaRPr>
                    </a:p>
                  </a:txBody>
                  <a:tcPr marL="62230" marR="62230" marT="0" marB="0">
                    <a:solidFill>
                      <a:schemeClr val="accent2">
                        <a:lumMod val="50000"/>
                      </a:schemeClr>
                    </a:solidFill>
                  </a:tcPr>
                </a:tc>
                <a:tc gridSpan="3">
                  <a:txBody>
                    <a:bodyPr/>
                    <a:lstStyle/>
                    <a:p>
                      <a:pPr marL="0" marR="0" algn="ctr">
                        <a:lnSpc>
                          <a:spcPct val="115000"/>
                        </a:lnSpc>
                        <a:spcBef>
                          <a:spcPts val="0"/>
                        </a:spcBef>
                        <a:spcAft>
                          <a:spcPts val="0"/>
                        </a:spcAft>
                      </a:pPr>
                      <a:r>
                        <a:rPr lang="en-US" sz="1400" b="1" dirty="0">
                          <a:latin typeface="TimesNewRomanPS-BoldMT"/>
                          <a:ea typeface="Calibri"/>
                          <a:cs typeface="TimesNewRomanPS-BoldMT"/>
                        </a:rPr>
                        <a:t>Features Descriptions</a:t>
                      </a:r>
                      <a:endParaRPr lang="en-US" sz="1400" dirty="0">
                        <a:latin typeface="Times New Roman"/>
                        <a:ea typeface="Calibri"/>
                        <a:cs typeface="Times New Roman"/>
                      </a:endParaRPr>
                    </a:p>
                  </a:txBody>
                  <a:tcPr marL="62230" marR="62230" marT="0" marB="0"/>
                </a:tc>
                <a:tc hMerge="1">
                  <a:txBody>
                    <a:bodyPr/>
                    <a:lstStyle/>
                    <a:p>
                      <a:endParaRPr lang="en-US"/>
                    </a:p>
                  </a:txBody>
                  <a:tcPr/>
                </a:tc>
                <a:tc hMerge="1">
                  <a:txBody>
                    <a:bodyPr/>
                    <a:lstStyle/>
                    <a:p>
                      <a:endParaRPr lang="en-US"/>
                    </a:p>
                  </a:txBody>
                  <a:tcPr/>
                </a:tc>
              </a:tr>
              <a:tr h="570232">
                <a:tc vMerge="1">
                  <a:txBody>
                    <a:bodyPr/>
                    <a:lstStyle/>
                    <a:p>
                      <a:endParaRPr lang="en-US"/>
                    </a:p>
                  </a:txBody>
                  <a:tcPr/>
                </a:tc>
                <a:tc>
                  <a:txBody>
                    <a:bodyPr/>
                    <a:lstStyle/>
                    <a:p>
                      <a:pPr marL="0" marR="0">
                        <a:lnSpc>
                          <a:spcPct val="115000"/>
                        </a:lnSpc>
                        <a:spcBef>
                          <a:spcPts val="0"/>
                        </a:spcBef>
                        <a:spcAft>
                          <a:spcPts val="0"/>
                        </a:spcAft>
                      </a:pPr>
                      <a:r>
                        <a:rPr lang="en-US" sz="1200" b="1" dirty="0">
                          <a:latin typeface="TimesNewRomanPS-BoldMT"/>
                          <a:ea typeface="Calibri"/>
                          <a:cs typeface="TimesNewRomanPS-BoldMT"/>
                        </a:rPr>
                        <a:t>Width of </a:t>
                      </a:r>
                      <a:endParaRPr lang="en-US" sz="1400" dirty="0">
                        <a:latin typeface="Times New Roman"/>
                        <a:ea typeface="Calibri"/>
                        <a:cs typeface="Times New Roman"/>
                      </a:endParaRPr>
                    </a:p>
                    <a:p>
                      <a:pPr marL="0" marR="0">
                        <a:lnSpc>
                          <a:spcPct val="115000"/>
                        </a:lnSpc>
                        <a:spcBef>
                          <a:spcPts val="0"/>
                        </a:spcBef>
                        <a:spcAft>
                          <a:spcPts val="0"/>
                        </a:spcAft>
                      </a:pPr>
                      <a:r>
                        <a:rPr lang="en-US" sz="1200" b="1" dirty="0">
                          <a:latin typeface="TimesNewRomanPS-BoldMT"/>
                          <a:ea typeface="Calibri"/>
                          <a:cs typeface="TimesNewRomanPS-BoldMT"/>
                        </a:rPr>
                        <a:t>(DB)</a:t>
                      </a:r>
                      <a:endParaRPr lang="en-US" sz="1400" dirty="0">
                        <a:latin typeface="Times New Roman"/>
                        <a:ea typeface="Calibri"/>
                        <a:cs typeface="Times New Roman"/>
                      </a:endParaRPr>
                    </a:p>
                  </a:txBody>
                  <a:tcPr marL="62230" marR="62230" marT="0" marB="0">
                    <a:solidFill>
                      <a:schemeClr val="accent2">
                        <a:lumMod val="50000"/>
                      </a:schemeClr>
                    </a:solidFill>
                  </a:tcPr>
                </a:tc>
                <a:tc>
                  <a:txBody>
                    <a:bodyPr/>
                    <a:lstStyle/>
                    <a:p>
                      <a:pPr marL="0" marR="0">
                        <a:lnSpc>
                          <a:spcPct val="115000"/>
                        </a:lnSpc>
                        <a:spcBef>
                          <a:spcPts val="0"/>
                        </a:spcBef>
                        <a:spcAft>
                          <a:spcPts val="0"/>
                        </a:spcAft>
                      </a:pPr>
                      <a:r>
                        <a:rPr lang="en-US" sz="1200" b="1">
                          <a:latin typeface="TimesNewRomanPS-BoldMT"/>
                          <a:ea typeface="Calibri"/>
                          <a:cs typeface="TimesNewRomanPS-BoldMT"/>
                        </a:rPr>
                        <a:t>Width of</a:t>
                      </a:r>
                      <a:endParaRPr lang="en-US" sz="1400">
                        <a:latin typeface="Times New Roman"/>
                        <a:ea typeface="Calibri"/>
                        <a:cs typeface="Times New Roman"/>
                      </a:endParaRPr>
                    </a:p>
                    <a:p>
                      <a:pPr marL="0" marR="0">
                        <a:lnSpc>
                          <a:spcPct val="115000"/>
                        </a:lnSpc>
                        <a:spcBef>
                          <a:spcPts val="0"/>
                        </a:spcBef>
                        <a:spcAft>
                          <a:spcPts val="0"/>
                        </a:spcAft>
                      </a:pPr>
                      <a:r>
                        <a:rPr lang="en-US" sz="1200" b="1">
                          <a:latin typeface="TimesNewRomanPS-BoldMT"/>
                          <a:ea typeface="Calibri"/>
                          <a:cs typeface="TimesNewRomanPS-BoldMT"/>
                        </a:rPr>
                        <a:t>(AB)</a:t>
                      </a:r>
                      <a:endParaRPr lang="en-US" sz="1400">
                        <a:latin typeface="Times New Roman"/>
                        <a:ea typeface="Calibri"/>
                        <a:cs typeface="Times New Roman"/>
                      </a:endParaRPr>
                    </a:p>
                  </a:txBody>
                  <a:tcPr marL="62230" marR="62230" marT="0" marB="0">
                    <a:solidFill>
                      <a:schemeClr val="accent2">
                        <a:lumMod val="50000"/>
                      </a:schemeClr>
                    </a:solidFill>
                  </a:tcPr>
                </a:tc>
                <a:tc>
                  <a:txBody>
                    <a:bodyPr/>
                    <a:lstStyle/>
                    <a:p>
                      <a:pPr marL="0" marR="0">
                        <a:lnSpc>
                          <a:spcPct val="115000"/>
                        </a:lnSpc>
                        <a:spcBef>
                          <a:spcPts val="0"/>
                        </a:spcBef>
                        <a:spcAft>
                          <a:spcPts val="0"/>
                        </a:spcAft>
                      </a:pPr>
                      <a:r>
                        <a:rPr lang="en-US" sz="1200" b="1" dirty="0">
                          <a:latin typeface="TimesNewRomanPS-BoldMT"/>
                          <a:ea typeface="Calibri"/>
                          <a:cs typeface="TimesNewRomanPS-BoldMT"/>
                        </a:rPr>
                        <a:t>Instruction</a:t>
                      </a:r>
                      <a:endParaRPr lang="en-US" sz="1400" dirty="0">
                        <a:latin typeface="Times New Roman"/>
                        <a:ea typeface="Calibri"/>
                        <a:cs typeface="Times New Roman"/>
                      </a:endParaRPr>
                    </a:p>
                    <a:p>
                      <a:pPr marL="0" marR="0">
                        <a:lnSpc>
                          <a:spcPct val="115000"/>
                        </a:lnSpc>
                        <a:spcBef>
                          <a:spcPts val="0"/>
                        </a:spcBef>
                        <a:spcAft>
                          <a:spcPts val="0"/>
                        </a:spcAft>
                      </a:pPr>
                      <a:r>
                        <a:rPr lang="en-US" sz="1200" b="1" dirty="0">
                          <a:latin typeface="TimesNewRomanPS-BoldMT"/>
                          <a:ea typeface="Calibri"/>
                          <a:cs typeface="TimesNewRomanPS-BoldMT"/>
                        </a:rPr>
                        <a:t>Queue length</a:t>
                      </a:r>
                      <a:endParaRPr lang="en-US" sz="1400" dirty="0">
                        <a:latin typeface="Times New Roman"/>
                        <a:ea typeface="Calibri"/>
                        <a:cs typeface="Times New Roman"/>
                      </a:endParaRPr>
                    </a:p>
                  </a:txBody>
                  <a:tcPr marL="62230" marR="62230" marT="0" marB="0">
                    <a:solidFill>
                      <a:schemeClr val="accent2">
                        <a:lumMod val="50000"/>
                      </a:schemeClr>
                    </a:solidFill>
                  </a:tcPr>
                </a:tc>
              </a:tr>
              <a:tr h="502740">
                <a:tc>
                  <a:txBody>
                    <a:bodyPr/>
                    <a:lstStyle/>
                    <a:p>
                      <a:pPr marL="0" marR="0">
                        <a:lnSpc>
                          <a:spcPct val="115000"/>
                        </a:lnSpc>
                        <a:spcBef>
                          <a:spcPts val="0"/>
                        </a:spcBef>
                        <a:spcAft>
                          <a:spcPts val="0"/>
                        </a:spcAft>
                      </a:pPr>
                      <a:r>
                        <a:rPr lang="en-US" sz="1400" b="1">
                          <a:latin typeface="TimesNewRomanPS-BoldMT"/>
                          <a:ea typeface="Calibri"/>
                          <a:cs typeface="TimesNewRomanPS-BoldMT"/>
                        </a:rPr>
                        <a:t>8086</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dirty="0">
                          <a:latin typeface="TimesNewRomanPS-BoldMT"/>
                          <a:ea typeface="Calibri"/>
                          <a:cs typeface="TimesNewRomanPS-BoldMT"/>
                        </a:rPr>
                        <a:t>16 bit</a:t>
                      </a:r>
                      <a:endParaRPr lang="en-US" sz="1400" dirty="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20 bit</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6 Byte</a:t>
                      </a:r>
                      <a:endParaRPr lang="en-US" sz="1400">
                        <a:latin typeface="Times New Roman"/>
                        <a:ea typeface="Calibri"/>
                        <a:cs typeface="Times New Roman"/>
                      </a:endParaRPr>
                    </a:p>
                  </a:txBody>
                  <a:tcPr marL="62230" marR="62230" marT="0" marB="0"/>
                </a:tc>
              </a:tr>
              <a:tr h="502740">
                <a:tc>
                  <a:txBody>
                    <a:bodyPr/>
                    <a:lstStyle/>
                    <a:p>
                      <a:pPr marL="0" marR="0">
                        <a:lnSpc>
                          <a:spcPct val="115000"/>
                        </a:lnSpc>
                        <a:spcBef>
                          <a:spcPts val="0"/>
                        </a:spcBef>
                        <a:spcAft>
                          <a:spcPts val="0"/>
                        </a:spcAft>
                      </a:pPr>
                      <a:r>
                        <a:rPr lang="en-US" sz="1400" b="1">
                          <a:latin typeface="TimesNewRomanPS-BoldMT"/>
                          <a:ea typeface="Calibri"/>
                          <a:cs typeface="TimesNewRomanPS-BoldMT"/>
                        </a:rPr>
                        <a:t>8080</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8 bit</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dirty="0">
                          <a:latin typeface="TimesNewRomanPS-BoldMT"/>
                          <a:ea typeface="Calibri"/>
                          <a:cs typeface="TimesNewRomanPS-BoldMT"/>
                        </a:rPr>
                        <a:t>20 bit</a:t>
                      </a:r>
                      <a:endParaRPr lang="en-US" sz="1400" dirty="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dirty="0">
                          <a:latin typeface="TimesNewRomanPS-BoldMT"/>
                          <a:ea typeface="Calibri"/>
                          <a:cs typeface="TimesNewRomanPS-BoldMT"/>
                        </a:rPr>
                        <a:t>4 Byte</a:t>
                      </a:r>
                      <a:endParaRPr lang="en-US" sz="1400" dirty="0">
                        <a:latin typeface="Times New Roman"/>
                        <a:ea typeface="Calibri"/>
                        <a:cs typeface="Times New Roman"/>
                      </a:endParaRPr>
                    </a:p>
                  </a:txBody>
                  <a:tcPr marL="62230" marR="62230" marT="0" marB="0"/>
                </a:tc>
              </a:tr>
              <a:tr h="502740">
                <a:tc>
                  <a:txBody>
                    <a:bodyPr/>
                    <a:lstStyle/>
                    <a:p>
                      <a:pPr marL="0" marR="0">
                        <a:lnSpc>
                          <a:spcPct val="115000"/>
                        </a:lnSpc>
                        <a:spcBef>
                          <a:spcPts val="0"/>
                        </a:spcBef>
                        <a:spcAft>
                          <a:spcPts val="0"/>
                        </a:spcAft>
                      </a:pPr>
                      <a:r>
                        <a:rPr lang="en-US" sz="1400" b="1">
                          <a:latin typeface="TimesNewRomanPS-BoldMT"/>
                          <a:ea typeface="Calibri"/>
                          <a:cs typeface="TimesNewRomanPS-BoldMT"/>
                        </a:rPr>
                        <a:t>80186</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16 bit</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20 bit</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6 Byte</a:t>
                      </a:r>
                      <a:endParaRPr lang="en-US" sz="1400">
                        <a:latin typeface="Times New Roman"/>
                        <a:ea typeface="Calibri"/>
                        <a:cs typeface="Times New Roman"/>
                      </a:endParaRPr>
                    </a:p>
                  </a:txBody>
                  <a:tcPr marL="62230" marR="62230" marT="0" marB="0"/>
                </a:tc>
              </a:tr>
              <a:tr h="502740">
                <a:tc>
                  <a:txBody>
                    <a:bodyPr/>
                    <a:lstStyle/>
                    <a:p>
                      <a:pPr marL="0" marR="0">
                        <a:lnSpc>
                          <a:spcPct val="115000"/>
                        </a:lnSpc>
                        <a:spcBef>
                          <a:spcPts val="0"/>
                        </a:spcBef>
                        <a:spcAft>
                          <a:spcPts val="0"/>
                        </a:spcAft>
                      </a:pPr>
                      <a:r>
                        <a:rPr lang="en-US" sz="1400" b="1">
                          <a:latin typeface="TimesNewRomanPS-BoldMT"/>
                          <a:ea typeface="Calibri"/>
                          <a:cs typeface="TimesNewRomanPS-BoldMT"/>
                        </a:rPr>
                        <a:t>80188</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8 bit</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20 bit</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4 Byte</a:t>
                      </a:r>
                      <a:endParaRPr lang="en-US" sz="1400">
                        <a:latin typeface="Times New Roman"/>
                        <a:ea typeface="Calibri"/>
                        <a:cs typeface="Times New Roman"/>
                      </a:endParaRPr>
                    </a:p>
                  </a:txBody>
                  <a:tcPr marL="62230" marR="62230" marT="0" marB="0"/>
                </a:tc>
              </a:tr>
              <a:tr h="502740">
                <a:tc>
                  <a:txBody>
                    <a:bodyPr/>
                    <a:lstStyle/>
                    <a:p>
                      <a:pPr marL="0" marR="0">
                        <a:lnSpc>
                          <a:spcPct val="115000"/>
                        </a:lnSpc>
                        <a:spcBef>
                          <a:spcPts val="0"/>
                        </a:spcBef>
                        <a:spcAft>
                          <a:spcPts val="0"/>
                        </a:spcAft>
                      </a:pPr>
                      <a:r>
                        <a:rPr lang="en-US" sz="1400" b="1">
                          <a:latin typeface="TimesNewRomanPS-BoldMT"/>
                          <a:ea typeface="Calibri"/>
                          <a:cs typeface="TimesNewRomanPS-BoldMT"/>
                        </a:rPr>
                        <a:t>80286</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16 bit</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24 bit</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6 Byte</a:t>
                      </a:r>
                      <a:endParaRPr lang="en-US" sz="1400">
                        <a:latin typeface="Times New Roman"/>
                        <a:ea typeface="Calibri"/>
                        <a:cs typeface="Times New Roman"/>
                      </a:endParaRPr>
                    </a:p>
                  </a:txBody>
                  <a:tcPr marL="62230" marR="62230" marT="0" marB="0"/>
                </a:tc>
              </a:tr>
              <a:tr h="502740">
                <a:tc>
                  <a:txBody>
                    <a:bodyPr/>
                    <a:lstStyle/>
                    <a:p>
                      <a:pPr marL="0" marR="0">
                        <a:lnSpc>
                          <a:spcPct val="115000"/>
                        </a:lnSpc>
                        <a:spcBef>
                          <a:spcPts val="0"/>
                        </a:spcBef>
                        <a:spcAft>
                          <a:spcPts val="0"/>
                        </a:spcAft>
                      </a:pPr>
                      <a:r>
                        <a:rPr lang="en-US" sz="1400" b="1">
                          <a:latin typeface="TimesNewRomanPS-BoldMT"/>
                          <a:ea typeface="Calibri"/>
                          <a:cs typeface="TimesNewRomanPS-BoldMT"/>
                        </a:rPr>
                        <a:t>80386</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32 bit</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a:latin typeface="TimesNewRomanPS-BoldMT"/>
                          <a:ea typeface="Calibri"/>
                          <a:cs typeface="TimesNewRomanPS-BoldMT"/>
                        </a:rPr>
                        <a:t>32 bit</a:t>
                      </a:r>
                      <a:endParaRPr lang="en-US" sz="1400">
                        <a:latin typeface="Times New Roman"/>
                        <a:ea typeface="Calibri"/>
                        <a:cs typeface="Times New Roman"/>
                      </a:endParaRPr>
                    </a:p>
                  </a:txBody>
                  <a:tcPr marL="62230" marR="62230" marT="0" marB="0"/>
                </a:tc>
                <a:tc>
                  <a:txBody>
                    <a:bodyPr/>
                    <a:lstStyle/>
                    <a:p>
                      <a:pPr marL="0" marR="0">
                        <a:lnSpc>
                          <a:spcPct val="115000"/>
                        </a:lnSpc>
                        <a:spcBef>
                          <a:spcPts val="0"/>
                        </a:spcBef>
                        <a:spcAft>
                          <a:spcPts val="0"/>
                        </a:spcAft>
                      </a:pPr>
                      <a:r>
                        <a:rPr lang="en-US" sz="1400" b="1" dirty="0">
                          <a:latin typeface="TimesNewRomanPS-BoldMT"/>
                          <a:ea typeface="Calibri"/>
                          <a:cs typeface="TimesNewRomanPS-BoldMT"/>
                        </a:rPr>
                        <a:t>6 Byte</a:t>
                      </a:r>
                      <a:endParaRPr lang="en-US" sz="1400" dirty="0">
                        <a:latin typeface="Times New Roman"/>
                        <a:ea typeface="Calibri"/>
                        <a:cs typeface="Times New Roman"/>
                      </a:endParaRPr>
                    </a:p>
                  </a:txBody>
                  <a:tcPr marL="62230" marR="6223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CPU function</a:t>
            </a:r>
            <a:endParaRPr lang="en-US" dirty="0"/>
          </a:p>
        </p:txBody>
      </p:sp>
      <p:sp>
        <p:nvSpPr>
          <p:cNvPr id="6" name="Content Placeholder 5"/>
          <p:cNvSpPr>
            <a:spLocks noGrp="1"/>
          </p:cNvSpPr>
          <p:nvPr>
            <p:ph sz="quarter" idx="1"/>
          </p:nvPr>
        </p:nvSpPr>
        <p:spPr/>
        <p:txBody>
          <a:bodyPr/>
          <a:lstStyle/>
          <a:p>
            <a:r>
              <a:rPr lang="en-US" dirty="0" smtClean="0"/>
              <a:t>The function of the ALU section of the CPU is to perform arithmetic and logical operations of the computer. The function of the control unit is to provide timing signals for synchronizing the transfer of data between the CPU  and peripheral devices, including memory, through a group of wires known as the system bus.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System Bus</a:t>
            </a:r>
            <a:br>
              <a:rPr lang="en-US" b="1" dirty="0" smtClean="0"/>
            </a:br>
            <a:endParaRPr lang="en-US" dirty="0"/>
          </a:p>
        </p:txBody>
      </p:sp>
      <p:sp>
        <p:nvSpPr>
          <p:cNvPr id="3" name="Content Placeholder 2"/>
          <p:cNvSpPr>
            <a:spLocks noGrp="1"/>
          </p:cNvSpPr>
          <p:nvPr>
            <p:ph sz="quarter" idx="1"/>
          </p:nvPr>
        </p:nvSpPr>
        <p:spPr/>
        <p:txBody>
          <a:bodyPr>
            <a:normAutofit/>
          </a:bodyPr>
          <a:lstStyle/>
          <a:p>
            <a:r>
              <a:rPr lang="en-US" dirty="0" smtClean="0"/>
              <a:t>The </a:t>
            </a:r>
            <a:r>
              <a:rPr lang="en-US" dirty="0"/>
              <a:t>components of the computer system must communicate </a:t>
            </a:r>
            <a:r>
              <a:rPr lang="en-US" dirty="0" smtClean="0"/>
              <a:t>with each </a:t>
            </a:r>
            <a:r>
              <a:rPr lang="en-US" dirty="0"/>
              <a:t>other and with the outside world. </a:t>
            </a:r>
            <a:r>
              <a:rPr lang="en-US" dirty="0" smtClean="0"/>
              <a:t>the </a:t>
            </a:r>
            <a:r>
              <a:rPr lang="en-US" dirty="0"/>
              <a:t>processor is connected </a:t>
            </a:r>
            <a:r>
              <a:rPr lang="en-US" dirty="0" smtClean="0"/>
              <a:t>to memory </a:t>
            </a:r>
            <a:r>
              <a:rPr lang="en-US" dirty="0"/>
              <a:t>and all peripherals using a bus.</a:t>
            </a:r>
          </a:p>
          <a:p>
            <a:r>
              <a:rPr lang="en-US" dirty="0"/>
              <a:t>A </a:t>
            </a:r>
            <a:r>
              <a:rPr lang="en-US" b="1" dirty="0"/>
              <a:t>Bus is a bunch of wires, and electrical path on the printed IC </a:t>
            </a:r>
            <a:r>
              <a:rPr lang="en-US" b="1" dirty="0" smtClean="0"/>
              <a:t>to </a:t>
            </a:r>
            <a:r>
              <a:rPr lang="en-US" dirty="0" smtClean="0"/>
              <a:t>which </a:t>
            </a:r>
            <a:r>
              <a:rPr lang="en-US" dirty="0"/>
              <a:t>every thing in the system is connected</a:t>
            </a: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a:t>
            </a:r>
            <a:r>
              <a:rPr lang="en-US" b="1" dirty="0"/>
              <a:t>of </a:t>
            </a:r>
            <a:r>
              <a:rPr lang="en-US" b="1" dirty="0" smtClean="0"/>
              <a:t>Busses</a:t>
            </a:r>
            <a:endParaRPr lang="en-US" dirty="0"/>
          </a:p>
        </p:txBody>
      </p:sp>
      <p:sp>
        <p:nvSpPr>
          <p:cNvPr id="3" name="Content Placeholder 2"/>
          <p:cNvSpPr>
            <a:spLocks noGrp="1"/>
          </p:cNvSpPr>
          <p:nvPr>
            <p:ph sz="quarter" idx="1"/>
          </p:nvPr>
        </p:nvSpPr>
        <p:spPr>
          <a:xfrm>
            <a:off x="457200" y="1357298"/>
            <a:ext cx="8229600" cy="4768865"/>
          </a:xfrm>
        </p:spPr>
        <p:txBody>
          <a:bodyPr>
            <a:normAutofit lnSpcReduction="10000"/>
          </a:bodyPr>
          <a:lstStyle/>
          <a:p>
            <a:pPr>
              <a:buNone/>
            </a:pPr>
            <a:r>
              <a:rPr lang="en-US" b="1" dirty="0"/>
              <a:t>Address </a:t>
            </a:r>
            <a:r>
              <a:rPr lang="en-US" b="1" dirty="0" smtClean="0"/>
              <a:t>Bus </a:t>
            </a:r>
            <a:r>
              <a:rPr lang="en-US" b="1" dirty="0"/>
              <a:t>(AB): </a:t>
            </a:r>
            <a:r>
              <a:rPr lang="en-US" dirty="0" smtClean="0"/>
              <a:t>for carrying the address/location of the </a:t>
            </a:r>
            <a:r>
              <a:rPr lang="en-US" dirty="0"/>
              <a:t>memory </a:t>
            </a:r>
            <a:r>
              <a:rPr lang="en-US" dirty="0" smtClean="0"/>
              <a:t>where the data has to be placed.</a:t>
            </a:r>
            <a:endParaRPr lang="en-US" dirty="0"/>
          </a:p>
          <a:p>
            <a:pPr>
              <a:buNone/>
            </a:pPr>
            <a:endParaRPr lang="en-US" b="1" dirty="0"/>
          </a:p>
          <a:p>
            <a:pPr>
              <a:buNone/>
            </a:pPr>
            <a:r>
              <a:rPr lang="en-US" b="1" dirty="0" smtClean="0"/>
              <a:t> </a:t>
            </a:r>
            <a:r>
              <a:rPr lang="en-US" b="1" dirty="0"/>
              <a:t>Data Bus (DB</a:t>
            </a:r>
            <a:r>
              <a:rPr lang="en-US" b="1" dirty="0" smtClean="0"/>
              <a:t>): </a:t>
            </a:r>
            <a:r>
              <a:rPr lang="en-US" dirty="0" smtClean="0"/>
              <a:t>for carrying the data/ information between  micro </a:t>
            </a:r>
            <a:r>
              <a:rPr lang="en-US" dirty="0"/>
              <a:t>processor and </a:t>
            </a:r>
            <a:r>
              <a:rPr lang="en-US" dirty="0" smtClean="0"/>
              <a:t> I/O device</a:t>
            </a:r>
            <a:r>
              <a:rPr lang="en-US" dirty="0"/>
              <a:t>.</a:t>
            </a:r>
          </a:p>
          <a:p>
            <a:pPr>
              <a:buNone/>
            </a:pPr>
            <a:endParaRPr lang="en-US" b="1" dirty="0"/>
          </a:p>
          <a:p>
            <a:pPr algn="just">
              <a:buNone/>
            </a:pPr>
            <a:r>
              <a:rPr lang="en-US" b="1" dirty="0" smtClean="0"/>
              <a:t> </a:t>
            </a:r>
            <a:r>
              <a:rPr lang="en-US" b="1" dirty="0"/>
              <a:t>Control Bus (CB): </a:t>
            </a:r>
            <a:r>
              <a:rPr lang="en-US" dirty="0" smtClean="0"/>
              <a:t>for carrying the timing and </a:t>
            </a:r>
            <a:r>
              <a:rPr lang="en-US" dirty="0"/>
              <a:t>control </a:t>
            </a:r>
            <a:r>
              <a:rPr lang="en-US" dirty="0" smtClean="0"/>
              <a:t>signals, typical </a:t>
            </a:r>
            <a:r>
              <a:rPr lang="en-US" dirty="0"/>
              <a:t>control signals includes memory read, memory </a:t>
            </a:r>
            <a:r>
              <a:rPr lang="en-US" dirty="0" smtClean="0"/>
              <a:t>write, I/O </a:t>
            </a:r>
            <a:r>
              <a:rPr lang="en-US" dirty="0"/>
              <a:t>read, I/O write, interrupt acknowledge, bus </a:t>
            </a:r>
            <a:r>
              <a:rPr lang="en-US" dirty="0" smtClean="0"/>
              <a:t>request. These </a:t>
            </a:r>
            <a:r>
              <a:rPr lang="en-US" dirty="0"/>
              <a:t>control signals indicates the type of action taking </a:t>
            </a:r>
            <a:r>
              <a:rPr lang="en-US" dirty="0" smtClean="0"/>
              <a:t>place on </a:t>
            </a:r>
            <a:r>
              <a:rPr lang="en-US" dirty="0"/>
              <a:t>the system bus.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1143000"/>
          </a:xfrm>
        </p:spPr>
        <p:txBody>
          <a:bodyPr>
            <a:normAutofit/>
          </a:bodyPr>
          <a:lstStyle/>
          <a:p>
            <a:pPr algn="ctr"/>
            <a:r>
              <a:rPr lang="en-US" b="1" dirty="0" smtClean="0">
                <a:solidFill>
                  <a:schemeClr val="accent3">
                    <a:lumMod val="75000"/>
                  </a:schemeClr>
                </a:solidFill>
              </a:rPr>
              <a:t>General  organization of microcomputer</a:t>
            </a:r>
            <a:endParaRPr lang="en-US" b="1" dirty="0">
              <a:solidFill>
                <a:schemeClr val="accent3">
                  <a:lumMod val="75000"/>
                </a:schemeClr>
              </a:solidFill>
            </a:endParaRPr>
          </a:p>
        </p:txBody>
      </p:sp>
      <p:graphicFrame>
        <p:nvGraphicFramePr>
          <p:cNvPr id="7" name="Content Placeholder 6"/>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Notched Right Arrow 7"/>
          <p:cNvSpPr/>
          <p:nvPr/>
        </p:nvSpPr>
        <p:spPr>
          <a:xfrm>
            <a:off x="2143108" y="2285992"/>
            <a:ext cx="5929354" cy="57150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Address bus</a:t>
            </a:r>
            <a:endParaRPr lang="en-US" dirty="0"/>
          </a:p>
        </p:txBody>
      </p:sp>
      <p:sp>
        <p:nvSpPr>
          <p:cNvPr id="9" name="Left-Right Arrow 8"/>
          <p:cNvSpPr/>
          <p:nvPr/>
        </p:nvSpPr>
        <p:spPr>
          <a:xfrm>
            <a:off x="2214546" y="5500702"/>
            <a:ext cx="5786478" cy="5000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bus</a:t>
            </a:r>
            <a:endParaRPr lang="en-US" dirty="0"/>
          </a:p>
        </p:txBody>
      </p:sp>
      <p:sp>
        <p:nvSpPr>
          <p:cNvPr id="10" name="Down Arrow 9"/>
          <p:cNvSpPr/>
          <p:nvPr/>
        </p:nvSpPr>
        <p:spPr>
          <a:xfrm>
            <a:off x="3000364" y="4429132"/>
            <a:ext cx="71438" cy="1143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Up-Down Arrow 10"/>
          <p:cNvSpPr/>
          <p:nvPr/>
        </p:nvSpPr>
        <p:spPr>
          <a:xfrm>
            <a:off x="4071934" y="4500570"/>
            <a:ext cx="142876" cy="114300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own Arrow 11"/>
          <p:cNvSpPr/>
          <p:nvPr/>
        </p:nvSpPr>
        <p:spPr>
          <a:xfrm>
            <a:off x="5500694" y="4429132"/>
            <a:ext cx="142876"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Up Arrow 12"/>
          <p:cNvSpPr/>
          <p:nvPr/>
        </p:nvSpPr>
        <p:spPr>
          <a:xfrm>
            <a:off x="6929454" y="4357694"/>
            <a:ext cx="142876" cy="12858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own Arrow 13"/>
          <p:cNvSpPr/>
          <p:nvPr/>
        </p:nvSpPr>
        <p:spPr>
          <a:xfrm>
            <a:off x="2928926" y="2714620"/>
            <a:ext cx="214314"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Down Arrow 14"/>
          <p:cNvSpPr/>
          <p:nvPr/>
        </p:nvSpPr>
        <p:spPr>
          <a:xfrm>
            <a:off x="4000496" y="2643182"/>
            <a:ext cx="214314"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Down Arrow 15"/>
          <p:cNvSpPr/>
          <p:nvPr/>
        </p:nvSpPr>
        <p:spPr>
          <a:xfrm>
            <a:off x="5357818" y="2714620"/>
            <a:ext cx="214315"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own Arrow 16"/>
          <p:cNvSpPr/>
          <p:nvPr/>
        </p:nvSpPr>
        <p:spPr>
          <a:xfrm>
            <a:off x="6929454" y="2714620"/>
            <a:ext cx="214314"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Elbow Connector 18"/>
          <p:cNvCxnSpPr/>
          <p:nvPr/>
        </p:nvCxnSpPr>
        <p:spPr>
          <a:xfrm flipV="1">
            <a:off x="2357422" y="4000504"/>
            <a:ext cx="1357322" cy="571504"/>
          </a:xfrm>
          <a:prstGeom prst="bentConnector3">
            <a:avLst>
              <a:gd name="adj1" fmla="val 8849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flipV="1">
            <a:off x="2143108" y="4357694"/>
            <a:ext cx="1571636" cy="428628"/>
          </a:xfrm>
          <a:prstGeom prst="bentConnector3">
            <a:avLst>
              <a:gd name="adj1" fmla="val 9654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Elbow Connector 40"/>
          <p:cNvCxnSpPr/>
          <p:nvPr/>
        </p:nvCxnSpPr>
        <p:spPr>
          <a:xfrm flipV="1">
            <a:off x="2143108" y="4000504"/>
            <a:ext cx="2714644" cy="1000132"/>
          </a:xfrm>
          <a:prstGeom prst="bentConnector3">
            <a:avLst>
              <a:gd name="adj1" fmla="val 92494"/>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Elbow Connector 45"/>
          <p:cNvCxnSpPr/>
          <p:nvPr/>
        </p:nvCxnSpPr>
        <p:spPr>
          <a:xfrm flipV="1">
            <a:off x="2285984" y="4000504"/>
            <a:ext cx="4143404" cy="1285884"/>
          </a:xfrm>
          <a:prstGeom prst="bentConnector3">
            <a:avLst>
              <a:gd name="adj1" fmla="val 9549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Elbow Connector 62"/>
          <p:cNvCxnSpPr/>
          <p:nvPr/>
        </p:nvCxnSpPr>
        <p:spPr>
          <a:xfrm flipV="1">
            <a:off x="2214546" y="4214818"/>
            <a:ext cx="571504" cy="35719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References</a:t>
            </a:r>
            <a:br>
              <a:rPr lang="en-US" b="1" i="1" dirty="0" smtClean="0"/>
            </a:br>
            <a:endParaRPr lang="en-US" dirty="0"/>
          </a:p>
        </p:txBody>
      </p:sp>
      <p:sp>
        <p:nvSpPr>
          <p:cNvPr id="3" name="Content Placeholder 2"/>
          <p:cNvSpPr>
            <a:spLocks noGrp="1"/>
          </p:cNvSpPr>
          <p:nvPr>
            <p:ph sz="quarter" idx="1"/>
          </p:nvPr>
        </p:nvSpPr>
        <p:spPr>
          <a:xfrm>
            <a:off x="457200" y="1600200"/>
            <a:ext cx="7859216" cy="4873752"/>
          </a:xfrm>
        </p:spPr>
        <p:txBody>
          <a:bodyPr>
            <a:normAutofit/>
          </a:bodyPr>
          <a:lstStyle/>
          <a:p>
            <a:r>
              <a:rPr lang="en-US" dirty="0" smtClean="0"/>
              <a:t> </a:t>
            </a:r>
            <a:r>
              <a:rPr lang="en-US" sz="2000" dirty="0"/>
              <a:t>The 8086 Microprocessors </a:t>
            </a:r>
            <a:r>
              <a:rPr lang="en-US" sz="2000" dirty="0" err="1" smtClean="0"/>
              <a:t>Architecture,software</a:t>
            </a:r>
            <a:r>
              <a:rPr lang="en-US" sz="2000" dirty="0" smtClean="0"/>
              <a:t> </a:t>
            </a:r>
            <a:r>
              <a:rPr lang="en-US" sz="2000" dirty="0"/>
              <a:t>and Interfacing </a:t>
            </a:r>
            <a:r>
              <a:rPr lang="en-US" sz="2000" dirty="0" smtClean="0"/>
              <a:t>techniques, By</a:t>
            </a:r>
            <a:r>
              <a:rPr lang="en-US" sz="2000" dirty="0"/>
              <a:t>: </a:t>
            </a:r>
            <a:r>
              <a:rPr lang="en-US" sz="2000" i="1" dirty="0"/>
              <a:t>Walter A. Triebel</a:t>
            </a:r>
          </a:p>
          <a:p>
            <a:r>
              <a:rPr lang="en-US" sz="2000" dirty="0" smtClean="0"/>
              <a:t>The </a:t>
            </a:r>
            <a:r>
              <a:rPr lang="en-US" sz="2000" dirty="0"/>
              <a:t>8086/8088 MPU, </a:t>
            </a:r>
            <a:r>
              <a:rPr lang="en-US" sz="2000" dirty="0" err="1" smtClean="0"/>
              <a:t>Architecture,programming</a:t>
            </a:r>
            <a:r>
              <a:rPr lang="en-US" sz="2000" dirty="0" smtClean="0"/>
              <a:t> </a:t>
            </a:r>
            <a:r>
              <a:rPr lang="en-US" sz="2000" dirty="0"/>
              <a:t>and </a:t>
            </a:r>
            <a:r>
              <a:rPr lang="en-US" sz="2000" dirty="0" smtClean="0"/>
              <a:t>interfacing, BY</a:t>
            </a:r>
            <a:r>
              <a:rPr lang="en-US" sz="2000" dirty="0"/>
              <a:t>: </a:t>
            </a:r>
            <a:r>
              <a:rPr lang="en-US" sz="2000" i="1" dirty="0"/>
              <a:t>Barry B. </a:t>
            </a:r>
            <a:r>
              <a:rPr lang="en-US" sz="2000" i="1" dirty="0" err="1" smtClean="0"/>
              <a:t>Brey</a:t>
            </a:r>
            <a:endParaRPr lang="en-US" sz="2000" i="1" dirty="0" smtClean="0"/>
          </a:p>
          <a:p>
            <a:r>
              <a:rPr lang="en-GB" sz="2000" dirty="0"/>
              <a:t>Introduction to Microcontrollers, ,</a:t>
            </a:r>
            <a:r>
              <a:rPr lang="en-GB" sz="2000" dirty="0" err="1"/>
              <a:t>G¨unther</a:t>
            </a:r>
            <a:r>
              <a:rPr lang="en-GB" sz="2000" dirty="0"/>
              <a:t> </a:t>
            </a:r>
            <a:r>
              <a:rPr lang="en-GB" sz="2000" dirty="0" err="1"/>
              <a:t>Gridling</a:t>
            </a:r>
            <a:r>
              <a:rPr lang="en-GB" sz="2000" dirty="0"/>
              <a:t>, Bettina Weiss, February 26, 2007</a:t>
            </a:r>
            <a:endParaRPr lang="en-US" sz="2000" dirty="0"/>
          </a:p>
          <a:p>
            <a:r>
              <a:rPr lang="en-US" sz="2000" dirty="0" smtClean="0"/>
              <a:t>Microcontroller </a:t>
            </a:r>
            <a:r>
              <a:rPr lang="en-US" sz="2000" dirty="0"/>
              <a:t>and Embedded Systems Laboratory, Authors: </a:t>
            </a:r>
            <a:r>
              <a:rPr lang="en-US" sz="2000" dirty="0" err="1"/>
              <a:t>Kileen</a:t>
            </a:r>
            <a:r>
              <a:rPr lang="en-US" sz="2000" dirty="0"/>
              <a:t> Cheng, Patrick Frantz, CJ </a:t>
            </a:r>
            <a:r>
              <a:rPr lang="en-US" sz="2000" dirty="0" err="1"/>
              <a:t>Ganier</a:t>
            </a:r>
            <a:r>
              <a:rPr lang="en-US" sz="2000" dirty="0"/>
              <a:t>, October 25, 2012</a:t>
            </a:r>
          </a:p>
          <a:p>
            <a:r>
              <a:rPr lang="en-GB" sz="2000" dirty="0"/>
              <a:t>Singh </a:t>
            </a:r>
            <a:r>
              <a:rPr lang="en-GB" sz="2000" dirty="0"/>
              <a:t>,A, The 8088 Microprocessor Programming , interfacing , software , hardware and  applications, 1989</a:t>
            </a:r>
            <a:endParaRPr lang="en-US" sz="2000" dirty="0"/>
          </a:p>
          <a:p>
            <a:pPr>
              <a:buNone/>
            </a:pPr>
            <a:endParaRPr lang="en-US" dirty="0"/>
          </a:p>
        </p:txBody>
      </p:sp>
      <p:pic>
        <p:nvPicPr>
          <p:cNvPr id="4098" name="Picture 2" descr="C:\Program Files\Microsoft Office\MEDIA\CAGCAT10\j0217698.wmf"/>
          <p:cNvPicPr>
            <a:picLocks noChangeAspect="1" noChangeArrowheads="1"/>
          </p:cNvPicPr>
          <p:nvPr/>
        </p:nvPicPr>
        <p:blipFill>
          <a:blip r:embed="rId2"/>
          <a:srcRect/>
          <a:stretch>
            <a:fillRect/>
          </a:stretch>
        </p:blipFill>
        <p:spPr bwMode="auto">
          <a:xfrm>
            <a:off x="7000892" y="0"/>
            <a:ext cx="1747418" cy="169346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29444" cy="1143000"/>
          </a:xfrm>
        </p:spPr>
        <p:txBody>
          <a:bodyPr>
            <a:prstTxWarp prst="textInflate">
              <a:avLst/>
            </a:prstTxWarp>
            <a:normAutofit/>
          </a:bodyPr>
          <a:lstStyle/>
          <a:p>
            <a:r>
              <a:rPr lang="en-US" u="sng" dirty="0" smtClean="0">
                <a:latin typeface="Bernard MT Condensed" pitchFamily="18" charset="0"/>
              </a:rPr>
              <a:t>Objective</a:t>
            </a:r>
            <a:r>
              <a:rPr lang="en-US" dirty="0" smtClean="0">
                <a:latin typeface="Bernard MT Condensed" pitchFamily="18" charset="0"/>
              </a:rPr>
              <a:t> </a:t>
            </a:r>
            <a:br>
              <a:rPr lang="en-US" dirty="0" smtClean="0">
                <a:latin typeface="Bernard MT Condensed" pitchFamily="18" charset="0"/>
              </a:rPr>
            </a:br>
            <a:endParaRPr lang="en-US" dirty="0">
              <a:latin typeface="Bernard MT Condensed" pitchFamily="18" charset="0"/>
            </a:endParaRPr>
          </a:p>
        </p:txBody>
      </p:sp>
      <p:sp>
        <p:nvSpPr>
          <p:cNvPr id="3" name="Content Placeholder 2"/>
          <p:cNvSpPr>
            <a:spLocks noGrp="1"/>
          </p:cNvSpPr>
          <p:nvPr>
            <p:ph sz="quarter" idx="1"/>
          </p:nvPr>
        </p:nvSpPr>
        <p:spPr>
          <a:xfrm>
            <a:off x="457200" y="1600200"/>
            <a:ext cx="7901014" cy="3900502"/>
          </a:xfrm>
        </p:spPr>
        <p:txBody>
          <a:bodyPr>
            <a:normAutofit/>
          </a:bodyPr>
          <a:lstStyle/>
          <a:p>
            <a:pPr lvl="0"/>
            <a:r>
              <a:rPr lang="en-US" dirty="0"/>
              <a:t>Understand fundamental concepts of 8086 Microprocessor architecture.</a:t>
            </a:r>
          </a:p>
          <a:p>
            <a:pPr lvl="0"/>
            <a:r>
              <a:rPr lang="en-US" dirty="0"/>
              <a:t>Studying assembly language 8086 instruction set and addressing mode.</a:t>
            </a:r>
          </a:p>
          <a:p>
            <a:pPr lvl="0"/>
            <a:r>
              <a:rPr lang="en-US" dirty="0"/>
              <a:t>Solve common problems using assembly language. </a:t>
            </a:r>
          </a:p>
          <a:p>
            <a:r>
              <a:rPr lang="en-US" dirty="0"/>
              <a:t>Be familiar with different types of MC’s and how to choose best type for different applications. </a:t>
            </a:r>
            <a:endParaRPr lang="en-US" dirty="0"/>
          </a:p>
        </p:txBody>
      </p:sp>
      <p:pic>
        <p:nvPicPr>
          <p:cNvPr id="3075" name="Picture 3" descr="C:\Program Files\Microsoft Office\MEDIA\CAGCAT10\j0199805.wmf"/>
          <p:cNvPicPr>
            <a:picLocks noChangeAspect="1" noChangeArrowheads="1"/>
          </p:cNvPicPr>
          <p:nvPr/>
        </p:nvPicPr>
        <p:blipFill>
          <a:blip r:embed="rId2"/>
          <a:srcRect/>
          <a:stretch>
            <a:fillRect/>
          </a:stretch>
        </p:blipFill>
        <p:spPr bwMode="auto">
          <a:xfrm>
            <a:off x="7354519" y="0"/>
            <a:ext cx="1789481" cy="180319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Forms of Teaching</a:t>
            </a:r>
            <a:endParaRPr lang="en-US" dirty="0"/>
          </a:p>
        </p:txBody>
      </p:sp>
      <p:sp>
        <p:nvSpPr>
          <p:cNvPr id="3" name="Content Placeholder 2"/>
          <p:cNvSpPr>
            <a:spLocks noGrp="1"/>
          </p:cNvSpPr>
          <p:nvPr>
            <p:ph sz="quarter" idx="1"/>
          </p:nvPr>
        </p:nvSpPr>
        <p:spPr/>
        <p:txBody>
          <a:bodyPr/>
          <a:lstStyle/>
          <a:p>
            <a:r>
              <a:rPr lang="en-US" dirty="0" smtClean="0"/>
              <a:t>The course consists of two parts; a theoretical part and practical or applied part, part I (theory)  depend on lectures in the hall to explain the basic concepts associated with the course by using the Data show and white board.</a:t>
            </a:r>
          </a:p>
          <a:p>
            <a:r>
              <a:rPr lang="en-US" dirty="0" smtClean="0"/>
              <a:t>Part II (practical)  is associated with training on EMU8086 version4 program in assembly Lab.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Calibri"/>
                <a:ea typeface="Calibri"/>
                <a:cs typeface="Arial"/>
              </a:rPr>
              <a:t>The Two Terms program</a:t>
            </a:r>
            <a:endParaRPr lang="en-US" dirty="0"/>
          </a:p>
        </p:txBody>
      </p:sp>
      <p:sp>
        <p:nvSpPr>
          <p:cNvPr id="3" name="Content Placeholder 2"/>
          <p:cNvSpPr>
            <a:spLocks noGrp="1"/>
          </p:cNvSpPr>
          <p:nvPr>
            <p:ph sz="quarter" idx="1"/>
          </p:nvPr>
        </p:nvSpPr>
        <p:spPr>
          <a:xfrm>
            <a:off x="285720" y="1600200"/>
            <a:ext cx="8286808" cy="4873752"/>
          </a:xfrm>
        </p:spPr>
        <p:txBody>
          <a:bodyPr>
            <a:normAutofit fontScale="85000" lnSpcReduction="10000"/>
          </a:bodyPr>
          <a:lstStyle/>
          <a:p>
            <a:r>
              <a:rPr lang="en-US" dirty="0" smtClean="0"/>
              <a:t>Week1	Introduction, course outline and grading</a:t>
            </a:r>
          </a:p>
          <a:p>
            <a:r>
              <a:rPr lang="en-US" dirty="0" smtClean="0"/>
              <a:t>Week2	CPU Architecture, System bus .</a:t>
            </a:r>
          </a:p>
          <a:p>
            <a:r>
              <a:rPr lang="en-US" dirty="0" smtClean="0"/>
              <a:t>Week3	PC components, Data Transfer, Fetch and Execute 		Cycles.</a:t>
            </a:r>
          </a:p>
          <a:p>
            <a:r>
              <a:rPr lang="en-US" dirty="0" smtClean="0"/>
              <a:t>Week4	Address , Data and Control Busses</a:t>
            </a:r>
          </a:p>
          <a:p>
            <a:r>
              <a:rPr lang="en-US" dirty="0" smtClean="0"/>
              <a:t>Week5	Memory Types, operation and  Read/Write cycles</a:t>
            </a:r>
          </a:p>
          <a:p>
            <a:r>
              <a:rPr lang="en-US" dirty="0" smtClean="0"/>
              <a:t>Week6	I/O controllers , Execution and Bus Interface unit.</a:t>
            </a:r>
          </a:p>
          <a:p>
            <a:r>
              <a:rPr lang="en-US" dirty="0" smtClean="0"/>
              <a:t>Week7	Addressing data in memory, Registers of the 8086. </a:t>
            </a:r>
          </a:p>
          <a:p>
            <a:r>
              <a:rPr lang="en-US" dirty="0" smtClean="0"/>
              <a:t>Week8	Data Registers, Flags, The Status Register, and 		Implementing Control </a:t>
            </a:r>
          </a:p>
          <a:p>
            <a:r>
              <a:rPr lang="en-US" dirty="0" smtClean="0"/>
              <a:t>Week9	No. of Operands in  instructions, Addressing 			Modes of 8086</a:t>
            </a:r>
          </a:p>
          <a:p>
            <a:r>
              <a:rPr lang="en-US" dirty="0" smtClean="0"/>
              <a:t>Week10	1</a:t>
            </a:r>
            <a:r>
              <a:rPr lang="en-US" baseline="30000" dirty="0" smtClean="0"/>
              <a:t>st</a:t>
            </a:r>
            <a:r>
              <a:rPr lang="en-US" dirty="0" smtClean="0"/>
              <a:t> semester Exam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Term Program</a:t>
            </a:r>
            <a:endParaRPr lang="en-US" dirty="0"/>
          </a:p>
        </p:txBody>
      </p:sp>
      <p:sp>
        <p:nvSpPr>
          <p:cNvPr id="3" name="Content Placeholder 2"/>
          <p:cNvSpPr>
            <a:spLocks noGrp="1"/>
          </p:cNvSpPr>
          <p:nvPr>
            <p:ph sz="quarter" idx="1"/>
          </p:nvPr>
        </p:nvSpPr>
        <p:spPr/>
        <p:txBody>
          <a:bodyPr>
            <a:normAutofit fontScale="55000" lnSpcReduction="20000"/>
          </a:bodyPr>
          <a:lstStyle/>
          <a:p>
            <a:r>
              <a:rPr lang="en-US" dirty="0" smtClean="0"/>
              <a:t>Week 11		8 types of addressing mode .</a:t>
            </a:r>
          </a:p>
          <a:p>
            <a:r>
              <a:rPr lang="en-US" dirty="0" smtClean="0"/>
              <a:t>Week12		Stack (Concepts and Applications )</a:t>
            </a:r>
          </a:p>
          <a:p>
            <a:r>
              <a:rPr lang="en-US" dirty="0" smtClean="0"/>
              <a:t>Week13		Instruction set, Data transfer instructions</a:t>
            </a:r>
          </a:p>
          <a:p>
            <a:r>
              <a:rPr lang="en-US" dirty="0" smtClean="0"/>
              <a:t>Week14		Arithmetic and Logic Instructions</a:t>
            </a:r>
          </a:p>
          <a:p>
            <a:r>
              <a:rPr lang="en-US" dirty="0" smtClean="0"/>
              <a:t>Week15		Logical Instructions</a:t>
            </a:r>
          </a:p>
          <a:p>
            <a:r>
              <a:rPr lang="en-US" dirty="0" smtClean="0"/>
              <a:t>Week16		Advance instruction (Program and Control )</a:t>
            </a:r>
          </a:p>
          <a:p>
            <a:r>
              <a:rPr lang="en-US" dirty="0" smtClean="0"/>
              <a:t>Week17		Jump Instructions</a:t>
            </a:r>
          </a:p>
          <a:p>
            <a:r>
              <a:rPr lang="en-US" dirty="0" smtClean="0"/>
              <a:t>Week18		String instructions</a:t>
            </a:r>
          </a:p>
          <a:p>
            <a:r>
              <a:rPr lang="en-US" dirty="0" smtClean="0"/>
              <a:t>Week19		Interrupts.</a:t>
            </a:r>
          </a:p>
          <a:p>
            <a:r>
              <a:rPr lang="en-US" dirty="0" smtClean="0"/>
              <a:t>Week22</a:t>
            </a:r>
            <a:r>
              <a:rPr lang="en-US" dirty="0" smtClean="0"/>
              <a:t>		Hardware interrupts and maskable INT</a:t>
            </a:r>
          </a:p>
          <a:p>
            <a:r>
              <a:rPr lang="en-US" dirty="0" smtClean="0"/>
              <a:t>Week23		Input / Output Instruction</a:t>
            </a:r>
          </a:p>
          <a:p>
            <a:r>
              <a:rPr lang="en-US" dirty="0" smtClean="0"/>
              <a:t>Week24		Isolated and memory I/O</a:t>
            </a:r>
          </a:p>
          <a:p>
            <a:r>
              <a:rPr lang="en-US" dirty="0" smtClean="0"/>
              <a:t>Week25</a:t>
            </a:r>
            <a:r>
              <a:rPr lang="en-US" dirty="0" smtClean="0"/>
              <a:t>	</a:t>
            </a:r>
            <a:r>
              <a:rPr lang="en-US" dirty="0" smtClean="0"/>
              <a:t>-26</a:t>
            </a:r>
            <a:r>
              <a:rPr lang="en-US" dirty="0" smtClean="0"/>
              <a:t>	</a:t>
            </a:r>
            <a:r>
              <a:rPr lang="en-GB" dirty="0" smtClean="0"/>
              <a:t>Iteration </a:t>
            </a:r>
            <a:r>
              <a:rPr lang="en-GB" dirty="0" smtClean="0"/>
              <a:t>Instructions,  </a:t>
            </a:r>
            <a:r>
              <a:rPr lang="en-GB" dirty="0"/>
              <a:t>Procedure Call And Return</a:t>
            </a:r>
            <a:endParaRPr lang="en-US" dirty="0" smtClean="0"/>
          </a:p>
          <a:p>
            <a:r>
              <a:rPr lang="en-US" dirty="0" smtClean="0"/>
              <a:t>Week26-27</a:t>
            </a:r>
            <a:r>
              <a:rPr lang="en-US" dirty="0" smtClean="0"/>
              <a:t>	</a:t>
            </a:r>
            <a:r>
              <a:rPr lang="en-US" dirty="0"/>
              <a:t> </a:t>
            </a:r>
            <a:r>
              <a:rPr lang="en-US" dirty="0"/>
              <a:t>microcontroller Types based on vendor or provider ; AVR, </a:t>
            </a:r>
            <a:r>
              <a:rPr lang="en-US" dirty="0"/>
              <a:t>		</a:t>
            </a:r>
            <a:r>
              <a:rPr lang="en-US" dirty="0" smtClean="0"/>
              <a:t>	</a:t>
            </a:r>
            <a:r>
              <a:rPr lang="en-US" dirty="0" err="1" smtClean="0"/>
              <a:t>PIC,Hitachi,Motorolla</a:t>
            </a:r>
            <a:r>
              <a:rPr lang="en-US" dirty="0" smtClean="0"/>
              <a:t> </a:t>
            </a:r>
            <a:r>
              <a:rPr lang="en-US" dirty="0" err="1" smtClean="0"/>
              <a:t>etc</a:t>
            </a:r>
            <a:r>
              <a:rPr lang="en-US" dirty="0" smtClean="0"/>
              <a:t>,</a:t>
            </a:r>
            <a:r>
              <a:rPr lang="en-GB" sz="2400" dirty="0" smtClean="0">
                <a:solidFill>
                  <a:schemeClr val="tx1"/>
                </a:solidFill>
              </a:rPr>
              <a:t>-</a:t>
            </a:r>
            <a:r>
              <a:rPr lang="en-US" sz="2400" dirty="0">
                <a:solidFill>
                  <a:schemeClr val="tx1"/>
                </a:solidFill>
              </a:rPr>
              <a:t>RISC Vs. </a:t>
            </a:r>
            <a:r>
              <a:rPr lang="en-US" sz="2400" dirty="0">
                <a:solidFill>
                  <a:schemeClr val="tx1"/>
                </a:solidFill>
              </a:rPr>
              <a:t>CISC CPU ARCHITECTURES ,  </a:t>
            </a:r>
            <a:r>
              <a:rPr lang="en-US" sz="2400" dirty="0" smtClean="0">
                <a:solidFill>
                  <a:schemeClr val="tx1"/>
                </a:solidFill>
              </a:rPr>
              <a:t>		HARVARD </a:t>
            </a:r>
            <a:r>
              <a:rPr lang="en-US" sz="2400" dirty="0">
                <a:solidFill>
                  <a:schemeClr val="tx1"/>
                </a:solidFill>
              </a:rPr>
              <a:t>Vs. </a:t>
            </a:r>
            <a:r>
              <a:rPr lang="en-US" sz="2400" dirty="0">
                <a:solidFill>
                  <a:schemeClr val="tx1"/>
                </a:solidFill>
              </a:rPr>
              <a:t>VON- NEUMANN CPU ARCHITECTURE </a:t>
            </a:r>
          </a:p>
          <a:p>
            <a:r>
              <a:rPr lang="en-US" dirty="0"/>
              <a:t>.Week 28-30	 </a:t>
            </a:r>
            <a:r>
              <a:rPr lang="en-US" dirty="0"/>
              <a:t>How Do We Right the Instructions and Tell the MPU What to </a:t>
            </a:r>
            <a:r>
              <a:rPr lang="en-US" dirty="0" smtClean="0"/>
              <a:t>		</a:t>
            </a:r>
            <a:r>
              <a:rPr lang="en-US" dirty="0" err="1" smtClean="0"/>
              <a:t>Do</a:t>
            </a:r>
            <a:r>
              <a:rPr lang="en-US" dirty="0" err="1"/>
              <a:t>?,Working</a:t>
            </a:r>
            <a:r>
              <a:rPr lang="en-US" dirty="0"/>
              <a:t> with microcontroller, Memory selection of the </a:t>
            </a:r>
            <a:r>
              <a:rPr lang="en-US" dirty="0" smtClean="0"/>
              <a:t>			microcontroller</a:t>
            </a:r>
            <a:r>
              <a:rPr lang="en-US" dirty="0"/>
              <a:t>, , common communication peripherals on MC’s: UART, </a:t>
            </a:r>
            <a:r>
              <a:rPr lang="en-US" dirty="0" smtClean="0"/>
              <a:t>		SPI</a:t>
            </a:r>
            <a:r>
              <a:rPr lang="en-US" dirty="0"/>
              <a:t>, and I2C, Different microcontroller with applications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LECTURE #1</a:t>
            </a:r>
            <a:endParaRPr lang="en-US" dirty="0"/>
          </a:p>
        </p:txBody>
      </p:sp>
      <p:sp>
        <p:nvSpPr>
          <p:cNvPr id="5" name="Subtitle 4"/>
          <p:cNvSpPr>
            <a:spLocks noGrp="1"/>
          </p:cNvSpPr>
          <p:nvPr>
            <p:ph type="subTitle" idx="1"/>
          </p:nvPr>
        </p:nvSpPr>
        <p:spPr/>
        <p:txBody>
          <a:bodyPr/>
          <a:lstStyle/>
          <a:p>
            <a:endParaRPr lang="en-US" dirty="0"/>
          </a:p>
        </p:txBody>
      </p:sp>
      <p:pic>
        <p:nvPicPr>
          <p:cNvPr id="2050" name="Picture 2" descr="C:\Program Files\Microsoft Office\MEDIA\CAGCAT10\j0292982.wmf"/>
          <p:cNvPicPr>
            <a:picLocks noChangeAspect="1" noChangeArrowheads="1"/>
          </p:cNvPicPr>
          <p:nvPr/>
        </p:nvPicPr>
        <p:blipFill>
          <a:blip r:embed="rId2"/>
          <a:srcRect/>
          <a:stretch>
            <a:fillRect/>
          </a:stretch>
        </p:blipFill>
        <p:spPr bwMode="auto">
          <a:xfrm>
            <a:off x="6643702" y="500042"/>
            <a:ext cx="1843430" cy="181965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Microcomputer Architecture</a:t>
            </a:r>
            <a:br>
              <a:rPr lang="en-US" b="1" i="1" dirty="0" smtClean="0"/>
            </a:br>
            <a:endParaRPr lang="en-US" dirty="0"/>
          </a:p>
        </p:txBody>
      </p:sp>
      <p:sp>
        <p:nvSpPr>
          <p:cNvPr id="3" name="Content Placeholder 2"/>
          <p:cNvSpPr>
            <a:spLocks noGrp="1"/>
          </p:cNvSpPr>
          <p:nvPr>
            <p:ph sz="quarter" idx="1"/>
          </p:nvPr>
        </p:nvSpPr>
        <p:spPr/>
        <p:txBody>
          <a:bodyPr>
            <a:normAutofit/>
          </a:bodyPr>
          <a:lstStyle/>
          <a:p>
            <a:pPr algn="just"/>
            <a:r>
              <a:rPr lang="en-US" dirty="0" smtClean="0"/>
              <a:t>A </a:t>
            </a:r>
            <a:r>
              <a:rPr lang="en-US" dirty="0"/>
              <a:t>computer system has three main components: a </a:t>
            </a:r>
            <a:r>
              <a:rPr lang="en-US" b="1" dirty="0" smtClean="0">
                <a:solidFill>
                  <a:srgbClr val="FF0000"/>
                </a:solidFill>
              </a:rPr>
              <a:t>Central Processing </a:t>
            </a:r>
            <a:r>
              <a:rPr lang="en-US" b="1" dirty="0">
                <a:solidFill>
                  <a:srgbClr val="FF0000"/>
                </a:solidFill>
              </a:rPr>
              <a:t>Unit (CPU) </a:t>
            </a:r>
            <a:r>
              <a:rPr lang="en-US" b="1" dirty="0"/>
              <a:t>or </a:t>
            </a:r>
            <a:r>
              <a:rPr lang="en-US" dirty="0"/>
              <a:t>processor, a </a:t>
            </a:r>
            <a:r>
              <a:rPr lang="en-US" b="1" dirty="0">
                <a:solidFill>
                  <a:srgbClr val="FF0000"/>
                </a:solidFill>
              </a:rPr>
              <a:t>Memory Unit </a:t>
            </a:r>
            <a:r>
              <a:rPr lang="en-US" dirty="0"/>
              <a:t>and </a:t>
            </a:r>
            <a:r>
              <a:rPr lang="en-US" b="1" dirty="0" smtClean="0">
                <a:solidFill>
                  <a:srgbClr val="FF0000"/>
                </a:solidFill>
              </a:rPr>
              <a:t>Input Output </a:t>
            </a:r>
            <a:r>
              <a:rPr lang="en-US" b="1" dirty="0">
                <a:solidFill>
                  <a:srgbClr val="FF0000"/>
                </a:solidFill>
              </a:rPr>
              <a:t>Units </a:t>
            </a:r>
            <a:r>
              <a:rPr lang="en-US" dirty="0"/>
              <a:t>(devices). In any microcomputer system, </a:t>
            </a:r>
            <a:r>
              <a:rPr lang="en-US" dirty="0" smtClean="0"/>
              <a:t>the component </a:t>
            </a:r>
            <a:r>
              <a:rPr lang="en-US" dirty="0"/>
              <a:t>which actually processes data is entirely contained on </a:t>
            </a:r>
            <a:r>
              <a:rPr lang="en-US" dirty="0" smtClean="0"/>
              <a:t>a single </a:t>
            </a:r>
            <a:r>
              <a:rPr lang="en-US" dirty="0"/>
              <a:t>chip called Microprocessor (</a:t>
            </a:r>
            <a:r>
              <a:rPr lang="en-US" dirty="0">
                <a:solidFill>
                  <a:srgbClr val="7030A0"/>
                </a:solidFill>
              </a:rPr>
              <a:t>MPU)</a:t>
            </a:r>
            <a:r>
              <a:rPr lang="en-US" dirty="0"/>
              <a:t>. This MPU can </a:t>
            </a:r>
            <a:r>
              <a:rPr lang="en-US" dirty="0" smtClean="0"/>
              <a:t>be programmed </a:t>
            </a:r>
            <a:r>
              <a:rPr lang="en-US" dirty="0"/>
              <a:t>using assembly language. Writing a program </a:t>
            </a:r>
            <a:r>
              <a:rPr lang="en-US" dirty="0" smtClean="0"/>
              <a:t>in assembly </a:t>
            </a:r>
            <a:r>
              <a:rPr lang="en-US" dirty="0"/>
              <a:t>language requires a knowledge of the computer </a:t>
            </a:r>
            <a:r>
              <a:rPr lang="en-US" dirty="0" smtClean="0"/>
              <a:t>hardware (or </a:t>
            </a:r>
            <a:r>
              <a:rPr lang="en-US" dirty="0"/>
              <a:t>Architecture) and the details of its instruction set.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2000" b="1" dirty="0" smtClean="0">
                <a:solidFill>
                  <a:srgbClr val="7030A0"/>
                </a:solidFill>
              </a:rPr>
              <a:t>Fig(1): A computer block diagram	        Fig(2): CPU Components</a:t>
            </a:r>
            <a:endParaRPr lang="en-US" sz="2000" b="1" dirty="0">
              <a:solidFill>
                <a:srgbClr val="7030A0"/>
              </a:solidFill>
            </a:endParaRPr>
          </a:p>
        </p:txBody>
      </p:sp>
      <p:graphicFrame>
        <p:nvGraphicFramePr>
          <p:cNvPr id="7" name="Content Placeholder 6"/>
          <p:cNvGraphicFramePr>
            <a:graphicFrameLocks noGrp="1"/>
          </p:cNvGraphicFramePr>
          <p:nvPr>
            <p:ph sz="quarter" idx="1"/>
          </p:nvPr>
        </p:nvGraphicFramePr>
        <p:xfrm>
          <a:off x="457200" y="1600200"/>
          <a:ext cx="454342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quarter" idx="2"/>
          </p:nvPr>
        </p:nvGraphicFramePr>
        <p:xfrm>
          <a:off x="4270375" y="1600200"/>
          <a:ext cx="36576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1" name="Straight Arrow Connector 10"/>
          <p:cNvCxnSpPr/>
          <p:nvPr/>
        </p:nvCxnSpPr>
        <p:spPr>
          <a:xfrm>
            <a:off x="1857356" y="3071810"/>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750331" y="432197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2214546" y="4286256"/>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357554" y="314324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300</TotalTime>
  <Words>858</Words>
  <Application>Microsoft Office PowerPoint</Application>
  <PresentationFormat>On-screen Show (4:3)</PresentationFormat>
  <Paragraphs>124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PowerPoint Presentation</vt:lpstr>
      <vt:lpstr>References </vt:lpstr>
      <vt:lpstr>Objective  </vt:lpstr>
      <vt:lpstr>Forms of Teaching</vt:lpstr>
      <vt:lpstr>The Two Terms program</vt:lpstr>
      <vt:lpstr>2nd Term Program</vt:lpstr>
      <vt:lpstr>LECTURE #1</vt:lpstr>
      <vt:lpstr>Microcomputer Architecture </vt:lpstr>
      <vt:lpstr>Fig(1): A computer block diagram         Fig(2): CPU Components</vt:lpstr>
      <vt:lpstr>Computer main Components</vt:lpstr>
      <vt:lpstr>Evolution of Intel Microprocessor </vt:lpstr>
      <vt:lpstr>Table 1: Different Microprocessor features descriptions </vt:lpstr>
      <vt:lpstr>CPU function</vt:lpstr>
      <vt:lpstr>System Bus </vt:lpstr>
      <vt:lpstr>Types of Busses</vt:lpstr>
      <vt:lpstr>General  organization of microcomputer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Assembly Programming</dc:title>
  <dc:creator>sajrz</dc:creator>
  <cp:lastModifiedBy>DR.Ahmed Saker 2o1O</cp:lastModifiedBy>
  <cp:revision>40</cp:revision>
  <dcterms:created xsi:type="dcterms:W3CDTF">2011-10-11T11:52:05Z</dcterms:created>
  <dcterms:modified xsi:type="dcterms:W3CDTF">2019-05-08T15:08:26Z</dcterms:modified>
</cp:coreProperties>
</file>