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3" r:id="rId2"/>
    <p:sldId id="276" r:id="rId3"/>
    <p:sldId id="277" r:id="rId4"/>
    <p:sldId id="278" r:id="rId5"/>
    <p:sldId id="258" r:id="rId6"/>
    <p:sldId id="259" r:id="rId7"/>
    <p:sldId id="260" r:id="rId8"/>
    <p:sldId id="261" r:id="rId9"/>
    <p:sldId id="262" r:id="rId10"/>
    <p:sldId id="264" r:id="rId11"/>
    <p:sldId id="265" r:id="rId12"/>
    <p:sldId id="25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A035DC-E235-4A23-BAF7-DC487B5C79A7}" type="datetimeFigureOut">
              <a:rPr lang="en-US" smtClean="0"/>
              <a:t>2/12/2019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819B0-11AC-44E1-9048-26541EAD0E7B}" type="slidenum">
              <a:rPr lang="en-US" smtClean="0"/>
              <a:t>‹#›</a:t>
            </a:fld>
            <a:endParaRPr lang="en-US"/>
          </a:p>
        </p:txBody>
      </p:sp>
    </p:spTree>
    <p:extLst>
      <p:ext uri="{BB962C8B-B14F-4D97-AF65-F5344CB8AC3E}">
        <p14:creationId xmlns:p14="http://schemas.microsoft.com/office/powerpoint/2010/main" val="3412808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8819B0-11AC-44E1-9048-26541EAD0E7B}" type="slidenum">
              <a:rPr lang="en-US" smtClean="0"/>
              <a:t>6</a:t>
            </a:fld>
            <a:endParaRPr lang="en-US"/>
          </a:p>
        </p:txBody>
      </p:sp>
    </p:spTree>
    <p:extLst>
      <p:ext uri="{BB962C8B-B14F-4D97-AF65-F5344CB8AC3E}">
        <p14:creationId xmlns:p14="http://schemas.microsoft.com/office/powerpoint/2010/main" val="3094199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8819B0-11AC-44E1-9048-26541EAD0E7B}" type="slidenum">
              <a:rPr lang="en-US" smtClean="0"/>
              <a:t>7</a:t>
            </a:fld>
            <a:endParaRPr lang="en-US"/>
          </a:p>
        </p:txBody>
      </p:sp>
    </p:spTree>
    <p:extLst>
      <p:ext uri="{BB962C8B-B14F-4D97-AF65-F5344CB8AC3E}">
        <p14:creationId xmlns:p14="http://schemas.microsoft.com/office/powerpoint/2010/main" val="2135253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8819B0-11AC-44E1-9048-26541EAD0E7B}" type="slidenum">
              <a:rPr lang="en-US" smtClean="0"/>
              <a:t>8</a:t>
            </a:fld>
            <a:endParaRPr lang="en-US"/>
          </a:p>
        </p:txBody>
      </p:sp>
    </p:spTree>
    <p:extLst>
      <p:ext uri="{BB962C8B-B14F-4D97-AF65-F5344CB8AC3E}">
        <p14:creationId xmlns:p14="http://schemas.microsoft.com/office/powerpoint/2010/main" val="2654938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8819B0-11AC-44E1-9048-26541EAD0E7B}" type="slidenum">
              <a:rPr lang="en-US" smtClean="0"/>
              <a:t>12</a:t>
            </a:fld>
            <a:endParaRPr lang="en-US"/>
          </a:p>
        </p:txBody>
      </p:sp>
    </p:spTree>
    <p:extLst>
      <p:ext uri="{BB962C8B-B14F-4D97-AF65-F5344CB8AC3E}">
        <p14:creationId xmlns:p14="http://schemas.microsoft.com/office/powerpoint/2010/main" val="314315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65F14D-417F-45BA-90E0-826F8547BA67}"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6" name="Slide Number Placeholder 5"/>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291421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094F1-4F02-4FAF-961F-FA883DA50EA7}"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6" name="Slide Number Placeholder 5"/>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27527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EB875-8CB6-41AD-B8B0-43242EAA3054}"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6" name="Slide Number Placeholder 5"/>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388062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D2622-17BC-43DE-977F-629B6F85C0E7}"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6" name="Slide Number Placeholder 5"/>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358250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68A183-CB9B-491A-B52D-6FC234FA02A2}" type="datetime1">
              <a:rPr lang="en-US" smtClean="0"/>
              <a:t>2/12/2019</a:t>
            </a:fld>
            <a:endParaRPr lang="en-US"/>
          </a:p>
        </p:txBody>
      </p:sp>
      <p:sp>
        <p:nvSpPr>
          <p:cNvPr id="5" name="Footer Placeholder 4"/>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6" name="Slide Number Placeholder 5"/>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4263112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26D67D-F527-40EB-9BB1-77E8FBB2D83B}" type="datetime1">
              <a:rPr lang="en-US" smtClean="0"/>
              <a:t>2/12/2019</a:t>
            </a:fld>
            <a:endParaRPr lang="en-US"/>
          </a:p>
        </p:txBody>
      </p:sp>
      <p:sp>
        <p:nvSpPr>
          <p:cNvPr id="6" name="Footer Placeholder 5"/>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7" name="Slide Number Placeholder 6"/>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1429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2F7636-6767-46EC-87CD-1A476E28E29A}" type="datetime1">
              <a:rPr lang="en-US" smtClean="0"/>
              <a:t>2/12/2019</a:t>
            </a:fld>
            <a:endParaRPr lang="en-US"/>
          </a:p>
        </p:txBody>
      </p:sp>
      <p:sp>
        <p:nvSpPr>
          <p:cNvPr id="8" name="Footer Placeholder 7"/>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9" name="Slide Number Placeholder 8"/>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237933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618F10-3D20-4CA7-A894-14ED63AF9DA6}" type="datetime1">
              <a:rPr lang="en-US" smtClean="0"/>
              <a:t>2/12/2019</a:t>
            </a:fld>
            <a:endParaRPr lang="en-US"/>
          </a:p>
        </p:txBody>
      </p:sp>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128519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19687-30CC-41DA-84DF-D7CD754A00EA}" type="datetime1">
              <a:rPr lang="en-US" smtClean="0"/>
              <a:t>2/12/2019</a:t>
            </a:fld>
            <a:endParaRPr lang="en-US"/>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1580001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C99EF-19B7-4053-BD11-B9C028FDE1A2}" type="datetime1">
              <a:rPr lang="en-US" smtClean="0"/>
              <a:t>2/12/2019</a:t>
            </a:fld>
            <a:endParaRPr lang="en-US"/>
          </a:p>
        </p:txBody>
      </p:sp>
      <p:sp>
        <p:nvSpPr>
          <p:cNvPr id="6" name="Footer Placeholder 5"/>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7" name="Slide Number Placeholder 6"/>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32713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B9D8D-EEE9-4812-AABE-944EE28DCA2D}" type="datetime1">
              <a:rPr lang="en-US" smtClean="0"/>
              <a:t>2/12/2019</a:t>
            </a:fld>
            <a:endParaRPr lang="en-US"/>
          </a:p>
        </p:txBody>
      </p:sp>
      <p:sp>
        <p:nvSpPr>
          <p:cNvPr id="6" name="Footer Placeholder 5"/>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7" name="Slide Number Placeholder 6"/>
          <p:cNvSpPr>
            <a:spLocks noGrp="1"/>
          </p:cNvSpPr>
          <p:nvPr>
            <p:ph type="sldNum" sz="quarter" idx="12"/>
          </p:nvPr>
        </p:nvSpPr>
        <p:spPr/>
        <p:txBody>
          <a:bodyPr/>
          <a:lstStyle/>
          <a:p>
            <a:fld id="{F054670D-F107-4BFE-9AE5-ADC26DE349B8}" type="slidenum">
              <a:rPr lang="en-US" smtClean="0"/>
              <a:t>‹#›</a:t>
            </a:fld>
            <a:endParaRPr lang="en-US"/>
          </a:p>
        </p:txBody>
      </p:sp>
    </p:spTree>
    <p:extLst>
      <p:ext uri="{BB962C8B-B14F-4D97-AF65-F5344CB8AC3E}">
        <p14:creationId xmlns:p14="http://schemas.microsoft.com/office/powerpoint/2010/main" val="393434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AC252-1C74-4AD0-B768-1C3D90FBFA67}" type="datetime1">
              <a:rPr lang="en-US" smtClean="0"/>
              <a:t>2/12/2019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Discrete Mathematics/Salahaddin University-Erbil/College of Eng./Software Eng. Dep./Lecturer Salar Atroshi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4670D-F107-4BFE-9AE5-ADC26DE349B8}" type="slidenum">
              <a:rPr lang="en-US" smtClean="0"/>
              <a:t>‹#›</a:t>
            </a:fld>
            <a:endParaRPr lang="en-US"/>
          </a:p>
        </p:txBody>
      </p:sp>
    </p:spTree>
    <p:extLst>
      <p:ext uri="{BB962C8B-B14F-4D97-AF65-F5344CB8AC3E}">
        <p14:creationId xmlns:p14="http://schemas.microsoft.com/office/powerpoint/2010/main" val="1535565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xml"/><Relationship Id="rId7"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2000" dirty="0" smtClean="0"/>
              <a:t>Statements</a:t>
            </a:r>
            <a:endParaRPr lang="en-US" sz="12000" dirty="0"/>
          </a:p>
        </p:txBody>
      </p:sp>
      <p:sp>
        <p:nvSpPr>
          <p:cNvPr id="3" name="Footer Placeholder 2"/>
          <p:cNvSpPr>
            <a:spLocks noGrp="1"/>
          </p:cNvSpPr>
          <p:nvPr>
            <p:ph type="ftr" sz="quarter" idx="11"/>
          </p:nvPr>
        </p:nvSpPr>
        <p:spPr>
          <a:xfrm>
            <a:off x="3200400" y="5851525"/>
            <a:ext cx="2819400" cy="930275"/>
          </a:xfrm>
        </p:spPr>
        <p:txBody>
          <a:bodyPr/>
          <a:lstStyle/>
          <a:p>
            <a:r>
              <a:rPr lang="en-US" dirty="0" smtClean="0"/>
              <a:t>Discrete Mathematics/</a:t>
            </a:r>
            <a:r>
              <a:rPr lang="en-US" dirty="0" err="1" smtClean="0"/>
              <a:t>Salahaddin</a:t>
            </a:r>
            <a:r>
              <a:rPr lang="en-US" dirty="0" smtClean="0"/>
              <a:t> University-Erbil/College of Eng./Software Eng. Dep./Lecturer </a:t>
            </a:r>
            <a:r>
              <a:rPr lang="en-US" dirty="0" err="1" smtClean="0"/>
              <a:t>Salar</a:t>
            </a:r>
            <a:r>
              <a:rPr lang="en-US" dirty="0" smtClean="0"/>
              <a:t> </a:t>
            </a:r>
            <a:r>
              <a:rPr lang="en-US" dirty="0" err="1" smtClean="0"/>
              <a:t>Atroshi</a:t>
            </a:r>
            <a:endParaRPr lang="en-US" dirty="0"/>
          </a:p>
        </p:txBody>
      </p:sp>
      <p:sp>
        <p:nvSpPr>
          <p:cNvPr id="4" name="Slide Number Placeholder 3"/>
          <p:cNvSpPr>
            <a:spLocks noGrp="1"/>
          </p:cNvSpPr>
          <p:nvPr>
            <p:ph type="sldNum" sz="quarter" idx="12"/>
          </p:nvPr>
        </p:nvSpPr>
        <p:spPr/>
        <p:txBody>
          <a:bodyPr/>
          <a:lstStyle/>
          <a:p>
            <a:fld id="{F054670D-F107-4BFE-9AE5-ADC26DE349B8}" type="slidenum">
              <a:rPr lang="en-US" smtClean="0"/>
              <a:t>1</a:t>
            </a:fld>
            <a:endParaRPr lang="en-US"/>
          </a:p>
        </p:txBody>
      </p:sp>
    </p:spTree>
    <p:extLst>
      <p:ext uri="{BB962C8B-B14F-4D97-AF65-F5344CB8AC3E}">
        <p14:creationId xmlns:p14="http://schemas.microsoft.com/office/powerpoint/2010/main" val="1929840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305800" cy="7162800"/>
          </a:xfrm>
        </p:spPr>
        <p:txBody>
          <a:bodyPr>
            <a:noAutofit/>
          </a:bodyPr>
          <a:lstStyle/>
          <a:p>
            <a:pPr algn="l">
              <a:lnSpc>
                <a:spcPct val="150000"/>
              </a:lnSpc>
            </a:pPr>
            <a:r>
              <a:rPr lang="en-US" sz="2800" b="1" dirty="0"/>
              <a:t>Note: </a:t>
            </a:r>
            <a:r>
              <a:rPr lang="en-US" sz="2800" dirty="0"/>
              <a:t>In English language and mathematics, each of the following expressions is an equivalent form of the </a:t>
            </a:r>
            <a:r>
              <a:rPr lang="en-US" sz="2800" dirty="0" smtClean="0"/>
              <a:t>biconditional statement:</a:t>
            </a:r>
            <a:br>
              <a:rPr lang="en-US" sz="2800" dirty="0" smtClean="0"/>
            </a:br>
            <a:r>
              <a:rPr lang="en-US" sz="2800" dirty="0"/>
              <a:t>“</a:t>
            </a:r>
            <a:r>
              <a:rPr lang="en-US" sz="2800" i="1" dirty="0"/>
              <a:t>p </a:t>
            </a:r>
            <a:r>
              <a:rPr lang="en-US" sz="2800" dirty="0"/>
              <a:t>is necessary and sufficient for </a:t>
            </a:r>
            <a:r>
              <a:rPr lang="en-US" sz="2800" i="1" dirty="0"/>
              <a:t>q</a:t>
            </a:r>
            <a:r>
              <a:rPr lang="en-US" sz="2800" dirty="0"/>
              <a:t>”</a:t>
            </a:r>
            <a:br>
              <a:rPr lang="en-US" sz="2800" dirty="0"/>
            </a:br>
            <a:r>
              <a:rPr lang="en-US" sz="2800" dirty="0"/>
              <a:t>“if </a:t>
            </a:r>
            <a:r>
              <a:rPr lang="en-US" sz="2800" i="1" dirty="0"/>
              <a:t>p </a:t>
            </a:r>
            <a:r>
              <a:rPr lang="en-US" sz="2800" dirty="0"/>
              <a:t>then </a:t>
            </a:r>
            <a:r>
              <a:rPr lang="en-US" sz="2800" i="1" dirty="0"/>
              <a:t>q</a:t>
            </a:r>
            <a:r>
              <a:rPr lang="en-US" sz="2800" dirty="0"/>
              <a:t>, and conversely”</a:t>
            </a:r>
            <a:br>
              <a:rPr lang="en-US" sz="2800" dirty="0"/>
            </a:br>
            <a:r>
              <a:rPr lang="en-US" sz="2800" dirty="0"/>
              <a:t>“</a:t>
            </a:r>
            <a:r>
              <a:rPr lang="en-US" sz="2800" i="1" dirty="0"/>
              <a:t>p </a:t>
            </a:r>
            <a:r>
              <a:rPr lang="en-US" sz="2800" dirty="0" err="1"/>
              <a:t>iff</a:t>
            </a:r>
            <a:r>
              <a:rPr lang="en-US" sz="2800" dirty="0"/>
              <a:t> </a:t>
            </a:r>
            <a:r>
              <a:rPr lang="en-US" sz="2800" i="1" dirty="0"/>
              <a:t>q</a:t>
            </a:r>
            <a:r>
              <a:rPr lang="en-US" sz="2800" dirty="0"/>
              <a:t>.”</a:t>
            </a:r>
            <a:br>
              <a:rPr lang="en-US" sz="2800" dirty="0"/>
            </a:br>
            <a:r>
              <a:rPr lang="en-US" sz="2800" b="1" dirty="0"/>
              <a:t>Tautology: </a:t>
            </a:r>
            <a:r>
              <a:rPr lang="en-US" sz="2800" dirty="0"/>
              <a:t>A compound proposition that is always true, no matter what the truth values of the propositional variables that occur in it, is called a </a:t>
            </a:r>
            <a:r>
              <a:rPr lang="en-US" sz="2800" i="1" dirty="0"/>
              <a:t>tautology</a:t>
            </a:r>
            <a:r>
              <a:rPr lang="en-US" sz="2800" dirty="0"/>
              <a:t>.</a:t>
            </a:r>
            <a:br>
              <a:rPr lang="en-US" sz="2800" dirty="0"/>
            </a:br>
            <a:r>
              <a:rPr lang="en-US" sz="2800" dirty="0"/>
              <a:t/>
            </a:r>
            <a:br>
              <a:rPr lang="en-US" sz="2800" dirty="0"/>
            </a:br>
            <a:endParaRPr lang="en-US" sz="2800" dirty="0"/>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10</a:t>
            </a:fld>
            <a:endParaRPr lang="en-US"/>
          </a:p>
        </p:txBody>
      </p:sp>
    </p:spTree>
    <p:extLst>
      <p:ext uri="{BB962C8B-B14F-4D97-AF65-F5344CB8AC3E}">
        <p14:creationId xmlns:p14="http://schemas.microsoft.com/office/powerpoint/2010/main" val="3766493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610600" cy="5257800"/>
          </a:xfrm>
        </p:spPr>
        <p:txBody>
          <a:bodyPr>
            <a:noAutofit/>
          </a:bodyPr>
          <a:lstStyle/>
          <a:p>
            <a:pPr algn="l"/>
            <a:r>
              <a:rPr lang="en-US" sz="2800" b="1" dirty="0" smtClean="0"/>
              <a:t>Contradiction: </a:t>
            </a:r>
            <a:r>
              <a:rPr lang="en-US" sz="2800" dirty="0" smtClean="0"/>
              <a:t>A </a:t>
            </a:r>
            <a:r>
              <a:rPr lang="en-US" sz="2800" dirty="0"/>
              <a:t>compound proposition that is </a:t>
            </a:r>
            <a:r>
              <a:rPr lang="en-US" sz="2800" dirty="0" smtClean="0"/>
              <a:t>always false </a:t>
            </a:r>
            <a:r>
              <a:rPr lang="en-US" sz="2800" dirty="0"/>
              <a:t>is called a </a:t>
            </a:r>
            <a:r>
              <a:rPr lang="en-US" sz="2800" i="1" dirty="0"/>
              <a:t>contradiction</a:t>
            </a:r>
            <a:r>
              <a:rPr lang="en-US" sz="2800" dirty="0" smtClean="0"/>
              <a:t>.</a:t>
            </a:r>
            <a:br>
              <a:rPr lang="en-US" sz="2800" dirty="0" smtClean="0"/>
            </a:br>
            <a:r>
              <a:rPr lang="en-US" sz="2800" dirty="0" smtClean="0"/>
              <a:t> </a:t>
            </a:r>
            <a:br>
              <a:rPr lang="en-US" sz="2800" dirty="0" smtClean="0"/>
            </a:br>
            <a:r>
              <a:rPr lang="en-US" sz="2800" b="1" i="1" dirty="0" smtClean="0"/>
              <a:t>Contingency</a:t>
            </a:r>
            <a:r>
              <a:rPr lang="en-US" sz="2800" b="1" dirty="0" smtClean="0"/>
              <a:t>: </a:t>
            </a:r>
            <a:r>
              <a:rPr lang="en-US" sz="2800" dirty="0" smtClean="0"/>
              <a:t>A </a:t>
            </a:r>
            <a:r>
              <a:rPr lang="en-US" sz="2800" dirty="0"/>
              <a:t>compound proposition that is neither a tautology nor </a:t>
            </a:r>
            <a:r>
              <a:rPr lang="en-US" sz="2800" dirty="0" smtClean="0"/>
              <a:t>a contradiction </a:t>
            </a:r>
            <a:r>
              <a:rPr lang="en-US" sz="2800" dirty="0"/>
              <a:t>is called a </a:t>
            </a:r>
            <a:r>
              <a:rPr lang="en-US" sz="2800" i="1" dirty="0"/>
              <a:t>contingency</a:t>
            </a:r>
            <a:r>
              <a:rPr lang="en-US" sz="2800" dirty="0" smtClean="0"/>
              <a:t>.</a:t>
            </a:r>
            <a:br>
              <a:rPr lang="en-US" sz="2800" dirty="0" smtClean="0"/>
            </a:br>
            <a:r>
              <a:rPr lang="en-US" sz="2800" dirty="0"/>
              <a:t/>
            </a:r>
            <a:br>
              <a:rPr lang="en-US" sz="2800" dirty="0"/>
            </a:br>
            <a:r>
              <a:rPr lang="en-US" sz="2800" b="1" dirty="0"/>
              <a:t>Equivalence Statements: </a:t>
            </a:r>
            <a:r>
              <a:rPr lang="en-US" sz="2800" dirty="0"/>
              <a:t>Let A and B are two statements. Formula consist of p</a:t>
            </a:r>
            <a:r>
              <a:rPr lang="en-US" sz="2800" baseline="-25000" dirty="0"/>
              <a:t>1</a:t>
            </a:r>
            <a:r>
              <a:rPr lang="en-US" sz="2800" dirty="0"/>
              <a:t>, p</a:t>
            </a:r>
            <a:r>
              <a:rPr lang="en-US" sz="2800" baseline="-25000" dirty="0"/>
              <a:t>2</a:t>
            </a:r>
            <a:r>
              <a:rPr lang="en-US" sz="2800" dirty="0"/>
              <a:t>,……..</a:t>
            </a:r>
            <a:r>
              <a:rPr lang="en-US" sz="2800" dirty="0" err="1"/>
              <a:t>p</a:t>
            </a:r>
            <a:r>
              <a:rPr lang="en-US" sz="2800" baseline="-25000" dirty="0" err="1"/>
              <a:t>n</a:t>
            </a:r>
            <a:r>
              <a:rPr lang="en-US" sz="2800" dirty="0"/>
              <a:t>, if the truth value of A is equal to the truth value of B for every one of 2</a:t>
            </a:r>
            <a:r>
              <a:rPr lang="en-US" sz="2800" baseline="30000" dirty="0"/>
              <a:t>n</a:t>
            </a:r>
            <a:r>
              <a:rPr lang="en-US" sz="2800" dirty="0"/>
              <a:t> possible sets of the truth values assigned to (p</a:t>
            </a:r>
            <a:r>
              <a:rPr lang="en-US" sz="2800" baseline="-25000" dirty="0"/>
              <a:t>1</a:t>
            </a:r>
            <a:r>
              <a:rPr lang="en-US" sz="2800" dirty="0"/>
              <a:t>, p</a:t>
            </a:r>
            <a:r>
              <a:rPr lang="en-US" sz="2800" baseline="-25000" dirty="0"/>
              <a:t>2</a:t>
            </a:r>
            <a:r>
              <a:rPr lang="en-US" sz="2800" dirty="0"/>
              <a:t>,……..</a:t>
            </a:r>
            <a:r>
              <a:rPr lang="en-US" sz="2800" dirty="0" err="1"/>
              <a:t>p</a:t>
            </a:r>
            <a:r>
              <a:rPr lang="en-US" sz="2800" baseline="-25000" dirty="0" err="1"/>
              <a:t>n</a:t>
            </a:r>
            <a:r>
              <a:rPr lang="en-US" sz="2800" dirty="0"/>
              <a:t>), then A and B are said to be Equivalence and denoted by A ≡ B .</a:t>
            </a:r>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11</a:t>
            </a:fld>
            <a:endParaRPr lang="en-US"/>
          </a:p>
        </p:txBody>
      </p:sp>
    </p:spTree>
    <p:extLst>
      <p:ext uri="{BB962C8B-B14F-4D97-AF65-F5344CB8AC3E}">
        <p14:creationId xmlns:p14="http://schemas.microsoft.com/office/powerpoint/2010/main" val="168819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6248400"/>
          </a:xfrm>
        </p:spPr>
        <p:txBody>
          <a:bodyPr>
            <a:normAutofit/>
          </a:bodyPr>
          <a:lstStyle/>
          <a:p>
            <a:pPr algn="l"/>
            <a:r>
              <a:rPr lang="en-US" sz="3200" b="1" dirty="0" smtClean="0"/>
              <a:t>Laws of Algebra for Propositions</a:t>
            </a:r>
            <a:br>
              <a:rPr lang="en-US" sz="3200" b="1" dirty="0" smtClean="0"/>
            </a:br>
            <a:r>
              <a:rPr lang="en-US" sz="3200" b="1" dirty="0" smtClean="0"/>
              <a:t/>
            </a:r>
            <a:br>
              <a:rPr lang="en-US" sz="3200" b="1" dirty="0" smtClean="0"/>
            </a:br>
            <a:r>
              <a:rPr lang="en-US" sz="2800" b="1" dirty="0" smtClean="0"/>
              <a:t>1. </a:t>
            </a:r>
            <a:r>
              <a:rPr lang="pt-BR" sz="2800" b="1" dirty="0"/>
              <a:t>Associative </a:t>
            </a:r>
            <a:r>
              <a:rPr lang="pt-BR" sz="2800" b="1" dirty="0" smtClean="0"/>
              <a:t>laws</a:t>
            </a:r>
            <a:r>
              <a:rPr lang="en-US" sz="2800" b="1" dirty="0" smtClean="0"/>
              <a:t/>
            </a:r>
            <a:br>
              <a:rPr lang="en-US" sz="2800" b="1" dirty="0" smtClean="0"/>
            </a:br>
            <a:r>
              <a:rPr lang="pt-BR" sz="2800" i="1" dirty="0"/>
              <a:t>(p </a:t>
            </a:r>
            <a:r>
              <a:rPr lang="pt-BR" sz="2800" dirty="0"/>
              <a:t>∨ </a:t>
            </a:r>
            <a:r>
              <a:rPr lang="pt-BR" sz="2800" i="1" dirty="0"/>
              <a:t>q) </a:t>
            </a:r>
            <a:r>
              <a:rPr lang="pt-BR" sz="2800" dirty="0"/>
              <a:t>∨ </a:t>
            </a:r>
            <a:r>
              <a:rPr lang="pt-BR" sz="2800" i="1" dirty="0"/>
              <a:t>r </a:t>
            </a:r>
            <a:r>
              <a:rPr lang="pt-BR" sz="2800" dirty="0"/>
              <a:t>≡ </a:t>
            </a:r>
            <a:r>
              <a:rPr lang="pt-BR" sz="2800" i="1" dirty="0"/>
              <a:t>p </a:t>
            </a:r>
            <a:r>
              <a:rPr lang="pt-BR" sz="2800" dirty="0"/>
              <a:t>∨ </a:t>
            </a:r>
            <a:r>
              <a:rPr lang="pt-BR" sz="2800" i="1" dirty="0"/>
              <a:t>(q </a:t>
            </a:r>
            <a:r>
              <a:rPr lang="pt-BR" sz="2800" dirty="0"/>
              <a:t>∨ </a:t>
            </a:r>
            <a:r>
              <a:rPr lang="pt-BR" sz="2800" i="1" dirty="0"/>
              <a:t>r</a:t>
            </a:r>
            <a:r>
              <a:rPr lang="pt-BR" sz="2800" i="1" dirty="0" smtClean="0"/>
              <a:t>)</a:t>
            </a:r>
            <a:r>
              <a:rPr lang="pt-BR" sz="2800" dirty="0"/>
              <a:t/>
            </a:r>
            <a:br>
              <a:rPr lang="pt-BR" sz="2800" dirty="0"/>
            </a:br>
            <a:r>
              <a:rPr lang="pt-BR" sz="2800" i="1" dirty="0"/>
              <a:t>(p </a:t>
            </a:r>
            <a:r>
              <a:rPr lang="pt-BR" sz="2800" dirty="0"/>
              <a:t>∧ </a:t>
            </a:r>
            <a:r>
              <a:rPr lang="pt-BR" sz="2800" i="1" dirty="0"/>
              <a:t>q) </a:t>
            </a:r>
            <a:r>
              <a:rPr lang="pt-BR" sz="2800" dirty="0"/>
              <a:t>∧ </a:t>
            </a:r>
            <a:r>
              <a:rPr lang="pt-BR" sz="2800" i="1" dirty="0"/>
              <a:t>r </a:t>
            </a:r>
            <a:r>
              <a:rPr lang="pt-BR" sz="2800" dirty="0"/>
              <a:t>≡ </a:t>
            </a:r>
            <a:r>
              <a:rPr lang="pt-BR" sz="2800" i="1" dirty="0"/>
              <a:t>p </a:t>
            </a:r>
            <a:r>
              <a:rPr lang="pt-BR" sz="2800" dirty="0"/>
              <a:t>∧ </a:t>
            </a:r>
            <a:r>
              <a:rPr lang="pt-BR" sz="2800" i="1" dirty="0"/>
              <a:t>(q </a:t>
            </a:r>
            <a:r>
              <a:rPr lang="pt-BR" sz="2800" dirty="0"/>
              <a:t>∧ </a:t>
            </a:r>
            <a:r>
              <a:rPr lang="pt-BR" sz="2800" i="1" dirty="0"/>
              <a:t>r</a:t>
            </a:r>
            <a:r>
              <a:rPr lang="pt-BR" sz="2800" i="1" dirty="0" smtClean="0"/>
              <a:t>)</a:t>
            </a:r>
            <a:br>
              <a:rPr lang="pt-BR" sz="2800" i="1" dirty="0" smtClean="0"/>
            </a:br>
            <a:r>
              <a:rPr lang="pt-BR" sz="2800" i="1" dirty="0"/>
              <a:t/>
            </a:r>
            <a:br>
              <a:rPr lang="pt-BR" sz="2800" i="1" dirty="0"/>
            </a:br>
            <a:r>
              <a:rPr lang="pt-BR" sz="2800" b="1" dirty="0" smtClean="0"/>
              <a:t>2.</a:t>
            </a:r>
            <a:r>
              <a:rPr lang="en-US" sz="2800" b="1" dirty="0"/>
              <a:t> Commutative </a:t>
            </a:r>
            <a:r>
              <a:rPr lang="en-US" sz="2800" b="1" dirty="0" smtClean="0"/>
              <a:t>laws</a:t>
            </a:r>
            <a:r>
              <a:rPr lang="pt-BR" sz="2800" i="1" dirty="0"/>
              <a:t/>
            </a:r>
            <a:br>
              <a:rPr lang="pt-BR" sz="2800" i="1" dirty="0"/>
            </a:br>
            <a:r>
              <a:rPr lang="en-US" sz="2800" b="1" dirty="0" smtClean="0"/>
              <a:t> </a:t>
            </a:r>
            <a:r>
              <a:rPr lang="en-US" sz="2800" i="1" dirty="0"/>
              <a:t>p </a:t>
            </a:r>
            <a:r>
              <a:rPr lang="en-US" sz="2800" dirty="0"/>
              <a:t>∨ </a:t>
            </a:r>
            <a:r>
              <a:rPr lang="en-US" sz="2800" i="1" dirty="0"/>
              <a:t>q </a:t>
            </a:r>
            <a:r>
              <a:rPr lang="en-US" sz="2800" dirty="0"/>
              <a:t>≡ </a:t>
            </a:r>
            <a:r>
              <a:rPr lang="en-US" sz="2800" i="1" dirty="0"/>
              <a:t>q </a:t>
            </a:r>
            <a:r>
              <a:rPr lang="en-US" sz="2800" dirty="0"/>
              <a:t>∨ </a:t>
            </a:r>
            <a:r>
              <a:rPr lang="en-US" sz="2800" i="1" dirty="0"/>
              <a:t>p                       </a:t>
            </a:r>
            <a:r>
              <a:rPr lang="en-US" sz="2800" i="1" dirty="0" smtClean="0"/>
              <a:t/>
            </a:r>
            <a:br>
              <a:rPr lang="en-US" sz="2800" i="1" dirty="0" smtClean="0"/>
            </a:br>
            <a:r>
              <a:rPr lang="en-US" sz="2800" i="1" dirty="0" smtClean="0"/>
              <a:t> </a:t>
            </a:r>
            <a:r>
              <a:rPr lang="en-US" sz="2800" i="1" dirty="0" err="1" smtClean="0"/>
              <a:t>p</a:t>
            </a:r>
            <a:r>
              <a:rPr lang="en-US" sz="2800" i="1" dirty="0" smtClean="0"/>
              <a:t> </a:t>
            </a:r>
            <a:r>
              <a:rPr lang="en-US" sz="2800" dirty="0"/>
              <a:t>∧ </a:t>
            </a:r>
            <a:r>
              <a:rPr lang="en-US" sz="2800" i="1" dirty="0"/>
              <a:t>q </a:t>
            </a:r>
            <a:r>
              <a:rPr lang="en-US" sz="2800" dirty="0"/>
              <a:t>≡ </a:t>
            </a:r>
            <a:r>
              <a:rPr lang="en-US" sz="2800" i="1" dirty="0"/>
              <a:t>q </a:t>
            </a:r>
            <a:r>
              <a:rPr lang="en-US" sz="2800" dirty="0"/>
              <a:t>∧ </a:t>
            </a:r>
            <a:r>
              <a:rPr lang="en-US" sz="2800" i="1" dirty="0"/>
              <a:t>p</a:t>
            </a:r>
            <a:br>
              <a:rPr lang="en-US" sz="2800" i="1" dirty="0"/>
            </a:br>
            <a:r>
              <a:rPr lang="en-US" sz="3200" b="1" dirty="0" smtClean="0"/>
              <a:t/>
            </a:r>
            <a:br>
              <a:rPr lang="en-US" sz="3200" b="1" dirty="0" smtClean="0"/>
            </a:br>
            <a:r>
              <a:rPr lang="en-US" sz="2800" b="1" dirty="0" smtClean="0"/>
              <a:t>3. </a:t>
            </a:r>
            <a:r>
              <a:rPr lang="en-US" sz="2800" b="1" dirty="0"/>
              <a:t>Idempotent laws</a:t>
            </a:r>
            <a:r>
              <a:rPr lang="en-US" sz="2800" b="1" i="1" dirty="0"/>
              <a:t/>
            </a:r>
            <a:br>
              <a:rPr lang="en-US" sz="2800" b="1" i="1" dirty="0"/>
            </a:br>
            <a:r>
              <a:rPr lang="en-US" sz="2800" i="1" dirty="0"/>
              <a:t>p </a:t>
            </a:r>
            <a:r>
              <a:rPr lang="en-US" sz="2800" dirty="0"/>
              <a:t>∨ </a:t>
            </a:r>
            <a:r>
              <a:rPr lang="en-US" sz="2800" i="1" dirty="0"/>
              <a:t>p </a:t>
            </a:r>
            <a:r>
              <a:rPr lang="en-US" sz="2800" dirty="0"/>
              <a:t>≡ </a:t>
            </a:r>
            <a:r>
              <a:rPr lang="en-US" sz="2800" i="1" dirty="0" smtClean="0"/>
              <a:t>p</a:t>
            </a:r>
            <a:r>
              <a:rPr lang="en-US" sz="2800" dirty="0"/>
              <a:t/>
            </a:r>
            <a:br>
              <a:rPr lang="en-US" sz="2800" dirty="0"/>
            </a:br>
            <a:r>
              <a:rPr lang="en-US" sz="2800" i="1" dirty="0"/>
              <a:t>p </a:t>
            </a:r>
            <a:r>
              <a:rPr lang="en-US" sz="2800" dirty="0"/>
              <a:t>∧ </a:t>
            </a:r>
            <a:r>
              <a:rPr lang="en-US" sz="2800" i="1" dirty="0"/>
              <a:t>p </a:t>
            </a:r>
            <a:r>
              <a:rPr lang="en-US" sz="2800" dirty="0"/>
              <a:t>≡ </a:t>
            </a:r>
            <a:r>
              <a:rPr lang="en-US" sz="2800" i="1" dirty="0"/>
              <a:t>p</a:t>
            </a:r>
            <a:br>
              <a:rPr lang="en-US" sz="2800" i="1" dirty="0"/>
            </a:br>
            <a:endParaRPr lang="en-US" sz="2800" dirty="0"/>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12</a:t>
            </a:fld>
            <a:endParaRPr lang="en-US"/>
          </a:p>
        </p:txBody>
      </p:sp>
    </p:spTree>
    <p:extLst>
      <p:ext uri="{BB962C8B-B14F-4D97-AF65-F5344CB8AC3E}">
        <p14:creationId xmlns:p14="http://schemas.microsoft.com/office/powerpoint/2010/main" val="3818542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019800"/>
          </a:xfrm>
        </p:spPr>
        <p:txBody>
          <a:bodyPr>
            <a:noAutofit/>
          </a:bodyPr>
          <a:lstStyle/>
          <a:p>
            <a:pPr algn="l"/>
            <a:r>
              <a:rPr lang="pt-BR" sz="2800" b="1" dirty="0" smtClean="0"/>
              <a:t>4. </a:t>
            </a:r>
            <a:r>
              <a:rPr lang="pt-BR" sz="2800" b="1" dirty="0"/>
              <a:t>Distributive laws</a:t>
            </a:r>
            <a:r>
              <a:rPr lang="pt-BR" sz="2800" b="1" dirty="0" smtClean="0"/>
              <a:t> </a:t>
            </a:r>
            <a:r>
              <a:rPr lang="pt-BR" sz="2800" i="1" dirty="0" smtClean="0"/>
              <a:t/>
            </a:r>
            <a:br>
              <a:rPr lang="pt-BR" sz="2800" i="1" dirty="0" smtClean="0"/>
            </a:br>
            <a:r>
              <a:rPr lang="pt-BR" sz="2800" i="1" dirty="0" smtClean="0"/>
              <a:t>p </a:t>
            </a:r>
            <a:r>
              <a:rPr lang="pt-BR" sz="2800" dirty="0"/>
              <a:t>∨ </a:t>
            </a:r>
            <a:r>
              <a:rPr lang="pt-BR" sz="2800" i="1" dirty="0"/>
              <a:t>(q </a:t>
            </a:r>
            <a:r>
              <a:rPr lang="pt-BR" sz="2800" dirty="0"/>
              <a:t>∧ </a:t>
            </a:r>
            <a:r>
              <a:rPr lang="pt-BR" sz="2800" i="1" dirty="0"/>
              <a:t>r) </a:t>
            </a:r>
            <a:r>
              <a:rPr lang="pt-BR" sz="2800" dirty="0"/>
              <a:t>≡ </a:t>
            </a:r>
            <a:r>
              <a:rPr lang="pt-BR" sz="2800" i="1" dirty="0"/>
              <a:t>(p </a:t>
            </a:r>
            <a:r>
              <a:rPr lang="pt-BR" sz="2800" dirty="0"/>
              <a:t>∨ </a:t>
            </a:r>
            <a:r>
              <a:rPr lang="pt-BR" sz="2800" i="1" dirty="0"/>
              <a:t>q) </a:t>
            </a:r>
            <a:r>
              <a:rPr lang="pt-BR" sz="2800" dirty="0"/>
              <a:t>∧ </a:t>
            </a:r>
            <a:r>
              <a:rPr lang="pt-BR" sz="2800" i="1" dirty="0"/>
              <a:t>(p </a:t>
            </a:r>
            <a:r>
              <a:rPr lang="pt-BR" sz="2800" dirty="0"/>
              <a:t>∨ </a:t>
            </a:r>
            <a:r>
              <a:rPr lang="pt-BR" sz="2800" i="1" dirty="0"/>
              <a:t>r</a:t>
            </a:r>
            <a:r>
              <a:rPr lang="pt-BR" sz="2800" i="1" dirty="0" smtClean="0"/>
              <a:t>)</a:t>
            </a:r>
            <a:r>
              <a:rPr lang="pt-BR" sz="2800" dirty="0"/>
              <a:t/>
            </a:r>
            <a:br>
              <a:rPr lang="pt-BR" sz="2800" dirty="0"/>
            </a:br>
            <a:r>
              <a:rPr lang="pt-BR" sz="2800" i="1" dirty="0"/>
              <a:t>p </a:t>
            </a:r>
            <a:r>
              <a:rPr lang="pt-BR" sz="2800" dirty="0"/>
              <a:t>∧ </a:t>
            </a:r>
            <a:r>
              <a:rPr lang="pt-BR" sz="2800" i="1" dirty="0"/>
              <a:t>(q </a:t>
            </a:r>
            <a:r>
              <a:rPr lang="pt-BR" sz="2800" dirty="0"/>
              <a:t>∨ </a:t>
            </a:r>
            <a:r>
              <a:rPr lang="pt-BR" sz="2800" i="1" dirty="0"/>
              <a:t>r) </a:t>
            </a:r>
            <a:r>
              <a:rPr lang="pt-BR" sz="2800" dirty="0"/>
              <a:t>≡ </a:t>
            </a:r>
            <a:r>
              <a:rPr lang="pt-BR" sz="2800" i="1" dirty="0"/>
              <a:t>(p </a:t>
            </a:r>
            <a:r>
              <a:rPr lang="pt-BR" sz="2800" dirty="0"/>
              <a:t>∧ </a:t>
            </a:r>
            <a:r>
              <a:rPr lang="pt-BR" sz="2800" i="1" dirty="0"/>
              <a:t>q) </a:t>
            </a:r>
            <a:r>
              <a:rPr lang="pt-BR" sz="2800" dirty="0"/>
              <a:t>∨ </a:t>
            </a:r>
            <a:r>
              <a:rPr lang="pt-BR" sz="2800" i="1" dirty="0"/>
              <a:t>(p </a:t>
            </a:r>
            <a:r>
              <a:rPr lang="pt-BR" sz="2800" dirty="0"/>
              <a:t>∧ </a:t>
            </a:r>
            <a:r>
              <a:rPr lang="pt-BR" sz="2800" i="1" dirty="0"/>
              <a:t>r</a:t>
            </a:r>
            <a:r>
              <a:rPr lang="pt-BR" sz="2800" i="1" dirty="0" smtClean="0"/>
              <a:t>)</a:t>
            </a:r>
            <a:br>
              <a:rPr lang="pt-BR" sz="2800" i="1" dirty="0" smtClean="0"/>
            </a:br>
            <a:r>
              <a:rPr lang="pt-BR" sz="2800" i="1" dirty="0"/>
              <a:t/>
            </a:r>
            <a:br>
              <a:rPr lang="pt-BR" sz="2800" i="1" dirty="0"/>
            </a:br>
            <a:r>
              <a:rPr lang="pt-BR" sz="2800" b="1" dirty="0" smtClean="0"/>
              <a:t>5. </a:t>
            </a:r>
            <a:r>
              <a:rPr lang="en-US" sz="2800" b="1" dirty="0"/>
              <a:t>De Morgan’s laws</a:t>
            </a:r>
            <a:r>
              <a:rPr lang="pt-BR" sz="2800" b="1" dirty="0" smtClean="0"/>
              <a:t> </a:t>
            </a:r>
            <a:r>
              <a:rPr lang="pt-BR" sz="2800" b="1" dirty="0"/>
              <a:t/>
            </a:r>
            <a:br>
              <a:rPr lang="pt-BR" sz="2800" b="1" dirty="0"/>
            </a:br>
            <a:r>
              <a:rPr lang="en-US" sz="2800" dirty="0"/>
              <a:t>￢(p ∧ q) ≡ ￢p ∨￢</a:t>
            </a:r>
            <a:r>
              <a:rPr lang="en-US" sz="2800" dirty="0" smtClean="0"/>
              <a:t>q</a:t>
            </a:r>
            <a:r>
              <a:rPr lang="en-US" sz="2800" i="1" dirty="0"/>
              <a:t/>
            </a:r>
            <a:br>
              <a:rPr lang="en-US" sz="2800" i="1" dirty="0"/>
            </a:br>
            <a:r>
              <a:rPr lang="en-US" sz="2800" dirty="0"/>
              <a:t>￢(p ∨ q) ≡ ￢p ∧￢</a:t>
            </a:r>
            <a:r>
              <a:rPr lang="en-US" sz="2800" dirty="0" smtClean="0"/>
              <a:t>q</a:t>
            </a:r>
            <a:br>
              <a:rPr lang="en-US" sz="2800" dirty="0" smtClean="0"/>
            </a:br>
            <a:r>
              <a:rPr lang="en-US" sz="2800" i="1" dirty="0"/>
              <a:t/>
            </a:r>
            <a:br>
              <a:rPr lang="en-US" sz="2800" i="1" dirty="0"/>
            </a:br>
            <a:r>
              <a:rPr lang="en-US" sz="2800" b="1" dirty="0" smtClean="0"/>
              <a:t>6. </a:t>
            </a:r>
            <a:r>
              <a:rPr lang="en-US" sz="2800" b="1" dirty="0"/>
              <a:t>Double negation law</a:t>
            </a:r>
            <a:r>
              <a:rPr lang="en-US" sz="2800" b="1" dirty="0" smtClean="0"/>
              <a:t> </a:t>
            </a:r>
            <a:r>
              <a:rPr lang="en-US" sz="2800" i="1" dirty="0"/>
              <a:t/>
            </a:r>
            <a:br>
              <a:rPr lang="en-US" sz="2800" i="1" dirty="0"/>
            </a:br>
            <a:r>
              <a:rPr lang="en-US" sz="2800" dirty="0"/>
              <a:t>￢(￢p) ≡ </a:t>
            </a:r>
            <a:r>
              <a:rPr lang="en-US" sz="2800" dirty="0" smtClean="0"/>
              <a:t>p</a:t>
            </a:r>
            <a:br>
              <a:rPr lang="en-US" sz="2800" dirty="0" smtClean="0"/>
            </a:br>
            <a:r>
              <a:rPr lang="en-US" sz="2800" dirty="0"/>
              <a:t/>
            </a:r>
            <a:br>
              <a:rPr lang="en-US" sz="2800" dirty="0"/>
            </a:br>
            <a:r>
              <a:rPr lang="en-US" sz="2800" dirty="0" smtClean="0"/>
              <a:t>7. </a:t>
            </a:r>
            <a:r>
              <a:rPr lang="en-US" sz="2800" dirty="0"/>
              <a:t>p → </a:t>
            </a:r>
            <a:r>
              <a:rPr lang="en-US" sz="2800" dirty="0" smtClean="0"/>
              <a:t>q</a:t>
            </a:r>
            <a:r>
              <a:rPr lang="en-US" sz="2800" dirty="0"/>
              <a:t> </a:t>
            </a:r>
            <a:r>
              <a:rPr lang="en-US" sz="2800" dirty="0" smtClean="0"/>
              <a:t>≡</a:t>
            </a:r>
            <a:r>
              <a:rPr lang="en-US" sz="2800" dirty="0"/>
              <a:t> ￢p ∨ q</a:t>
            </a:r>
            <a:br>
              <a:rPr lang="en-US" sz="2800" dirty="0"/>
            </a:br>
            <a:r>
              <a:rPr lang="pt-BR" sz="2800" i="1" dirty="0"/>
              <a:t/>
            </a:r>
            <a:br>
              <a:rPr lang="pt-BR" sz="2800" i="1" dirty="0"/>
            </a:br>
            <a:endParaRPr lang="en-US" sz="2800" dirty="0"/>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13</a:t>
            </a:fld>
            <a:endParaRPr lang="en-US"/>
          </a:p>
        </p:txBody>
      </p:sp>
    </p:spTree>
    <p:extLst>
      <p:ext uri="{BB962C8B-B14F-4D97-AF65-F5344CB8AC3E}">
        <p14:creationId xmlns:p14="http://schemas.microsoft.com/office/powerpoint/2010/main" val="254325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553200"/>
          </a:xfrm>
        </p:spPr>
        <p:txBody>
          <a:bodyPr>
            <a:normAutofit fontScale="90000"/>
          </a:bodyPr>
          <a:lstStyle/>
          <a:p>
            <a:pPr algn="l"/>
            <a:r>
              <a:rPr lang="en-US" sz="3100" b="1" dirty="0" smtClean="0"/>
              <a:t>8. </a:t>
            </a:r>
            <a:r>
              <a:rPr lang="en-US" sz="3100" b="1" dirty="0"/>
              <a:t>Identity laws</a:t>
            </a:r>
            <a:r>
              <a:rPr lang="en-US" sz="3100" b="1" dirty="0" smtClean="0"/>
              <a:t/>
            </a:r>
            <a:br>
              <a:rPr lang="en-US" sz="3100" b="1" dirty="0" smtClean="0"/>
            </a:br>
            <a:r>
              <a:rPr lang="en-US" sz="2800" dirty="0"/>
              <a:t>p ∧ T</a:t>
            </a:r>
            <a:r>
              <a:rPr lang="en-US" sz="2800" b="1" dirty="0"/>
              <a:t> </a:t>
            </a:r>
            <a:r>
              <a:rPr lang="en-US" sz="2800" dirty="0"/>
              <a:t>≡ </a:t>
            </a:r>
            <a:r>
              <a:rPr lang="en-US" sz="2800" dirty="0" smtClean="0"/>
              <a:t>p</a:t>
            </a:r>
            <a:r>
              <a:rPr lang="en-US" sz="2800" dirty="0"/>
              <a:t/>
            </a:r>
            <a:br>
              <a:rPr lang="en-US" sz="2800" dirty="0"/>
            </a:br>
            <a:r>
              <a:rPr lang="en-US" sz="2800" dirty="0"/>
              <a:t>p ∨ F</a:t>
            </a:r>
            <a:r>
              <a:rPr lang="en-US" sz="2800" b="1" dirty="0"/>
              <a:t> </a:t>
            </a:r>
            <a:r>
              <a:rPr lang="en-US" sz="2800" dirty="0"/>
              <a:t>≡ </a:t>
            </a:r>
            <a:r>
              <a:rPr lang="en-US" sz="2800" dirty="0" smtClean="0"/>
              <a:t>p</a:t>
            </a:r>
            <a:br>
              <a:rPr lang="en-US" sz="2800" dirty="0" smtClean="0"/>
            </a:br>
            <a:r>
              <a:rPr lang="en-US" sz="2800" dirty="0"/>
              <a:t/>
            </a:r>
            <a:br>
              <a:rPr lang="en-US" sz="2800" dirty="0"/>
            </a:br>
            <a:r>
              <a:rPr lang="en-US" sz="3100" b="1" dirty="0" smtClean="0"/>
              <a:t>9. </a:t>
            </a:r>
            <a:r>
              <a:rPr lang="fr-FR" sz="3100" b="1" dirty="0"/>
              <a:t>Domination </a:t>
            </a:r>
            <a:r>
              <a:rPr lang="fr-FR" sz="3100" b="1" dirty="0" err="1" smtClean="0"/>
              <a:t>laws</a:t>
            </a:r>
            <a:r>
              <a:rPr lang="en-US" sz="3100" b="1" dirty="0" smtClean="0"/>
              <a:t/>
            </a:r>
            <a:br>
              <a:rPr lang="en-US" sz="3100" b="1" dirty="0" smtClean="0"/>
            </a:br>
            <a:r>
              <a:rPr lang="fr-FR" sz="3100" dirty="0"/>
              <a:t>p ∨ T ≡ T                              </a:t>
            </a:r>
            <a:r>
              <a:rPr lang="fr-FR" sz="3100" dirty="0" smtClean="0"/>
              <a:t/>
            </a:r>
            <a:br>
              <a:rPr lang="fr-FR" sz="3100" dirty="0" smtClean="0"/>
            </a:br>
            <a:r>
              <a:rPr lang="en-US" sz="3100" dirty="0" smtClean="0"/>
              <a:t>p </a:t>
            </a:r>
            <a:r>
              <a:rPr lang="en-US" sz="3100" dirty="0"/>
              <a:t>∧ F ≡ F</a:t>
            </a:r>
            <a:br>
              <a:rPr lang="en-US" sz="3100" dirty="0"/>
            </a:br>
            <a:r>
              <a:rPr lang="en-US" sz="3100" dirty="0" smtClean="0"/>
              <a:t/>
            </a:r>
            <a:br>
              <a:rPr lang="en-US" sz="3100" dirty="0" smtClean="0"/>
            </a:br>
            <a:r>
              <a:rPr lang="en-US" sz="3100" b="1" dirty="0" smtClean="0"/>
              <a:t>10. </a:t>
            </a:r>
            <a:r>
              <a:rPr lang="en-US" sz="3100" b="1" dirty="0"/>
              <a:t>Negation </a:t>
            </a:r>
            <a:r>
              <a:rPr lang="en-US" sz="3100" b="1" dirty="0" smtClean="0"/>
              <a:t>laws or (Complement laws)</a:t>
            </a:r>
            <a:br>
              <a:rPr lang="en-US" sz="3100" b="1" dirty="0" smtClean="0"/>
            </a:br>
            <a:r>
              <a:rPr lang="en-US" sz="3100" dirty="0"/>
              <a:t>p ∨￢p ≡ </a:t>
            </a:r>
            <a:r>
              <a:rPr lang="en-US" sz="3100" dirty="0" smtClean="0"/>
              <a:t>T</a:t>
            </a:r>
            <a:r>
              <a:rPr lang="en-US" sz="3100" dirty="0"/>
              <a:t/>
            </a:r>
            <a:br>
              <a:rPr lang="en-US" sz="3100" dirty="0"/>
            </a:br>
            <a:r>
              <a:rPr lang="en-US" sz="3100" dirty="0"/>
              <a:t>p ∧￢p ≡ </a:t>
            </a:r>
            <a:r>
              <a:rPr lang="en-US" sz="3100" dirty="0" smtClean="0"/>
              <a:t>F</a:t>
            </a:r>
            <a:br>
              <a:rPr lang="en-US" sz="3100" dirty="0" smtClean="0"/>
            </a:br>
            <a:r>
              <a:rPr lang="en-US" sz="3100" dirty="0"/>
              <a:t/>
            </a:r>
            <a:br>
              <a:rPr lang="en-US" sz="3100" dirty="0"/>
            </a:br>
            <a:r>
              <a:rPr lang="en-US" sz="3100" b="1" dirty="0" smtClean="0"/>
              <a:t>11. </a:t>
            </a:r>
            <a:r>
              <a:rPr lang="en-US" sz="3100" b="1" dirty="0"/>
              <a:t>Absorption laws</a:t>
            </a:r>
            <a:br>
              <a:rPr lang="en-US" sz="3100" b="1" dirty="0"/>
            </a:br>
            <a:r>
              <a:rPr lang="en-US" sz="3100" dirty="0"/>
              <a:t>p ∨ (p ∧ q) ≡ </a:t>
            </a:r>
            <a:r>
              <a:rPr lang="en-US" sz="3100" dirty="0" smtClean="0"/>
              <a:t>p</a:t>
            </a:r>
            <a:r>
              <a:rPr lang="en-US" sz="3100" dirty="0"/>
              <a:t/>
            </a:r>
            <a:br>
              <a:rPr lang="en-US" sz="3100" dirty="0"/>
            </a:br>
            <a:r>
              <a:rPr lang="en-US" sz="3100" dirty="0"/>
              <a:t>p ∧ (p ∨ q) ≡ p</a:t>
            </a:r>
            <a:br>
              <a:rPr lang="en-US" sz="3100" dirty="0"/>
            </a:br>
            <a:endParaRPr lang="en-US" sz="3100" dirty="0"/>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14</a:t>
            </a:fld>
            <a:endParaRPr lang="en-US"/>
          </a:p>
        </p:txBody>
      </p:sp>
    </p:spTree>
    <p:extLst>
      <p:ext uri="{BB962C8B-B14F-4D97-AF65-F5344CB8AC3E}">
        <p14:creationId xmlns:p14="http://schemas.microsoft.com/office/powerpoint/2010/main" val="3047587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6553199"/>
          </a:xfrm>
        </p:spPr>
        <p:txBody>
          <a:bodyPr>
            <a:normAutofit/>
          </a:bodyPr>
          <a:lstStyle/>
          <a:p>
            <a:pPr algn="l"/>
            <a:r>
              <a:rPr lang="en-US" sz="3200" b="1" dirty="0" smtClean="0"/>
              <a:t>Predicates:</a:t>
            </a:r>
            <a:r>
              <a:rPr lang="en-US" sz="2800" b="1" dirty="0"/>
              <a:t/>
            </a:r>
            <a:br>
              <a:rPr lang="en-US" sz="2800" b="1" dirty="0"/>
            </a:br>
            <a:r>
              <a:rPr lang="en-US" sz="2800" dirty="0"/>
              <a:t>Statements involving variables, such </a:t>
            </a:r>
            <a:r>
              <a:rPr lang="en-US" sz="2800" dirty="0" smtClean="0"/>
              <a:t>as:</a:t>
            </a:r>
            <a:r>
              <a:rPr lang="en-US" sz="2800" dirty="0"/>
              <a:t/>
            </a:r>
            <a:br>
              <a:rPr lang="en-US" sz="2800" dirty="0"/>
            </a:br>
            <a:r>
              <a:rPr lang="en-US" sz="2800" dirty="0" smtClean="0"/>
              <a:t>  </a:t>
            </a:r>
            <a:r>
              <a:rPr lang="es-ES" sz="2800" dirty="0" smtClean="0"/>
              <a:t>“</a:t>
            </a:r>
            <a:r>
              <a:rPr lang="es-ES" sz="2800" i="1" dirty="0"/>
              <a:t>x &gt; </a:t>
            </a:r>
            <a:r>
              <a:rPr lang="es-ES" sz="2800" dirty="0"/>
              <a:t>3</a:t>
            </a:r>
            <a:r>
              <a:rPr lang="es-ES" sz="2800" i="1" dirty="0"/>
              <a:t>,</a:t>
            </a:r>
            <a:r>
              <a:rPr lang="es-ES" sz="2800" dirty="0"/>
              <a:t>” “</a:t>
            </a:r>
            <a:r>
              <a:rPr lang="es-ES" sz="2800" i="1" dirty="0"/>
              <a:t>x </a:t>
            </a:r>
            <a:r>
              <a:rPr lang="es-ES" sz="2800" dirty="0"/>
              <a:t>= </a:t>
            </a:r>
            <a:r>
              <a:rPr lang="es-ES" sz="2800" i="1" dirty="0"/>
              <a:t>y </a:t>
            </a:r>
            <a:r>
              <a:rPr lang="es-ES" sz="2800" dirty="0"/>
              <a:t>+ 3,” “</a:t>
            </a:r>
            <a:r>
              <a:rPr lang="es-ES" sz="2800" i="1" dirty="0"/>
              <a:t>x </a:t>
            </a:r>
            <a:r>
              <a:rPr lang="es-ES" sz="2800" dirty="0"/>
              <a:t>+ </a:t>
            </a:r>
            <a:r>
              <a:rPr lang="es-ES" sz="2800" i="1" dirty="0"/>
              <a:t>y </a:t>
            </a:r>
            <a:r>
              <a:rPr lang="es-ES" sz="2800" dirty="0"/>
              <a:t>= </a:t>
            </a:r>
            <a:r>
              <a:rPr lang="es-ES" sz="2800" i="1" dirty="0"/>
              <a:t>z</a:t>
            </a:r>
            <a:r>
              <a:rPr lang="es-ES" sz="2800" dirty="0"/>
              <a:t>,”</a:t>
            </a:r>
            <a:br>
              <a:rPr lang="es-ES" sz="2800" dirty="0"/>
            </a:br>
            <a:r>
              <a:rPr lang="en-US" sz="2800" dirty="0"/>
              <a:t>and</a:t>
            </a:r>
            <a:br>
              <a:rPr lang="en-US" sz="2800" dirty="0"/>
            </a:br>
            <a:r>
              <a:rPr lang="en-US" sz="2800" dirty="0" smtClean="0"/>
              <a:t>   “</a:t>
            </a:r>
            <a:r>
              <a:rPr lang="en-US" sz="2800" dirty="0"/>
              <a:t>computer </a:t>
            </a:r>
            <a:r>
              <a:rPr lang="en-US" sz="2800" i="1" dirty="0"/>
              <a:t>x </a:t>
            </a:r>
            <a:r>
              <a:rPr lang="en-US" sz="2800" dirty="0"/>
              <a:t>is under attack by an intruder,”</a:t>
            </a:r>
            <a:br>
              <a:rPr lang="en-US" sz="2800" dirty="0"/>
            </a:br>
            <a:r>
              <a:rPr lang="en-US" sz="2800" dirty="0"/>
              <a:t>and</a:t>
            </a:r>
            <a:br>
              <a:rPr lang="en-US" sz="2800" dirty="0"/>
            </a:br>
            <a:r>
              <a:rPr lang="en-US" sz="2800" dirty="0" smtClean="0"/>
              <a:t>  “</a:t>
            </a:r>
            <a:r>
              <a:rPr lang="en-US" sz="2800" dirty="0"/>
              <a:t>computer </a:t>
            </a:r>
            <a:r>
              <a:rPr lang="en-US" sz="2800" i="1" dirty="0"/>
              <a:t>x </a:t>
            </a:r>
            <a:r>
              <a:rPr lang="en-US" sz="2800" dirty="0"/>
              <a:t>is functioning properly</a:t>
            </a:r>
            <a:r>
              <a:rPr lang="en-US" sz="2800" dirty="0" smtClean="0"/>
              <a:t>,”</a:t>
            </a:r>
            <a:br>
              <a:rPr lang="en-US" sz="2800" dirty="0" smtClean="0"/>
            </a:br>
            <a:r>
              <a:rPr lang="en-US" sz="2800" dirty="0"/>
              <a:t>are often found in mathematical assertions, in computer programs, and in system </a:t>
            </a:r>
            <a:r>
              <a:rPr lang="en-US" sz="2800" dirty="0" smtClean="0"/>
              <a:t>specifications. These </a:t>
            </a:r>
            <a:r>
              <a:rPr lang="en-US" sz="2800" dirty="0"/>
              <a:t>statements are neither true nor false when the values of the variables are not specified. </a:t>
            </a:r>
            <a:r>
              <a:rPr lang="en-US" sz="2800" dirty="0" smtClean="0"/>
              <a:t>In this </a:t>
            </a:r>
            <a:r>
              <a:rPr lang="en-US" sz="2800" dirty="0"/>
              <a:t>section, we will discuss the ways </a:t>
            </a:r>
            <a:r>
              <a:rPr lang="en-US" sz="2800" dirty="0" smtClean="0"/>
              <a:t>that propositions </a:t>
            </a:r>
            <a:r>
              <a:rPr lang="en-US" sz="2800" dirty="0"/>
              <a:t>can be produced from such statements.</a:t>
            </a:r>
          </a:p>
        </p:txBody>
      </p:sp>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15</a:t>
            </a:fld>
            <a:endParaRPr lang="en-US"/>
          </a:p>
        </p:txBody>
      </p:sp>
    </p:spTree>
    <p:extLst>
      <p:ext uri="{BB962C8B-B14F-4D97-AF65-F5344CB8AC3E}">
        <p14:creationId xmlns:p14="http://schemas.microsoft.com/office/powerpoint/2010/main" val="2672617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14349"/>
            <a:ext cx="8686800" cy="5200651"/>
          </a:xfrm>
        </p:spPr>
        <p:txBody>
          <a:bodyPr>
            <a:normAutofit/>
          </a:bodyPr>
          <a:lstStyle/>
          <a:p>
            <a:pPr algn="l"/>
            <a:r>
              <a:rPr lang="en-US" sz="2800" dirty="0"/>
              <a:t>The statement “</a:t>
            </a:r>
            <a:r>
              <a:rPr lang="en-US" sz="2800" i="1" dirty="0"/>
              <a:t>x </a:t>
            </a:r>
            <a:r>
              <a:rPr lang="en-US" sz="2800" dirty="0"/>
              <a:t>is greater than 3” has two parts. The first part, the variable </a:t>
            </a:r>
            <a:r>
              <a:rPr lang="en-US" sz="2800" i="1" dirty="0"/>
              <a:t>x</a:t>
            </a:r>
            <a:r>
              <a:rPr lang="en-US" sz="2800" dirty="0"/>
              <a:t>, is the </a:t>
            </a:r>
            <a:r>
              <a:rPr lang="en-US" sz="2800" dirty="0" smtClean="0"/>
              <a:t>subject of </a:t>
            </a:r>
            <a:r>
              <a:rPr lang="en-US" sz="2800" dirty="0"/>
              <a:t>the statement. The second part—the predicate, “is greater than 3”—refers to a property </a:t>
            </a:r>
            <a:r>
              <a:rPr lang="en-US" sz="2800" dirty="0" smtClean="0"/>
              <a:t>that the </a:t>
            </a:r>
            <a:r>
              <a:rPr lang="en-US" sz="2800" dirty="0"/>
              <a:t>subject of the statement can have</a:t>
            </a:r>
            <a:r>
              <a:rPr lang="en-US" sz="2800" dirty="0" smtClean="0"/>
              <a:t>. We </a:t>
            </a:r>
            <a:r>
              <a:rPr lang="en-US" sz="2800" dirty="0"/>
              <a:t>can denote the statement “</a:t>
            </a:r>
            <a:r>
              <a:rPr lang="en-US" sz="2800" i="1" dirty="0"/>
              <a:t>x </a:t>
            </a:r>
            <a:r>
              <a:rPr lang="en-US" sz="2800" dirty="0"/>
              <a:t>is greater than 3” by </a:t>
            </a:r>
            <a:r>
              <a:rPr lang="en-US" sz="2800" i="1" dirty="0"/>
              <a:t>P(x</a:t>
            </a:r>
            <a:r>
              <a:rPr lang="en-US" sz="2800" i="1" dirty="0" smtClean="0"/>
              <a:t>)</a:t>
            </a:r>
            <a:r>
              <a:rPr lang="en-US" sz="2800" dirty="0" smtClean="0"/>
              <a:t>,</a:t>
            </a:r>
            <a:r>
              <a:rPr lang="en-US" sz="2800" dirty="0"/>
              <a:t> where </a:t>
            </a:r>
            <a:r>
              <a:rPr lang="en-US" sz="2800" i="1" dirty="0"/>
              <a:t>P </a:t>
            </a:r>
            <a:r>
              <a:rPr lang="en-US" sz="2800" dirty="0"/>
              <a:t>denotes the predicate “is greater than 3” and </a:t>
            </a:r>
            <a:r>
              <a:rPr lang="en-US" sz="2800" i="1" dirty="0"/>
              <a:t>x </a:t>
            </a:r>
            <a:r>
              <a:rPr lang="en-US" sz="2800" dirty="0"/>
              <a:t>is the variable. The statement </a:t>
            </a:r>
            <a:r>
              <a:rPr lang="en-US" sz="2800" i="1" dirty="0"/>
              <a:t>P(x) </a:t>
            </a:r>
            <a:r>
              <a:rPr lang="en-US" sz="2800" dirty="0" smtClean="0"/>
              <a:t>is also </a:t>
            </a:r>
            <a:r>
              <a:rPr lang="en-US" sz="2800" dirty="0"/>
              <a:t>said to be the value of the propositional function </a:t>
            </a:r>
            <a:r>
              <a:rPr lang="en-US" sz="2800" i="1" dirty="0"/>
              <a:t>P </a:t>
            </a:r>
            <a:r>
              <a:rPr lang="en-US" sz="2800" dirty="0"/>
              <a:t>at </a:t>
            </a:r>
            <a:r>
              <a:rPr lang="en-US" sz="2800" i="1" dirty="0"/>
              <a:t>x</a:t>
            </a:r>
            <a:r>
              <a:rPr lang="en-US" sz="2800" dirty="0" smtClean="0"/>
              <a:t>. </a:t>
            </a:r>
            <a:r>
              <a:rPr lang="en-US" sz="2800" dirty="0"/>
              <a:t>Once a value has been </a:t>
            </a:r>
            <a:r>
              <a:rPr lang="en-US" sz="2800" dirty="0" smtClean="0"/>
              <a:t>assigned to </a:t>
            </a:r>
            <a:r>
              <a:rPr lang="en-US" sz="2800" dirty="0"/>
              <a:t>the variable </a:t>
            </a:r>
            <a:r>
              <a:rPr lang="en-US" sz="2800" i="1" dirty="0"/>
              <a:t>x</a:t>
            </a:r>
            <a:r>
              <a:rPr lang="en-US" sz="2800" dirty="0"/>
              <a:t>, the statement </a:t>
            </a:r>
            <a:r>
              <a:rPr lang="en-US" sz="2800" i="1" dirty="0"/>
              <a:t>P(x) </a:t>
            </a:r>
            <a:r>
              <a:rPr lang="en-US" sz="2800" dirty="0"/>
              <a:t>becomes a proposition and has a truth value.</a:t>
            </a:r>
          </a:p>
        </p:txBody>
      </p:sp>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16</a:t>
            </a:fld>
            <a:endParaRPr lang="en-US"/>
          </a:p>
        </p:txBody>
      </p:sp>
    </p:spTree>
    <p:extLst>
      <p:ext uri="{BB962C8B-B14F-4D97-AF65-F5344CB8AC3E}">
        <p14:creationId xmlns:p14="http://schemas.microsoft.com/office/powerpoint/2010/main" val="3059523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8534400" cy="4495800"/>
          </a:xfrm>
        </p:spPr>
        <p:txBody>
          <a:bodyPr>
            <a:normAutofit/>
          </a:bodyPr>
          <a:lstStyle/>
          <a:p>
            <a:pPr algn="l"/>
            <a:r>
              <a:rPr lang="en-US" sz="2800" b="1" dirty="0" smtClean="0"/>
              <a:t>Statement Function: </a:t>
            </a:r>
            <a:r>
              <a:rPr lang="en-US" sz="2800" dirty="0" smtClean="0"/>
              <a:t>Let H be a predicate “is a strong” and let b=Ali, c=Kurdistan, d= building, if we write H(x) for x is a strong, then H(b), H(c), H(d) all denote statements, which are obtained the form H(x) by replacing object (x) by appropriate name since H(x) is not statement but statement function and is a simple statement function. </a:t>
            </a:r>
            <a:br>
              <a:rPr lang="en-US" sz="2800" dirty="0" smtClean="0"/>
            </a:br>
            <a:r>
              <a:rPr lang="en-US" sz="2800" dirty="0" smtClean="0"/>
              <a:t>A compound statement function consists of one or more simple statement function compound by logical connectives.</a:t>
            </a:r>
            <a:endParaRPr lang="en-US" sz="2800" dirty="0"/>
          </a:p>
        </p:txBody>
      </p:sp>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17</a:t>
            </a:fld>
            <a:endParaRPr lang="en-US"/>
          </a:p>
        </p:txBody>
      </p:sp>
    </p:spTree>
    <p:extLst>
      <p:ext uri="{BB962C8B-B14F-4D97-AF65-F5344CB8AC3E}">
        <p14:creationId xmlns:p14="http://schemas.microsoft.com/office/powerpoint/2010/main" val="359132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457200" y="590549"/>
                <a:ext cx="8458200" cy="5048251"/>
              </a:xfrm>
            </p:spPr>
            <p:txBody>
              <a:bodyPr>
                <a:noAutofit/>
              </a:bodyPr>
              <a:lstStyle/>
              <a:p>
                <a:pPr algn="l"/>
                <a:r>
                  <a:rPr lang="en-US" sz="2800" b="1" dirty="0" smtClean="0"/>
                  <a:t>Propositional Function: </a:t>
                </a:r>
                <a:r>
                  <a:rPr lang="en-US" sz="2800" dirty="0" smtClean="0"/>
                  <a:t>Let A be a set and P(x) is a predicate of object x, then P(x) is called </a:t>
                </a:r>
                <a:r>
                  <a:rPr lang="en-US" sz="2800" dirty="0"/>
                  <a:t>Propositional </a:t>
                </a:r>
                <a:r>
                  <a:rPr lang="en-US" sz="2800" dirty="0" smtClean="0"/>
                  <a:t>Function of x defined on a set A </a:t>
                </a:r>
                <a:r>
                  <a:rPr lang="en-US" sz="2800" dirty="0" err="1" smtClean="0"/>
                  <a:t>iff</a:t>
                </a:r>
                <a:r>
                  <a:rPr lang="en-US" sz="2800" dirty="0" smtClean="0"/>
                  <a:t> P(a) is true or false statement for all a </a:t>
                </a:r>
                <a14:m>
                  <m:oMath xmlns:m="http://schemas.openxmlformats.org/officeDocument/2006/math">
                    <m:r>
                      <a:rPr lang="en-US" sz="2800" i="1" smtClean="0">
                        <a:latin typeface="Cambria Math"/>
                        <a:ea typeface="Cambria Math"/>
                      </a:rPr>
                      <m:t>∈</m:t>
                    </m:r>
                    <m:r>
                      <a:rPr lang="en-US" sz="2800" b="0" i="1" smtClean="0">
                        <a:latin typeface="Cambria Math"/>
                        <a:ea typeface="Cambria Math"/>
                      </a:rPr>
                      <m:t>𝐴</m:t>
                    </m:r>
                    <m:r>
                      <a:rPr lang="en-US" sz="2800" b="0" i="1" smtClean="0">
                        <a:latin typeface="Cambria Math"/>
                        <a:ea typeface="Cambria Math"/>
                      </a:rPr>
                      <m:t>.</m:t>
                    </m:r>
                  </m:oMath>
                </a14:m>
                <a:r>
                  <a:rPr lang="en-US" sz="2800" dirty="0" smtClean="0"/>
                  <a:t>   </a:t>
                </a:r>
                <a:br>
                  <a:rPr lang="en-US" sz="2800" dirty="0" smtClean="0"/>
                </a:br>
                <a:r>
                  <a:rPr lang="en-US" sz="2800" dirty="0" smtClean="0"/>
                  <a:t/>
                </a:r>
                <a:br>
                  <a:rPr lang="en-US" sz="2800" dirty="0" smtClean="0"/>
                </a:br>
                <a:r>
                  <a:rPr lang="en-US" sz="2800" b="1" dirty="0" smtClean="0"/>
                  <a:t>Solution of Propositional Function: </a:t>
                </a:r>
                <a:r>
                  <a:rPr lang="en-US" sz="2800" dirty="0" smtClean="0"/>
                  <a:t>Let P(x) is a propositional function of x defined on A, if P(a) is true statement, then “a” is a solution for P(x) where a </a:t>
                </a:r>
                <a14:m>
                  <m:oMath xmlns:m="http://schemas.openxmlformats.org/officeDocument/2006/math">
                    <m:r>
                      <a:rPr lang="en-US" sz="2800" i="1" smtClean="0">
                        <a:latin typeface="Cambria Math"/>
                        <a:ea typeface="Cambria Math"/>
                      </a:rPr>
                      <m:t>∈</m:t>
                    </m:r>
                    <m:r>
                      <a:rPr lang="en-US" sz="2800" b="0" i="1" smtClean="0">
                        <a:latin typeface="Cambria Math"/>
                        <a:ea typeface="Cambria Math"/>
                      </a:rPr>
                      <m:t>𝐴</m:t>
                    </m:r>
                    <m:r>
                      <a:rPr lang="en-US" sz="2800" b="0" i="1" smtClean="0">
                        <a:latin typeface="Cambria Math"/>
                        <a:ea typeface="Cambria Math"/>
                      </a:rPr>
                      <m:t>.</m:t>
                    </m:r>
                  </m:oMath>
                </a14:m>
                <a:r>
                  <a:rPr lang="en-US" sz="2800" dirty="0" smtClean="0"/>
                  <a:t/>
                </a:r>
                <a:br>
                  <a:rPr lang="en-US" sz="2800" dirty="0" smtClean="0"/>
                </a:br>
                <a:r>
                  <a:rPr lang="en-US" sz="2800" dirty="0"/>
                  <a:t/>
                </a:r>
                <a:br>
                  <a:rPr lang="en-US" sz="2800" dirty="0"/>
                </a:br>
                <a:r>
                  <a:rPr lang="en-US" sz="2800" b="1" dirty="0" smtClean="0"/>
                  <a:t>Solution Set: </a:t>
                </a:r>
                <a:r>
                  <a:rPr lang="en-US" sz="2800" dirty="0" smtClean="0"/>
                  <a:t>A set of all solutions for P(x) is called solution set (truth set) for P(x) denoted by TP.</a:t>
                </a:r>
                <a:br>
                  <a:rPr lang="en-US" sz="2800" dirty="0" smtClean="0"/>
                </a:br>
                <a:r>
                  <a:rPr lang="en-US" sz="2800" dirty="0" smtClean="0"/>
                  <a:t>TP= </a:t>
                </a:r>
                <a14:m>
                  <m:oMath xmlns:m="http://schemas.openxmlformats.org/officeDocument/2006/math">
                    <m:d>
                      <m:dPr>
                        <m:begChr m:val="{"/>
                        <m:endChr m:val="}"/>
                        <m:ctrlPr>
                          <a:rPr lang="en-US" sz="2800" b="0" i="1" smtClean="0">
                            <a:latin typeface="Cambria Math"/>
                            <a:ea typeface="Cambria Math"/>
                          </a:rPr>
                        </m:ctrlPr>
                      </m:dPr>
                      <m:e>
                        <m:r>
                          <m:rPr>
                            <m:sty m:val="p"/>
                          </m:rPr>
                          <a:rPr lang="en-US" sz="2800" b="0" i="0" smtClean="0">
                            <a:latin typeface="Cambria Math"/>
                            <a:ea typeface="Cambria Math"/>
                          </a:rPr>
                          <m:t>a</m:t>
                        </m:r>
                        <m:r>
                          <a:rPr lang="en-US" sz="2800" i="1" smtClean="0">
                            <a:latin typeface="Cambria Math"/>
                            <a:ea typeface="Cambria Math"/>
                          </a:rPr>
                          <m:t>∈</m:t>
                        </m:r>
                        <m:r>
                          <a:rPr lang="en-US" sz="2800" b="0" i="1" smtClean="0">
                            <a:latin typeface="Cambria Math"/>
                            <a:ea typeface="Cambria Math"/>
                          </a:rPr>
                          <m:t>𝐴</m:t>
                        </m:r>
                        <m:r>
                          <a:rPr lang="en-US" sz="2800" b="0" i="1" smtClean="0">
                            <a:latin typeface="Cambria Math"/>
                            <a:ea typeface="Cambria Math"/>
                          </a:rPr>
                          <m:t> /</m:t>
                        </m:r>
                        <m:r>
                          <a:rPr lang="en-US" sz="2800" b="0" i="1" smtClean="0">
                            <a:latin typeface="Cambria Math"/>
                            <a:ea typeface="Cambria Math"/>
                          </a:rPr>
                          <m:t>𝑃</m:t>
                        </m:r>
                        <m:d>
                          <m:dPr>
                            <m:ctrlPr>
                              <a:rPr lang="en-US" sz="2800" b="0" i="1" smtClean="0">
                                <a:latin typeface="Cambria Math"/>
                                <a:ea typeface="Cambria Math"/>
                              </a:rPr>
                            </m:ctrlPr>
                          </m:dPr>
                          <m:e>
                            <m:r>
                              <a:rPr lang="en-US" sz="2800" b="0" i="1" smtClean="0">
                                <a:latin typeface="Cambria Math"/>
                                <a:ea typeface="Cambria Math"/>
                              </a:rPr>
                              <m:t>𝑎</m:t>
                            </m:r>
                          </m:e>
                        </m:d>
                        <m:r>
                          <a:rPr lang="en-US" sz="2800" b="0" i="1" smtClean="0">
                            <a:latin typeface="Cambria Math"/>
                            <a:ea typeface="Cambria Math"/>
                          </a:rPr>
                          <m:t> </m:t>
                        </m:r>
                        <m:r>
                          <a:rPr lang="en-US" sz="2800" b="0" i="1" smtClean="0">
                            <a:latin typeface="Cambria Math"/>
                            <a:ea typeface="Cambria Math"/>
                          </a:rPr>
                          <m:t>𝑖𝑠</m:t>
                        </m:r>
                        <m:r>
                          <a:rPr lang="en-US" sz="2800" b="0" i="1" smtClean="0">
                            <a:latin typeface="Cambria Math"/>
                            <a:ea typeface="Cambria Math"/>
                          </a:rPr>
                          <m:t> </m:t>
                        </m:r>
                        <m:r>
                          <a:rPr lang="en-US" sz="2800" b="0" i="1" smtClean="0">
                            <a:latin typeface="Cambria Math"/>
                            <a:ea typeface="Cambria Math"/>
                          </a:rPr>
                          <m:t>𝑡𝑟𝑢𝑒</m:t>
                        </m:r>
                        <m:r>
                          <a:rPr lang="en-US" sz="2800" b="0" i="1" smtClean="0">
                            <a:latin typeface="Cambria Math"/>
                            <a:ea typeface="Cambria Math"/>
                          </a:rPr>
                          <m:t> </m:t>
                        </m:r>
                        <m:r>
                          <a:rPr lang="en-US" sz="2800" b="0" i="1" smtClean="0">
                            <a:latin typeface="Cambria Math"/>
                            <a:ea typeface="Cambria Math"/>
                          </a:rPr>
                          <m:t>𝑠𝑡𝑎𝑡𝑒𝑚𝑒𝑛𝑡</m:t>
                        </m:r>
                      </m:e>
                    </m:d>
                    <m:r>
                      <a:rPr lang="en-US" sz="2800" b="0" i="1" smtClean="0">
                        <a:latin typeface="Cambria Math"/>
                        <a:ea typeface="Cambria Math"/>
                      </a:rPr>
                      <m:t>.</m:t>
                    </m:r>
                  </m:oMath>
                </a14:m>
                <a:endParaRPr lang="en-US" sz="2800" dirty="0"/>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457200" y="590549"/>
                <a:ext cx="8458200" cy="5048251"/>
              </a:xfrm>
              <a:blipFill rotWithShape="1">
                <a:blip r:embed="rId3"/>
                <a:stretch>
                  <a:fillRect l="-1441" t="-2778" b="-5072"/>
                </a:stretch>
              </a:blipFill>
            </p:spPr>
            <p:txBody>
              <a:bodyPr/>
              <a:lstStyle/>
              <a:p>
                <a:r>
                  <a:rPr lang="en-US">
                    <a:noFill/>
                  </a:rPr>
                  <a:t> </a:t>
                </a:r>
              </a:p>
            </p:txBody>
          </p:sp>
        </mc:Fallback>
      </mc:AlternateContent>
      <p:graphicFrame>
        <p:nvGraphicFramePr>
          <p:cNvPr id="5" name="Object 4"/>
          <p:cNvGraphicFramePr>
            <a:graphicFrameLocks noChangeAspect="1"/>
          </p:cNvGraphicFramePr>
          <p:nvPr>
            <p:extLst>
              <p:ext uri="{D42A27DB-BD31-4B8C-83A1-F6EECF244321}">
                <p14:modId xmlns:p14="http://schemas.microsoft.com/office/powerpoint/2010/main" val="850688476"/>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74" name="Equation" r:id="rId4" imgW="114120" imgH="215640" progId="Equation.3">
                  <p:embed/>
                </p:oleObj>
              </mc:Choice>
              <mc:Fallback>
                <p:oleObj name="Equation" r:id="rId4" imgW="114120" imgH="215640" progId="Equation.3">
                  <p:embed/>
                  <p:pic>
                    <p:nvPicPr>
                      <p:cNvPr id="0" name=""/>
                      <p:cNvPicPr/>
                      <p:nvPr/>
                    </p:nvPicPr>
                    <p:blipFill>
                      <a:blip r:embed="rId5"/>
                      <a:stretch>
                        <a:fillRect/>
                      </a:stretch>
                    </p:blipFill>
                    <p:spPr>
                      <a:xfrm>
                        <a:off x="4514850" y="3321050"/>
                        <a:ext cx="114300" cy="215900"/>
                      </a:xfrm>
                      <a:prstGeom prst="rect">
                        <a:avLst/>
                      </a:prstGeom>
                    </p:spPr>
                  </p:pic>
                </p:oleObj>
              </mc:Fallback>
            </mc:AlternateContent>
          </a:graphicData>
        </a:graphic>
      </p:graphicFrame>
      <p:sp>
        <p:nvSpPr>
          <p:cNvPr id="6" name="Footer Placeholder 5"/>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7" name="Slide Number Placeholder 6"/>
          <p:cNvSpPr>
            <a:spLocks noGrp="1"/>
          </p:cNvSpPr>
          <p:nvPr>
            <p:ph type="sldNum" sz="quarter" idx="12"/>
          </p:nvPr>
        </p:nvSpPr>
        <p:spPr/>
        <p:txBody>
          <a:bodyPr/>
          <a:lstStyle/>
          <a:p>
            <a:fld id="{F054670D-F107-4BFE-9AE5-ADC26DE349B8}" type="slidenum">
              <a:rPr lang="en-US" smtClean="0"/>
              <a:t>18</a:t>
            </a:fld>
            <a:endParaRPr lang="en-US"/>
          </a:p>
        </p:txBody>
      </p:sp>
    </p:spTree>
    <p:extLst>
      <p:ext uri="{BB962C8B-B14F-4D97-AF65-F5344CB8AC3E}">
        <p14:creationId xmlns:p14="http://schemas.microsoft.com/office/powerpoint/2010/main" val="1937521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ctrTitle"/>
              </p:nvPr>
            </p:nvSpPr>
            <p:spPr>
              <a:xfrm>
                <a:off x="304800" y="1"/>
                <a:ext cx="8610600" cy="6324600"/>
              </a:xfrm>
            </p:spPr>
            <p:txBody>
              <a:bodyPr>
                <a:noAutofit/>
              </a:bodyPr>
              <a:lstStyle/>
              <a:p>
                <a:pPr algn="l"/>
                <a:r>
                  <a:rPr lang="en-US" sz="3600" b="1" dirty="0" smtClean="0"/>
                  <a:t>Quantifiers:</a:t>
                </a:r>
                <a:r>
                  <a:rPr lang="en-US" sz="2800" dirty="0" smtClean="0"/>
                  <a:t/>
                </a:r>
                <a:br>
                  <a:rPr lang="en-US" sz="2800" dirty="0" smtClean="0"/>
                </a:br>
                <a:r>
                  <a:rPr lang="en-US" sz="2800" b="1" dirty="0" smtClean="0"/>
                  <a:t>Universal Quantifier: </a:t>
                </a:r>
                <a:r>
                  <a:rPr lang="en-US" sz="2800" dirty="0" smtClean="0"/>
                  <a:t>Let P(x) be a propositional function of x defined on A. the statement (for all </a:t>
                </a:r>
                <a14:m>
                  <m:oMath xmlns:m="http://schemas.openxmlformats.org/officeDocument/2006/math">
                    <m:r>
                      <a:rPr lang="en-US" sz="2800" b="0" i="1" smtClean="0">
                        <a:latin typeface="Cambria Math"/>
                      </a:rPr>
                      <m:t>𝑥</m:t>
                    </m:r>
                    <m:r>
                      <a:rPr lang="en-US" sz="2800" b="0" i="1" smtClean="0">
                        <a:latin typeface="Cambria Math"/>
                      </a:rPr>
                      <m:t> ∈</m:t>
                    </m:r>
                    <m:r>
                      <a:rPr lang="en-US" sz="2800" b="0" i="1" smtClean="0">
                        <a:latin typeface="Cambria Math"/>
                        <a:ea typeface="Cambria Math"/>
                      </a:rPr>
                      <m:t>𝐴</m:t>
                    </m:r>
                  </m:oMath>
                </a14:m>
                <a:r>
                  <a:rPr lang="en-US" sz="2800" dirty="0" smtClean="0"/>
                  <a:t> P(x) is true) is called Universal Quantifier, which is denoted by </a:t>
                </a:r>
                <a14:m>
                  <m:oMath xmlns:m="http://schemas.openxmlformats.org/officeDocument/2006/math">
                    <m:r>
                      <a:rPr lang="en-US" sz="2800" i="1" smtClean="0">
                        <a:latin typeface="Cambria Math"/>
                        <a:ea typeface="Cambria Math"/>
                      </a:rPr>
                      <m:t>∀</m:t>
                    </m:r>
                    <m:r>
                      <a:rPr lang="en-US" sz="2800" b="0" i="1" smtClean="0">
                        <a:latin typeface="Cambria Math"/>
                        <a:ea typeface="Cambria Math"/>
                      </a:rPr>
                      <m:t> </m:t>
                    </m:r>
                    <m:r>
                      <a:rPr lang="en-US" sz="2800" b="0" i="1" smtClean="0">
                        <a:latin typeface="Cambria Math"/>
                        <a:ea typeface="Cambria Math"/>
                      </a:rPr>
                      <m:t>𝑥</m:t>
                    </m:r>
                    <m:r>
                      <a:rPr lang="en-US" sz="2800" b="0" i="1" smtClean="0">
                        <a:latin typeface="Cambria Math"/>
                        <a:ea typeface="Cambria Math"/>
                      </a:rPr>
                      <m:t> ∈</m:t>
                    </m:r>
                    <m:r>
                      <a:rPr lang="en-US" sz="2800" b="0" i="1" smtClean="0">
                        <a:latin typeface="Cambria Math"/>
                        <a:ea typeface="Cambria Math"/>
                      </a:rPr>
                      <m:t>𝐴</m:t>
                    </m:r>
                    <m:r>
                      <a:rPr lang="en-US" sz="2800" b="0" i="1" smtClean="0">
                        <a:latin typeface="Cambria Math"/>
                        <a:ea typeface="Cambria Math"/>
                      </a:rPr>
                      <m:t>, </m:t>
                    </m:r>
                    <m:r>
                      <a:rPr lang="en-US" sz="2800" b="0" i="1" smtClean="0">
                        <a:latin typeface="Cambria Math"/>
                        <a:ea typeface="Cambria Math"/>
                      </a:rPr>
                      <m:t>𝑃</m:t>
                    </m:r>
                    <m:d>
                      <m:dPr>
                        <m:ctrlPr>
                          <a:rPr lang="en-US" sz="2800" b="0" i="1" smtClean="0">
                            <a:latin typeface="Cambria Math"/>
                            <a:ea typeface="Cambria Math"/>
                          </a:rPr>
                        </m:ctrlPr>
                      </m:dPr>
                      <m:e>
                        <m:r>
                          <a:rPr lang="en-US" sz="2800" b="0" i="1" smtClean="0">
                            <a:latin typeface="Cambria Math"/>
                            <a:ea typeface="Cambria Math"/>
                          </a:rPr>
                          <m:t>𝑥</m:t>
                        </m:r>
                      </m:e>
                    </m:d>
                    <m:r>
                      <a:rPr lang="en-US" sz="2800" b="0" i="1" smtClean="0">
                        <a:latin typeface="Cambria Math"/>
                        <a:ea typeface="Cambria Math"/>
                      </a:rPr>
                      <m:t>.</m:t>
                    </m:r>
                  </m:oMath>
                </a14:m>
                <a:r>
                  <a:rPr lang="en-US" sz="2800" dirty="0" smtClean="0"/>
                  <a:t/>
                </a:r>
                <a:br>
                  <a:rPr lang="en-US" sz="2800" dirty="0" smtClean="0"/>
                </a:br>
                <a:r>
                  <a:rPr lang="en-US" sz="2800" dirty="0"/>
                  <a:t/>
                </a:r>
                <a:br>
                  <a:rPr lang="en-US" sz="2800" dirty="0"/>
                </a:br>
                <a:r>
                  <a:rPr lang="en-US" sz="2800" b="1" dirty="0" smtClean="0"/>
                  <a:t>Note:</a:t>
                </a:r>
                <a:r>
                  <a:rPr lang="en-US" sz="2800" dirty="0" smtClean="0"/>
                  <a:t> the Universal Quantifier was used to translate expressions such as:</a:t>
                </a:r>
                <a:br>
                  <a:rPr lang="en-US" sz="2800" dirty="0" smtClean="0"/>
                </a:br>
                <a:r>
                  <a:rPr lang="en-US" sz="2800" dirty="0" smtClean="0"/>
                  <a:t>for every </a:t>
                </a:r>
                <a:br>
                  <a:rPr lang="en-US" sz="2800" dirty="0" smtClean="0"/>
                </a:br>
                <a:r>
                  <a:rPr lang="en-US" sz="2800" dirty="0" smtClean="0"/>
                  <a:t>for any</a:t>
                </a:r>
                <a:br>
                  <a:rPr lang="en-US" sz="2800" dirty="0" smtClean="0"/>
                </a:br>
                <a:r>
                  <a:rPr lang="en-US" sz="2800" dirty="0" smtClean="0"/>
                  <a:t>for all</a:t>
                </a:r>
                <a:br>
                  <a:rPr lang="en-US" sz="2800" dirty="0" smtClean="0"/>
                </a:br>
                <a:r>
                  <a:rPr lang="en-US" sz="2800" dirty="0" smtClean="0"/>
                  <a:t>for each</a:t>
                </a:r>
                <a:br>
                  <a:rPr lang="en-US" sz="2800" dirty="0" smtClean="0"/>
                </a:br>
                <a:r>
                  <a:rPr lang="en-US" sz="2800" dirty="0" smtClean="0"/>
                  <a:t>given any</a:t>
                </a:r>
                <a:br>
                  <a:rPr lang="en-US" sz="2800" dirty="0" smtClean="0"/>
                </a:br>
                <a:r>
                  <a:rPr lang="en-US" sz="2800" dirty="0" smtClean="0"/>
                  <a:t>for arbitrary</a:t>
                </a:r>
                <a:endParaRPr lang="en-US" sz="2800" dirty="0"/>
              </a:p>
            </p:txBody>
          </p:sp>
        </mc:Choice>
        <mc:Fallback xmlns="">
          <p:sp>
            <p:nvSpPr>
              <p:cNvPr id="2" name="Title 1"/>
              <p:cNvSpPr>
                <a:spLocks noGrp="1" noRot="1" noChangeAspect="1" noMove="1" noResize="1" noEditPoints="1" noAdjustHandles="1" noChangeArrowheads="1" noChangeShapeType="1" noTextEdit="1"/>
              </p:cNvSpPr>
              <p:nvPr>
                <p:ph type="ctrTitle"/>
              </p:nvPr>
            </p:nvSpPr>
            <p:spPr>
              <a:xfrm>
                <a:off x="304800" y="1"/>
                <a:ext cx="8610600" cy="6324600"/>
              </a:xfrm>
              <a:blipFill rotWithShape="1">
                <a:blip r:embed="rId2"/>
                <a:stretch>
                  <a:fillRect l="-2123" t="-385" r="-2194" b="-1638"/>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19</a:t>
            </a:fld>
            <a:endParaRPr lang="en-US"/>
          </a:p>
        </p:txBody>
      </p:sp>
    </p:spTree>
    <p:extLst>
      <p:ext uri="{BB962C8B-B14F-4D97-AF65-F5344CB8AC3E}">
        <p14:creationId xmlns:p14="http://schemas.microsoft.com/office/powerpoint/2010/main" val="766123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ctrTitle"/>
              </p:nvPr>
            </p:nvSpPr>
            <p:spPr>
              <a:xfrm>
                <a:off x="304800" y="381000"/>
                <a:ext cx="8610600" cy="5486400"/>
              </a:xfrm>
            </p:spPr>
            <p:txBody>
              <a:bodyPr>
                <a:normAutofit fontScale="90000"/>
              </a:bodyPr>
              <a:lstStyle/>
              <a:p>
                <a:pPr algn="l"/>
                <a:r>
                  <a:rPr lang="en-US" sz="3100" b="1" dirty="0" smtClean="0"/>
                  <a:t>Statement: </a:t>
                </a:r>
                <a:r>
                  <a:rPr lang="en-US" sz="3100" dirty="0" smtClean="0"/>
                  <a:t>Statement is any collection of symbols, which is either true or false but not both denoted by capital letter.</a:t>
                </a:r>
                <a:br>
                  <a:rPr lang="en-US" sz="3100" dirty="0" smtClean="0"/>
                </a:br>
                <a:r>
                  <a:rPr lang="en-US" sz="2800" dirty="0"/>
                  <a:t/>
                </a:r>
                <a:br>
                  <a:rPr lang="en-US" sz="2800" dirty="0"/>
                </a:br>
                <a:r>
                  <a:rPr lang="en-US" sz="4000" b="1" dirty="0" smtClean="0"/>
                  <a:t>Logical Connectives and Truth Table</a:t>
                </a:r>
                <a:br>
                  <a:rPr lang="en-US" sz="4000" b="1" dirty="0" smtClean="0"/>
                </a:br>
                <a:r>
                  <a:rPr lang="en-US" sz="3100" b="1" dirty="0" smtClean="0"/>
                  <a:t>Negation: </a:t>
                </a:r>
                <a:r>
                  <a:rPr lang="en-US" sz="3100" dirty="0" smtClean="0"/>
                  <a:t>The negation of statement is generally formed by prefixing the statement with the word “not” and denote by “</a:t>
                </a:r>
                <a14:m>
                  <m:oMath xmlns:m="http://schemas.openxmlformats.org/officeDocument/2006/math">
                    <m:r>
                      <a:rPr lang="en-US" sz="3100" i="1" smtClean="0">
                        <a:latin typeface="Cambria Math"/>
                        <a:ea typeface="Cambria Math"/>
                      </a:rPr>
                      <m:t>¬</m:t>
                    </m:r>
                  </m:oMath>
                </a14:m>
                <a:r>
                  <a:rPr lang="en-US" sz="3100" dirty="0" smtClean="0"/>
                  <a:t>” , So if P is statement then </a:t>
                </a:r>
                <a:r>
                  <a:rPr lang="en-US" sz="3100" dirty="0"/>
                  <a:t>“</a:t>
                </a:r>
                <a14:m>
                  <m:oMath xmlns:m="http://schemas.openxmlformats.org/officeDocument/2006/math">
                    <m:r>
                      <a:rPr lang="en-US" sz="3100" i="1">
                        <a:latin typeface="Cambria Math"/>
                        <a:ea typeface="Cambria Math"/>
                      </a:rPr>
                      <m:t>¬</m:t>
                    </m:r>
                  </m:oMath>
                </a14:m>
                <a:r>
                  <a:rPr lang="en-US" sz="3100" dirty="0" smtClean="0"/>
                  <a:t>P”</a:t>
                </a:r>
                <a:r>
                  <a:rPr lang="en-US" sz="3100" dirty="0"/>
                  <a:t> </a:t>
                </a:r>
                <a:r>
                  <a:rPr lang="en-US" sz="3100" dirty="0" smtClean="0"/>
                  <a:t>is its negation read as “not P”.</a:t>
                </a:r>
                <a:r>
                  <a:rPr lang="en-US" sz="2800" dirty="0" smtClean="0"/>
                  <a:t/>
                </a:r>
                <a:br>
                  <a:rPr lang="en-US" sz="2800" dirty="0" smtClean="0"/>
                </a:br>
                <a:r>
                  <a:rPr lang="en-US" sz="3100" dirty="0" smtClean="0"/>
                  <a:t>The </a:t>
                </a:r>
                <a:r>
                  <a:rPr lang="en-US" sz="3100" dirty="0"/>
                  <a:t>T</a:t>
                </a:r>
                <a:r>
                  <a:rPr lang="en-US" sz="3100" dirty="0" smtClean="0"/>
                  <a:t>ruth Table for the Negation</a:t>
                </a:r>
                <a:br>
                  <a:rPr lang="en-US" sz="3100" dirty="0" smtClean="0"/>
                </a:br>
                <a:r>
                  <a:rPr lang="en-US" sz="2800" dirty="0" smtClean="0"/>
                  <a:t/>
                </a:r>
                <a:br>
                  <a:rPr lang="en-US" sz="2800" dirty="0" smtClean="0"/>
                </a:br>
                <a:endParaRPr lang="en-US" sz="3600" b="1" dirty="0"/>
              </a:p>
            </p:txBody>
          </p:sp>
        </mc:Choice>
        <mc:Fallback xmlns="">
          <p:sp>
            <p:nvSpPr>
              <p:cNvPr id="2" name="Title 1"/>
              <p:cNvSpPr>
                <a:spLocks noGrp="1" noRot="1" noChangeAspect="1" noMove="1" noResize="1" noEditPoints="1" noAdjustHandles="1" noChangeArrowheads="1" noChangeShapeType="1" noTextEdit="1"/>
              </p:cNvSpPr>
              <p:nvPr>
                <p:ph type="ctrTitle"/>
              </p:nvPr>
            </p:nvSpPr>
            <p:spPr>
              <a:xfrm>
                <a:off x="304800" y="381000"/>
                <a:ext cx="8610600" cy="5486400"/>
              </a:xfrm>
              <a:blipFill rotWithShape="1">
                <a:blip r:embed="rId3"/>
                <a:stretch>
                  <a:fillRect l="-2123" r="-28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2</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56293476"/>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88" name="Equation" r:id="rId4" imgW="114120" imgH="215640" progId="Equation.3">
                  <p:embed/>
                </p:oleObj>
              </mc:Choice>
              <mc:Fallback>
                <p:oleObj name="Equation" r:id="rId4" imgW="114120" imgH="215640" progId="Equation.3">
                  <p:embed/>
                  <p:pic>
                    <p:nvPicPr>
                      <p:cNvPr id="0" name=""/>
                      <p:cNvPicPr/>
                      <p:nvPr/>
                    </p:nvPicPr>
                    <p:blipFill>
                      <a:blip r:embed="rId5"/>
                      <a:stretch>
                        <a:fillRect/>
                      </a:stretch>
                    </p:blipFill>
                    <p:spPr>
                      <a:xfrm>
                        <a:off x="4514850" y="3321050"/>
                        <a:ext cx="114300" cy="215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65488245"/>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89" name="Equation" r:id="rId6" imgW="114120" imgH="215640" progId="Equation.3">
                  <p:embed/>
                </p:oleObj>
              </mc:Choice>
              <mc:Fallback>
                <p:oleObj name="Equation" r:id="rId6" imgW="114120" imgH="215640" progId="Equation.3">
                  <p:embed/>
                  <p:pic>
                    <p:nvPicPr>
                      <p:cNvPr id="0" name=""/>
                      <p:cNvPicPr/>
                      <p:nvPr/>
                    </p:nvPicPr>
                    <p:blipFill>
                      <a:blip r:embed="rId5"/>
                      <a:stretch>
                        <a:fillRect/>
                      </a:stretch>
                    </p:blipFill>
                    <p:spPr>
                      <a:xfrm>
                        <a:off x="4514850" y="3321050"/>
                        <a:ext cx="114300" cy="2159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ext uri="{D42A27DB-BD31-4B8C-83A1-F6EECF244321}">
                    <p14:modId xmlns:p14="http://schemas.microsoft.com/office/powerpoint/2010/main" val="1455688623"/>
                  </p:ext>
                </p:extLst>
              </p:nvPr>
            </p:nvGraphicFramePr>
            <p:xfrm>
              <a:off x="1752600" y="4953000"/>
              <a:ext cx="3352800" cy="1188720"/>
            </p:xfrm>
            <a:graphic>
              <a:graphicData uri="http://schemas.openxmlformats.org/drawingml/2006/table">
                <a:tbl>
                  <a:tblPr firstRow="1" bandRow="1">
                    <a:tableStyleId>{616DA210-FB5B-4158-B5E0-FEB733F419BA}</a:tableStyleId>
                  </a:tblPr>
                  <a:tblGrid>
                    <a:gridCol w="1524000"/>
                    <a:gridCol w="1828800"/>
                  </a:tblGrid>
                  <a:tr h="370840">
                    <a:tc>
                      <a:txBody>
                        <a:bodyPr/>
                        <a:lstStyle/>
                        <a:p>
                          <a:pPr algn="ctr"/>
                          <a:r>
                            <a:rPr lang="en-US" sz="2000" b="1" dirty="0" smtClean="0"/>
                            <a:t>P</a:t>
                          </a:r>
                          <a:endParaRPr lang="en-US" sz="2000" b="1" dirty="0"/>
                        </a:p>
                      </a:txBody>
                      <a:tcPr/>
                    </a:tc>
                    <a:tc>
                      <a:txBody>
                        <a:bodyPr/>
                        <a:lstStyle/>
                        <a:p>
                          <a:pPr algn="ctr"/>
                          <a14:m>
                            <m:oMath xmlns:m="http://schemas.openxmlformats.org/officeDocument/2006/math">
                              <m:r>
                                <a:rPr lang="en-US" sz="2000" b="1" i="1" smtClean="0">
                                  <a:latin typeface="Cambria Math"/>
                                  <a:ea typeface="Cambria Math"/>
                                </a:rPr>
                                <m:t>¬</m:t>
                              </m:r>
                            </m:oMath>
                          </a14:m>
                          <a:r>
                            <a:rPr lang="en-US" sz="2000" b="1" dirty="0" smtClean="0"/>
                            <a:t>P</a:t>
                          </a:r>
                          <a:endParaRPr lang="en-US" sz="2000" b="1" dirty="0"/>
                        </a:p>
                      </a:txBody>
                      <a:tcPr/>
                    </a:tc>
                  </a:tr>
                  <a:tr h="370840">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r>
                  <a:tr h="370840">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1455688623"/>
                  </p:ext>
                </p:extLst>
              </p:nvPr>
            </p:nvGraphicFramePr>
            <p:xfrm>
              <a:off x="1752600" y="4953000"/>
              <a:ext cx="3352800" cy="1188720"/>
            </p:xfrm>
            <a:graphic>
              <a:graphicData uri="http://schemas.openxmlformats.org/drawingml/2006/table">
                <a:tbl>
                  <a:tblPr firstRow="1" bandRow="1">
                    <a:tableStyleId>{616DA210-FB5B-4158-B5E0-FEB733F419BA}</a:tableStyleId>
                  </a:tblPr>
                  <a:tblGrid>
                    <a:gridCol w="1524000"/>
                    <a:gridCol w="1828800"/>
                  </a:tblGrid>
                  <a:tr h="396240">
                    <a:tc>
                      <a:txBody>
                        <a:bodyPr/>
                        <a:lstStyle/>
                        <a:p>
                          <a:pPr algn="ctr"/>
                          <a:r>
                            <a:rPr lang="en-US" sz="2000" b="1" dirty="0" smtClean="0"/>
                            <a:t>P</a:t>
                          </a:r>
                          <a:endParaRPr lang="en-US" sz="2000" b="1" dirty="0"/>
                        </a:p>
                      </a:txBody>
                      <a:tcPr/>
                    </a:tc>
                    <a:tc>
                      <a:txBody>
                        <a:bodyPr/>
                        <a:lstStyle/>
                        <a:p>
                          <a:endParaRPr lang="en-US"/>
                        </a:p>
                      </a:txBody>
                      <a:tcPr>
                        <a:blipFill rotWithShape="1">
                          <a:blip r:embed="rId7"/>
                          <a:stretch>
                            <a:fillRect l="-83667" t="-7692" b="-226154"/>
                          </a:stretch>
                        </a:blipFill>
                      </a:tcPr>
                    </a:tc>
                  </a:tr>
                  <a:tr h="396240">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r>
                  <a:tr h="396240">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r>
                </a:tbl>
              </a:graphicData>
            </a:graphic>
          </p:graphicFrame>
        </mc:Fallback>
      </mc:AlternateContent>
    </p:spTree>
    <p:extLst>
      <p:ext uri="{BB962C8B-B14F-4D97-AF65-F5344CB8AC3E}">
        <p14:creationId xmlns:p14="http://schemas.microsoft.com/office/powerpoint/2010/main" val="243518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ctrTitle"/>
              </p:nvPr>
            </p:nvSpPr>
            <p:spPr>
              <a:xfrm>
                <a:off x="304800" y="685799"/>
                <a:ext cx="8382000" cy="4724401"/>
              </a:xfrm>
            </p:spPr>
            <p:txBody>
              <a:bodyPr>
                <a:noAutofit/>
              </a:bodyPr>
              <a:lstStyle/>
              <a:p>
                <a:pPr algn="l"/>
                <a:r>
                  <a:rPr lang="en-US" sz="2800" b="1" dirty="0" smtClean="0"/>
                  <a:t>Existential </a:t>
                </a:r>
                <a:r>
                  <a:rPr lang="en-US" sz="2800" b="1" dirty="0"/>
                  <a:t>Quantifier: </a:t>
                </a:r>
                <a:r>
                  <a:rPr lang="en-US" sz="2800" dirty="0"/>
                  <a:t>Let P(x) be a propositional function of x defined on A. the statement </a:t>
                </a:r>
                <a:r>
                  <a:rPr lang="en-US" sz="2800" dirty="0" smtClean="0"/>
                  <a:t>(there exist </a:t>
                </a:r>
                <a14:m>
                  <m:oMath xmlns:m="http://schemas.openxmlformats.org/officeDocument/2006/math">
                    <m:r>
                      <a:rPr lang="en-US" sz="2800" i="1">
                        <a:latin typeface="Cambria Math"/>
                      </a:rPr>
                      <m:t>𝑥</m:t>
                    </m:r>
                    <m:r>
                      <a:rPr lang="en-US" sz="2800" i="1">
                        <a:latin typeface="Cambria Math"/>
                      </a:rPr>
                      <m:t> ∈</m:t>
                    </m:r>
                    <m:r>
                      <a:rPr lang="en-US" sz="2800" i="1">
                        <a:latin typeface="Cambria Math"/>
                        <a:ea typeface="Cambria Math"/>
                      </a:rPr>
                      <m:t>𝐴</m:t>
                    </m:r>
                  </m:oMath>
                </a14:m>
                <a:r>
                  <a:rPr lang="en-US" sz="2800" dirty="0"/>
                  <a:t> P(x) is true) is called </a:t>
                </a:r>
                <a:r>
                  <a:rPr lang="en-US" sz="2800" dirty="0" smtClean="0"/>
                  <a:t>Existential </a:t>
                </a:r>
                <a:r>
                  <a:rPr lang="en-US" sz="2800" dirty="0"/>
                  <a:t>Quantifier, which is denoted by </a:t>
                </a:r>
                <a14:m>
                  <m:oMath xmlns:m="http://schemas.openxmlformats.org/officeDocument/2006/math">
                    <m:r>
                      <a:rPr lang="en-US" sz="2800" i="1" smtClean="0">
                        <a:latin typeface="Cambria Math"/>
                        <a:ea typeface="Cambria Math"/>
                      </a:rPr>
                      <m:t>∃</m:t>
                    </m:r>
                    <m:r>
                      <a:rPr lang="en-US" sz="2800" i="1">
                        <a:latin typeface="Cambria Math"/>
                        <a:ea typeface="Cambria Math"/>
                      </a:rPr>
                      <m:t> </m:t>
                    </m:r>
                    <m:r>
                      <a:rPr lang="en-US" sz="2800" i="1">
                        <a:latin typeface="Cambria Math"/>
                        <a:ea typeface="Cambria Math"/>
                      </a:rPr>
                      <m:t>𝑥</m:t>
                    </m:r>
                    <m:r>
                      <a:rPr lang="en-US" sz="2800" i="1">
                        <a:latin typeface="Cambria Math"/>
                        <a:ea typeface="Cambria Math"/>
                      </a:rPr>
                      <m:t> ∈</m:t>
                    </m:r>
                    <m:r>
                      <a:rPr lang="en-US" sz="2800" i="1">
                        <a:latin typeface="Cambria Math"/>
                        <a:ea typeface="Cambria Math"/>
                      </a:rPr>
                      <m:t>𝐴</m:t>
                    </m:r>
                    <m:r>
                      <a:rPr lang="en-US" sz="2800" i="1">
                        <a:latin typeface="Cambria Math"/>
                        <a:ea typeface="Cambria Math"/>
                      </a:rPr>
                      <m:t>, </m:t>
                    </m:r>
                    <m:r>
                      <a:rPr lang="en-US" sz="2800" i="1">
                        <a:latin typeface="Cambria Math"/>
                        <a:ea typeface="Cambria Math"/>
                      </a:rPr>
                      <m:t>𝑃</m:t>
                    </m:r>
                    <m:d>
                      <m:dPr>
                        <m:ctrlPr>
                          <a:rPr lang="en-US" sz="2800" i="1">
                            <a:latin typeface="Cambria Math"/>
                            <a:ea typeface="Cambria Math"/>
                          </a:rPr>
                        </m:ctrlPr>
                      </m:dPr>
                      <m:e>
                        <m:r>
                          <a:rPr lang="en-US" sz="2800" i="1">
                            <a:latin typeface="Cambria Math"/>
                            <a:ea typeface="Cambria Math"/>
                          </a:rPr>
                          <m:t>𝑥</m:t>
                        </m:r>
                      </m:e>
                    </m:d>
                    <m:r>
                      <a:rPr lang="en-US" sz="2800" i="1">
                        <a:latin typeface="Cambria Math"/>
                        <a:ea typeface="Cambria Math"/>
                      </a:rPr>
                      <m:t>.</m:t>
                    </m:r>
                  </m:oMath>
                </a14:m>
                <a:r>
                  <a:rPr lang="en-US" sz="2800" dirty="0"/>
                  <a:t/>
                </a:r>
                <a:br>
                  <a:rPr lang="en-US" sz="2800" dirty="0"/>
                </a:br>
                <a:r>
                  <a:rPr lang="en-US" sz="2800" dirty="0"/>
                  <a:t/>
                </a:r>
                <a:br>
                  <a:rPr lang="en-US" sz="2800" dirty="0"/>
                </a:br>
                <a:r>
                  <a:rPr lang="en-US" sz="2800" b="1" dirty="0"/>
                  <a:t>Note: </a:t>
                </a:r>
                <a:r>
                  <a:rPr lang="en-US" sz="2800" dirty="0"/>
                  <a:t>the </a:t>
                </a:r>
                <a:r>
                  <a:rPr lang="en-US" sz="2800" dirty="0" smtClean="0"/>
                  <a:t>Existential </a:t>
                </a:r>
                <a:r>
                  <a:rPr lang="en-US" sz="2800" dirty="0"/>
                  <a:t>Quantifier was used to translate expressions such as:</a:t>
                </a:r>
                <a:br>
                  <a:rPr lang="en-US" sz="2800" dirty="0"/>
                </a:br>
                <a:r>
                  <a:rPr lang="en-US" sz="2800" dirty="0" smtClean="0"/>
                  <a:t>there exist</a:t>
                </a:r>
                <a:r>
                  <a:rPr lang="en-US" sz="2800" dirty="0"/>
                  <a:t/>
                </a:r>
                <a:br>
                  <a:rPr lang="en-US" sz="2800" dirty="0"/>
                </a:br>
                <a:r>
                  <a:rPr lang="en-US" sz="2800" dirty="0" smtClean="0"/>
                  <a:t>there is at least</a:t>
                </a:r>
                <a:r>
                  <a:rPr lang="en-US" sz="2800" dirty="0"/>
                  <a:t/>
                </a:r>
                <a:br>
                  <a:rPr lang="en-US" sz="2800" dirty="0"/>
                </a:br>
                <a:r>
                  <a:rPr lang="en-US" sz="2800" dirty="0" smtClean="0"/>
                  <a:t>for some</a:t>
                </a:r>
                <a:br>
                  <a:rPr lang="en-US" sz="2800" dirty="0" smtClean="0"/>
                </a:br>
                <a:r>
                  <a:rPr lang="en-US" sz="2800" dirty="0" smtClean="0"/>
                  <a:t>there is</a:t>
                </a:r>
                <a:endParaRPr lang="en-US" sz="2800" dirty="0"/>
              </a:p>
            </p:txBody>
          </p:sp>
        </mc:Choice>
        <mc:Fallback xmlns="">
          <p:sp>
            <p:nvSpPr>
              <p:cNvPr id="2" name="Title 1"/>
              <p:cNvSpPr>
                <a:spLocks noGrp="1" noRot="1" noChangeAspect="1" noMove="1" noResize="1" noEditPoints="1" noAdjustHandles="1" noChangeArrowheads="1" noChangeShapeType="1" noTextEdit="1"/>
              </p:cNvSpPr>
              <p:nvPr>
                <p:ph type="ctrTitle"/>
              </p:nvPr>
            </p:nvSpPr>
            <p:spPr>
              <a:xfrm>
                <a:off x="304800" y="685799"/>
                <a:ext cx="8382000" cy="4724401"/>
              </a:xfrm>
              <a:blipFill rotWithShape="1">
                <a:blip r:embed="rId2"/>
                <a:stretch>
                  <a:fillRect l="-1455" t="-1675" b="-425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20</a:t>
            </a:fld>
            <a:endParaRPr lang="en-US"/>
          </a:p>
        </p:txBody>
      </p:sp>
    </p:spTree>
    <p:extLst>
      <p:ext uri="{BB962C8B-B14F-4D97-AF65-F5344CB8AC3E}">
        <p14:creationId xmlns:p14="http://schemas.microsoft.com/office/powerpoint/2010/main" val="2173989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001000" cy="4953000"/>
          </a:xfrm>
        </p:spPr>
        <p:txBody>
          <a:bodyPr>
            <a:normAutofit fontScale="90000"/>
          </a:bodyPr>
          <a:lstStyle/>
          <a:p>
            <a:pPr algn="l"/>
            <a:r>
              <a:rPr lang="en-US" sz="3100" b="1" dirty="0" smtClean="0"/>
              <a:t>Negation of Propositions which contain quantifiers:</a:t>
            </a:r>
            <a:r>
              <a:rPr lang="en-US" sz="3100" dirty="0" smtClean="0"/>
              <a:t/>
            </a:r>
            <a:br>
              <a:rPr lang="en-US" sz="3100" dirty="0" smtClean="0"/>
            </a:br>
            <a:r>
              <a:rPr lang="en-US" sz="3100" dirty="0" smtClean="0"/>
              <a:t/>
            </a:r>
            <a:br>
              <a:rPr lang="en-US" sz="3100" dirty="0" smtClean="0"/>
            </a:br>
            <a:r>
              <a:rPr lang="en-US" sz="3100" dirty="0" smtClean="0"/>
              <a:t>-∀x P(x).</a:t>
            </a:r>
            <a:br>
              <a:rPr lang="en-US" sz="3100" dirty="0" smtClean="0"/>
            </a:br>
            <a:r>
              <a:rPr lang="en-US" sz="3100" dirty="0" smtClean="0"/>
              <a:t/>
            </a:r>
            <a:br>
              <a:rPr lang="en-US" sz="3100" dirty="0" smtClean="0"/>
            </a:br>
            <a:r>
              <a:rPr lang="en-US" sz="3100" dirty="0"/>
              <a:t>￢∀</a:t>
            </a:r>
            <a:r>
              <a:rPr lang="en-US" sz="3100" dirty="0" smtClean="0"/>
              <a:t>x P(x</a:t>
            </a:r>
            <a:r>
              <a:rPr lang="en-US" sz="3100" dirty="0"/>
              <a:t>) ≡ ∃x ￢P(x</a:t>
            </a:r>
            <a:r>
              <a:rPr lang="en-US" sz="3100" dirty="0" smtClean="0"/>
              <a:t>).</a:t>
            </a:r>
            <a:br>
              <a:rPr lang="en-US" sz="3100" dirty="0" smtClean="0"/>
            </a:br>
            <a:r>
              <a:rPr lang="en-US" sz="3100" dirty="0" smtClean="0"/>
              <a:t/>
            </a:r>
            <a:br>
              <a:rPr lang="en-US" sz="3100" dirty="0" smtClean="0"/>
            </a:br>
            <a:r>
              <a:rPr lang="en-US" sz="3100" dirty="0" smtClean="0"/>
              <a:t>-∃</a:t>
            </a:r>
            <a:r>
              <a:rPr lang="en-US" sz="3100" dirty="0"/>
              <a:t>x </a:t>
            </a:r>
            <a:r>
              <a:rPr lang="en-US" sz="3100" dirty="0" smtClean="0"/>
              <a:t>P(x).</a:t>
            </a:r>
            <a:br>
              <a:rPr lang="en-US" sz="3100" dirty="0" smtClean="0"/>
            </a:br>
            <a:r>
              <a:rPr lang="en-US" sz="3100" dirty="0" smtClean="0"/>
              <a:t/>
            </a:r>
            <a:br>
              <a:rPr lang="en-US" sz="3100" dirty="0" smtClean="0"/>
            </a:br>
            <a:r>
              <a:rPr lang="en-US" sz="3100" dirty="0"/>
              <a:t>￢∃</a:t>
            </a:r>
            <a:r>
              <a:rPr lang="en-US" sz="3100" smtClean="0"/>
              <a:t>x P(x</a:t>
            </a:r>
            <a:r>
              <a:rPr lang="en-US" sz="3100" dirty="0"/>
              <a:t>) ≡ ∀</a:t>
            </a:r>
            <a:r>
              <a:rPr lang="en-US" sz="3100"/>
              <a:t>x </a:t>
            </a:r>
            <a:r>
              <a:rPr lang="en-US" sz="3100" smtClean="0"/>
              <a:t>￢P(x</a:t>
            </a:r>
            <a:r>
              <a:rPr lang="en-US" sz="3100" dirty="0"/>
              <a:t>).</a:t>
            </a:r>
            <a:r>
              <a:rPr lang="en-US" sz="3100" dirty="0" smtClean="0"/>
              <a:t/>
            </a:r>
            <a:br>
              <a:rPr lang="en-US" sz="3100" dirty="0" smtClean="0"/>
            </a:br>
            <a:r>
              <a:rPr lang="en-US" sz="2800" dirty="0" smtClean="0"/>
              <a:t/>
            </a:r>
            <a:br>
              <a:rPr lang="en-US" sz="2800" dirty="0" smtClean="0"/>
            </a:br>
            <a:endParaRPr lang="en-US" sz="2800" dirty="0"/>
          </a:p>
        </p:txBody>
      </p:sp>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21</a:t>
            </a:fld>
            <a:endParaRPr lang="en-US"/>
          </a:p>
        </p:txBody>
      </p:sp>
    </p:spTree>
    <p:extLst>
      <p:ext uri="{BB962C8B-B14F-4D97-AF65-F5344CB8AC3E}">
        <p14:creationId xmlns:p14="http://schemas.microsoft.com/office/powerpoint/2010/main" val="2305300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ctrTitle"/>
              </p:nvPr>
            </p:nvSpPr>
            <p:spPr>
              <a:xfrm>
                <a:off x="228600" y="304800"/>
                <a:ext cx="8610600" cy="3295651"/>
              </a:xfrm>
            </p:spPr>
            <p:txBody>
              <a:bodyPr>
                <a:noAutofit/>
              </a:bodyPr>
              <a:lstStyle/>
              <a:p>
                <a:pPr algn="l"/>
                <a:r>
                  <a:rPr lang="en-US" sz="2800" b="1" dirty="0" smtClean="0"/>
                  <a:t>Conjunction:</a:t>
                </a:r>
                <a:r>
                  <a:rPr lang="en-US" sz="2800" dirty="0" smtClean="0"/>
                  <a:t> The conjunction of two simple statements P and Q is the statement (P</a:t>
                </a:r>
                <a14:m>
                  <m:oMath xmlns:m="http://schemas.openxmlformats.org/officeDocument/2006/math">
                    <m:r>
                      <a:rPr lang="en-US" sz="2800" i="1" smtClean="0">
                        <a:latin typeface="Cambria Math"/>
                        <a:ea typeface="Cambria Math"/>
                      </a:rPr>
                      <m:t>⋀</m:t>
                    </m:r>
                  </m:oMath>
                </a14:m>
                <a:r>
                  <a:rPr lang="en-US" sz="2800" dirty="0" smtClean="0"/>
                  <a:t>Q) which read as P and Q. it has truth value T whenever both P and Q are T otherwise F.</a:t>
                </a:r>
                <a:br>
                  <a:rPr lang="en-US" sz="2800" dirty="0" smtClean="0"/>
                </a:br>
                <a:r>
                  <a:rPr lang="en-US" sz="2800" dirty="0" smtClean="0"/>
                  <a:t/>
                </a:r>
                <a:br>
                  <a:rPr lang="en-US" sz="2800" dirty="0" smtClean="0"/>
                </a:br>
                <a:r>
                  <a:rPr lang="en-US" sz="2800" dirty="0" smtClean="0"/>
                  <a:t>The Truth Table for the Conjunction</a:t>
                </a:r>
                <a:br>
                  <a:rPr lang="en-US" sz="2800" dirty="0" smtClean="0"/>
                </a:br>
                <a:endParaRPr lang="en-US" sz="2800" dirty="0"/>
              </a:p>
            </p:txBody>
          </p:sp>
        </mc:Choice>
        <mc:Fallback xmlns="">
          <p:sp>
            <p:nvSpPr>
              <p:cNvPr id="2" name="Title 1"/>
              <p:cNvSpPr>
                <a:spLocks noGrp="1" noRot="1" noChangeAspect="1" noMove="1" noResize="1" noEditPoints="1" noAdjustHandles="1" noChangeArrowheads="1" noChangeShapeType="1" noTextEdit="1"/>
              </p:cNvSpPr>
              <p:nvPr>
                <p:ph type="ctrTitle"/>
              </p:nvPr>
            </p:nvSpPr>
            <p:spPr>
              <a:xfrm>
                <a:off x="228600" y="304800"/>
                <a:ext cx="8610600" cy="3295651"/>
              </a:xfrm>
              <a:blipFill rotWithShape="1">
                <a:blip r:embed="rId2"/>
                <a:stretch>
                  <a:fillRect l="-1487" r="-779"/>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3</a:t>
            </a:fld>
            <a:endParaRPr lang="en-US"/>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388333303"/>
                  </p:ext>
                </p:extLst>
              </p:nvPr>
            </p:nvGraphicFramePr>
            <p:xfrm>
              <a:off x="1676400" y="3352800"/>
              <a:ext cx="2895600" cy="1981200"/>
            </p:xfrm>
            <a:graphic>
              <a:graphicData uri="http://schemas.openxmlformats.org/drawingml/2006/table">
                <a:tbl>
                  <a:tblPr firstRow="1" bandRow="1">
                    <a:tableStyleId>{616DA210-FB5B-4158-B5E0-FEB733F419BA}</a:tableStyleId>
                  </a:tblPr>
                  <a:tblGrid>
                    <a:gridCol w="762000"/>
                    <a:gridCol w="838200"/>
                    <a:gridCol w="1295400"/>
                  </a:tblGrid>
                  <a:tr h="370840">
                    <a:tc>
                      <a:txBody>
                        <a:bodyPr/>
                        <a:lstStyle/>
                        <a:p>
                          <a:pPr algn="ctr"/>
                          <a:r>
                            <a:rPr lang="en-US" sz="2000" b="1" dirty="0" smtClean="0"/>
                            <a:t>P</a:t>
                          </a:r>
                          <a:endParaRPr lang="en-US" sz="2000" b="1" dirty="0"/>
                        </a:p>
                      </a:txBody>
                      <a:tcPr/>
                    </a:tc>
                    <a:tc>
                      <a:txBody>
                        <a:bodyPr/>
                        <a:lstStyle/>
                        <a:p>
                          <a:pPr algn="ctr"/>
                          <a:r>
                            <a:rPr lang="en-US" sz="2000" b="1" dirty="0" smtClean="0"/>
                            <a:t>Q</a:t>
                          </a:r>
                          <a:endParaRPr lang="en-US" sz="2000" b="1" dirty="0"/>
                        </a:p>
                      </a:txBody>
                      <a:tcPr/>
                    </a:tc>
                    <a:tc>
                      <a:txBody>
                        <a:bodyPr/>
                        <a:lstStyle/>
                        <a:p>
                          <a:pPr algn="ctr"/>
                          <a:r>
                            <a:rPr lang="en-US" sz="2000" b="1" dirty="0" smtClean="0"/>
                            <a:t>P</a:t>
                          </a:r>
                          <a14:m>
                            <m:oMath xmlns:m="http://schemas.openxmlformats.org/officeDocument/2006/math">
                              <m:r>
                                <a:rPr lang="en-US" sz="2000" b="1" i="1" smtClean="0">
                                  <a:latin typeface="Cambria Math"/>
                                  <a:ea typeface="Cambria Math"/>
                                </a:rPr>
                                <m:t>⋀</m:t>
                              </m:r>
                            </m:oMath>
                          </a14:m>
                          <a:r>
                            <a:rPr lang="en-US" sz="2000" b="1" dirty="0" smtClean="0"/>
                            <a:t>Q</a:t>
                          </a:r>
                          <a:endParaRPr lang="en-US" sz="2000" b="1" dirty="0"/>
                        </a:p>
                      </a:txBody>
                      <a:tcPr/>
                    </a:tc>
                  </a:tr>
                  <a:tr h="370840">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70840">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r>
                  <a:tr h="370840">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r>
                  <a:tr h="370840">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388333303"/>
                  </p:ext>
                </p:extLst>
              </p:nvPr>
            </p:nvGraphicFramePr>
            <p:xfrm>
              <a:off x="1676400" y="3352800"/>
              <a:ext cx="2895600" cy="1981200"/>
            </p:xfrm>
            <a:graphic>
              <a:graphicData uri="http://schemas.openxmlformats.org/drawingml/2006/table">
                <a:tbl>
                  <a:tblPr firstRow="1" bandRow="1">
                    <a:tableStyleId>{616DA210-FB5B-4158-B5E0-FEB733F419BA}</a:tableStyleId>
                  </a:tblPr>
                  <a:tblGrid>
                    <a:gridCol w="762000"/>
                    <a:gridCol w="838200"/>
                    <a:gridCol w="1295400"/>
                  </a:tblGrid>
                  <a:tr h="396240">
                    <a:tc>
                      <a:txBody>
                        <a:bodyPr/>
                        <a:lstStyle/>
                        <a:p>
                          <a:pPr algn="ctr"/>
                          <a:r>
                            <a:rPr lang="en-US" sz="2000" b="1" dirty="0" smtClean="0"/>
                            <a:t>P</a:t>
                          </a:r>
                          <a:endParaRPr lang="en-US" sz="2000" b="1" dirty="0"/>
                        </a:p>
                      </a:txBody>
                      <a:tcPr/>
                    </a:tc>
                    <a:tc>
                      <a:txBody>
                        <a:bodyPr/>
                        <a:lstStyle/>
                        <a:p>
                          <a:pPr algn="ctr"/>
                          <a:r>
                            <a:rPr lang="en-US" sz="2000" b="1" dirty="0" smtClean="0"/>
                            <a:t>Q</a:t>
                          </a:r>
                          <a:endParaRPr lang="en-US" sz="2000" b="1" dirty="0"/>
                        </a:p>
                      </a:txBody>
                      <a:tcPr/>
                    </a:tc>
                    <a:tc>
                      <a:txBody>
                        <a:bodyPr/>
                        <a:lstStyle/>
                        <a:p>
                          <a:endParaRPr lang="en-US"/>
                        </a:p>
                      </a:txBody>
                      <a:tcPr>
                        <a:blipFill rotWithShape="1">
                          <a:blip r:embed="rId3"/>
                          <a:stretch>
                            <a:fillRect l="-124057" t="-7692" b="-427692"/>
                          </a:stretch>
                        </a:blipFill>
                      </a:tcPr>
                    </a:tc>
                  </a:tr>
                  <a:tr h="396240">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96240">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r>
                  <a:tr h="396240">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r>
                  <a:tr h="396240">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r>
                </a:tbl>
              </a:graphicData>
            </a:graphic>
          </p:graphicFrame>
        </mc:Fallback>
      </mc:AlternateContent>
    </p:spTree>
    <p:extLst>
      <p:ext uri="{BB962C8B-B14F-4D97-AF65-F5344CB8AC3E}">
        <p14:creationId xmlns:p14="http://schemas.microsoft.com/office/powerpoint/2010/main" val="462087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ctrTitle"/>
              </p:nvPr>
            </p:nvSpPr>
            <p:spPr>
              <a:xfrm>
                <a:off x="685800" y="819149"/>
                <a:ext cx="8153400" cy="3067051"/>
              </a:xfrm>
            </p:spPr>
            <p:txBody>
              <a:bodyPr>
                <a:normAutofit fontScale="90000"/>
              </a:bodyPr>
              <a:lstStyle/>
              <a:p>
                <a:pPr algn="l"/>
                <a:r>
                  <a:rPr lang="en-US" sz="3100" b="1" dirty="0" smtClean="0"/>
                  <a:t>Disjunction: </a:t>
                </a:r>
                <a:r>
                  <a:rPr lang="en-US" sz="3100" dirty="0" smtClean="0"/>
                  <a:t>The disjunction of two simple statements P and Q is the statement (P</a:t>
                </a:r>
                <a14:m>
                  <m:oMath xmlns:m="http://schemas.openxmlformats.org/officeDocument/2006/math">
                    <m:r>
                      <a:rPr lang="en-US" sz="3100" i="1" smtClean="0">
                        <a:latin typeface="Cambria Math"/>
                        <a:ea typeface="Cambria Math"/>
                      </a:rPr>
                      <m:t>∨</m:t>
                    </m:r>
                  </m:oMath>
                </a14:m>
                <a:r>
                  <a:rPr lang="en-US" sz="3100" dirty="0" smtClean="0"/>
                  <a:t>Q) which read as P or Q. it has truth value F whenever both P and Q are F otherwise T.</a:t>
                </a:r>
                <a:br>
                  <a:rPr lang="en-US" sz="3100" dirty="0" smtClean="0"/>
                </a:br>
                <a:r>
                  <a:rPr lang="en-US" sz="3100" dirty="0"/>
                  <a:t/>
                </a:r>
                <a:br>
                  <a:rPr lang="en-US" sz="3100" dirty="0"/>
                </a:br>
                <a:r>
                  <a:rPr lang="en-US" sz="3100" dirty="0"/>
                  <a:t>The Truth Table for the </a:t>
                </a:r>
                <a:r>
                  <a:rPr lang="en-US" sz="3100" dirty="0" smtClean="0"/>
                  <a:t>Disjunction</a:t>
                </a:r>
                <a:r>
                  <a:rPr lang="en-US" sz="2800" dirty="0"/>
                  <a:t/>
                </a:r>
                <a:br>
                  <a:rPr lang="en-US" sz="2800" dirty="0"/>
                </a:br>
                <a:r>
                  <a:rPr lang="en-US" sz="2800" dirty="0" smtClean="0"/>
                  <a:t/>
                </a:r>
                <a:br>
                  <a:rPr lang="en-US" sz="2800" dirty="0" smtClean="0"/>
                </a:br>
                <a:r>
                  <a:rPr lang="en-US" sz="2800" dirty="0" smtClean="0"/>
                  <a:t>  </a:t>
                </a:r>
                <a:endParaRPr lang="en-US" sz="2800" dirty="0"/>
              </a:p>
            </p:txBody>
          </p:sp>
        </mc:Choice>
        <mc:Fallback xmlns="">
          <p:sp>
            <p:nvSpPr>
              <p:cNvPr id="2" name="Title 1"/>
              <p:cNvSpPr>
                <a:spLocks noGrp="1" noRot="1" noChangeAspect="1" noMove="1" noResize="1" noEditPoints="1" noAdjustHandles="1" noChangeArrowheads="1" noChangeShapeType="1" noTextEdit="1"/>
              </p:cNvSpPr>
              <p:nvPr>
                <p:ph type="ctrTitle"/>
              </p:nvPr>
            </p:nvSpPr>
            <p:spPr>
              <a:xfrm>
                <a:off x="685800" y="819149"/>
                <a:ext cx="8153400" cy="3067051"/>
              </a:xfrm>
              <a:blipFill rotWithShape="1">
                <a:blip r:embed="rId2"/>
                <a:stretch>
                  <a:fillRect l="-1571" t="-7341" r="-1645"/>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4</a:t>
            </a:fld>
            <a:endParaRPr lang="en-US"/>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71830359"/>
                  </p:ext>
                </p:extLst>
              </p:nvPr>
            </p:nvGraphicFramePr>
            <p:xfrm>
              <a:off x="2057400" y="3657600"/>
              <a:ext cx="2590800" cy="2026920"/>
            </p:xfrm>
            <a:graphic>
              <a:graphicData uri="http://schemas.openxmlformats.org/drawingml/2006/table">
                <a:tbl>
                  <a:tblPr firstRow="1" bandRow="1">
                    <a:tableStyleId>{616DA210-FB5B-4158-B5E0-FEB733F419BA}</a:tableStyleId>
                  </a:tblPr>
                  <a:tblGrid>
                    <a:gridCol w="838200"/>
                    <a:gridCol w="762000"/>
                    <a:gridCol w="990600"/>
                  </a:tblGrid>
                  <a:tr h="370840">
                    <a:tc>
                      <a:txBody>
                        <a:bodyPr/>
                        <a:lstStyle/>
                        <a:p>
                          <a:pPr algn="ctr"/>
                          <a:r>
                            <a:rPr lang="en-US" sz="2000" b="1" dirty="0" smtClean="0"/>
                            <a:t>P</a:t>
                          </a:r>
                          <a:endParaRPr lang="en-US" sz="2000" b="1" dirty="0"/>
                        </a:p>
                      </a:txBody>
                      <a:tcPr/>
                    </a:tc>
                    <a:tc>
                      <a:txBody>
                        <a:bodyPr/>
                        <a:lstStyle/>
                        <a:p>
                          <a:pPr algn="ctr"/>
                          <a:r>
                            <a:rPr lang="en-US" sz="2000" b="1" dirty="0" smtClean="0"/>
                            <a:t>Q</a:t>
                          </a:r>
                          <a:endParaRPr lang="en-US" sz="2000" b="1" dirty="0"/>
                        </a:p>
                      </a:txBody>
                      <a:tcPr/>
                    </a:tc>
                    <a:tc>
                      <a:txBody>
                        <a:bodyPr/>
                        <a:lstStyle/>
                        <a:p>
                          <a:pPr algn="ctr"/>
                          <a:r>
                            <a:rPr lang="en-US" sz="2000" b="1" dirty="0" smtClean="0"/>
                            <a:t>(P</a:t>
                          </a:r>
                          <a14:m>
                            <m:oMath xmlns:m="http://schemas.openxmlformats.org/officeDocument/2006/math">
                              <m:r>
                                <a:rPr lang="en-US" sz="2000" b="1" i="1" smtClean="0">
                                  <a:latin typeface="Cambria Math"/>
                                  <a:ea typeface="Cambria Math"/>
                                </a:rPr>
                                <m:t>∨</m:t>
                              </m:r>
                            </m:oMath>
                          </a14:m>
                          <a:r>
                            <a:rPr lang="en-US" sz="2000" b="1" dirty="0" smtClean="0"/>
                            <a:t>Q)</a:t>
                          </a:r>
                          <a:endParaRPr lang="en-US" sz="2000" b="1" dirty="0"/>
                        </a:p>
                      </a:txBody>
                      <a:tcPr/>
                    </a:tc>
                  </a:tr>
                  <a:tr h="441960">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70840">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r>
                  <a:tr h="370840">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70840">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71830359"/>
                  </p:ext>
                </p:extLst>
              </p:nvPr>
            </p:nvGraphicFramePr>
            <p:xfrm>
              <a:off x="2057400" y="3657600"/>
              <a:ext cx="2590800" cy="2026920"/>
            </p:xfrm>
            <a:graphic>
              <a:graphicData uri="http://schemas.openxmlformats.org/drawingml/2006/table">
                <a:tbl>
                  <a:tblPr firstRow="1" bandRow="1">
                    <a:tableStyleId>{616DA210-FB5B-4158-B5E0-FEB733F419BA}</a:tableStyleId>
                  </a:tblPr>
                  <a:tblGrid>
                    <a:gridCol w="838200"/>
                    <a:gridCol w="762000"/>
                    <a:gridCol w="990600"/>
                  </a:tblGrid>
                  <a:tr h="396240">
                    <a:tc>
                      <a:txBody>
                        <a:bodyPr/>
                        <a:lstStyle/>
                        <a:p>
                          <a:pPr algn="ctr"/>
                          <a:r>
                            <a:rPr lang="en-US" sz="2000" b="1" dirty="0" smtClean="0"/>
                            <a:t>P</a:t>
                          </a:r>
                          <a:endParaRPr lang="en-US" sz="2000" b="1" dirty="0"/>
                        </a:p>
                      </a:txBody>
                      <a:tcPr/>
                    </a:tc>
                    <a:tc>
                      <a:txBody>
                        <a:bodyPr/>
                        <a:lstStyle/>
                        <a:p>
                          <a:pPr algn="ctr"/>
                          <a:r>
                            <a:rPr lang="en-US" sz="2000" b="1" dirty="0" smtClean="0"/>
                            <a:t>Q</a:t>
                          </a:r>
                          <a:endParaRPr lang="en-US" sz="2000" b="1" dirty="0"/>
                        </a:p>
                      </a:txBody>
                      <a:tcPr/>
                    </a:tc>
                    <a:tc>
                      <a:txBody>
                        <a:bodyPr/>
                        <a:lstStyle/>
                        <a:p>
                          <a:endParaRPr lang="en-US"/>
                        </a:p>
                      </a:txBody>
                      <a:tcPr>
                        <a:blipFill rotWithShape="1">
                          <a:blip r:embed="rId3"/>
                          <a:stretch>
                            <a:fillRect l="-162963" t="-7692" b="-438462"/>
                          </a:stretch>
                        </a:blipFill>
                      </a:tcPr>
                    </a:tc>
                  </a:tr>
                  <a:tr h="441960">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96240">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r>
                  <a:tr h="396240">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96240">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r>
                </a:tbl>
              </a:graphicData>
            </a:graphic>
          </p:graphicFrame>
        </mc:Fallback>
      </mc:AlternateContent>
    </p:spTree>
    <p:extLst>
      <p:ext uri="{BB962C8B-B14F-4D97-AF65-F5344CB8AC3E}">
        <p14:creationId xmlns:p14="http://schemas.microsoft.com/office/powerpoint/2010/main" val="732949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1"/>
            <a:ext cx="8686800" cy="4800599"/>
          </a:xfrm>
        </p:spPr>
        <p:txBody>
          <a:bodyPr>
            <a:normAutofit/>
          </a:bodyPr>
          <a:lstStyle/>
          <a:p>
            <a:pPr algn="l"/>
            <a:r>
              <a:rPr lang="en-US" sz="3600" b="1" dirty="0" smtClean="0"/>
              <a:t>Conditional and Biconditional Statements</a:t>
            </a:r>
            <a:r>
              <a:rPr lang="en-US" sz="3200" dirty="0" smtClean="0"/>
              <a:t/>
            </a:r>
            <a:br>
              <a:rPr lang="en-US" sz="3200" dirty="0" smtClean="0"/>
            </a:br>
            <a:r>
              <a:rPr lang="en-US" sz="3200" dirty="0"/>
              <a:t/>
            </a:r>
            <a:br>
              <a:rPr lang="en-US" sz="3200" dirty="0"/>
            </a:br>
            <a:r>
              <a:rPr lang="en-US" sz="2800" b="1" dirty="0" smtClean="0"/>
              <a:t>Conditional Statement: </a:t>
            </a:r>
            <a:r>
              <a:rPr lang="en-US" sz="2800" dirty="0"/>
              <a:t>Let </a:t>
            </a:r>
            <a:r>
              <a:rPr lang="en-US" sz="2800" i="1" dirty="0"/>
              <a:t>p </a:t>
            </a:r>
            <a:r>
              <a:rPr lang="en-US" sz="2800" dirty="0"/>
              <a:t>and </a:t>
            </a:r>
            <a:r>
              <a:rPr lang="en-US" sz="2800" i="1" dirty="0"/>
              <a:t>q </a:t>
            </a:r>
            <a:r>
              <a:rPr lang="en-US" sz="2800" dirty="0" smtClean="0"/>
              <a:t>be Statements (propositions). </a:t>
            </a:r>
            <a:r>
              <a:rPr lang="en-US" sz="2800" dirty="0"/>
              <a:t>The </a:t>
            </a:r>
            <a:r>
              <a:rPr lang="en-US" sz="2800" i="1" dirty="0"/>
              <a:t>conditional statement p </a:t>
            </a:r>
            <a:r>
              <a:rPr lang="en-US" sz="2800" dirty="0"/>
              <a:t>→ </a:t>
            </a:r>
            <a:r>
              <a:rPr lang="en-US" sz="2800" i="1" dirty="0"/>
              <a:t>q </a:t>
            </a:r>
            <a:r>
              <a:rPr lang="en-US" sz="2800" dirty="0"/>
              <a:t>is the proposition “if </a:t>
            </a:r>
            <a:r>
              <a:rPr lang="en-US" sz="2800" i="1" dirty="0"/>
              <a:t>p</a:t>
            </a:r>
            <a:r>
              <a:rPr lang="en-US" sz="2800" dirty="0"/>
              <a:t>, </a:t>
            </a:r>
            <a:r>
              <a:rPr lang="en-US" sz="2800" dirty="0" smtClean="0"/>
              <a:t>then </a:t>
            </a:r>
            <a:r>
              <a:rPr lang="en-US" sz="2800" i="1" dirty="0" smtClean="0"/>
              <a:t>q</a:t>
            </a:r>
            <a:r>
              <a:rPr lang="en-US" sz="2800" dirty="0"/>
              <a:t>.” The conditional statement </a:t>
            </a:r>
            <a:r>
              <a:rPr lang="en-US" sz="2800" i="1" dirty="0"/>
              <a:t>p </a:t>
            </a:r>
            <a:r>
              <a:rPr lang="en-US" sz="2800" dirty="0"/>
              <a:t>→ </a:t>
            </a:r>
            <a:r>
              <a:rPr lang="en-US" sz="2800" i="1" dirty="0"/>
              <a:t>q </a:t>
            </a:r>
            <a:r>
              <a:rPr lang="en-US" sz="2800" dirty="0" smtClean="0"/>
              <a:t>is false </a:t>
            </a:r>
            <a:r>
              <a:rPr lang="en-US" sz="2800" dirty="0"/>
              <a:t>when </a:t>
            </a:r>
            <a:r>
              <a:rPr lang="en-US" sz="2800" i="1" dirty="0"/>
              <a:t>p </a:t>
            </a:r>
            <a:r>
              <a:rPr lang="en-US" sz="2800" dirty="0"/>
              <a:t>is true and </a:t>
            </a:r>
            <a:r>
              <a:rPr lang="en-US" sz="2800" i="1" dirty="0"/>
              <a:t>q </a:t>
            </a:r>
            <a:r>
              <a:rPr lang="en-US" sz="2800" dirty="0"/>
              <a:t>is false, and </a:t>
            </a:r>
            <a:r>
              <a:rPr lang="en-US" sz="2800" dirty="0" smtClean="0"/>
              <a:t>true otherwise</a:t>
            </a:r>
            <a:r>
              <a:rPr lang="en-US" sz="2800" dirty="0"/>
              <a:t>.</a:t>
            </a:r>
            <a:br>
              <a:rPr lang="en-US" sz="2800" dirty="0"/>
            </a:br>
            <a:r>
              <a:rPr lang="en-US" sz="2800" dirty="0"/>
              <a:t>In the conditional statement </a:t>
            </a:r>
            <a:r>
              <a:rPr lang="en-US" sz="2800" i="1" dirty="0"/>
              <a:t>p </a:t>
            </a:r>
            <a:r>
              <a:rPr lang="en-US" sz="2800" dirty="0"/>
              <a:t>→ </a:t>
            </a:r>
            <a:r>
              <a:rPr lang="en-US" sz="2800" i="1" dirty="0"/>
              <a:t>q</a:t>
            </a:r>
            <a:r>
              <a:rPr lang="en-US" sz="2800" dirty="0"/>
              <a:t>, </a:t>
            </a:r>
            <a:r>
              <a:rPr lang="en-US" sz="2800" i="1" dirty="0"/>
              <a:t>p </a:t>
            </a:r>
            <a:r>
              <a:rPr lang="en-US" sz="2800" dirty="0"/>
              <a:t>is called the </a:t>
            </a:r>
            <a:r>
              <a:rPr lang="en-US" sz="2800" i="1" dirty="0"/>
              <a:t>hypothesis </a:t>
            </a:r>
            <a:r>
              <a:rPr lang="en-US" sz="2800" dirty="0"/>
              <a:t>(or </a:t>
            </a:r>
            <a:r>
              <a:rPr lang="en-US" sz="2800" i="1" dirty="0"/>
              <a:t>antecedent </a:t>
            </a:r>
            <a:r>
              <a:rPr lang="en-US" sz="2800" dirty="0"/>
              <a:t>or </a:t>
            </a:r>
            <a:r>
              <a:rPr lang="en-US" sz="2800" i="1" dirty="0" smtClean="0"/>
              <a:t>premise</a:t>
            </a:r>
            <a:r>
              <a:rPr lang="en-US" sz="2800" dirty="0" smtClean="0"/>
              <a:t>) and </a:t>
            </a:r>
            <a:r>
              <a:rPr lang="en-US" sz="2800" i="1" dirty="0"/>
              <a:t>q </a:t>
            </a:r>
            <a:r>
              <a:rPr lang="en-US" sz="2800" dirty="0"/>
              <a:t>is called the </a:t>
            </a:r>
            <a:r>
              <a:rPr lang="en-US" sz="2800" i="1" dirty="0"/>
              <a:t>conclusion </a:t>
            </a:r>
            <a:r>
              <a:rPr lang="en-US" sz="2800" dirty="0"/>
              <a:t>(or </a:t>
            </a:r>
            <a:r>
              <a:rPr lang="en-US" sz="2800" i="1" dirty="0"/>
              <a:t>consequence</a:t>
            </a:r>
            <a:r>
              <a:rPr lang="en-US" sz="2800" dirty="0"/>
              <a:t>).</a:t>
            </a:r>
            <a:r>
              <a:rPr lang="en-US" sz="2800" dirty="0" smtClean="0"/>
              <a:t> </a:t>
            </a:r>
            <a:endParaRPr lang="en-US" sz="2800" dirty="0"/>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5</a:t>
            </a:fld>
            <a:endParaRPr lang="en-US"/>
          </a:p>
        </p:txBody>
      </p:sp>
    </p:spTree>
    <p:extLst>
      <p:ext uri="{BB962C8B-B14F-4D97-AF65-F5344CB8AC3E}">
        <p14:creationId xmlns:p14="http://schemas.microsoft.com/office/powerpoint/2010/main" val="471408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924800" cy="5029200"/>
          </a:xfrm>
        </p:spPr>
        <p:txBody>
          <a:bodyPr>
            <a:normAutofit/>
          </a:bodyPr>
          <a:lstStyle/>
          <a:p>
            <a:pPr algn="l"/>
            <a:r>
              <a:rPr lang="en-US" sz="2800" dirty="0"/>
              <a:t>The Truth Table for the Conditional Statement</a:t>
            </a:r>
            <a:br>
              <a:rPr lang="en-US" sz="2800" dirty="0"/>
            </a:br>
            <a:r>
              <a:rPr lang="en-US" sz="2800" i="1" dirty="0"/>
              <a:t/>
            </a:r>
            <a:br>
              <a:rPr lang="en-US" sz="2800" i="1" dirty="0"/>
            </a:b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3544068001"/>
              </p:ext>
            </p:extLst>
          </p:nvPr>
        </p:nvGraphicFramePr>
        <p:xfrm>
          <a:off x="1066800" y="1295400"/>
          <a:ext cx="6096000" cy="1981200"/>
        </p:xfrm>
        <a:graphic>
          <a:graphicData uri="http://schemas.openxmlformats.org/drawingml/2006/table">
            <a:tbl>
              <a:tblPr firstRow="1" bandRow="1">
                <a:tableStyleId>{616DA210-FB5B-4158-B5E0-FEB733F419BA}</a:tableStyleId>
              </a:tblPr>
              <a:tblGrid>
                <a:gridCol w="2032000"/>
                <a:gridCol w="2032000"/>
                <a:gridCol w="2032000"/>
              </a:tblGrid>
              <a:tr h="381000">
                <a:tc>
                  <a:txBody>
                    <a:bodyPr/>
                    <a:lstStyle/>
                    <a:p>
                      <a:pPr algn="ctr"/>
                      <a:r>
                        <a:rPr lang="en-US" sz="2000" b="1" dirty="0" smtClean="0"/>
                        <a:t>p</a:t>
                      </a:r>
                      <a:endParaRPr lang="en-US" sz="2000" b="1" dirty="0"/>
                    </a:p>
                  </a:txBody>
                  <a:tcPr/>
                </a:tc>
                <a:tc>
                  <a:txBody>
                    <a:bodyPr/>
                    <a:lstStyle/>
                    <a:p>
                      <a:pPr algn="ctr"/>
                      <a:r>
                        <a:rPr lang="en-US" sz="2000" b="1" dirty="0" smtClean="0"/>
                        <a:t>q</a:t>
                      </a:r>
                      <a:endParaRPr lang="en-US" sz="2000" b="1" dirty="0"/>
                    </a:p>
                  </a:txBody>
                  <a:tcPr/>
                </a:tc>
                <a:tc>
                  <a:txBody>
                    <a:bodyPr/>
                    <a:lstStyle/>
                    <a:p>
                      <a:pPr algn="ctr"/>
                      <a:r>
                        <a:rPr lang="en-US" sz="2000" b="1" i="1" u="none" strike="noStrike" kern="1200" baseline="0" dirty="0" smtClean="0">
                          <a:solidFill>
                            <a:schemeClr val="tx1"/>
                          </a:solidFill>
                          <a:latin typeface="+mn-lt"/>
                          <a:ea typeface="+mn-ea"/>
                          <a:cs typeface="+mn-cs"/>
                        </a:rPr>
                        <a:t>p </a:t>
                      </a:r>
                      <a:r>
                        <a:rPr lang="en-US" sz="2000" b="1" i="0" u="none" strike="noStrike" kern="1200" baseline="0" dirty="0" smtClean="0">
                          <a:solidFill>
                            <a:schemeClr val="tx1"/>
                          </a:solidFill>
                          <a:latin typeface="+mn-lt"/>
                          <a:ea typeface="+mn-ea"/>
                          <a:cs typeface="+mn-cs"/>
                        </a:rPr>
                        <a:t>→ </a:t>
                      </a:r>
                      <a:r>
                        <a:rPr lang="en-US" sz="2000" b="1" i="1" u="none" strike="noStrike" kern="1200" baseline="0" dirty="0" smtClean="0">
                          <a:solidFill>
                            <a:schemeClr val="tx1"/>
                          </a:solidFill>
                          <a:latin typeface="+mn-lt"/>
                          <a:ea typeface="+mn-ea"/>
                          <a:cs typeface="+mn-cs"/>
                        </a:rPr>
                        <a:t>q</a:t>
                      </a:r>
                      <a:endParaRPr lang="en-US" sz="2000" b="1" dirty="0"/>
                    </a:p>
                  </a:txBody>
                  <a:tcPr/>
                </a:tc>
              </a:tr>
              <a:tr h="370840">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70840">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r>
              <a:tr h="370840">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70840">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695936386"/>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58" name="Equation" r:id="rId4" imgW="114120" imgH="215640" progId="Equation.3">
                  <p:embed/>
                </p:oleObj>
              </mc:Choice>
              <mc:Fallback>
                <p:oleObj name="Equation" r:id="rId4" imgW="114120" imgH="215640" progId="Equation.3">
                  <p:embed/>
                  <p:pic>
                    <p:nvPicPr>
                      <p:cNvPr id="0" name=""/>
                      <p:cNvPicPr/>
                      <p:nvPr/>
                    </p:nvPicPr>
                    <p:blipFill>
                      <a:blip r:embed="rId5"/>
                      <a:stretch>
                        <a:fillRect/>
                      </a:stretch>
                    </p:blipFill>
                    <p:spPr>
                      <a:xfrm>
                        <a:off x="4514850" y="3321050"/>
                        <a:ext cx="114300" cy="2159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929043"/>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59" name="Equation" r:id="rId6" imgW="114120" imgH="215640" progId="Equation.3">
                  <p:embed/>
                </p:oleObj>
              </mc:Choice>
              <mc:Fallback>
                <p:oleObj name="Equation" r:id="rId6" imgW="114120" imgH="215640" progId="Equation.3">
                  <p:embed/>
                  <p:pic>
                    <p:nvPicPr>
                      <p:cNvPr id="0" name=""/>
                      <p:cNvPicPr/>
                      <p:nvPr/>
                    </p:nvPicPr>
                    <p:blipFill>
                      <a:blip r:embed="rId5"/>
                      <a:stretch>
                        <a:fillRect/>
                      </a:stretch>
                    </p:blipFill>
                    <p:spPr>
                      <a:xfrm>
                        <a:off x="4514850" y="3321050"/>
                        <a:ext cx="114300" cy="2159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59999667"/>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60" name="Equation" r:id="rId7" imgW="114120" imgH="215640" progId="Equation.3">
                  <p:embed/>
                </p:oleObj>
              </mc:Choice>
              <mc:Fallback>
                <p:oleObj name="Equation" r:id="rId7" imgW="114120" imgH="215640" progId="Equation.3">
                  <p:embed/>
                  <p:pic>
                    <p:nvPicPr>
                      <p:cNvPr id="0" name=""/>
                      <p:cNvPicPr/>
                      <p:nvPr/>
                    </p:nvPicPr>
                    <p:blipFill>
                      <a:blip r:embed="rId5"/>
                      <a:stretch>
                        <a:fillRect/>
                      </a:stretch>
                    </p:blipFill>
                    <p:spPr>
                      <a:xfrm>
                        <a:off x="4514850" y="3321050"/>
                        <a:ext cx="114300" cy="2159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500215492"/>
              </p:ext>
            </p:extLst>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1161" name="Equation" r:id="rId8" imgW="114120" imgH="215640" progId="Equation.3">
                  <p:embed/>
                </p:oleObj>
              </mc:Choice>
              <mc:Fallback>
                <p:oleObj name="Equation" r:id="rId8" imgW="114120" imgH="215640" progId="Equation.3">
                  <p:embed/>
                  <p:pic>
                    <p:nvPicPr>
                      <p:cNvPr id="0" name=""/>
                      <p:cNvPicPr/>
                      <p:nvPr/>
                    </p:nvPicPr>
                    <p:blipFill>
                      <a:blip r:embed="rId5"/>
                      <a:stretch>
                        <a:fillRect/>
                      </a:stretch>
                    </p:blipFill>
                    <p:spPr>
                      <a:xfrm>
                        <a:off x="4514850" y="3321050"/>
                        <a:ext cx="114300" cy="215900"/>
                      </a:xfrm>
                      <a:prstGeom prst="rect">
                        <a:avLst/>
                      </a:prstGeom>
                    </p:spPr>
                  </p:pic>
                </p:oleObj>
              </mc:Fallback>
            </mc:AlternateContent>
          </a:graphicData>
        </a:graphic>
      </p:graphicFrame>
      <p:sp>
        <p:nvSpPr>
          <p:cNvPr id="10" name="TextBox 9"/>
          <p:cNvSpPr txBox="1"/>
          <p:nvPr/>
        </p:nvSpPr>
        <p:spPr>
          <a:xfrm>
            <a:off x="609600" y="3962400"/>
            <a:ext cx="7772400" cy="1384995"/>
          </a:xfrm>
          <a:prstGeom prst="rect">
            <a:avLst/>
          </a:prstGeom>
          <a:noFill/>
        </p:spPr>
        <p:txBody>
          <a:bodyPr wrap="square" rtlCol="0">
            <a:spAutoFit/>
          </a:bodyPr>
          <a:lstStyle/>
          <a:p>
            <a:pPr algn="just"/>
            <a:r>
              <a:rPr lang="en-US" sz="2800" b="1" dirty="0" smtClean="0"/>
              <a:t>Note: </a:t>
            </a:r>
            <a:r>
              <a:rPr lang="en-US" sz="2800" dirty="0" smtClean="0"/>
              <a:t>In English language and mathematics, each of the following expressions is an equivalent form of the conditional statement</a:t>
            </a:r>
            <a:endParaRPr lang="en-US" sz="2800" dirty="0"/>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6" name="Slide Number Placeholder 5"/>
          <p:cNvSpPr>
            <a:spLocks noGrp="1"/>
          </p:cNvSpPr>
          <p:nvPr>
            <p:ph type="sldNum" sz="quarter" idx="12"/>
          </p:nvPr>
        </p:nvSpPr>
        <p:spPr/>
        <p:txBody>
          <a:bodyPr/>
          <a:lstStyle/>
          <a:p>
            <a:fld id="{F054670D-F107-4BFE-9AE5-ADC26DE349B8}" type="slidenum">
              <a:rPr lang="en-US" smtClean="0"/>
              <a:t>6</a:t>
            </a:fld>
            <a:endParaRPr lang="en-US"/>
          </a:p>
        </p:txBody>
      </p:sp>
    </p:spTree>
    <p:extLst>
      <p:ext uri="{BB962C8B-B14F-4D97-AF65-F5344CB8AC3E}">
        <p14:creationId xmlns:p14="http://schemas.microsoft.com/office/powerpoint/2010/main" val="3537887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7772400" cy="6477000"/>
          </a:xfrm>
        </p:spPr>
        <p:txBody>
          <a:bodyPr>
            <a:normAutofit fontScale="90000"/>
          </a:bodyPr>
          <a:lstStyle/>
          <a:p>
            <a:pPr algn="l">
              <a:lnSpc>
                <a:spcPct val="150000"/>
              </a:lnSpc>
            </a:pPr>
            <a:r>
              <a:rPr lang="en-US" sz="3100" dirty="0"/>
              <a:t>“if </a:t>
            </a:r>
            <a:r>
              <a:rPr lang="en-US" sz="3100" i="1" dirty="0"/>
              <a:t>p</a:t>
            </a:r>
            <a:r>
              <a:rPr lang="en-US" sz="3100" dirty="0"/>
              <a:t>, then </a:t>
            </a:r>
            <a:r>
              <a:rPr lang="en-US" sz="3100" i="1" dirty="0"/>
              <a:t>q</a:t>
            </a:r>
            <a:r>
              <a:rPr lang="en-US" sz="3100" dirty="0"/>
              <a:t>” </a:t>
            </a:r>
            <a:r>
              <a:rPr lang="en-US" sz="3100" dirty="0" smtClean="0"/>
              <a:t/>
            </a:r>
            <a:br>
              <a:rPr lang="en-US" sz="3100" dirty="0" smtClean="0"/>
            </a:br>
            <a:r>
              <a:rPr lang="en-US" sz="3100" dirty="0" smtClean="0"/>
              <a:t>“</a:t>
            </a:r>
            <a:r>
              <a:rPr lang="en-US" sz="3100" i="1" dirty="0"/>
              <a:t>p </a:t>
            </a:r>
            <a:r>
              <a:rPr lang="en-US" sz="3100" dirty="0"/>
              <a:t>implies </a:t>
            </a:r>
            <a:r>
              <a:rPr lang="en-US" sz="3100" i="1" dirty="0"/>
              <a:t>q</a:t>
            </a:r>
            <a:r>
              <a:rPr lang="en-US" sz="3100" dirty="0"/>
              <a:t>”</a:t>
            </a:r>
            <a:br>
              <a:rPr lang="en-US" sz="3100" dirty="0"/>
            </a:br>
            <a:r>
              <a:rPr lang="en-US" sz="3100" dirty="0"/>
              <a:t>“if </a:t>
            </a:r>
            <a:r>
              <a:rPr lang="en-US" sz="3100" i="1" dirty="0"/>
              <a:t>p</a:t>
            </a:r>
            <a:r>
              <a:rPr lang="en-US" sz="3100" dirty="0"/>
              <a:t>, </a:t>
            </a:r>
            <a:r>
              <a:rPr lang="en-US" sz="3100" i="1" dirty="0"/>
              <a:t>q</a:t>
            </a:r>
            <a:r>
              <a:rPr lang="en-US" sz="3100" dirty="0"/>
              <a:t>” </a:t>
            </a:r>
            <a:r>
              <a:rPr lang="en-US" sz="3100" dirty="0" smtClean="0"/>
              <a:t/>
            </a:r>
            <a:br>
              <a:rPr lang="en-US" sz="3100" dirty="0" smtClean="0"/>
            </a:br>
            <a:r>
              <a:rPr lang="en-US" sz="3100" dirty="0" smtClean="0"/>
              <a:t>“</a:t>
            </a:r>
            <a:r>
              <a:rPr lang="en-US" sz="3100" i="1" dirty="0"/>
              <a:t>p </a:t>
            </a:r>
            <a:r>
              <a:rPr lang="en-US" sz="3100" dirty="0"/>
              <a:t>only if </a:t>
            </a:r>
            <a:r>
              <a:rPr lang="en-US" sz="3100" i="1" dirty="0"/>
              <a:t>q</a:t>
            </a:r>
            <a:r>
              <a:rPr lang="en-US" sz="3100" dirty="0"/>
              <a:t>”</a:t>
            </a:r>
            <a:br>
              <a:rPr lang="en-US" sz="3100" dirty="0"/>
            </a:br>
            <a:r>
              <a:rPr lang="en-US" sz="3100" dirty="0"/>
              <a:t>“</a:t>
            </a:r>
            <a:r>
              <a:rPr lang="en-US" sz="3100" i="1" dirty="0"/>
              <a:t>p </a:t>
            </a:r>
            <a:r>
              <a:rPr lang="en-US" sz="3100" dirty="0"/>
              <a:t>is sufficient for </a:t>
            </a:r>
            <a:r>
              <a:rPr lang="en-US" sz="3100" i="1" dirty="0"/>
              <a:t>q</a:t>
            </a:r>
            <a:r>
              <a:rPr lang="en-US" sz="3100" dirty="0"/>
              <a:t>” </a:t>
            </a:r>
            <a:r>
              <a:rPr lang="en-US" sz="3100" dirty="0" smtClean="0"/>
              <a:t/>
            </a:r>
            <a:br>
              <a:rPr lang="en-US" sz="3100" dirty="0" smtClean="0"/>
            </a:br>
            <a:r>
              <a:rPr lang="en-US" sz="3100" dirty="0" smtClean="0"/>
              <a:t>“</a:t>
            </a:r>
            <a:r>
              <a:rPr lang="en-US" sz="3100" dirty="0"/>
              <a:t>a sufficient condition for </a:t>
            </a:r>
            <a:r>
              <a:rPr lang="en-US" sz="3100" i="1" dirty="0"/>
              <a:t>q </a:t>
            </a:r>
            <a:r>
              <a:rPr lang="en-US" sz="3100" dirty="0"/>
              <a:t>is </a:t>
            </a:r>
            <a:r>
              <a:rPr lang="en-US" sz="3100" i="1" dirty="0"/>
              <a:t>p</a:t>
            </a:r>
            <a:r>
              <a:rPr lang="en-US" sz="3100" dirty="0" smtClean="0"/>
              <a:t>”</a:t>
            </a:r>
            <a:br>
              <a:rPr lang="en-US" sz="3100" dirty="0" smtClean="0"/>
            </a:br>
            <a:r>
              <a:rPr lang="en-US" sz="3100" dirty="0"/>
              <a:t>“</a:t>
            </a:r>
            <a:r>
              <a:rPr lang="en-US" sz="3100" i="1" dirty="0"/>
              <a:t>q </a:t>
            </a:r>
            <a:r>
              <a:rPr lang="en-US" sz="3100" dirty="0"/>
              <a:t>if </a:t>
            </a:r>
            <a:r>
              <a:rPr lang="en-US" sz="3100" i="1" dirty="0"/>
              <a:t>p</a:t>
            </a:r>
            <a:r>
              <a:rPr lang="en-US" sz="3100" dirty="0"/>
              <a:t>” </a:t>
            </a:r>
            <a:br>
              <a:rPr lang="en-US" sz="3100" dirty="0"/>
            </a:br>
            <a:r>
              <a:rPr lang="en-US" sz="3100" dirty="0"/>
              <a:t>“</a:t>
            </a:r>
            <a:r>
              <a:rPr lang="en-US" sz="3100" i="1" dirty="0"/>
              <a:t>q </a:t>
            </a:r>
            <a:r>
              <a:rPr lang="en-US" sz="3100" dirty="0"/>
              <a:t>whenever </a:t>
            </a:r>
            <a:r>
              <a:rPr lang="en-US" sz="3100" i="1" dirty="0"/>
              <a:t>p</a:t>
            </a:r>
            <a:r>
              <a:rPr lang="en-US" sz="3100" dirty="0"/>
              <a:t>”</a:t>
            </a:r>
            <a:br>
              <a:rPr lang="en-US" sz="3100" dirty="0"/>
            </a:br>
            <a:r>
              <a:rPr lang="en-US" sz="3100" dirty="0"/>
              <a:t>“</a:t>
            </a:r>
            <a:r>
              <a:rPr lang="en-US" sz="3100" i="1" dirty="0"/>
              <a:t>q </a:t>
            </a:r>
            <a:r>
              <a:rPr lang="en-US" sz="3100" dirty="0"/>
              <a:t>when </a:t>
            </a:r>
            <a:r>
              <a:rPr lang="en-US" sz="3100" i="1" dirty="0"/>
              <a:t>p</a:t>
            </a:r>
            <a:r>
              <a:rPr lang="en-US" sz="3100" dirty="0"/>
              <a:t>” </a:t>
            </a:r>
            <a:br>
              <a:rPr lang="en-US" sz="3100" dirty="0"/>
            </a:br>
            <a:r>
              <a:rPr lang="en-US" sz="2800" dirty="0"/>
              <a:t/>
            </a:r>
            <a:br>
              <a:rPr lang="en-US" sz="2800" dirty="0"/>
            </a:br>
            <a:endParaRPr lang="en-US" sz="2800" dirty="0"/>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7</a:t>
            </a:fld>
            <a:endParaRPr lang="en-US"/>
          </a:p>
        </p:txBody>
      </p:sp>
    </p:spTree>
    <p:extLst>
      <p:ext uri="{BB962C8B-B14F-4D97-AF65-F5344CB8AC3E}">
        <p14:creationId xmlns:p14="http://schemas.microsoft.com/office/powerpoint/2010/main" val="3381611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82000" cy="7162800"/>
          </a:xfrm>
        </p:spPr>
        <p:txBody>
          <a:bodyPr>
            <a:normAutofit/>
          </a:bodyPr>
          <a:lstStyle/>
          <a:p>
            <a:pPr algn="l">
              <a:lnSpc>
                <a:spcPct val="150000"/>
              </a:lnSpc>
            </a:pPr>
            <a:r>
              <a:rPr lang="en-US" sz="3100" dirty="0" smtClean="0"/>
              <a:t>“</a:t>
            </a:r>
            <a:r>
              <a:rPr lang="en-US" sz="3100" i="1" dirty="0" smtClean="0"/>
              <a:t>q </a:t>
            </a:r>
            <a:r>
              <a:rPr lang="en-US" sz="3100" dirty="0" smtClean="0"/>
              <a:t>is necessary for </a:t>
            </a:r>
            <a:r>
              <a:rPr lang="en-US" sz="3100" i="1" dirty="0" smtClean="0"/>
              <a:t>p</a:t>
            </a:r>
            <a:r>
              <a:rPr lang="en-US" sz="3100" dirty="0" smtClean="0"/>
              <a:t>”</a:t>
            </a:r>
            <a:br>
              <a:rPr lang="en-US" sz="3100" dirty="0" smtClean="0"/>
            </a:br>
            <a:r>
              <a:rPr lang="en-US" sz="3100" dirty="0" smtClean="0"/>
              <a:t>“</a:t>
            </a:r>
            <a:r>
              <a:rPr lang="en-US" sz="3100" dirty="0"/>
              <a:t>a necessary condition for </a:t>
            </a:r>
            <a:r>
              <a:rPr lang="en-US" sz="3100" i="1" dirty="0"/>
              <a:t>p </a:t>
            </a:r>
            <a:r>
              <a:rPr lang="en-US" sz="3100" dirty="0"/>
              <a:t>is </a:t>
            </a:r>
            <a:r>
              <a:rPr lang="en-US" sz="3100" i="1" dirty="0"/>
              <a:t>q</a:t>
            </a:r>
            <a:r>
              <a:rPr lang="en-US" sz="3100" dirty="0"/>
              <a:t>” </a:t>
            </a:r>
            <a:r>
              <a:rPr lang="en-US" sz="3100" dirty="0" smtClean="0"/>
              <a:t/>
            </a:r>
            <a:br>
              <a:rPr lang="en-US" sz="3100" dirty="0" smtClean="0"/>
            </a:br>
            <a:r>
              <a:rPr lang="en-US" sz="3100" dirty="0" smtClean="0"/>
              <a:t>“</a:t>
            </a:r>
            <a:r>
              <a:rPr lang="en-US" sz="3100" i="1" dirty="0"/>
              <a:t>q </a:t>
            </a:r>
            <a:r>
              <a:rPr lang="en-US" sz="3100" dirty="0"/>
              <a:t>follows from </a:t>
            </a:r>
            <a:r>
              <a:rPr lang="en-US" sz="3100" i="1" dirty="0"/>
              <a:t>p</a:t>
            </a:r>
            <a:r>
              <a:rPr lang="en-US" sz="3100" dirty="0"/>
              <a:t>”</a:t>
            </a:r>
            <a:br>
              <a:rPr lang="en-US" sz="3100" dirty="0"/>
            </a:br>
            <a:r>
              <a:rPr lang="en-US" sz="3100" dirty="0"/>
              <a:t>“</a:t>
            </a:r>
            <a:r>
              <a:rPr lang="en-US" sz="3100" i="1" dirty="0"/>
              <a:t>q </a:t>
            </a:r>
            <a:r>
              <a:rPr lang="en-US" sz="3100" dirty="0"/>
              <a:t>unless ￢</a:t>
            </a:r>
            <a:r>
              <a:rPr lang="en-US" sz="3100" i="1" dirty="0"/>
              <a:t>p</a:t>
            </a:r>
            <a:r>
              <a:rPr lang="en-US" sz="3100" dirty="0" smtClean="0"/>
              <a:t>”</a:t>
            </a:r>
            <a:br>
              <a:rPr lang="en-US" sz="3100" dirty="0" smtClean="0"/>
            </a:br>
            <a:r>
              <a:rPr lang="en-US" sz="3100" dirty="0"/>
              <a:t/>
            </a:r>
            <a:br>
              <a:rPr lang="en-US" sz="3100" dirty="0"/>
            </a:br>
            <a:r>
              <a:rPr lang="en-US" sz="2800" b="1" dirty="0" smtClean="0"/>
              <a:t>Biconditional Statement: </a:t>
            </a:r>
            <a:r>
              <a:rPr lang="en-US" sz="3100" dirty="0"/>
              <a:t>Let </a:t>
            </a:r>
            <a:r>
              <a:rPr lang="en-US" sz="3100" i="1" dirty="0"/>
              <a:t>p </a:t>
            </a:r>
            <a:r>
              <a:rPr lang="en-US" sz="3100" dirty="0"/>
              <a:t>and </a:t>
            </a:r>
            <a:r>
              <a:rPr lang="en-US" sz="3100" i="1" dirty="0"/>
              <a:t>q </a:t>
            </a:r>
            <a:r>
              <a:rPr lang="en-US" sz="3100" dirty="0" smtClean="0"/>
              <a:t>be Statements (propositions). </a:t>
            </a:r>
            <a:r>
              <a:rPr lang="en-US" sz="3100" dirty="0"/>
              <a:t>The </a:t>
            </a:r>
            <a:r>
              <a:rPr lang="en-US" sz="3100" i="1" dirty="0"/>
              <a:t>biconditional statement p </a:t>
            </a:r>
            <a:r>
              <a:rPr lang="en-US" sz="3100" dirty="0"/>
              <a:t>↔ </a:t>
            </a:r>
            <a:r>
              <a:rPr lang="en-US" sz="3100" i="1" dirty="0"/>
              <a:t>q </a:t>
            </a:r>
            <a:r>
              <a:rPr lang="en-US" sz="3100" dirty="0"/>
              <a:t>is </a:t>
            </a:r>
            <a:r>
              <a:rPr lang="en-US" sz="3100" dirty="0" smtClean="0"/>
              <a:t>the proposition </a:t>
            </a:r>
            <a:r>
              <a:rPr lang="en-US" sz="3100" dirty="0"/>
              <a:t>“</a:t>
            </a:r>
            <a:r>
              <a:rPr lang="en-US" sz="3100" i="1" dirty="0"/>
              <a:t>p </a:t>
            </a:r>
            <a:r>
              <a:rPr lang="en-US" sz="3100" dirty="0" smtClean="0"/>
              <a:t>if and </a:t>
            </a:r>
            <a:r>
              <a:rPr lang="en-US" sz="3100" dirty="0"/>
              <a:t>only if </a:t>
            </a:r>
            <a:r>
              <a:rPr lang="en-US" sz="3100" i="1" dirty="0"/>
              <a:t>q</a:t>
            </a:r>
            <a:r>
              <a:rPr lang="en-US" sz="3100" dirty="0"/>
              <a:t>.” The </a:t>
            </a:r>
            <a:r>
              <a:rPr lang="en-US" sz="3100" dirty="0" smtClean="0"/>
              <a:t>biconditional </a:t>
            </a:r>
            <a:r>
              <a:rPr lang="en-US" sz="3200" dirty="0"/>
              <a:t>statement </a:t>
            </a:r>
            <a:r>
              <a:rPr lang="en-US" sz="3200" i="1" dirty="0"/>
              <a:t>p </a:t>
            </a:r>
            <a:r>
              <a:rPr lang="en-US" sz="3200" dirty="0"/>
              <a:t>↔ </a:t>
            </a:r>
            <a:r>
              <a:rPr lang="en-US" sz="3200" i="1" dirty="0" smtClean="0"/>
              <a:t>q </a:t>
            </a:r>
            <a:r>
              <a:rPr lang="en-US" sz="3200" dirty="0"/>
              <a:t>is true when</a:t>
            </a:r>
            <a:r>
              <a:rPr lang="en-US" sz="3200" i="1" dirty="0" smtClean="0"/>
              <a:t> </a:t>
            </a:r>
            <a:endParaRPr lang="en-US" sz="3100" dirty="0"/>
          </a:p>
        </p:txBody>
      </p:sp>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4" name="Slide Number Placeholder 3"/>
          <p:cNvSpPr>
            <a:spLocks noGrp="1"/>
          </p:cNvSpPr>
          <p:nvPr>
            <p:ph type="sldNum" sz="quarter" idx="12"/>
          </p:nvPr>
        </p:nvSpPr>
        <p:spPr/>
        <p:txBody>
          <a:bodyPr/>
          <a:lstStyle/>
          <a:p>
            <a:fld id="{F054670D-F107-4BFE-9AE5-ADC26DE349B8}" type="slidenum">
              <a:rPr lang="en-US" smtClean="0"/>
              <a:t>8</a:t>
            </a:fld>
            <a:endParaRPr lang="en-US"/>
          </a:p>
        </p:txBody>
      </p:sp>
    </p:spTree>
    <p:extLst>
      <p:ext uri="{BB962C8B-B14F-4D97-AF65-F5344CB8AC3E}">
        <p14:creationId xmlns:p14="http://schemas.microsoft.com/office/powerpoint/2010/main" val="1869688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8001000" cy="3143251"/>
          </a:xfrm>
        </p:spPr>
        <p:txBody>
          <a:bodyPr>
            <a:normAutofit fontScale="90000"/>
          </a:bodyPr>
          <a:lstStyle/>
          <a:p>
            <a:pPr algn="l">
              <a:lnSpc>
                <a:spcPct val="150000"/>
              </a:lnSpc>
            </a:pPr>
            <a:r>
              <a:rPr lang="en-US" sz="2800" i="1" dirty="0" smtClean="0"/>
              <a:t>p </a:t>
            </a:r>
            <a:r>
              <a:rPr lang="en-US" sz="2800" dirty="0"/>
              <a:t>and </a:t>
            </a:r>
            <a:r>
              <a:rPr lang="en-US" sz="2800" i="1" dirty="0"/>
              <a:t>q </a:t>
            </a:r>
            <a:r>
              <a:rPr lang="en-US" sz="2800" dirty="0"/>
              <a:t>have the same truth values, and is false otherwise. Biconditional statements are also called </a:t>
            </a:r>
            <a:r>
              <a:rPr lang="en-US" sz="2800" i="1" dirty="0" smtClean="0"/>
              <a:t>bi-implications</a:t>
            </a:r>
            <a:r>
              <a:rPr lang="en-US" sz="2800" dirty="0" smtClean="0"/>
              <a:t>.</a:t>
            </a:r>
            <a:br>
              <a:rPr lang="en-US" sz="2800" dirty="0" smtClean="0"/>
            </a:br>
            <a:r>
              <a:rPr lang="en-US" sz="2800" dirty="0" smtClean="0"/>
              <a:t/>
            </a:r>
            <a:br>
              <a:rPr lang="en-US" sz="2800" dirty="0" smtClean="0"/>
            </a:br>
            <a:r>
              <a:rPr lang="en-US" sz="2800" dirty="0"/>
              <a:t>The Truth Table for the </a:t>
            </a:r>
            <a:r>
              <a:rPr lang="en-US" sz="2800" dirty="0" smtClean="0"/>
              <a:t>Biconditional </a:t>
            </a:r>
            <a:r>
              <a:rPr lang="en-US" sz="2800" dirty="0"/>
              <a:t>Statement</a:t>
            </a:r>
            <a:br>
              <a:rPr lang="en-US" sz="2800" dirty="0"/>
            </a:b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603120792"/>
              </p:ext>
            </p:extLst>
          </p:nvPr>
        </p:nvGraphicFramePr>
        <p:xfrm>
          <a:off x="1143000" y="3581400"/>
          <a:ext cx="6096000" cy="1981200"/>
        </p:xfrm>
        <a:graphic>
          <a:graphicData uri="http://schemas.openxmlformats.org/drawingml/2006/table">
            <a:tbl>
              <a:tblPr firstRow="1" bandRow="1">
                <a:tableStyleId>{616DA210-FB5B-4158-B5E0-FEB733F419BA}</a:tableStyleId>
              </a:tblPr>
              <a:tblGrid>
                <a:gridCol w="2032000"/>
                <a:gridCol w="2032000"/>
                <a:gridCol w="2032000"/>
              </a:tblGrid>
              <a:tr h="365760">
                <a:tc>
                  <a:txBody>
                    <a:bodyPr/>
                    <a:lstStyle/>
                    <a:p>
                      <a:pPr algn="ctr"/>
                      <a:r>
                        <a:rPr lang="en-US" sz="2000" b="1" dirty="0" smtClean="0"/>
                        <a:t>p</a:t>
                      </a:r>
                      <a:endParaRPr lang="en-US" sz="2000" b="1" dirty="0"/>
                    </a:p>
                  </a:txBody>
                  <a:tcPr/>
                </a:tc>
                <a:tc>
                  <a:txBody>
                    <a:bodyPr/>
                    <a:lstStyle/>
                    <a:p>
                      <a:pPr algn="ctr"/>
                      <a:r>
                        <a:rPr lang="en-US" sz="2000" b="1" dirty="0" smtClean="0"/>
                        <a:t>q</a:t>
                      </a:r>
                      <a:endParaRPr lang="en-US" sz="2000" b="1" dirty="0"/>
                    </a:p>
                  </a:txBody>
                  <a:tcPr/>
                </a:tc>
                <a:tc>
                  <a:txBody>
                    <a:bodyPr/>
                    <a:lstStyle/>
                    <a:p>
                      <a:pPr algn="ctr"/>
                      <a:r>
                        <a:rPr lang="en-US" sz="1800" b="1" i="1" u="none" strike="noStrike" kern="1200" baseline="0" dirty="0" smtClean="0">
                          <a:solidFill>
                            <a:schemeClr val="tx1"/>
                          </a:solidFill>
                          <a:latin typeface="+mn-lt"/>
                          <a:ea typeface="+mn-ea"/>
                          <a:cs typeface="+mn-cs"/>
                        </a:rPr>
                        <a:t>p </a:t>
                      </a:r>
                      <a:r>
                        <a:rPr lang="en-US" sz="1800" b="1" i="0" u="none" strike="noStrike" kern="1200" baseline="0" dirty="0" smtClean="0">
                          <a:solidFill>
                            <a:schemeClr val="tx1"/>
                          </a:solidFill>
                          <a:latin typeface="+mn-lt"/>
                          <a:ea typeface="+mn-ea"/>
                          <a:cs typeface="+mn-cs"/>
                        </a:rPr>
                        <a:t>↔ </a:t>
                      </a:r>
                      <a:r>
                        <a:rPr lang="en-US" sz="1800" b="1" i="1" u="none" strike="noStrike" kern="1200" baseline="0" dirty="0" smtClean="0">
                          <a:solidFill>
                            <a:schemeClr val="tx1"/>
                          </a:solidFill>
                          <a:latin typeface="+mn-lt"/>
                          <a:ea typeface="+mn-ea"/>
                          <a:cs typeface="+mn-cs"/>
                        </a:rPr>
                        <a:t>q</a:t>
                      </a:r>
                      <a:endParaRPr lang="en-US" sz="2000" b="1" dirty="0"/>
                    </a:p>
                  </a:txBody>
                  <a:tcPr/>
                </a:tc>
              </a:tr>
              <a:tr h="365760">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T</a:t>
                      </a:r>
                      <a:endParaRPr lang="en-US" sz="2000" b="1" dirty="0"/>
                    </a:p>
                  </a:txBody>
                  <a:tcPr/>
                </a:tc>
              </a:tr>
              <a:tr h="365760">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r>
              <a:tr h="365760">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c>
                  <a:txBody>
                    <a:bodyPr/>
                    <a:lstStyle/>
                    <a:p>
                      <a:pPr algn="ctr"/>
                      <a:r>
                        <a:rPr lang="en-US" sz="2000" b="1" dirty="0" smtClean="0"/>
                        <a:t>F</a:t>
                      </a:r>
                      <a:endParaRPr lang="en-US" sz="2000" b="1" dirty="0"/>
                    </a:p>
                  </a:txBody>
                  <a:tcPr/>
                </a:tc>
              </a:tr>
              <a:tr h="365760">
                <a:tc>
                  <a:txBody>
                    <a:bodyPr/>
                    <a:lstStyle/>
                    <a:p>
                      <a:pPr algn="ctr"/>
                      <a:r>
                        <a:rPr lang="en-US" sz="2000" b="1" dirty="0" smtClean="0"/>
                        <a:t>F</a:t>
                      </a:r>
                      <a:endParaRPr lang="en-US" sz="2000" b="1" dirty="0"/>
                    </a:p>
                  </a:txBody>
                  <a:tcPr/>
                </a:tc>
                <a:tc>
                  <a:txBody>
                    <a:bodyPr/>
                    <a:lstStyle/>
                    <a:p>
                      <a:pPr algn="ctr"/>
                      <a:r>
                        <a:rPr lang="en-US" sz="2000" b="1" dirty="0" smtClean="0"/>
                        <a:t>F</a:t>
                      </a:r>
                      <a:endParaRPr lang="en-US" sz="2000" b="1" dirty="0"/>
                    </a:p>
                  </a:txBody>
                  <a:tcPr/>
                </a:tc>
                <a:tc>
                  <a:txBody>
                    <a:bodyPr/>
                    <a:lstStyle/>
                    <a:p>
                      <a:pPr algn="ctr"/>
                      <a:r>
                        <a:rPr lang="en-US" sz="2000" b="1" dirty="0" smtClean="0"/>
                        <a:t>T</a:t>
                      </a:r>
                      <a:endParaRPr lang="en-US" sz="2000" b="1" dirty="0"/>
                    </a:p>
                  </a:txBody>
                  <a:tcPr/>
                </a:tc>
              </a:tr>
            </a:tbl>
          </a:graphicData>
        </a:graphic>
      </p:graphicFrame>
      <p:sp>
        <p:nvSpPr>
          <p:cNvPr id="3" name="Footer Placeholder 2"/>
          <p:cNvSpPr>
            <a:spLocks noGrp="1"/>
          </p:cNvSpPr>
          <p:nvPr>
            <p:ph type="ftr" sz="quarter" idx="11"/>
          </p:nvPr>
        </p:nvSpPr>
        <p:spPr/>
        <p:txBody>
          <a:bodyPr/>
          <a:lstStyle/>
          <a:p>
            <a:r>
              <a:rPr lang="en-US" smtClean="0"/>
              <a:t>Discrete Mathematics/Salahaddin University-Erbil/College of Eng./Software Eng. Dep./Lecturer Salar Atroshi</a:t>
            </a:r>
            <a:endParaRPr lang="en-US"/>
          </a:p>
        </p:txBody>
      </p:sp>
      <p:sp>
        <p:nvSpPr>
          <p:cNvPr id="5" name="Slide Number Placeholder 4"/>
          <p:cNvSpPr>
            <a:spLocks noGrp="1"/>
          </p:cNvSpPr>
          <p:nvPr>
            <p:ph type="sldNum" sz="quarter" idx="12"/>
          </p:nvPr>
        </p:nvSpPr>
        <p:spPr/>
        <p:txBody>
          <a:bodyPr/>
          <a:lstStyle/>
          <a:p>
            <a:fld id="{F054670D-F107-4BFE-9AE5-ADC26DE349B8}" type="slidenum">
              <a:rPr lang="en-US" smtClean="0"/>
              <a:t>9</a:t>
            </a:fld>
            <a:endParaRPr lang="en-US"/>
          </a:p>
        </p:txBody>
      </p:sp>
    </p:spTree>
    <p:extLst>
      <p:ext uri="{BB962C8B-B14F-4D97-AF65-F5344CB8AC3E}">
        <p14:creationId xmlns:p14="http://schemas.microsoft.com/office/powerpoint/2010/main" val="3229906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926</Words>
  <Application>Microsoft Office PowerPoint</Application>
  <PresentationFormat>On-screen Show (4:3)</PresentationFormat>
  <Paragraphs>134</Paragraphs>
  <Slides>21</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Equation</vt:lpstr>
      <vt:lpstr>Statements</vt:lpstr>
      <vt:lpstr>Statement: Statement is any collection of symbols, which is either true or false but not both denoted by capital letter.  Logical Connectives and Truth Table Negation: The negation of statement is generally formed by prefixing the statement with the word “not” and denote by “¬” , So if P is statement then “¬P” is its negation read as “not P”. The Truth Table for the Negation  </vt:lpstr>
      <vt:lpstr>Conjunction: The conjunction of two simple statements P and Q is the statement (P⋀Q) which read as P and Q. it has truth value T whenever both P and Q are T otherwise F.  The Truth Table for the Conjunction </vt:lpstr>
      <vt:lpstr>Disjunction: The disjunction of two simple statements P and Q is the statement (P∨Q) which read as P or Q. it has truth value F whenever both P and Q are F otherwise T.  The Truth Table for the Disjunction    </vt:lpstr>
      <vt:lpstr>Conditional and Biconditional Statements  Conditional Statement: Let p and q be Statements (propositions). The conditional statement p → q is the proposition “if p, then q.” The conditional statement p → q is false when p is true and q is false, and true otherwise. In the conditional statement p → q, p is called the hypothesis (or antecedent or premise) and q is called the conclusion (or consequence). </vt:lpstr>
      <vt:lpstr>The Truth Table for the Conditional Statement  </vt:lpstr>
      <vt:lpstr>“if p, then q”  “p implies q” “if p, q”  “p only if q” “p is sufficient for q”  “a sufficient condition for q is p” “q if p”  “q whenever p” “q when p”   </vt:lpstr>
      <vt:lpstr>“q is necessary for p” “a necessary condition for p is q”  “q follows from p” “q unless ￢p”  Biconditional Statement: Let p and q be Statements (propositions). The biconditional statement p ↔ q is the proposition “p if and only if q.” The biconditional statement p ↔ q is true when </vt:lpstr>
      <vt:lpstr>p and q have the same truth values, and is false otherwise. Biconditional statements are also called bi-implications.  The Truth Table for the Biconditional Statement </vt:lpstr>
      <vt:lpstr>Note: In English language and mathematics, each of the following expressions is an equivalent form of the biconditional statement: “p is necessary and sufficient for q” “if p then q, and conversely” “p iff q.” Tautology: A compound proposition that is always true, no matter what the truth values of the propositional variables that occur in it, is called a tautology.  </vt:lpstr>
      <vt:lpstr>Contradiction: A compound proposition that is always false is called a contradiction.   Contingency: A compound proposition that is neither a tautology nor a contradiction is called a contingency.  Equivalence Statements: Let A and B are two statements. Formula consist of p1, p2,……..pn, if the truth value of A is equal to the truth value of B for every one of 2n possible sets of the truth values assigned to (p1, p2,……..pn), then A and B are said to be Equivalence and denoted by A ≡ B .</vt:lpstr>
      <vt:lpstr>Laws of Algebra for Propositions  1. Associative laws (p ∨ q) ∨ r ≡ p ∨ (q ∨ r) (p ∧ q) ∧ r ≡ p ∧ (q ∧ r)  2. Commutative laws  p ∨ q ≡ q ∨ p                         p ∧ q ≡ q ∧ p  3. Idempotent laws p ∨ p ≡ p p ∧ p ≡ p </vt:lpstr>
      <vt:lpstr>4. Distributive laws  p ∨ (q ∧ r) ≡ (p ∨ q) ∧ (p ∨ r) p ∧ (q ∨ r) ≡ (p ∧ q) ∨ (p ∧ r)  5. De Morgan’s laws  ￢(p ∧ q) ≡ ￢p ∨￢q ￢(p ∨ q) ≡ ￢p ∧￢q  6. Double negation law  ￢(￢p) ≡ p  7. p → q ≡ ￢p ∨ q  </vt:lpstr>
      <vt:lpstr>8. Identity laws p ∧ T ≡ p p ∨ F ≡ p  9. Domination laws p ∨ T ≡ T                               p ∧ F ≡ F  10. Negation laws or (Complement laws) p ∨￢p ≡ T p ∧￢p ≡ F  11. Absorption laws p ∨ (p ∧ q) ≡ p p ∧ (p ∨ q) ≡ p </vt:lpstr>
      <vt:lpstr>Predicates: Statements involving variables, such as:   “x &gt; 3,” “x = y + 3,” “x + y = z,” and    “computer x is under attack by an intruder,” and   “computer x is functioning properly,” are often found in mathematical assertions, in computer programs, and in system specifications. These statements are neither true nor false when the values of the variables are not specified. In this section, we will discuss the ways that propositions can be produced from such statements.</vt:lpstr>
      <vt:lpstr>The statement “x is greater than 3” has two parts. The first part, the variable x, is the subject of the statement. The second part—the predicate, “is greater than 3”—refers to a property that the subject of the statement can have. We can denote the statement “x is greater than 3” by P(x), where P denotes the predicate “is greater than 3” and x is the variable. The statement P(x) is also said to be the value of the propositional function P at x. Once a value has been assigned to the variable x, the statement P(x) becomes a proposition and has a truth value.</vt:lpstr>
      <vt:lpstr>Statement Function: Let H be a predicate “is a strong” and let b=Ali, c=Kurdistan, d= building, if we write H(x) for x is a strong, then H(b), H(c), H(d) all denote statements, which are obtained the form H(x) by replacing object (x) by appropriate name since H(x) is not statement but statement function and is a simple statement function.  A compound statement function consists of one or more simple statement function compound by logical connectives.</vt:lpstr>
      <vt:lpstr>Propositional Function: Let A be a set and P(x) is a predicate of object x, then P(x) is called Propositional Function of x defined on a set A iff P(a) is true or false statement for all a ∈A.     Solution of Propositional Function: Let P(x) is a propositional function of x defined on A, if P(a) is true statement, then “a” is a solution for P(x) where a ∈A.  Solution Set: A set of all solutions for P(x) is called solution set (truth set) for P(x) denoted by TP. TP= {a∈A /P(a)  is true statement}.</vt:lpstr>
      <vt:lpstr>Quantifiers: Universal Quantifier: Let P(x) be a propositional function of x defined on A. the statement (for all x ∈A P(x) is true) is called Universal Quantifier, which is denoted by ∀ x ∈A, P(x).  Note: the Universal Quantifier was used to translate expressions such as: for every  for any for all for each given any for arbitrary</vt:lpstr>
      <vt:lpstr>Existential Quantifier: Let P(x) be a propositional function of x defined on A. the statement (there exist x ∈A P(x) is true) is called Existential Quantifier, which is denoted by ∃ x ∈A, P(x).  Note: the Existential Quantifier was used to translate expressions such as: there exist there is at least for some there is</vt:lpstr>
      <vt:lpstr>Negation of Propositions which contain quantifiers:  -∀x P(x).  ￢∀x P(x) ≡ ∃x ￢P(x).  -∃x P(x).  ￢∃x P(x) ≡ ∀x ￢P(x).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6 Logical Equivalences. Equivalence Name p ∧ T ≡ p                             Identity laws p ∨ F ≡ p p ∨ T ≡ T                              Domination laws p ∧ F ≡ F p ∨ p ≡ p                              Idempotent laws p ∧ p ≡ p ￢(￢p) ≡ p                         Double negation law p ∨ q ≡ q ∨ p                       Commutative laws p ∧ q ≡ q ∧ p</dc:title>
  <dc:creator>abdulhameed</dc:creator>
  <cp:lastModifiedBy>abdulhameed</cp:lastModifiedBy>
  <cp:revision>35</cp:revision>
  <dcterms:created xsi:type="dcterms:W3CDTF">2016-01-08T07:50:25Z</dcterms:created>
  <dcterms:modified xsi:type="dcterms:W3CDTF">2019-02-12T10:49:46Z</dcterms:modified>
</cp:coreProperties>
</file>