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59" r:id="rId4"/>
    <p:sldId id="309" r:id="rId5"/>
    <p:sldId id="310" r:id="rId6"/>
    <p:sldId id="325" r:id="rId7"/>
    <p:sldId id="311" r:id="rId8"/>
    <p:sldId id="312" r:id="rId9"/>
    <p:sldId id="313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14" r:id="rId20"/>
    <p:sldId id="315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308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2632E-DCCB-46F6-A1BD-0B403EA64C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8F14-F2E4-4CC3-87AB-7031793CF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8F14-F2E4-4CC3-87AB-7031793CF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Combinatorics and Graph Theory/Salahaddin University-Erbil/College of Eng./Software Dep./Lecturer Salar Atroshi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08BC-8108-48D6-8102-C89CAF24933B}" type="datetime1">
              <a:rPr lang="en-US" smtClean="0"/>
              <a:t>9/18/2021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Combinatorics and Graph Theory/Salahaddin University-Erbil/College of Eng./Software Dep./Lecturer Salar Atroshi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C901-F140-4442-BC9C-DBE633E82CD4}" type="datetime1">
              <a:rPr lang="en-US" smtClean="0"/>
              <a:t>9/18/2021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Combinatorics and Graph Theory/Salahaddin University-Erbil/College of Eng./Software Dep./Lecturer Salar Atroshi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A3D9-F846-4E6E-A4FE-C03641095371}" type="datetime1">
              <a:rPr lang="en-US" smtClean="0"/>
              <a:t>9/18/2021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Combinatorics and Graph Theory/Salahaddin University-Erbil/College of Eng./Software Dep./Lecturer Salar Atroshi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F086A-7ABB-4E86-889C-D829E266FEED}" type="datetime1">
              <a:rPr lang="en-US" smtClean="0"/>
              <a:t>9/18/2021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Combinatorics and Graph Theory/Salahaddin University-Erbil/College of Eng./Software Dep./Lecturer Salar Atroshi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51E5-7E4B-43BF-947F-A3FC82CF1BE3}" type="datetime1">
              <a:rPr lang="en-US" smtClean="0"/>
              <a:t>9/18/2021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330530"/>
            <a:ext cx="1736725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486" y="3428492"/>
            <a:ext cx="8425027" cy="2447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Combinatorics and Graph Theory/Salahaddin University-Erbil/College of Eng./Software Dep./Lecturer Salar Atroshi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7AED-1287-4FFB-B97E-BB52FAFAA9AE}" type="datetime1">
              <a:rPr lang="en-US" smtClean="0"/>
              <a:t>9/18/2021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2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8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image" Target="../media/image83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jp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jp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68141"/>
            <a:ext cx="8382000" cy="830997"/>
          </a:xfrm>
        </p:spPr>
        <p:txBody>
          <a:bodyPr/>
          <a:lstStyle/>
          <a:p>
            <a:r>
              <a:rPr lang="en-US" sz="5400" u="none" dirty="0" smtClean="0"/>
              <a:t>Concepts of Graph Theory</a:t>
            </a:r>
            <a:endParaRPr lang="en-US" sz="5400" u="non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5"/>
          </p:nvPr>
        </p:nvSpPr>
        <p:spPr>
          <a:xfrm>
            <a:off x="685800" y="6444734"/>
            <a:ext cx="7467600" cy="184666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>
          <a:xfrm>
            <a:off x="6736080" y="64447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1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6199" y="638541"/>
            <a:ext cx="6514801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Connected and</a:t>
            </a:r>
            <a:r>
              <a:rPr sz="4000" dirty="0"/>
              <a:t> </a:t>
            </a:r>
            <a:r>
              <a:rPr sz="4000" spc="-5" dirty="0"/>
              <a:t>Disconnected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59486" y="1676400"/>
            <a:ext cx="8425027" cy="3013048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504194" marR="27627" indent="-469659">
              <a:lnSpc>
                <a:spcPct val="123600"/>
              </a:lnSpc>
              <a:spcBef>
                <a:spcPts val="118"/>
              </a:spcBef>
              <a:buSzPct val="96666"/>
              <a:buFont typeface="UnDotum"/>
              <a:buChar char=""/>
              <a:tabLst>
                <a:tab pos="503619" algn="l"/>
                <a:tab pos="504194" algn="l"/>
                <a:tab pos="2492768" algn="l"/>
              </a:tabLst>
            </a:pPr>
            <a:r>
              <a:rPr sz="2700" b="1" i="1" spc="41" dirty="0">
                <a:solidFill>
                  <a:srgbClr val="3333CC"/>
                </a:solidFill>
                <a:latin typeface="Arial"/>
                <a:cs typeface="Arial"/>
              </a:rPr>
              <a:t>Connected	</a:t>
            </a:r>
            <a:r>
              <a:rPr sz="2600" spc="-145" dirty="0"/>
              <a:t>: </a:t>
            </a:r>
            <a:r>
              <a:rPr sz="2600" spc="-290" dirty="0"/>
              <a:t>There </a:t>
            </a:r>
            <a:r>
              <a:rPr sz="2600" spc="-340" dirty="0"/>
              <a:t>exists </a:t>
            </a:r>
            <a:r>
              <a:rPr sz="2600" spc="-367" dirty="0"/>
              <a:t>at </a:t>
            </a:r>
            <a:r>
              <a:rPr sz="2600" spc="-322" dirty="0"/>
              <a:t>least </a:t>
            </a:r>
            <a:r>
              <a:rPr sz="2600" spc="-290" dirty="0"/>
              <a:t>one </a:t>
            </a:r>
            <a:r>
              <a:rPr sz="2600" spc="-331" dirty="0"/>
              <a:t>path  </a:t>
            </a:r>
            <a:r>
              <a:rPr sz="2600" spc="-353" dirty="0"/>
              <a:t>between </a:t>
            </a:r>
            <a:r>
              <a:rPr sz="2600" spc="-444" dirty="0"/>
              <a:t>two</a:t>
            </a:r>
            <a:r>
              <a:rPr sz="2600" spc="-461" dirty="0"/>
              <a:t> </a:t>
            </a:r>
            <a:r>
              <a:rPr sz="2600" spc="-331" dirty="0"/>
              <a:t>vertices</a:t>
            </a:r>
            <a:endParaRPr sz="2600" dirty="0">
              <a:latin typeface="Arial"/>
              <a:cs typeface="Arial"/>
            </a:endParaRPr>
          </a:p>
          <a:p>
            <a:pPr marL="504194" indent="-469659">
              <a:spcBef>
                <a:spcPts val="2003"/>
              </a:spcBef>
              <a:buSzPct val="96666"/>
              <a:buFont typeface="UnDotum"/>
              <a:buChar char=""/>
              <a:tabLst>
                <a:tab pos="503619" algn="l"/>
                <a:tab pos="504194" algn="l"/>
                <a:tab pos="2984299" algn="l"/>
              </a:tabLst>
            </a:pPr>
            <a:r>
              <a:rPr sz="2700" b="1" i="1" spc="36" dirty="0">
                <a:solidFill>
                  <a:srgbClr val="3333CC"/>
                </a:solidFill>
                <a:latin typeface="Arial"/>
                <a:cs typeface="Arial"/>
              </a:rPr>
              <a:t>Disconnected	</a:t>
            </a:r>
            <a:r>
              <a:rPr sz="2600" spc="-145" dirty="0"/>
              <a:t>:</a:t>
            </a:r>
            <a:r>
              <a:rPr sz="2600" spc="-159" dirty="0"/>
              <a:t> </a:t>
            </a:r>
            <a:r>
              <a:rPr sz="2600" spc="-326" dirty="0"/>
              <a:t>Otherwise</a:t>
            </a:r>
            <a:endParaRPr sz="2600" dirty="0">
              <a:latin typeface="Arial"/>
              <a:cs typeface="Arial"/>
            </a:endParaRPr>
          </a:p>
          <a:p>
            <a:pPr marL="504194" indent="-469659">
              <a:spcBef>
                <a:spcPts val="2076"/>
              </a:spcBef>
              <a:buFont typeface="UnDotum"/>
              <a:buChar char=""/>
              <a:tabLst>
                <a:tab pos="503619" algn="l"/>
                <a:tab pos="504194" algn="l"/>
              </a:tabLst>
            </a:pPr>
            <a:r>
              <a:rPr sz="2600" spc="-290" dirty="0"/>
              <a:t>Example:</a:t>
            </a:r>
            <a:endParaRPr sz="2600" dirty="0"/>
          </a:p>
          <a:p>
            <a:pPr marL="980761" lvl="1" indent="-284329">
              <a:spcBef>
                <a:spcPts val="1287"/>
              </a:spcBef>
              <a:buFont typeface="Times New Roman"/>
              <a:buChar char="–"/>
              <a:tabLst>
                <a:tab pos="980185" algn="l"/>
                <a:tab pos="980761" algn="l"/>
              </a:tabLst>
            </a:pPr>
            <a:r>
              <a:rPr sz="2500" i="1" spc="-154" dirty="0">
                <a:latin typeface="Times New Roman"/>
                <a:cs typeface="Times New Roman"/>
              </a:rPr>
              <a:t>H</a:t>
            </a:r>
            <a:r>
              <a:rPr sz="2200" i="1" spc="-230" baseline="-19097" dirty="0">
                <a:latin typeface="Times New Roman"/>
                <a:cs typeface="Times New Roman"/>
              </a:rPr>
              <a:t>1 </a:t>
            </a:r>
            <a:r>
              <a:rPr sz="2500" spc="-286" dirty="0">
                <a:latin typeface="Arial Black"/>
                <a:cs typeface="Arial Black"/>
              </a:rPr>
              <a:t>and </a:t>
            </a:r>
            <a:r>
              <a:rPr sz="2500" i="1" spc="-159" dirty="0">
                <a:latin typeface="Times New Roman"/>
                <a:cs typeface="Times New Roman"/>
              </a:rPr>
              <a:t>H</a:t>
            </a:r>
            <a:r>
              <a:rPr sz="2200" i="1" spc="-237" baseline="-19097" dirty="0">
                <a:latin typeface="Times New Roman"/>
                <a:cs typeface="Times New Roman"/>
              </a:rPr>
              <a:t>2 </a:t>
            </a:r>
            <a:r>
              <a:rPr lang="en-US" sz="2200" i="1" spc="-237" baseline="-19097" dirty="0" smtClean="0">
                <a:latin typeface="Times New Roman"/>
                <a:cs typeface="Times New Roman"/>
              </a:rPr>
              <a:t> </a:t>
            </a:r>
            <a:r>
              <a:rPr sz="2500" spc="-286" dirty="0" smtClean="0">
                <a:latin typeface="Arial Black"/>
                <a:cs typeface="Arial Black"/>
              </a:rPr>
              <a:t>are</a:t>
            </a:r>
            <a:r>
              <a:rPr sz="2500" spc="-59" dirty="0" smtClean="0">
                <a:latin typeface="Arial Black"/>
                <a:cs typeface="Arial Black"/>
              </a:rPr>
              <a:t> </a:t>
            </a:r>
            <a:r>
              <a:rPr sz="2500" spc="-331" dirty="0">
                <a:latin typeface="Arial Black"/>
                <a:cs typeface="Arial Black"/>
              </a:rPr>
              <a:t>connected</a:t>
            </a:r>
            <a:endParaRPr sz="2500" dirty="0">
              <a:latin typeface="Arial Black"/>
              <a:cs typeface="Arial Black"/>
            </a:endParaRPr>
          </a:p>
          <a:p>
            <a:pPr marL="980761" lvl="1" indent="-284329">
              <a:spcBef>
                <a:spcPts val="1568"/>
              </a:spcBef>
              <a:buFont typeface="Times New Roman"/>
              <a:buChar char="–"/>
              <a:tabLst>
                <a:tab pos="980185" algn="l"/>
                <a:tab pos="980761" algn="l"/>
              </a:tabLst>
            </a:pPr>
            <a:r>
              <a:rPr sz="2500" i="1" spc="-154" dirty="0">
                <a:latin typeface="Times New Roman"/>
                <a:cs typeface="Times New Roman"/>
              </a:rPr>
              <a:t>H</a:t>
            </a:r>
            <a:r>
              <a:rPr sz="2200" i="1" spc="-230" baseline="-19097" dirty="0">
                <a:latin typeface="Times New Roman"/>
                <a:cs typeface="Times New Roman"/>
              </a:rPr>
              <a:t>3 </a:t>
            </a:r>
            <a:r>
              <a:rPr lang="en-US" sz="2200" i="1" spc="-230" baseline="-19097" dirty="0" smtClean="0">
                <a:latin typeface="Times New Roman"/>
                <a:cs typeface="Times New Roman"/>
              </a:rPr>
              <a:t> </a:t>
            </a:r>
            <a:r>
              <a:rPr sz="2500" spc="-281" dirty="0" smtClean="0">
                <a:latin typeface="Arial Black"/>
                <a:cs typeface="Arial Black"/>
              </a:rPr>
              <a:t>is</a:t>
            </a:r>
            <a:r>
              <a:rPr sz="2500" spc="-154" dirty="0" smtClean="0">
                <a:latin typeface="Arial Black"/>
                <a:cs typeface="Arial Black"/>
              </a:rPr>
              <a:t> </a:t>
            </a:r>
            <a:r>
              <a:rPr sz="2500" spc="-317" dirty="0">
                <a:latin typeface="Arial Black"/>
                <a:cs typeface="Arial Black"/>
              </a:rPr>
              <a:t>disconnected</a:t>
            </a:r>
            <a:endParaRPr sz="2500" dirty="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18812" y="5266945"/>
            <a:ext cx="746680" cy="402798"/>
            <a:chOff x="1615847" y="6086247"/>
            <a:chExt cx="794385" cy="465455"/>
          </a:xfrm>
        </p:grpSpPr>
        <p:sp>
          <p:nvSpPr>
            <p:cNvPr id="6" name="object 6"/>
            <p:cNvSpPr/>
            <p:nvPr/>
          </p:nvSpPr>
          <p:spPr>
            <a:xfrm>
              <a:off x="1615847" y="6385967"/>
              <a:ext cx="114754" cy="1655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95297" y="6086247"/>
              <a:ext cx="114754" cy="1642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25930" y="6187439"/>
              <a:ext cx="574040" cy="290830"/>
            </a:xfrm>
            <a:custGeom>
              <a:avLst/>
              <a:gdLst/>
              <a:ahLst/>
              <a:cxnLst/>
              <a:rect l="l" t="t" r="r" b="b"/>
              <a:pathLst>
                <a:path w="574039" h="290829">
                  <a:moveTo>
                    <a:pt x="0" y="290830"/>
                  </a:moveTo>
                  <a:lnTo>
                    <a:pt x="574039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350461" y="5236918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c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62871" y="5589710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62111" y="5052632"/>
            <a:ext cx="952003" cy="816036"/>
            <a:chOff x="4108857" y="5838597"/>
            <a:chExt cx="1012825" cy="942975"/>
          </a:xfrm>
        </p:grpSpPr>
        <p:sp>
          <p:nvSpPr>
            <p:cNvPr id="12" name="object 12"/>
            <p:cNvSpPr/>
            <p:nvPr/>
          </p:nvSpPr>
          <p:spPr>
            <a:xfrm>
              <a:off x="4140607" y="5838597"/>
              <a:ext cx="150314" cy="1884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49597" y="5838597"/>
              <a:ext cx="151584" cy="1884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16730" y="5943599"/>
              <a:ext cx="668020" cy="11430"/>
            </a:xfrm>
            <a:custGeom>
              <a:avLst/>
              <a:gdLst/>
              <a:ahLst/>
              <a:cxnLst/>
              <a:rect l="l" t="t" r="r" b="b"/>
              <a:pathLst>
                <a:path w="668020" h="11429">
                  <a:moveTo>
                    <a:pt x="0" y="11430"/>
                  </a:moveTo>
                  <a:lnTo>
                    <a:pt x="66802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08857" y="6594247"/>
              <a:ext cx="151584" cy="1871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969917" y="6561227"/>
              <a:ext cx="151584" cy="18714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55770" y="5998209"/>
              <a:ext cx="769620" cy="656590"/>
            </a:xfrm>
            <a:custGeom>
              <a:avLst/>
              <a:gdLst/>
              <a:ahLst/>
              <a:cxnLst/>
              <a:rect l="l" t="t" r="r" b="b"/>
              <a:pathLst>
                <a:path w="769620" h="656590">
                  <a:moveTo>
                    <a:pt x="0" y="656589"/>
                  </a:moveTo>
                  <a:lnTo>
                    <a:pt x="749300" y="0"/>
                  </a:lnTo>
                </a:path>
                <a:path w="769620" h="656590">
                  <a:moveTo>
                    <a:pt x="10159" y="11429"/>
                  </a:moveTo>
                  <a:lnTo>
                    <a:pt x="769619" y="60070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750711" y="5011615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a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34621" y="5743574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329559" y="5019661"/>
            <a:ext cx="184432" cy="773173"/>
            <a:chOff x="6733947" y="5800497"/>
            <a:chExt cx="196215" cy="893444"/>
          </a:xfrm>
        </p:grpSpPr>
        <p:sp>
          <p:nvSpPr>
            <p:cNvPr id="21" name="object 21"/>
            <p:cNvSpPr/>
            <p:nvPr/>
          </p:nvSpPr>
          <p:spPr>
            <a:xfrm>
              <a:off x="6766967" y="5800497"/>
              <a:ext cx="163014" cy="17825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33947" y="6516777"/>
              <a:ext cx="163014" cy="17698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27520" y="5974079"/>
              <a:ext cx="21590" cy="547370"/>
            </a:xfrm>
            <a:custGeom>
              <a:avLst/>
              <a:gdLst/>
              <a:ahLst/>
              <a:cxnLst/>
              <a:rect l="l" t="t" r="r" b="b"/>
              <a:pathLst>
                <a:path w="21590" h="547370">
                  <a:moveTo>
                    <a:pt x="21589" y="0"/>
                  </a:moveTo>
                  <a:lnTo>
                    <a:pt x="0" y="54737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200253" y="4984139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a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696036" y="5040543"/>
            <a:ext cx="909028" cy="720420"/>
            <a:chOff x="7123838" y="5824627"/>
            <a:chExt cx="967105" cy="832485"/>
          </a:xfrm>
        </p:grpSpPr>
        <p:sp>
          <p:nvSpPr>
            <p:cNvPr id="26" name="object 26"/>
            <p:cNvSpPr/>
            <p:nvPr/>
          </p:nvSpPr>
          <p:spPr>
            <a:xfrm>
              <a:off x="7123838" y="5824627"/>
              <a:ext cx="136344" cy="1719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142888" y="6485027"/>
              <a:ext cx="135074" cy="1719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55688" y="6170067"/>
              <a:ext cx="135074" cy="1719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37730" y="5920740"/>
              <a:ext cx="740410" cy="660400"/>
            </a:xfrm>
            <a:custGeom>
              <a:avLst/>
              <a:gdLst/>
              <a:ahLst/>
              <a:cxnLst/>
              <a:rect l="l" t="t" r="r" b="b"/>
              <a:pathLst>
                <a:path w="740409" h="660400">
                  <a:moveTo>
                    <a:pt x="35560" y="660400"/>
                  </a:moveTo>
                  <a:lnTo>
                    <a:pt x="722629" y="355600"/>
                  </a:lnTo>
                </a:path>
                <a:path w="740409" h="660400">
                  <a:moveTo>
                    <a:pt x="0" y="0"/>
                  </a:moveTo>
                  <a:lnTo>
                    <a:pt x="740410" y="28448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2821" y="4945673"/>
            <a:ext cx="2172595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  <a:tabLst>
                <a:tab pos="1967853" algn="l"/>
              </a:tabLst>
            </a:pPr>
            <a:r>
              <a:rPr dirty="0">
                <a:latin typeface="Times New Roman"/>
                <a:cs typeface="Times New Roman"/>
              </a:rPr>
              <a:t>b	b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94806" y="5306157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c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71130" y="5674335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50116" y="5478707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83636" y="5311652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08058" y="5502886"/>
            <a:ext cx="114002" cy="228229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14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2780" y="5223729"/>
            <a:ext cx="386173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000" i="1" baseline="-24074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000" baseline="-24074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56779" y="5312751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81201" y="5415364"/>
            <a:ext cx="1153147" cy="727039"/>
          </a:xfrm>
          <a:prstGeom prst="rect">
            <a:avLst/>
          </a:prstGeom>
        </p:spPr>
        <p:txBody>
          <a:bodyPr vert="horz" wrap="square" lIns="0" tIns="105328" rIns="0" bIns="0" rtlCol="0">
            <a:spAutoFit/>
          </a:bodyPr>
          <a:lstStyle/>
          <a:p>
            <a:pPr marL="11511">
              <a:spcBef>
                <a:spcPts val="829"/>
              </a:spcBef>
              <a:tabLst>
                <a:tab pos="399441" algn="l"/>
                <a:tab pos="1099903" algn="l"/>
              </a:tabLst>
            </a:pPr>
            <a:r>
              <a:rPr sz="14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2	</a:t>
            </a:r>
            <a:r>
              <a:rPr sz="1400" u="heavy" spc="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R="157705" algn="ctr">
              <a:spcBef>
                <a:spcPts val="970"/>
              </a:spcBef>
            </a:pPr>
            <a:r>
              <a:rPr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5"/>
          </p:nvPr>
        </p:nvSpPr>
        <p:spPr>
          <a:xfrm>
            <a:off x="457200" y="6444734"/>
            <a:ext cx="7696200" cy="184666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7"/>
          </p:nvPr>
        </p:nvSpPr>
        <p:spPr>
          <a:xfrm>
            <a:off x="6583680" y="64447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10</a:t>
            </a:fld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18585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5116" y="592023"/>
            <a:ext cx="3031884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Subgraphs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617160" y="2103357"/>
            <a:ext cx="7760463" cy="2544843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504194" marR="312531" indent="-469659">
              <a:lnSpc>
                <a:spcPct val="123600"/>
              </a:lnSpc>
              <a:spcBef>
                <a:spcPts val="118"/>
              </a:spcBef>
              <a:tabLst>
                <a:tab pos="503619" algn="l"/>
                <a:tab pos="2622845" algn="l"/>
              </a:tabLst>
            </a:pPr>
            <a:r>
              <a:rPr sz="3900" spc="-393" baseline="5747" dirty="0">
                <a:latin typeface="UnDotum"/>
                <a:cs typeface="UnDotum"/>
              </a:rPr>
              <a:t>	</a:t>
            </a:r>
            <a:r>
              <a:rPr sz="2600" spc="-295" dirty="0">
                <a:latin typeface="Arial Black"/>
                <a:cs typeface="Arial Black"/>
              </a:rPr>
              <a:t>A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700" b="1" i="1" spc="9" dirty="0">
                <a:solidFill>
                  <a:srgbClr val="3333CC"/>
                </a:solidFill>
                <a:latin typeface="Arial"/>
                <a:cs typeface="Arial"/>
              </a:rPr>
              <a:t>subgraph	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b="1" i="1" dirty="0">
                <a:latin typeface="Times New Roman"/>
                <a:cs typeface="Times New Roman"/>
              </a:rPr>
              <a:t>G </a:t>
            </a:r>
            <a:r>
              <a:rPr sz="2600" spc="-295" dirty="0">
                <a:latin typeface="Arial Black"/>
                <a:cs typeface="Arial Black"/>
              </a:rPr>
              <a:t>is a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b="1" i="1" dirty="0">
                <a:latin typeface="Times New Roman"/>
                <a:cs typeface="Times New Roman"/>
              </a:rPr>
              <a:t>H </a:t>
            </a:r>
            <a:r>
              <a:rPr sz="2600" spc="-331" dirty="0">
                <a:latin typeface="Arial Black"/>
                <a:cs typeface="Arial Black"/>
              </a:rPr>
              <a:t>such  </a:t>
            </a:r>
            <a:r>
              <a:rPr sz="2600" spc="-295" dirty="0">
                <a:latin typeface="Arial Black"/>
                <a:cs typeface="Arial Black"/>
              </a:rPr>
              <a:t>that</a:t>
            </a:r>
            <a:r>
              <a:rPr sz="2600" spc="-295" dirty="0">
                <a:latin typeface="Times New Roman"/>
                <a:cs typeface="Times New Roman"/>
              </a:rPr>
              <a:t>:</a:t>
            </a:r>
            <a:endParaRPr sz="2600" dirty="0">
              <a:latin typeface="Times New Roman"/>
              <a:cs typeface="Times New Roman"/>
            </a:endParaRPr>
          </a:p>
          <a:p>
            <a:pPr marL="694706">
              <a:spcBef>
                <a:spcPts val="1251"/>
              </a:spcBef>
              <a:tabLst>
                <a:tab pos="980185" algn="l"/>
              </a:tabLst>
            </a:pPr>
            <a:r>
              <a:rPr sz="3800" baseline="3968" dirty="0">
                <a:latin typeface="Times New Roman"/>
                <a:cs typeface="Times New Roman"/>
              </a:rPr>
              <a:t>–	</a:t>
            </a:r>
            <a:r>
              <a:rPr sz="2500" b="1" i="1" spc="-9" dirty="0">
                <a:latin typeface="Times New Roman"/>
                <a:cs typeface="Times New Roman"/>
              </a:rPr>
              <a:t>V(H</a:t>
            </a:r>
            <a:r>
              <a:rPr sz="2500" b="1" spc="-9" dirty="0">
                <a:latin typeface="Times New Roman"/>
                <a:cs typeface="Times New Roman"/>
              </a:rPr>
              <a:t>) </a:t>
            </a:r>
            <a:r>
              <a:rPr sz="2500" dirty="0">
                <a:latin typeface="Symbol"/>
                <a:cs typeface="Symbol"/>
              </a:rPr>
              <a:t>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b="1" i="1" spc="-9" dirty="0">
                <a:latin typeface="Times New Roman"/>
                <a:cs typeface="Times New Roman"/>
              </a:rPr>
              <a:t>V</a:t>
            </a:r>
            <a:r>
              <a:rPr sz="2500" b="1" spc="-9" dirty="0">
                <a:latin typeface="Times New Roman"/>
                <a:cs typeface="Times New Roman"/>
              </a:rPr>
              <a:t>(</a:t>
            </a:r>
            <a:r>
              <a:rPr sz="2500" b="1" i="1" spc="-9" dirty="0">
                <a:latin typeface="Times New Roman"/>
                <a:cs typeface="Times New Roman"/>
              </a:rPr>
              <a:t>G</a:t>
            </a:r>
            <a:r>
              <a:rPr sz="2500" b="1" spc="-9" dirty="0">
                <a:latin typeface="Times New Roman"/>
                <a:cs typeface="Times New Roman"/>
              </a:rPr>
              <a:t>) </a:t>
            </a:r>
            <a:r>
              <a:rPr sz="2500" spc="-281" dirty="0">
                <a:latin typeface="Arial Black"/>
                <a:cs typeface="Arial Black"/>
              </a:rPr>
              <a:t>and </a:t>
            </a:r>
            <a:r>
              <a:rPr sz="2500" b="1" i="1" spc="-5" dirty="0">
                <a:latin typeface="Times New Roman"/>
                <a:cs typeface="Times New Roman"/>
              </a:rPr>
              <a:t>E</a:t>
            </a:r>
            <a:r>
              <a:rPr sz="2500" b="1" spc="-5" dirty="0">
                <a:latin typeface="Times New Roman"/>
                <a:cs typeface="Times New Roman"/>
              </a:rPr>
              <a:t>(</a:t>
            </a:r>
            <a:r>
              <a:rPr sz="2500" b="1" i="1" spc="-5" dirty="0">
                <a:latin typeface="Times New Roman"/>
                <a:cs typeface="Times New Roman"/>
              </a:rPr>
              <a:t>H</a:t>
            </a:r>
            <a:r>
              <a:rPr sz="2500" b="1" spc="-5" dirty="0">
                <a:latin typeface="Times New Roman"/>
                <a:cs typeface="Times New Roman"/>
              </a:rPr>
              <a:t>) </a:t>
            </a:r>
            <a:r>
              <a:rPr sz="2500" dirty="0">
                <a:latin typeface="Symbol"/>
                <a:cs typeface="Symbol"/>
              </a:rPr>
              <a:t>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b="1" i="1" spc="-5" dirty="0">
                <a:latin typeface="Times New Roman"/>
                <a:cs typeface="Times New Roman"/>
              </a:rPr>
              <a:t>E</a:t>
            </a:r>
            <a:r>
              <a:rPr sz="2500" b="1" spc="-5" dirty="0">
                <a:latin typeface="Times New Roman"/>
                <a:cs typeface="Times New Roman"/>
              </a:rPr>
              <a:t>(</a:t>
            </a:r>
            <a:r>
              <a:rPr sz="2500" b="1" i="1" spc="-5" dirty="0">
                <a:latin typeface="Times New Roman"/>
                <a:cs typeface="Times New Roman"/>
              </a:rPr>
              <a:t>G</a:t>
            </a:r>
            <a:r>
              <a:rPr sz="2500" b="1" spc="-5" dirty="0">
                <a:latin typeface="Times New Roman"/>
                <a:cs typeface="Times New Roman"/>
              </a:rPr>
              <a:t>)</a:t>
            </a:r>
            <a:r>
              <a:rPr sz="2500" b="1" spc="449" dirty="0">
                <a:latin typeface="Times New Roman"/>
                <a:cs typeface="Times New Roman"/>
              </a:rPr>
              <a:t> </a:t>
            </a:r>
            <a:r>
              <a:rPr sz="2500" spc="-290" dirty="0">
                <a:latin typeface="Arial Black"/>
                <a:cs typeface="Arial Black"/>
              </a:rPr>
              <a:t>and</a:t>
            </a:r>
            <a:endParaRPr sz="2500" dirty="0">
              <a:latin typeface="Arial Black"/>
              <a:cs typeface="Arial Black"/>
            </a:endParaRPr>
          </a:p>
          <a:p>
            <a:pPr marL="980761" marR="27627" indent="-285480">
              <a:lnSpc>
                <a:spcPct val="110100"/>
              </a:lnSpc>
              <a:spcBef>
                <a:spcPts val="943"/>
              </a:spcBef>
            </a:pPr>
            <a:r>
              <a:rPr sz="2500" dirty="0">
                <a:latin typeface="Arial Black"/>
                <a:cs typeface="Arial Black"/>
              </a:rPr>
              <a:t>– </a:t>
            </a:r>
            <a:r>
              <a:rPr sz="2500" spc="-290" dirty="0">
                <a:latin typeface="Arial Black"/>
                <a:cs typeface="Arial Black"/>
              </a:rPr>
              <a:t>The </a:t>
            </a:r>
            <a:r>
              <a:rPr sz="2500" spc="-313" dirty="0">
                <a:latin typeface="Arial Black"/>
                <a:cs typeface="Arial Black"/>
              </a:rPr>
              <a:t>assignment </a:t>
            </a:r>
            <a:r>
              <a:rPr sz="2500" spc="-286" dirty="0">
                <a:latin typeface="Arial Black"/>
                <a:cs typeface="Arial Black"/>
              </a:rPr>
              <a:t>of </a:t>
            </a:r>
            <a:r>
              <a:rPr sz="2500" spc="-304" dirty="0">
                <a:latin typeface="Arial Black"/>
                <a:cs typeface="Arial Black"/>
              </a:rPr>
              <a:t>endpoints </a:t>
            </a:r>
            <a:r>
              <a:rPr sz="2500" spc="-353" dirty="0">
                <a:latin typeface="Arial Black"/>
                <a:cs typeface="Arial Black"/>
              </a:rPr>
              <a:t>to </a:t>
            </a:r>
            <a:r>
              <a:rPr sz="2500" spc="-286" dirty="0">
                <a:latin typeface="Arial Black"/>
                <a:cs typeface="Arial Black"/>
              </a:rPr>
              <a:t>edges </a:t>
            </a:r>
            <a:r>
              <a:rPr sz="2500" spc="-281" dirty="0">
                <a:latin typeface="Arial Black"/>
                <a:cs typeface="Arial Black"/>
              </a:rPr>
              <a:t>in </a:t>
            </a:r>
            <a:r>
              <a:rPr sz="2500" b="1" i="1" dirty="0">
                <a:latin typeface="Times New Roman"/>
                <a:cs typeface="Times New Roman"/>
              </a:rPr>
              <a:t>H </a:t>
            </a:r>
            <a:r>
              <a:rPr sz="2500" spc="-286" dirty="0">
                <a:latin typeface="Arial Black"/>
                <a:cs typeface="Arial Black"/>
              </a:rPr>
              <a:t>is  </a:t>
            </a:r>
            <a:r>
              <a:rPr sz="2500" spc="-331" dirty="0">
                <a:latin typeface="Arial Black"/>
                <a:cs typeface="Arial Black"/>
              </a:rPr>
              <a:t>the </a:t>
            </a:r>
            <a:r>
              <a:rPr sz="2500" spc="-322" dirty="0">
                <a:latin typeface="Arial Black"/>
                <a:cs typeface="Arial Black"/>
              </a:rPr>
              <a:t>same </a:t>
            </a:r>
            <a:r>
              <a:rPr sz="2500" spc="-286" dirty="0">
                <a:latin typeface="Arial Black"/>
                <a:cs typeface="Arial Black"/>
              </a:rPr>
              <a:t>as </a:t>
            </a:r>
            <a:r>
              <a:rPr sz="2500" spc="-281" dirty="0">
                <a:latin typeface="Arial Black"/>
                <a:cs typeface="Arial Black"/>
              </a:rPr>
              <a:t>in</a:t>
            </a:r>
            <a:r>
              <a:rPr sz="2500" spc="-131" dirty="0">
                <a:latin typeface="Arial Black"/>
                <a:cs typeface="Arial Black"/>
              </a:rPr>
              <a:t> </a:t>
            </a:r>
            <a:r>
              <a:rPr sz="2500" b="1" i="1" spc="-9" dirty="0">
                <a:latin typeface="Times New Roman"/>
                <a:cs typeface="Times New Roman"/>
              </a:rPr>
              <a:t>G</a:t>
            </a:r>
            <a:r>
              <a:rPr sz="2500" spc="-9" dirty="0">
                <a:latin typeface="Times New Roman"/>
                <a:cs typeface="Times New Roman"/>
              </a:rPr>
              <a:t>.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924800" cy="184666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11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79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14"/>
          <p:cNvSpPr/>
          <p:nvPr/>
        </p:nvSpPr>
        <p:spPr>
          <a:xfrm rot="10218742" flipV="1">
            <a:off x="6919022" y="4216615"/>
            <a:ext cx="313355" cy="105263"/>
          </a:xfrm>
          <a:custGeom>
            <a:avLst/>
            <a:gdLst/>
            <a:ahLst/>
            <a:cxnLst/>
            <a:rect l="l" t="t" r="r" b="b"/>
            <a:pathLst>
              <a:path w="666750" h="11429">
                <a:moveTo>
                  <a:pt x="0" y="11429"/>
                </a:moveTo>
                <a:lnTo>
                  <a:pt x="666750" y="0"/>
                </a:lnTo>
              </a:path>
            </a:pathLst>
          </a:custGeom>
          <a:ln w="190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5115" y="744423"/>
            <a:ext cx="3060135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Subgraphs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617160" y="1704609"/>
            <a:ext cx="7222685" cy="41173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  <a:tabLst>
                <a:tab pos="503619" algn="l"/>
                <a:tab pos="3037251" algn="l"/>
              </a:tabLst>
            </a:pPr>
            <a:r>
              <a:rPr sz="3900" spc="-393" baseline="2873" dirty="0">
                <a:latin typeface="UnDotum"/>
                <a:cs typeface="UnDotum"/>
              </a:rPr>
              <a:t>	</a:t>
            </a:r>
            <a:r>
              <a:rPr sz="2600" spc="-295" dirty="0">
                <a:latin typeface="Arial Black"/>
                <a:cs typeface="Arial Black"/>
              </a:rPr>
              <a:t>Example:</a:t>
            </a:r>
            <a:r>
              <a:rPr sz="2600" spc="-199" dirty="0">
                <a:latin typeface="Arial Black"/>
                <a:cs typeface="Arial Black"/>
              </a:rPr>
              <a:t> </a:t>
            </a:r>
            <a:r>
              <a:rPr sz="2600" b="1" i="1" spc="-103" dirty="0">
                <a:latin typeface="Times New Roman"/>
                <a:cs typeface="Times New Roman"/>
              </a:rPr>
              <a:t>H</a:t>
            </a:r>
            <a:r>
              <a:rPr sz="2200" b="1" i="1" spc="-156" baseline="-20202" dirty="0">
                <a:latin typeface="Times New Roman"/>
                <a:cs typeface="Times New Roman"/>
              </a:rPr>
              <a:t>1</a:t>
            </a:r>
            <a:r>
              <a:rPr sz="2600" spc="-103" dirty="0">
                <a:latin typeface="Times New Roman"/>
                <a:cs typeface="Times New Roman"/>
              </a:rPr>
              <a:t>,</a:t>
            </a:r>
            <a:r>
              <a:rPr sz="2600" spc="18" dirty="0">
                <a:latin typeface="Times New Roman"/>
                <a:cs typeface="Times New Roman"/>
              </a:rPr>
              <a:t> </a:t>
            </a:r>
            <a:r>
              <a:rPr sz="2600" b="1" i="1" spc="-103" dirty="0">
                <a:latin typeface="Times New Roman"/>
                <a:cs typeface="Times New Roman"/>
              </a:rPr>
              <a:t>H</a:t>
            </a:r>
            <a:r>
              <a:rPr sz="2200" b="1" i="1" spc="-156" baseline="-20202" dirty="0">
                <a:latin typeface="Times New Roman"/>
                <a:cs typeface="Times New Roman"/>
              </a:rPr>
              <a:t>2</a:t>
            </a:r>
            <a:r>
              <a:rPr sz="2600" spc="-103" dirty="0">
                <a:latin typeface="Times New Roman"/>
                <a:cs typeface="Times New Roman"/>
              </a:rPr>
              <a:t>,	</a:t>
            </a:r>
            <a:r>
              <a:rPr sz="2600" spc="-290" dirty="0">
                <a:latin typeface="Arial Black"/>
                <a:cs typeface="Arial Black"/>
              </a:rPr>
              <a:t>and </a:t>
            </a:r>
            <a:r>
              <a:rPr sz="2600" b="1" i="1" spc="-154" dirty="0">
                <a:latin typeface="Times New Roman"/>
                <a:cs typeface="Times New Roman"/>
              </a:rPr>
              <a:t>H</a:t>
            </a:r>
            <a:r>
              <a:rPr sz="2200" b="1" i="1" spc="-230" baseline="-20202" dirty="0">
                <a:latin typeface="Times New Roman"/>
                <a:cs typeface="Times New Roman"/>
              </a:rPr>
              <a:t>3 </a:t>
            </a:r>
            <a:r>
              <a:rPr sz="2600" spc="-290" dirty="0">
                <a:latin typeface="Arial Black"/>
                <a:cs typeface="Arial Black"/>
              </a:rPr>
              <a:t>are subgraphs of</a:t>
            </a:r>
            <a:r>
              <a:rPr sz="2600" spc="177" dirty="0">
                <a:latin typeface="Arial Black"/>
                <a:cs typeface="Arial Black"/>
              </a:rPr>
              <a:t> </a:t>
            </a:r>
            <a:r>
              <a:rPr sz="2600" b="1" i="1" dirty="0">
                <a:latin typeface="Times New Roman"/>
                <a:cs typeface="Times New Roman"/>
              </a:rPr>
              <a:t>G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24721" y="4531885"/>
            <a:ext cx="756827" cy="411040"/>
            <a:chOff x="1515745" y="5236845"/>
            <a:chExt cx="805180" cy="474980"/>
          </a:xfrm>
        </p:grpSpPr>
        <p:sp>
          <p:nvSpPr>
            <p:cNvPr id="6" name="object 6"/>
            <p:cNvSpPr/>
            <p:nvPr/>
          </p:nvSpPr>
          <p:spPr>
            <a:xfrm>
              <a:off x="1515745" y="5536565"/>
              <a:ext cx="125728" cy="17525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96465" y="5236845"/>
              <a:ext cx="124458" cy="1739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31950" y="5342889"/>
              <a:ext cx="574040" cy="290830"/>
            </a:xfrm>
            <a:custGeom>
              <a:avLst/>
              <a:gdLst/>
              <a:ahLst/>
              <a:cxnLst/>
              <a:rect l="l" t="t" r="r" b="b"/>
              <a:pathLst>
                <a:path w="574039" h="290829">
                  <a:moveTo>
                    <a:pt x="0" y="290830"/>
                  </a:moveTo>
                  <a:lnTo>
                    <a:pt x="574039" y="0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63319" y="4506058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c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3341" y="4858849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266787" y="4364634"/>
            <a:ext cx="950809" cy="816036"/>
            <a:chOff x="4539387" y="5043577"/>
            <a:chExt cx="1011555" cy="942975"/>
          </a:xfrm>
        </p:grpSpPr>
        <p:sp>
          <p:nvSpPr>
            <p:cNvPr id="12" name="object 12"/>
            <p:cNvSpPr/>
            <p:nvPr/>
          </p:nvSpPr>
          <p:spPr>
            <a:xfrm>
              <a:off x="4571137" y="5043577"/>
              <a:ext cx="150314" cy="1871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80127" y="5043577"/>
              <a:ext cx="151584" cy="1871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24399" y="5119370"/>
              <a:ext cx="666750" cy="11430"/>
            </a:xfrm>
            <a:custGeom>
              <a:avLst/>
              <a:gdLst/>
              <a:ahLst/>
              <a:cxnLst/>
              <a:rect l="l" t="t" r="r" b="b"/>
              <a:pathLst>
                <a:path w="666750" h="11429">
                  <a:moveTo>
                    <a:pt x="0" y="11429"/>
                  </a:moveTo>
                  <a:lnTo>
                    <a:pt x="666750" y="0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39387" y="5799227"/>
              <a:ext cx="151584" cy="1871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00447" y="5766207"/>
              <a:ext cx="150314" cy="18714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86299" y="5203190"/>
              <a:ext cx="744220" cy="689610"/>
            </a:xfrm>
            <a:custGeom>
              <a:avLst/>
              <a:gdLst/>
              <a:ahLst/>
              <a:cxnLst/>
              <a:rect l="l" t="t" r="r" b="b"/>
              <a:pathLst>
                <a:path w="744220" h="689610">
                  <a:moveTo>
                    <a:pt x="0" y="689610"/>
                  </a:moveTo>
                  <a:lnTo>
                    <a:pt x="718820" y="678180"/>
                  </a:lnTo>
                </a:path>
                <a:path w="744220" h="689610">
                  <a:moveTo>
                    <a:pt x="0" y="655320"/>
                  </a:moveTo>
                  <a:lnTo>
                    <a:pt x="711200" y="0"/>
                  </a:lnTo>
                </a:path>
                <a:path w="744220" h="689610">
                  <a:moveTo>
                    <a:pt x="11429" y="11430"/>
                  </a:moveTo>
                  <a:lnTo>
                    <a:pt x="744220" y="588010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082569" y="4290645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a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8690" y="4257674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b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39296" y="5055577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10846" y="5132510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805859" y="4215165"/>
            <a:ext cx="184432" cy="773173"/>
            <a:chOff x="7240677" y="4870857"/>
            <a:chExt cx="196215" cy="893444"/>
          </a:xfrm>
        </p:grpSpPr>
        <p:sp>
          <p:nvSpPr>
            <p:cNvPr id="23" name="object 23"/>
            <p:cNvSpPr/>
            <p:nvPr/>
          </p:nvSpPr>
          <p:spPr>
            <a:xfrm>
              <a:off x="7273697" y="4870857"/>
              <a:ext cx="163014" cy="17825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240677" y="5585867"/>
              <a:ext cx="163014" cy="17825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32979" y="5043170"/>
              <a:ext cx="21590" cy="547370"/>
            </a:xfrm>
            <a:custGeom>
              <a:avLst/>
              <a:gdLst/>
              <a:ahLst/>
              <a:cxnLst/>
              <a:rect l="l" t="t" r="r" b="b"/>
              <a:pathLst>
                <a:path w="21590" h="547370">
                  <a:moveTo>
                    <a:pt x="21590" y="0"/>
                  </a:moveTo>
                  <a:lnTo>
                    <a:pt x="0" y="547369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675359" y="4178544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a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172335" y="4237146"/>
            <a:ext cx="909028" cy="721519"/>
            <a:chOff x="7630567" y="4896257"/>
            <a:chExt cx="967105" cy="833755"/>
          </a:xfrm>
        </p:grpSpPr>
        <p:sp>
          <p:nvSpPr>
            <p:cNvPr id="28" name="object 28"/>
            <p:cNvSpPr/>
            <p:nvPr/>
          </p:nvSpPr>
          <p:spPr>
            <a:xfrm>
              <a:off x="7630567" y="4896257"/>
              <a:ext cx="136344" cy="17317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648347" y="5556657"/>
              <a:ext cx="136344" cy="17317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461147" y="5241697"/>
              <a:ext cx="136344" cy="1719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57159" y="4998720"/>
              <a:ext cx="715010" cy="654050"/>
            </a:xfrm>
            <a:custGeom>
              <a:avLst/>
              <a:gdLst/>
              <a:ahLst/>
              <a:cxnLst/>
              <a:rect l="l" t="t" r="r" b="b"/>
              <a:pathLst>
                <a:path w="715009" h="654050">
                  <a:moveTo>
                    <a:pt x="22860" y="654049"/>
                  </a:moveTo>
                  <a:lnTo>
                    <a:pt x="708660" y="349249"/>
                  </a:lnTo>
                </a:path>
                <a:path w="715009" h="654050">
                  <a:moveTo>
                    <a:pt x="0" y="0"/>
                  </a:moveTo>
                  <a:lnTo>
                    <a:pt x="715010" y="297179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379662" y="4087323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b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69913" y="4502761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c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47431" y="4870938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24028" y="4840165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4106" y="4581890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19722" y="4773123"/>
            <a:ext cx="114002" cy="228229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14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53868" y="2993780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19078" y="4420333"/>
            <a:ext cx="386173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000" i="1" baseline="-24074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000" baseline="-24074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61455" y="4624753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85876" y="4815987"/>
            <a:ext cx="114002" cy="228229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14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532292" y="2691898"/>
            <a:ext cx="1878340" cy="859998"/>
            <a:chOff x="2694077" y="3110637"/>
            <a:chExt cx="1998345" cy="993775"/>
          </a:xfrm>
        </p:grpSpPr>
        <p:sp>
          <p:nvSpPr>
            <p:cNvPr id="43" name="object 43"/>
            <p:cNvSpPr/>
            <p:nvPr/>
          </p:nvSpPr>
          <p:spPr>
            <a:xfrm>
              <a:off x="2725827" y="3110637"/>
              <a:ext cx="156664" cy="19603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694077" y="3906927"/>
              <a:ext cx="156664" cy="19730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82569" y="3219449"/>
              <a:ext cx="842010" cy="786130"/>
            </a:xfrm>
            <a:custGeom>
              <a:avLst/>
              <a:gdLst/>
              <a:ahLst/>
              <a:cxnLst/>
              <a:rect l="l" t="t" r="r" b="b"/>
              <a:pathLst>
                <a:path w="842010" h="786129">
                  <a:moveTo>
                    <a:pt x="21590" y="82550"/>
                  </a:moveTo>
                  <a:lnTo>
                    <a:pt x="0" y="692150"/>
                  </a:lnTo>
                </a:path>
                <a:path w="842010" h="786129">
                  <a:moveTo>
                    <a:pt x="63500" y="786129"/>
                  </a:moveTo>
                  <a:lnTo>
                    <a:pt x="810259" y="774700"/>
                  </a:lnTo>
                </a:path>
                <a:path w="842010" h="786129">
                  <a:moveTo>
                    <a:pt x="88900" y="2539"/>
                  </a:moveTo>
                  <a:lnTo>
                    <a:pt x="820419" y="0"/>
                  </a:lnTo>
                </a:path>
                <a:path w="842010" h="786129">
                  <a:moveTo>
                    <a:pt x="63500" y="750570"/>
                  </a:moveTo>
                  <a:lnTo>
                    <a:pt x="842009" y="58420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35577" y="3508147"/>
              <a:ext cx="156664" cy="19730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57499" y="3219449"/>
              <a:ext cx="1703070" cy="762000"/>
            </a:xfrm>
            <a:custGeom>
              <a:avLst/>
              <a:gdLst/>
              <a:ahLst/>
              <a:cxnLst/>
              <a:rect l="l" t="t" r="r" b="b"/>
              <a:pathLst>
                <a:path w="1703070" h="762000">
                  <a:moveTo>
                    <a:pt x="882650" y="762000"/>
                  </a:moveTo>
                  <a:lnTo>
                    <a:pt x="1682750" y="410210"/>
                  </a:lnTo>
                </a:path>
                <a:path w="1703070" h="762000">
                  <a:moveTo>
                    <a:pt x="842010" y="0"/>
                  </a:moveTo>
                  <a:lnTo>
                    <a:pt x="1703070" y="328929"/>
                  </a:lnTo>
                </a:path>
                <a:path w="1703070" h="762000">
                  <a:moveTo>
                    <a:pt x="0" y="71120"/>
                  </a:moveTo>
                  <a:lnTo>
                    <a:pt x="788670" y="692150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367174" y="2605820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a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78813" y="2575046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b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97988" y="2991583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c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38226" y="3418010"/>
            <a:ext cx="143248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17583" y="3474061"/>
            <a:ext cx="130117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3353581" y="2691898"/>
            <a:ext cx="166526" cy="829225"/>
            <a:chOff x="3567837" y="3110637"/>
            <a:chExt cx="177165" cy="958215"/>
          </a:xfrm>
        </p:grpSpPr>
        <p:sp>
          <p:nvSpPr>
            <p:cNvPr id="54" name="object 54"/>
            <p:cNvSpPr/>
            <p:nvPr/>
          </p:nvSpPr>
          <p:spPr>
            <a:xfrm>
              <a:off x="3567837" y="3110637"/>
              <a:ext cx="156664" cy="19603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88157" y="3872637"/>
              <a:ext cx="156664" cy="19603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Footer Placeholder 57"/>
          <p:cNvSpPr>
            <a:spLocks noGrp="1"/>
          </p:cNvSpPr>
          <p:nvPr>
            <p:ph type="ftr" sz="quarter" idx="5"/>
          </p:nvPr>
        </p:nvSpPr>
        <p:spPr>
          <a:xfrm>
            <a:off x="457199" y="6377940"/>
            <a:ext cx="7495837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12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551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9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13</a:t>
            </a:fld>
            <a:endParaRPr sz="1200" b="1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792407"/>
            <a:ext cx="4224625" cy="56562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 algn="ctr">
              <a:spcBef>
                <a:spcPts val="91"/>
              </a:spcBef>
            </a:pPr>
            <a:r>
              <a:rPr sz="3600" spc="-9" dirty="0"/>
              <a:t>W</a:t>
            </a:r>
            <a:r>
              <a:rPr sz="3600" dirty="0"/>
              <a:t>a</a:t>
            </a:r>
            <a:r>
              <a:rPr sz="3600" spc="-5" dirty="0"/>
              <a:t>lk</a:t>
            </a:r>
            <a:r>
              <a:rPr sz="3600" spc="5" dirty="0"/>
              <a:t>s</a:t>
            </a:r>
            <a:r>
              <a:rPr sz="3600" dirty="0"/>
              <a:t>,</a:t>
            </a:r>
            <a:r>
              <a:rPr sz="3600" spc="-14" dirty="0"/>
              <a:t> </a:t>
            </a:r>
            <a:r>
              <a:rPr sz="3600" spc="-18" dirty="0" smtClean="0"/>
              <a:t>T</a:t>
            </a:r>
            <a:r>
              <a:rPr sz="3600" dirty="0" smtClean="0"/>
              <a:t>r</a:t>
            </a:r>
            <a:r>
              <a:rPr sz="3600" spc="-9" dirty="0" smtClean="0"/>
              <a:t>a</a:t>
            </a:r>
            <a:r>
              <a:rPr sz="3600" dirty="0" smtClean="0"/>
              <a:t>i</a:t>
            </a:r>
            <a:r>
              <a:rPr sz="3600" spc="-5" dirty="0" smtClean="0"/>
              <a:t>l</a:t>
            </a:r>
            <a:r>
              <a:rPr sz="3600" spc="32" dirty="0" smtClean="0"/>
              <a:t>s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755633" y="1902277"/>
            <a:ext cx="7389807" cy="2517323"/>
          </a:xfrm>
          <a:prstGeom prst="rect">
            <a:avLst/>
          </a:prstGeom>
        </p:spPr>
        <p:txBody>
          <a:bodyPr vert="horz" wrap="square" lIns="0" tIns="166338" rIns="0" bIns="0" rtlCol="0">
            <a:spAutoFit/>
          </a:bodyPr>
          <a:lstStyle/>
          <a:p>
            <a:pPr marL="492683" indent="-469659">
              <a:spcBef>
                <a:spcPts val="1310"/>
              </a:spcBef>
              <a:buFont typeface="UnDotum"/>
              <a:buChar char=""/>
              <a:tabLst>
                <a:tab pos="492107" algn="l"/>
                <a:tab pos="492683" algn="l"/>
                <a:tab pos="1707698" algn="l"/>
                <a:tab pos="6068171" algn="l"/>
              </a:tabLst>
            </a:pPr>
            <a:r>
              <a:rPr sz="2600" spc="-295" dirty="0">
                <a:latin typeface="Arial Black"/>
                <a:cs typeface="Arial Black"/>
              </a:rPr>
              <a:t>A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700" b="1" i="1" dirty="0">
                <a:solidFill>
                  <a:srgbClr val="006FBF"/>
                </a:solidFill>
                <a:latin typeface="Arial"/>
                <a:cs typeface="Arial"/>
              </a:rPr>
              <a:t>walk	</a:t>
            </a:r>
            <a:r>
              <a:rPr sz="2600" b="1" spc="-145" dirty="0">
                <a:latin typeface="Arial"/>
                <a:cs typeface="Arial"/>
              </a:rPr>
              <a:t>: 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31" dirty="0">
                <a:latin typeface="Arial Black"/>
                <a:cs typeface="Arial Black"/>
              </a:rPr>
              <a:t>list 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331" dirty="0">
                <a:latin typeface="Arial Black"/>
                <a:cs typeface="Arial Black"/>
              </a:rPr>
              <a:t>vertices</a:t>
            </a:r>
            <a:r>
              <a:rPr sz="2600" spc="-431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and</a:t>
            </a:r>
            <a:r>
              <a:rPr sz="2600" spc="-136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edges	</a:t>
            </a:r>
            <a:r>
              <a:rPr sz="2600" i="1" spc="-103" dirty="0">
                <a:latin typeface="Times New Roman"/>
                <a:cs typeface="Times New Roman"/>
              </a:rPr>
              <a:t>v</a:t>
            </a:r>
            <a:r>
              <a:rPr sz="2200" i="1" spc="-156" baseline="-20202" dirty="0">
                <a:latin typeface="Times New Roman"/>
                <a:cs typeface="Times New Roman"/>
              </a:rPr>
              <a:t>0</a:t>
            </a:r>
            <a:r>
              <a:rPr sz="2600" spc="-103" dirty="0">
                <a:latin typeface="Times New Roman"/>
                <a:cs typeface="Times New Roman"/>
              </a:rPr>
              <a:t>, </a:t>
            </a:r>
            <a:r>
              <a:rPr sz="2600" i="1" spc="-103" dirty="0">
                <a:latin typeface="Times New Roman"/>
                <a:cs typeface="Times New Roman"/>
              </a:rPr>
              <a:t>e</a:t>
            </a:r>
            <a:r>
              <a:rPr sz="2200" i="1" spc="-156" baseline="-20202" dirty="0">
                <a:latin typeface="Times New Roman"/>
                <a:cs typeface="Times New Roman"/>
              </a:rPr>
              <a:t>1</a:t>
            </a:r>
            <a:r>
              <a:rPr sz="2600" spc="-103" dirty="0">
                <a:latin typeface="Times New Roman"/>
                <a:cs typeface="Times New Roman"/>
              </a:rPr>
              <a:t>,</a:t>
            </a:r>
            <a:r>
              <a:rPr sz="2600" spc="59" dirty="0">
                <a:latin typeface="Times New Roman"/>
                <a:cs typeface="Times New Roman"/>
              </a:rPr>
              <a:t> </a:t>
            </a:r>
            <a:r>
              <a:rPr sz="2600" i="1" spc="-103" dirty="0">
                <a:latin typeface="Times New Roman"/>
                <a:cs typeface="Times New Roman"/>
              </a:rPr>
              <a:t>v</a:t>
            </a:r>
            <a:r>
              <a:rPr sz="2200" i="1" spc="-156" baseline="-20202" dirty="0">
                <a:latin typeface="Times New Roman"/>
                <a:cs typeface="Times New Roman"/>
              </a:rPr>
              <a:t>1</a:t>
            </a:r>
            <a:r>
              <a:rPr sz="2600" spc="-103" dirty="0">
                <a:latin typeface="Times New Roman"/>
                <a:cs typeface="Times New Roman"/>
              </a:rPr>
              <a:t>,</a:t>
            </a:r>
            <a:endParaRPr sz="2600">
              <a:latin typeface="Times New Roman"/>
              <a:cs typeface="Times New Roman"/>
            </a:endParaRPr>
          </a:p>
          <a:p>
            <a:pPr marL="492683">
              <a:spcBef>
                <a:spcPts val="1178"/>
              </a:spcBef>
              <a:tabLst>
                <a:tab pos="1882670" algn="l"/>
              </a:tabLst>
            </a:pPr>
            <a:r>
              <a:rPr sz="2600" i="1" dirty="0">
                <a:latin typeface="Times New Roman"/>
                <a:cs typeface="Times New Roman"/>
              </a:rPr>
              <a:t>….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18" dirty="0">
                <a:latin typeface="Times New Roman"/>
                <a:cs typeface="Times New Roman"/>
              </a:rPr>
              <a:t> </a:t>
            </a:r>
            <a:r>
              <a:rPr sz="2600" i="1" spc="-95" dirty="0">
                <a:latin typeface="Times New Roman"/>
                <a:cs typeface="Times New Roman"/>
              </a:rPr>
              <a:t>e</a:t>
            </a:r>
            <a:r>
              <a:rPr sz="2200" i="1" spc="-142" baseline="-23569" dirty="0">
                <a:latin typeface="Times New Roman"/>
                <a:cs typeface="Times New Roman"/>
              </a:rPr>
              <a:t>k</a:t>
            </a:r>
            <a:r>
              <a:rPr sz="2600" spc="-95" dirty="0">
                <a:latin typeface="Times New Roman"/>
                <a:cs typeface="Times New Roman"/>
              </a:rPr>
              <a:t>,</a:t>
            </a:r>
            <a:r>
              <a:rPr sz="2600" spc="9" dirty="0">
                <a:latin typeface="Times New Roman"/>
                <a:cs typeface="Times New Roman"/>
              </a:rPr>
              <a:t> </a:t>
            </a:r>
            <a:r>
              <a:rPr sz="2600" i="1" spc="-136" dirty="0">
                <a:latin typeface="Times New Roman"/>
                <a:cs typeface="Times New Roman"/>
              </a:rPr>
              <a:t>v</a:t>
            </a:r>
            <a:r>
              <a:rPr sz="2200" i="1" spc="-204" baseline="-23569" dirty="0">
                <a:latin typeface="Times New Roman"/>
                <a:cs typeface="Times New Roman"/>
              </a:rPr>
              <a:t>k	</a:t>
            </a:r>
            <a:r>
              <a:rPr sz="2600" spc="-326" dirty="0">
                <a:latin typeface="Arial Black"/>
                <a:cs typeface="Arial Black"/>
              </a:rPr>
              <a:t>such </a:t>
            </a:r>
            <a:r>
              <a:rPr sz="2600" spc="-322" dirty="0">
                <a:latin typeface="Arial Black"/>
                <a:cs typeface="Arial Black"/>
              </a:rPr>
              <a:t>that, </a:t>
            </a:r>
            <a:r>
              <a:rPr sz="2600" spc="-295" dirty="0">
                <a:latin typeface="Arial Black"/>
                <a:cs typeface="Arial Black"/>
              </a:rPr>
              <a:t>for </a:t>
            </a:r>
            <a:r>
              <a:rPr sz="2500" dirty="0">
                <a:latin typeface="Times New Roman"/>
                <a:cs typeface="Times New Roman"/>
              </a:rPr>
              <a:t>1 </a:t>
            </a:r>
            <a:r>
              <a:rPr sz="2600" dirty="0">
                <a:latin typeface="Symbol"/>
                <a:cs typeface="Symbol"/>
              </a:rPr>
              <a:t>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i </a:t>
            </a:r>
            <a:r>
              <a:rPr sz="2600" dirty="0">
                <a:latin typeface="Symbol"/>
                <a:cs typeface="Symbol"/>
              </a:rPr>
              <a:t>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i="1" spc="-77" dirty="0">
                <a:latin typeface="Times New Roman"/>
                <a:cs typeface="Times New Roman"/>
              </a:rPr>
              <a:t>k</a:t>
            </a:r>
            <a:r>
              <a:rPr sz="2600" spc="-77" dirty="0">
                <a:latin typeface="Arial Black"/>
                <a:cs typeface="Arial Black"/>
              </a:rPr>
              <a:t>, </a:t>
            </a:r>
            <a:r>
              <a:rPr sz="2600" spc="-344" dirty="0">
                <a:latin typeface="Arial Black"/>
                <a:cs typeface="Arial Black"/>
              </a:rPr>
              <a:t>the </a:t>
            </a:r>
            <a:r>
              <a:rPr sz="2600" spc="-290" dirty="0">
                <a:latin typeface="Arial Black"/>
                <a:cs typeface="Arial Black"/>
              </a:rPr>
              <a:t>edge</a:t>
            </a:r>
            <a:r>
              <a:rPr sz="2600" spc="-50" dirty="0">
                <a:latin typeface="Arial Black"/>
                <a:cs typeface="Arial Black"/>
              </a:rPr>
              <a:t> </a:t>
            </a:r>
            <a:r>
              <a:rPr sz="2600" i="1" spc="-91" dirty="0">
                <a:latin typeface="Times New Roman"/>
                <a:cs typeface="Times New Roman"/>
              </a:rPr>
              <a:t>e</a:t>
            </a:r>
            <a:r>
              <a:rPr sz="2200" i="1" spc="-136" baseline="-23569" dirty="0">
                <a:latin typeface="Times New Roman"/>
                <a:cs typeface="Times New Roman"/>
              </a:rPr>
              <a:t>i</a:t>
            </a:r>
            <a:endParaRPr sz="2200" baseline="-23569">
              <a:latin typeface="Times New Roman"/>
              <a:cs typeface="Times New Roman"/>
            </a:endParaRPr>
          </a:p>
          <a:p>
            <a:pPr marL="492683">
              <a:spcBef>
                <a:spcPts val="1332"/>
              </a:spcBef>
              <a:tabLst>
                <a:tab pos="3121283" algn="l"/>
              </a:tabLst>
            </a:pPr>
            <a:r>
              <a:rPr sz="2600" spc="-290" dirty="0">
                <a:latin typeface="Arial Black"/>
                <a:cs typeface="Arial Black"/>
              </a:rPr>
              <a:t>has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600" spc="-308" dirty="0">
                <a:latin typeface="Arial Black"/>
                <a:cs typeface="Arial Black"/>
              </a:rPr>
              <a:t>endpoints</a:t>
            </a:r>
            <a:r>
              <a:rPr sz="2600" spc="-118" dirty="0">
                <a:latin typeface="Arial Black"/>
                <a:cs typeface="Arial Black"/>
              </a:rPr>
              <a:t> </a:t>
            </a:r>
            <a:r>
              <a:rPr sz="2600" i="1" spc="-172" dirty="0">
                <a:latin typeface="Times New Roman"/>
                <a:cs typeface="Times New Roman"/>
              </a:rPr>
              <a:t>v</a:t>
            </a:r>
            <a:r>
              <a:rPr sz="2200" i="1" spc="-257" baseline="-20202" dirty="0">
                <a:latin typeface="Times New Roman"/>
                <a:cs typeface="Times New Roman"/>
              </a:rPr>
              <a:t>i-1	</a:t>
            </a:r>
            <a:r>
              <a:rPr sz="2600" spc="-290" dirty="0">
                <a:latin typeface="Arial Black"/>
                <a:cs typeface="Arial Black"/>
              </a:rPr>
              <a:t>and </a:t>
            </a:r>
            <a:r>
              <a:rPr sz="2600" i="1" spc="-86" dirty="0">
                <a:latin typeface="Times New Roman"/>
                <a:cs typeface="Times New Roman"/>
              </a:rPr>
              <a:t>v</a:t>
            </a:r>
            <a:r>
              <a:rPr sz="2200" i="1" spc="-129" baseline="-23569" dirty="0">
                <a:latin typeface="Times New Roman"/>
                <a:cs typeface="Times New Roman"/>
              </a:rPr>
              <a:t>i</a:t>
            </a:r>
            <a:r>
              <a:rPr sz="2200" i="1" spc="-14" baseline="-23569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Arial Black"/>
                <a:cs typeface="Arial Black"/>
              </a:rPr>
              <a:t>.</a:t>
            </a:r>
            <a:endParaRPr sz="2600">
              <a:latin typeface="Arial Black"/>
              <a:cs typeface="Arial Black"/>
            </a:endParaRPr>
          </a:p>
          <a:p>
            <a:pPr marL="492683" indent="-469659">
              <a:spcBef>
                <a:spcPts val="3091"/>
              </a:spcBef>
              <a:buFont typeface="UnDotum"/>
              <a:buChar char=""/>
              <a:tabLst>
                <a:tab pos="492107" algn="l"/>
                <a:tab pos="492683" algn="l"/>
              </a:tabLst>
            </a:pP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700" b="1" i="1" spc="18" dirty="0">
                <a:solidFill>
                  <a:srgbClr val="006FBF"/>
                </a:solidFill>
                <a:latin typeface="Arial"/>
                <a:cs typeface="Arial"/>
              </a:rPr>
              <a:t>trail 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403" dirty="0">
                <a:latin typeface="Arial Black"/>
                <a:cs typeface="Arial Black"/>
              </a:rPr>
              <a:t>walk with </a:t>
            </a:r>
            <a:r>
              <a:rPr sz="2600" spc="-290" dirty="0">
                <a:solidFill>
                  <a:srgbClr val="3333CC"/>
                </a:solidFill>
                <a:latin typeface="Arial Black"/>
                <a:cs typeface="Arial Black"/>
              </a:rPr>
              <a:t>no </a:t>
            </a:r>
            <a:r>
              <a:rPr sz="2600" spc="-308" dirty="0">
                <a:solidFill>
                  <a:srgbClr val="3333CC"/>
                </a:solidFill>
                <a:latin typeface="Arial Black"/>
                <a:cs typeface="Arial Black"/>
              </a:rPr>
              <a:t>repeated</a:t>
            </a:r>
            <a:r>
              <a:rPr sz="2600" spc="41" dirty="0">
                <a:solidFill>
                  <a:srgbClr val="3333CC"/>
                </a:solidFill>
                <a:latin typeface="Arial Black"/>
                <a:cs typeface="Arial Black"/>
              </a:rPr>
              <a:t> </a:t>
            </a:r>
            <a:r>
              <a:rPr sz="2600" spc="-258" dirty="0">
                <a:solidFill>
                  <a:srgbClr val="3333CC"/>
                </a:solidFill>
                <a:latin typeface="Arial Black"/>
                <a:cs typeface="Arial Black"/>
              </a:rPr>
              <a:t>edge</a:t>
            </a:r>
            <a:r>
              <a:rPr sz="2600" spc="-258" dirty="0">
                <a:latin typeface="Arial Black"/>
                <a:cs typeface="Arial Black"/>
              </a:rPr>
              <a:t>.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776444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2998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14</a:t>
            </a:fld>
            <a:endParaRPr sz="1200" b="1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7128" y="671512"/>
            <a:ext cx="2044071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 smtClean="0"/>
              <a:t>Paths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755633" y="1580417"/>
            <a:ext cx="7610648" cy="427548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492683" marR="16116" indent="-469659">
              <a:lnSpc>
                <a:spcPct val="125000"/>
              </a:lnSpc>
              <a:spcBef>
                <a:spcPts val="91"/>
              </a:spcBef>
              <a:buFont typeface="UnDotum"/>
              <a:buChar char=""/>
              <a:tabLst>
                <a:tab pos="492107" algn="l"/>
                <a:tab pos="492683" algn="l"/>
              </a:tabLst>
            </a:pP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i="1" spc="-199" dirty="0">
                <a:latin typeface="Times New Roman"/>
                <a:cs typeface="Times New Roman"/>
              </a:rPr>
              <a:t>u</a:t>
            </a:r>
            <a:r>
              <a:rPr sz="2600" spc="-199" dirty="0">
                <a:latin typeface="Times New Roman"/>
                <a:cs typeface="Times New Roman"/>
              </a:rPr>
              <a:t>,</a:t>
            </a:r>
            <a:r>
              <a:rPr sz="2600" i="1" spc="-199" dirty="0">
                <a:latin typeface="Times New Roman"/>
                <a:cs typeface="Times New Roman"/>
              </a:rPr>
              <a:t>v</a:t>
            </a:r>
            <a:r>
              <a:rPr sz="2600" spc="-199" dirty="0">
                <a:latin typeface="Arial Black"/>
                <a:cs typeface="Arial Black"/>
              </a:rPr>
              <a:t>-walk </a:t>
            </a:r>
            <a:r>
              <a:rPr sz="2600" spc="-290" dirty="0">
                <a:latin typeface="Arial Black"/>
                <a:cs typeface="Arial Black"/>
              </a:rPr>
              <a:t>or </a:t>
            </a:r>
            <a:r>
              <a:rPr sz="2600" i="1" spc="-181" dirty="0">
                <a:latin typeface="Times New Roman"/>
                <a:cs typeface="Times New Roman"/>
              </a:rPr>
              <a:t>u</a:t>
            </a:r>
            <a:r>
              <a:rPr sz="2600" spc="-181" dirty="0">
                <a:latin typeface="Times New Roman"/>
                <a:cs typeface="Times New Roman"/>
              </a:rPr>
              <a:t>,</a:t>
            </a:r>
            <a:r>
              <a:rPr sz="2600" i="1" spc="-181" dirty="0">
                <a:latin typeface="Times New Roman"/>
                <a:cs typeface="Times New Roman"/>
              </a:rPr>
              <a:t>v</a:t>
            </a:r>
            <a:r>
              <a:rPr sz="2600" spc="-181" dirty="0">
                <a:latin typeface="Arial Black"/>
                <a:cs typeface="Arial Black"/>
              </a:rPr>
              <a:t>-trail </a:t>
            </a:r>
            <a:r>
              <a:rPr sz="2600" spc="-290" dirty="0">
                <a:latin typeface="Arial Black"/>
                <a:cs typeface="Arial Black"/>
              </a:rPr>
              <a:t>has </a:t>
            </a:r>
            <a:r>
              <a:rPr sz="2600" spc="-326" dirty="0">
                <a:latin typeface="Arial Black"/>
                <a:cs typeface="Arial Black"/>
              </a:rPr>
              <a:t>first </a:t>
            </a:r>
            <a:r>
              <a:rPr sz="2600" spc="-340" dirty="0">
                <a:latin typeface="Arial Black"/>
                <a:cs typeface="Arial Black"/>
              </a:rPr>
              <a:t>vertex </a:t>
            </a:r>
            <a:r>
              <a:rPr sz="2600" i="1" dirty="0">
                <a:latin typeface="Times New Roman"/>
                <a:cs typeface="Times New Roman"/>
              </a:rPr>
              <a:t>u </a:t>
            </a:r>
            <a:r>
              <a:rPr sz="2600" spc="-290" dirty="0">
                <a:latin typeface="Arial Black"/>
                <a:cs typeface="Arial Black"/>
              </a:rPr>
              <a:t>and </a:t>
            </a:r>
            <a:r>
              <a:rPr sz="2600" spc="-331" dirty="0">
                <a:latin typeface="Arial Black"/>
                <a:cs typeface="Arial Black"/>
              </a:rPr>
              <a:t>last  </a:t>
            </a:r>
            <a:r>
              <a:rPr sz="2600" spc="-340" dirty="0">
                <a:latin typeface="Arial Black"/>
                <a:cs typeface="Arial Black"/>
              </a:rPr>
              <a:t>vertex </a:t>
            </a:r>
            <a:r>
              <a:rPr sz="2600" i="1" spc="-77" dirty="0">
                <a:latin typeface="Times New Roman"/>
                <a:cs typeface="Times New Roman"/>
              </a:rPr>
              <a:t>v</a:t>
            </a:r>
            <a:r>
              <a:rPr sz="2600" spc="-77" dirty="0">
                <a:latin typeface="Arial Black"/>
                <a:cs typeface="Arial Black"/>
              </a:rPr>
              <a:t>; </a:t>
            </a:r>
            <a:r>
              <a:rPr sz="2600" spc="-322" dirty="0">
                <a:latin typeface="Arial Black"/>
                <a:cs typeface="Arial Black"/>
              </a:rPr>
              <a:t>these </a:t>
            </a:r>
            <a:r>
              <a:rPr sz="2600" spc="-290" dirty="0">
                <a:latin typeface="Arial Black"/>
                <a:cs typeface="Arial Black"/>
              </a:rPr>
              <a:t>are </a:t>
            </a:r>
            <a:r>
              <a:rPr sz="2600" spc="-344" dirty="0">
                <a:latin typeface="Arial Black"/>
                <a:cs typeface="Arial Black"/>
              </a:rPr>
              <a:t>its</a:t>
            </a:r>
            <a:r>
              <a:rPr sz="2600" spc="-263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endpoints.</a:t>
            </a:r>
            <a:endParaRPr sz="2600">
              <a:latin typeface="Arial Black"/>
              <a:cs typeface="Arial Black"/>
            </a:endParaRPr>
          </a:p>
          <a:p>
            <a:pPr marL="492683" indent="-469659">
              <a:spcBef>
                <a:spcPts val="2665"/>
              </a:spcBef>
              <a:buFont typeface="UnDotum"/>
              <a:buChar char=""/>
              <a:tabLst>
                <a:tab pos="492107" algn="l"/>
                <a:tab pos="492683" algn="l"/>
              </a:tabLst>
            </a:pP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b="1" i="1" dirty="0">
                <a:latin typeface="Times New Roman"/>
                <a:cs typeface="Times New Roman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b="1" i="1" dirty="0">
                <a:latin typeface="Times New Roman"/>
                <a:cs typeface="Times New Roman"/>
              </a:rPr>
              <a:t>v</a:t>
            </a:r>
            <a:r>
              <a:rPr sz="2600" dirty="0">
                <a:latin typeface="Arial Black"/>
                <a:cs typeface="Arial Black"/>
              </a:rPr>
              <a:t>-</a:t>
            </a:r>
            <a:r>
              <a:rPr sz="2700" b="1" i="1" dirty="0">
                <a:latin typeface="Arial"/>
                <a:cs typeface="Arial"/>
              </a:rPr>
              <a:t>path 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i="1" spc="-181" dirty="0">
                <a:latin typeface="Times New Roman"/>
                <a:cs typeface="Times New Roman"/>
              </a:rPr>
              <a:t>u</a:t>
            </a:r>
            <a:r>
              <a:rPr sz="2600" spc="-181" dirty="0">
                <a:latin typeface="Times New Roman"/>
                <a:cs typeface="Times New Roman"/>
              </a:rPr>
              <a:t>,</a:t>
            </a:r>
            <a:r>
              <a:rPr sz="2600" i="1" spc="-181" dirty="0">
                <a:latin typeface="Times New Roman"/>
                <a:cs typeface="Times New Roman"/>
              </a:rPr>
              <a:t>v</a:t>
            </a:r>
            <a:r>
              <a:rPr sz="2600" spc="-181" dirty="0">
                <a:latin typeface="Arial Black"/>
                <a:cs typeface="Arial Black"/>
              </a:rPr>
              <a:t>-trail </a:t>
            </a:r>
            <a:r>
              <a:rPr sz="2600" spc="-403" dirty="0">
                <a:latin typeface="Arial Black"/>
                <a:cs typeface="Arial Black"/>
              </a:rPr>
              <a:t>with </a:t>
            </a:r>
            <a:r>
              <a:rPr sz="2600" spc="-290" dirty="0">
                <a:latin typeface="Arial Black"/>
                <a:cs typeface="Arial Black"/>
              </a:rPr>
              <a:t>no </a:t>
            </a:r>
            <a:r>
              <a:rPr sz="2600" spc="-308" dirty="0">
                <a:latin typeface="Arial Black"/>
                <a:cs typeface="Arial Black"/>
              </a:rPr>
              <a:t>repeated</a:t>
            </a:r>
            <a:r>
              <a:rPr sz="2600" spc="-426" dirty="0">
                <a:latin typeface="Arial Black"/>
                <a:cs typeface="Arial Black"/>
              </a:rPr>
              <a:t> </a:t>
            </a:r>
            <a:r>
              <a:rPr sz="2600" spc="-313" dirty="0">
                <a:latin typeface="Arial Black"/>
                <a:cs typeface="Arial Black"/>
              </a:rPr>
              <a:t>vertex.</a:t>
            </a:r>
            <a:endParaRPr sz="2600">
              <a:latin typeface="Arial Black"/>
              <a:cs typeface="Arial Black"/>
            </a:endParaRPr>
          </a:p>
          <a:p>
            <a:pPr marL="492683" marR="21871" indent="-469659">
              <a:lnSpc>
                <a:spcPct val="123300"/>
              </a:lnSpc>
              <a:spcBef>
                <a:spcPts val="1885"/>
              </a:spcBef>
              <a:buFont typeface="UnDotum"/>
              <a:buChar char=""/>
              <a:tabLst>
                <a:tab pos="492107" algn="l"/>
                <a:tab pos="492683" algn="l"/>
              </a:tabLst>
            </a:pPr>
            <a:r>
              <a:rPr sz="2600" spc="-290" dirty="0">
                <a:latin typeface="Arial Black"/>
                <a:cs typeface="Arial Black"/>
              </a:rPr>
              <a:t>The </a:t>
            </a:r>
            <a:r>
              <a:rPr sz="2700" b="1" i="1" spc="14" dirty="0">
                <a:solidFill>
                  <a:srgbClr val="006FBF"/>
                </a:solidFill>
                <a:latin typeface="Arial"/>
                <a:cs typeface="Arial"/>
              </a:rPr>
              <a:t>length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49" dirty="0">
                <a:latin typeface="Arial Black"/>
                <a:cs typeface="Arial Black"/>
              </a:rPr>
              <a:t>walk, </a:t>
            </a:r>
            <a:r>
              <a:rPr sz="2600" spc="-295" dirty="0">
                <a:latin typeface="Arial Black"/>
                <a:cs typeface="Arial Black"/>
              </a:rPr>
              <a:t>trail, path, </a:t>
            </a:r>
            <a:r>
              <a:rPr sz="2600" spc="-290" dirty="0">
                <a:latin typeface="Arial Black"/>
                <a:cs typeface="Arial Black"/>
              </a:rPr>
              <a:t>or </a:t>
            </a:r>
            <a:r>
              <a:rPr sz="2600" spc="-353" dirty="0">
                <a:latin typeface="Arial Black"/>
                <a:cs typeface="Arial Black"/>
              </a:rPr>
              <a:t>cycle </a:t>
            </a:r>
            <a:r>
              <a:rPr sz="2600" spc="-295" dirty="0">
                <a:latin typeface="Arial Black"/>
                <a:cs typeface="Arial Black"/>
              </a:rPr>
              <a:t>is </a:t>
            </a:r>
            <a:r>
              <a:rPr sz="2600" spc="-344" dirty="0">
                <a:latin typeface="Arial Black"/>
                <a:cs typeface="Arial Black"/>
              </a:rPr>
              <a:t>its  </a:t>
            </a:r>
            <a:r>
              <a:rPr sz="2600" spc="-313" dirty="0">
                <a:latin typeface="Arial Black"/>
                <a:cs typeface="Arial Black"/>
              </a:rPr>
              <a:t>number </a:t>
            </a:r>
            <a:r>
              <a:rPr sz="2600" spc="-290" dirty="0">
                <a:latin typeface="Arial Black"/>
                <a:cs typeface="Arial Black"/>
              </a:rPr>
              <a:t>of</a:t>
            </a:r>
            <a:r>
              <a:rPr sz="2600" dirty="0">
                <a:latin typeface="Arial Black"/>
                <a:cs typeface="Arial Black"/>
              </a:rPr>
              <a:t> </a:t>
            </a:r>
            <a:r>
              <a:rPr sz="2600" spc="-267" dirty="0">
                <a:latin typeface="Arial Black"/>
                <a:cs typeface="Arial Black"/>
              </a:rPr>
              <a:t>edges.</a:t>
            </a:r>
            <a:endParaRPr sz="2600">
              <a:latin typeface="Arial Black"/>
              <a:cs typeface="Arial Black"/>
            </a:endParaRPr>
          </a:p>
          <a:p>
            <a:pPr marL="492683" marR="371813" indent="-469659">
              <a:lnSpc>
                <a:spcPct val="123600"/>
              </a:lnSpc>
              <a:spcBef>
                <a:spcPts val="1894"/>
              </a:spcBef>
              <a:buFont typeface="UnDotum"/>
              <a:buChar char=""/>
              <a:tabLst>
                <a:tab pos="492107" algn="l"/>
                <a:tab pos="492683" algn="l"/>
                <a:tab pos="4247087" algn="l"/>
              </a:tabLst>
            </a:pP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403" dirty="0">
                <a:latin typeface="Arial Black"/>
                <a:cs typeface="Arial Black"/>
              </a:rPr>
              <a:t>walk  </a:t>
            </a:r>
            <a:r>
              <a:rPr sz="2600" spc="-290" dirty="0">
                <a:latin typeface="Arial Black"/>
                <a:cs typeface="Arial Black"/>
              </a:rPr>
              <a:t>or </a:t>
            </a:r>
            <a:r>
              <a:rPr sz="2600" spc="-322" dirty="0">
                <a:latin typeface="Arial Black"/>
                <a:cs typeface="Arial Black"/>
              </a:rPr>
              <a:t>trail</a:t>
            </a:r>
            <a:r>
              <a:rPr sz="2600" spc="-68" dirty="0">
                <a:latin typeface="Arial Black"/>
                <a:cs typeface="Arial Black"/>
              </a:rPr>
              <a:t> </a:t>
            </a:r>
            <a:r>
              <a:rPr sz="2600" spc="-295" dirty="0">
                <a:latin typeface="Arial Black"/>
                <a:cs typeface="Arial Black"/>
              </a:rPr>
              <a:t>is</a:t>
            </a:r>
            <a:r>
              <a:rPr sz="2600" spc="-109" dirty="0">
                <a:latin typeface="Arial Black"/>
                <a:cs typeface="Arial Black"/>
              </a:rPr>
              <a:t> </a:t>
            </a:r>
            <a:r>
              <a:rPr sz="2700" b="1" i="1" spc="9" dirty="0">
                <a:solidFill>
                  <a:srgbClr val="006FBF"/>
                </a:solidFill>
                <a:latin typeface="Arial"/>
                <a:cs typeface="Arial"/>
              </a:rPr>
              <a:t>closed	</a:t>
            </a:r>
            <a:r>
              <a:rPr sz="2600" spc="-295" dirty="0">
                <a:latin typeface="Arial Black"/>
                <a:cs typeface="Arial Black"/>
              </a:rPr>
              <a:t>if </a:t>
            </a:r>
            <a:r>
              <a:rPr sz="2600" spc="-344" dirty="0">
                <a:latin typeface="Arial Black"/>
                <a:cs typeface="Arial Black"/>
              </a:rPr>
              <a:t>its </a:t>
            </a:r>
            <a:r>
              <a:rPr sz="2600" spc="-308" dirty="0">
                <a:latin typeface="Arial Black"/>
                <a:cs typeface="Arial Black"/>
              </a:rPr>
              <a:t>endpoints </a:t>
            </a:r>
            <a:r>
              <a:rPr sz="2600" spc="-290" dirty="0">
                <a:latin typeface="Arial Black"/>
                <a:cs typeface="Arial Black"/>
              </a:rPr>
              <a:t>are  </a:t>
            </a:r>
            <a:r>
              <a:rPr sz="2600" spc="-340" dirty="0">
                <a:latin typeface="Arial Black"/>
                <a:cs typeface="Arial Black"/>
              </a:rPr>
              <a:t>the</a:t>
            </a:r>
            <a:r>
              <a:rPr sz="2600" spc="-154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same.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78486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090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200" y="744423"/>
            <a:ext cx="3895154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Path </a:t>
            </a:r>
            <a:r>
              <a:rPr sz="4000" dirty="0"/>
              <a:t>and</a:t>
            </a:r>
            <a:r>
              <a:rPr sz="4000" spc="-77" dirty="0"/>
              <a:t> </a:t>
            </a:r>
            <a:r>
              <a:rPr sz="4000" dirty="0"/>
              <a:t>Cycle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5633" y="1594453"/>
            <a:ext cx="7328928" cy="2746817"/>
          </a:xfrm>
          <a:prstGeom prst="rect">
            <a:avLst/>
          </a:prstGeom>
        </p:spPr>
        <p:txBody>
          <a:bodyPr vert="horz" wrap="square" lIns="0" tIns="68492" rIns="0" bIns="0" rtlCol="0">
            <a:spAutoFit/>
          </a:bodyPr>
          <a:lstStyle/>
          <a:p>
            <a:pPr marL="492683" marR="181878" indent="-469659">
              <a:lnSpc>
                <a:spcPts val="2837"/>
              </a:lnSpc>
              <a:spcBef>
                <a:spcPts val="539"/>
              </a:spcBef>
              <a:tabLst>
                <a:tab pos="492107" algn="l"/>
                <a:tab pos="1410707" algn="l"/>
              </a:tabLst>
            </a:pPr>
            <a:r>
              <a:rPr sz="3900" spc="-393" baseline="5747" dirty="0">
                <a:latin typeface="UnDotum"/>
                <a:cs typeface="UnDotum"/>
              </a:rPr>
              <a:t>	</a:t>
            </a:r>
            <a:r>
              <a:rPr sz="2700" b="1" i="1" spc="36" dirty="0">
                <a:latin typeface="Arial"/>
                <a:cs typeface="Arial"/>
              </a:rPr>
              <a:t>Path	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08" dirty="0">
                <a:latin typeface="Arial Black"/>
                <a:cs typeface="Arial Black"/>
              </a:rPr>
              <a:t>sequence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349" dirty="0">
                <a:solidFill>
                  <a:srgbClr val="3333CC"/>
                </a:solidFill>
                <a:latin typeface="Arial Black"/>
                <a:cs typeface="Arial Black"/>
              </a:rPr>
              <a:t>distinct </a:t>
            </a:r>
            <a:r>
              <a:rPr sz="2600" spc="-331" dirty="0">
                <a:latin typeface="Arial Black"/>
                <a:cs typeface="Arial Black"/>
              </a:rPr>
              <a:t>vertices such  </a:t>
            </a:r>
            <a:r>
              <a:rPr sz="2600" spc="-363" dirty="0">
                <a:latin typeface="Arial Black"/>
                <a:cs typeface="Arial Black"/>
              </a:rPr>
              <a:t>that </a:t>
            </a:r>
            <a:r>
              <a:rPr sz="2600" spc="-444" dirty="0">
                <a:latin typeface="Arial Black"/>
                <a:cs typeface="Arial Black"/>
              </a:rPr>
              <a:t>two </a:t>
            </a:r>
            <a:r>
              <a:rPr sz="2600" spc="-331" dirty="0">
                <a:latin typeface="Arial Black"/>
                <a:cs typeface="Arial Black"/>
              </a:rPr>
              <a:t>consecutive vertices </a:t>
            </a:r>
            <a:r>
              <a:rPr sz="2600" spc="-290" dirty="0">
                <a:latin typeface="Arial Black"/>
                <a:cs typeface="Arial Black"/>
              </a:rPr>
              <a:t>are</a:t>
            </a:r>
            <a:r>
              <a:rPr sz="2600" spc="-249" dirty="0">
                <a:latin typeface="Arial Black"/>
                <a:cs typeface="Arial Black"/>
              </a:rPr>
              <a:t> </a:t>
            </a:r>
            <a:r>
              <a:rPr sz="2600" spc="-326" dirty="0">
                <a:latin typeface="Arial Black"/>
                <a:cs typeface="Arial Black"/>
              </a:rPr>
              <a:t>adjacent</a:t>
            </a:r>
            <a:endParaRPr sz="2600" dirty="0">
              <a:latin typeface="Arial Black"/>
              <a:cs typeface="Arial Black"/>
            </a:endParaRPr>
          </a:p>
          <a:p>
            <a:pPr marL="684921">
              <a:spcBef>
                <a:spcPts val="603"/>
              </a:spcBef>
            </a:pPr>
            <a:r>
              <a:rPr sz="2500" dirty="0">
                <a:latin typeface="Arial Black"/>
                <a:cs typeface="Arial Black"/>
              </a:rPr>
              <a:t>– </a:t>
            </a:r>
            <a:r>
              <a:rPr sz="2500" spc="-286" dirty="0">
                <a:latin typeface="Arial Black"/>
                <a:cs typeface="Arial Black"/>
              </a:rPr>
              <a:t>Example: </a:t>
            </a:r>
            <a:r>
              <a:rPr sz="2500" b="1" dirty="0">
                <a:latin typeface="Times New Roman"/>
                <a:cs typeface="Times New Roman"/>
              </a:rPr>
              <a:t>(</a:t>
            </a:r>
            <a:r>
              <a:rPr sz="2500" b="1" i="1" dirty="0">
                <a:latin typeface="Times New Roman"/>
                <a:cs typeface="Times New Roman"/>
              </a:rPr>
              <a:t>a, d, </a:t>
            </a:r>
            <a:r>
              <a:rPr sz="2500" b="1" i="1" spc="-9" dirty="0">
                <a:latin typeface="Times New Roman"/>
                <a:cs typeface="Times New Roman"/>
              </a:rPr>
              <a:t>c, </a:t>
            </a:r>
            <a:r>
              <a:rPr sz="2500" b="1" i="1" dirty="0">
                <a:latin typeface="Times New Roman"/>
                <a:cs typeface="Times New Roman"/>
              </a:rPr>
              <a:t>b, </a:t>
            </a:r>
            <a:r>
              <a:rPr sz="2500" b="1" i="1" spc="-5" dirty="0">
                <a:latin typeface="Times New Roman"/>
                <a:cs typeface="Times New Roman"/>
              </a:rPr>
              <a:t>e</a:t>
            </a:r>
            <a:r>
              <a:rPr sz="2500" b="1" spc="-5" dirty="0">
                <a:latin typeface="Times New Roman"/>
                <a:cs typeface="Times New Roman"/>
              </a:rPr>
              <a:t>) </a:t>
            </a:r>
            <a:r>
              <a:rPr sz="2500" spc="-286" dirty="0">
                <a:latin typeface="Arial Black"/>
                <a:cs typeface="Arial Black"/>
              </a:rPr>
              <a:t>is a</a:t>
            </a:r>
            <a:r>
              <a:rPr sz="2500" spc="240" dirty="0">
                <a:latin typeface="Arial Black"/>
                <a:cs typeface="Arial Black"/>
              </a:rPr>
              <a:t> </a:t>
            </a:r>
            <a:r>
              <a:rPr sz="2500" spc="-322" dirty="0">
                <a:latin typeface="Arial Black"/>
                <a:cs typeface="Arial Black"/>
              </a:rPr>
              <a:t>path</a:t>
            </a:r>
            <a:endParaRPr sz="2500" dirty="0">
              <a:latin typeface="Arial Black"/>
              <a:cs typeface="Arial Black"/>
            </a:endParaRPr>
          </a:p>
          <a:p>
            <a:pPr marL="684921">
              <a:spcBef>
                <a:spcPts val="644"/>
              </a:spcBef>
              <a:tabLst>
                <a:tab pos="968674" algn="l"/>
              </a:tabLst>
            </a:pPr>
            <a:r>
              <a:rPr sz="3800" baseline="3968" dirty="0">
                <a:latin typeface="Times New Roman"/>
                <a:cs typeface="Times New Roman"/>
              </a:rPr>
              <a:t>–	</a:t>
            </a:r>
            <a:r>
              <a:rPr sz="2500" b="1" dirty="0">
                <a:latin typeface="Times New Roman"/>
                <a:cs typeface="Times New Roman"/>
              </a:rPr>
              <a:t>(</a:t>
            </a:r>
            <a:r>
              <a:rPr sz="2500" b="1" i="1" dirty="0">
                <a:latin typeface="Times New Roman"/>
                <a:cs typeface="Times New Roman"/>
              </a:rPr>
              <a:t>a, b, </a:t>
            </a:r>
            <a:r>
              <a:rPr sz="2500" b="1" i="1" spc="-5" dirty="0">
                <a:latin typeface="Times New Roman"/>
                <a:cs typeface="Times New Roman"/>
              </a:rPr>
              <a:t>e, </a:t>
            </a:r>
            <a:r>
              <a:rPr sz="2500" b="1" i="1" dirty="0">
                <a:latin typeface="Times New Roman"/>
                <a:cs typeface="Times New Roman"/>
              </a:rPr>
              <a:t>d, </a:t>
            </a:r>
            <a:r>
              <a:rPr sz="2500" b="1" i="1" spc="-5" dirty="0">
                <a:latin typeface="Times New Roman"/>
                <a:cs typeface="Times New Roman"/>
              </a:rPr>
              <a:t>c, </a:t>
            </a:r>
            <a:r>
              <a:rPr sz="2500" b="1" i="1" dirty="0">
                <a:latin typeface="Times New Roman"/>
                <a:cs typeface="Times New Roman"/>
              </a:rPr>
              <a:t>b, </a:t>
            </a:r>
            <a:r>
              <a:rPr sz="2500" b="1" i="1" spc="-9" dirty="0">
                <a:latin typeface="Times New Roman"/>
                <a:cs typeface="Times New Roman"/>
              </a:rPr>
              <a:t>e, </a:t>
            </a:r>
            <a:r>
              <a:rPr sz="2500" b="1" i="1" spc="5" dirty="0">
                <a:latin typeface="Times New Roman"/>
                <a:cs typeface="Times New Roman"/>
              </a:rPr>
              <a:t>d</a:t>
            </a:r>
            <a:r>
              <a:rPr sz="2500" b="1" spc="5" dirty="0">
                <a:latin typeface="Times New Roman"/>
                <a:cs typeface="Times New Roman"/>
              </a:rPr>
              <a:t>) </a:t>
            </a:r>
            <a:r>
              <a:rPr sz="2500" spc="-281" dirty="0">
                <a:latin typeface="Arial Black"/>
                <a:cs typeface="Arial Black"/>
              </a:rPr>
              <a:t>is </a:t>
            </a:r>
            <a:r>
              <a:rPr sz="2500" spc="-335" dirty="0">
                <a:latin typeface="Arial Black"/>
                <a:cs typeface="Arial Black"/>
              </a:rPr>
              <a:t>not </a:t>
            </a:r>
            <a:r>
              <a:rPr sz="2500" spc="-286" dirty="0">
                <a:latin typeface="Arial Black"/>
                <a:cs typeface="Arial Black"/>
              </a:rPr>
              <a:t>a path; </a:t>
            </a:r>
            <a:r>
              <a:rPr sz="2500" spc="-358" dirty="0">
                <a:latin typeface="Arial Black"/>
                <a:cs typeface="Arial Black"/>
              </a:rPr>
              <a:t>it </a:t>
            </a:r>
            <a:r>
              <a:rPr sz="2500" spc="-281" dirty="0">
                <a:latin typeface="Arial Black"/>
                <a:cs typeface="Arial Black"/>
              </a:rPr>
              <a:t>is </a:t>
            </a:r>
            <a:r>
              <a:rPr sz="2500" spc="-286" dirty="0">
                <a:latin typeface="Arial Black"/>
                <a:cs typeface="Arial Black"/>
              </a:rPr>
              <a:t>a</a:t>
            </a:r>
            <a:r>
              <a:rPr sz="2500" spc="-249" dirty="0">
                <a:latin typeface="Arial Black"/>
                <a:cs typeface="Arial Black"/>
              </a:rPr>
              <a:t> </a:t>
            </a:r>
            <a:r>
              <a:rPr sz="2500" spc="-393" dirty="0">
                <a:latin typeface="Arial Black"/>
                <a:cs typeface="Arial Black"/>
              </a:rPr>
              <a:t>walk</a:t>
            </a:r>
            <a:endParaRPr sz="2500" dirty="0">
              <a:latin typeface="Arial Black"/>
              <a:cs typeface="Arial Black"/>
            </a:endParaRPr>
          </a:p>
          <a:p>
            <a:pPr marL="23023">
              <a:spcBef>
                <a:spcPts val="1233"/>
              </a:spcBef>
              <a:tabLst>
                <a:tab pos="492107" algn="l"/>
                <a:tab pos="1587980" algn="l"/>
              </a:tabLst>
            </a:pPr>
            <a:r>
              <a:rPr sz="3900" spc="-393" baseline="5747" dirty="0">
                <a:latin typeface="UnDotum"/>
                <a:cs typeface="UnDotum"/>
              </a:rPr>
              <a:t>	</a:t>
            </a:r>
            <a:r>
              <a:rPr sz="2700" b="1" i="1" spc="32" dirty="0">
                <a:latin typeface="Arial"/>
                <a:cs typeface="Arial"/>
              </a:rPr>
              <a:t>Cycle	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17" dirty="0">
                <a:latin typeface="Arial Black"/>
                <a:cs typeface="Arial Black"/>
              </a:rPr>
              <a:t>closed</a:t>
            </a:r>
            <a:r>
              <a:rPr sz="2600" spc="-18" dirty="0">
                <a:latin typeface="Arial Black"/>
                <a:cs typeface="Arial Black"/>
              </a:rPr>
              <a:t> </a:t>
            </a:r>
            <a:r>
              <a:rPr sz="2600" spc="-295" dirty="0">
                <a:latin typeface="Arial Black"/>
                <a:cs typeface="Arial Black"/>
              </a:rPr>
              <a:t>Path</a:t>
            </a:r>
            <a:endParaRPr sz="2600" dirty="0">
              <a:latin typeface="Arial Black"/>
              <a:cs typeface="Arial Black"/>
            </a:endParaRPr>
          </a:p>
          <a:p>
            <a:pPr marL="684921">
              <a:spcBef>
                <a:spcPts val="625"/>
              </a:spcBef>
            </a:pPr>
            <a:r>
              <a:rPr sz="2500" dirty="0">
                <a:latin typeface="Arial Black"/>
                <a:cs typeface="Arial Black"/>
              </a:rPr>
              <a:t>– </a:t>
            </a:r>
            <a:r>
              <a:rPr sz="2500" spc="-286" dirty="0">
                <a:latin typeface="Arial Black"/>
                <a:cs typeface="Arial Black"/>
              </a:rPr>
              <a:t>Example: </a:t>
            </a:r>
            <a:r>
              <a:rPr sz="2500" b="1" dirty="0">
                <a:latin typeface="Times New Roman"/>
                <a:cs typeface="Times New Roman"/>
              </a:rPr>
              <a:t>(</a:t>
            </a:r>
            <a:r>
              <a:rPr sz="2500" b="1" i="1" dirty="0">
                <a:latin typeface="Times New Roman"/>
                <a:cs typeface="Times New Roman"/>
              </a:rPr>
              <a:t>a, d, </a:t>
            </a:r>
            <a:r>
              <a:rPr sz="2500" b="1" i="1" spc="-5" dirty="0">
                <a:latin typeface="Times New Roman"/>
                <a:cs typeface="Times New Roman"/>
              </a:rPr>
              <a:t>c, </a:t>
            </a:r>
            <a:r>
              <a:rPr sz="2500" b="1" i="1" dirty="0">
                <a:latin typeface="Times New Roman"/>
                <a:cs typeface="Times New Roman"/>
              </a:rPr>
              <a:t>b, </a:t>
            </a:r>
            <a:r>
              <a:rPr sz="2500" b="1" i="1" spc="-9" dirty="0">
                <a:latin typeface="Times New Roman"/>
                <a:cs typeface="Times New Roman"/>
              </a:rPr>
              <a:t>e, </a:t>
            </a:r>
            <a:r>
              <a:rPr sz="2500" b="1" i="1" spc="5" dirty="0">
                <a:latin typeface="Times New Roman"/>
                <a:cs typeface="Times New Roman"/>
              </a:rPr>
              <a:t>a</a:t>
            </a:r>
            <a:r>
              <a:rPr sz="2500" b="1" spc="5" dirty="0">
                <a:latin typeface="Times New Roman"/>
                <a:cs typeface="Times New Roman"/>
              </a:rPr>
              <a:t>) </a:t>
            </a:r>
            <a:r>
              <a:rPr sz="2500" spc="-281" dirty="0">
                <a:latin typeface="Arial Black"/>
                <a:cs typeface="Arial Black"/>
              </a:rPr>
              <a:t>is </a:t>
            </a:r>
            <a:r>
              <a:rPr sz="2500" spc="-286" dirty="0">
                <a:latin typeface="Arial Black"/>
                <a:cs typeface="Arial Black"/>
              </a:rPr>
              <a:t>a</a:t>
            </a:r>
            <a:r>
              <a:rPr sz="2500" spc="136" dirty="0">
                <a:latin typeface="Arial Black"/>
                <a:cs typeface="Arial Black"/>
              </a:rPr>
              <a:t> </a:t>
            </a:r>
            <a:r>
              <a:rPr sz="2500" spc="-340" dirty="0">
                <a:latin typeface="Arial Black"/>
                <a:cs typeface="Arial Black"/>
              </a:rPr>
              <a:t>cycle</a:t>
            </a:r>
            <a:endParaRPr sz="2500" dirty="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30144" y="5045685"/>
            <a:ext cx="2145139" cy="850656"/>
          </a:xfrm>
          <a:custGeom>
            <a:avLst/>
            <a:gdLst/>
            <a:ahLst/>
            <a:cxnLst/>
            <a:rect l="l" t="t" r="r" b="b"/>
            <a:pathLst>
              <a:path w="2282190" h="982979">
                <a:moveTo>
                  <a:pt x="26669" y="104139"/>
                </a:moveTo>
                <a:lnTo>
                  <a:pt x="0" y="864869"/>
                </a:lnTo>
              </a:path>
              <a:path w="2282190" h="982979">
                <a:moveTo>
                  <a:pt x="81279" y="982979"/>
                </a:moveTo>
                <a:lnTo>
                  <a:pt x="1040129" y="969009"/>
                </a:lnTo>
              </a:path>
              <a:path w="2282190" h="982979">
                <a:moveTo>
                  <a:pt x="162559" y="15239"/>
                </a:moveTo>
                <a:lnTo>
                  <a:pt x="1052829" y="0"/>
                </a:lnTo>
              </a:path>
              <a:path w="2282190" h="982979">
                <a:moveTo>
                  <a:pt x="81279" y="938529"/>
                </a:moveTo>
                <a:lnTo>
                  <a:pt x="1079500" y="73659"/>
                </a:lnTo>
              </a:path>
              <a:path w="2282190" h="982979">
                <a:moveTo>
                  <a:pt x="93979" y="87629"/>
                </a:moveTo>
                <a:lnTo>
                  <a:pt x="1106169" y="864869"/>
                </a:lnTo>
              </a:path>
              <a:path w="2282190" h="982979">
                <a:moveTo>
                  <a:pt x="1174750" y="0"/>
                </a:moveTo>
                <a:lnTo>
                  <a:pt x="2282190" y="411479"/>
                </a:lnTo>
              </a:path>
              <a:path w="2282190" h="982979">
                <a:moveTo>
                  <a:pt x="1229359" y="953769"/>
                </a:moveTo>
                <a:lnTo>
                  <a:pt x="2254250" y="513079"/>
                </a:lnTo>
              </a:path>
            </a:pathLst>
          </a:custGeom>
          <a:ln w="190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74137" y="4681904"/>
            <a:ext cx="151604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dirty="0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5032" y="4707181"/>
            <a:ext cx="167123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dirty="0">
                <a:latin typeface="Times New Roman"/>
                <a:cs typeface="Times New Roman"/>
              </a:rPr>
              <a:t>b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1015" y="5294068"/>
            <a:ext cx="151604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9082" y="5926015"/>
            <a:ext cx="167123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dirty="0">
                <a:latin typeface="Times New Roman"/>
                <a:cs typeface="Times New Roman"/>
              </a:rPr>
              <a:t>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6544" y="5854578"/>
            <a:ext cx="151604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481310" y="4861400"/>
            <a:ext cx="2514600" cy="1143550"/>
            <a:chOff x="3703727" y="5617617"/>
            <a:chExt cx="2675255" cy="1321435"/>
          </a:xfrm>
        </p:grpSpPr>
        <p:sp>
          <p:nvSpPr>
            <p:cNvPr id="12" name="object 12"/>
            <p:cNvSpPr/>
            <p:nvPr/>
          </p:nvSpPr>
          <p:spPr>
            <a:xfrm>
              <a:off x="3736340" y="5622289"/>
              <a:ext cx="332740" cy="311150"/>
            </a:xfrm>
            <a:custGeom>
              <a:avLst/>
              <a:gdLst/>
              <a:ahLst/>
              <a:cxnLst/>
              <a:rect l="l" t="t" r="r" b="b"/>
              <a:pathLst>
                <a:path w="332739" h="311150">
                  <a:moveTo>
                    <a:pt x="166370" y="0"/>
                  </a:moveTo>
                  <a:lnTo>
                    <a:pt x="121414" y="5397"/>
                  </a:lnTo>
                  <a:lnTo>
                    <a:pt x="81468" y="20743"/>
                  </a:lnTo>
                  <a:lnTo>
                    <a:pt x="47942" y="44767"/>
                  </a:lnTo>
                  <a:lnTo>
                    <a:pt x="22248" y="76200"/>
                  </a:lnTo>
                  <a:lnTo>
                    <a:pt x="5797" y="113770"/>
                  </a:lnTo>
                  <a:lnTo>
                    <a:pt x="0" y="156210"/>
                  </a:lnTo>
                  <a:lnTo>
                    <a:pt x="5797" y="198114"/>
                  </a:lnTo>
                  <a:lnTo>
                    <a:pt x="22248" y="235326"/>
                  </a:lnTo>
                  <a:lnTo>
                    <a:pt x="47942" y="266541"/>
                  </a:lnTo>
                  <a:lnTo>
                    <a:pt x="81468" y="290453"/>
                  </a:lnTo>
                  <a:lnTo>
                    <a:pt x="121414" y="305758"/>
                  </a:lnTo>
                  <a:lnTo>
                    <a:pt x="166370" y="311150"/>
                  </a:lnTo>
                  <a:lnTo>
                    <a:pt x="211325" y="305758"/>
                  </a:lnTo>
                  <a:lnTo>
                    <a:pt x="251271" y="290453"/>
                  </a:lnTo>
                  <a:lnTo>
                    <a:pt x="284797" y="266541"/>
                  </a:lnTo>
                  <a:lnTo>
                    <a:pt x="310491" y="235326"/>
                  </a:lnTo>
                  <a:lnTo>
                    <a:pt x="326942" y="198114"/>
                  </a:lnTo>
                  <a:lnTo>
                    <a:pt x="332739" y="156210"/>
                  </a:lnTo>
                  <a:lnTo>
                    <a:pt x="326942" y="113770"/>
                  </a:lnTo>
                  <a:lnTo>
                    <a:pt x="310491" y="76200"/>
                  </a:lnTo>
                  <a:lnTo>
                    <a:pt x="284797" y="44767"/>
                  </a:lnTo>
                  <a:lnTo>
                    <a:pt x="251271" y="20743"/>
                  </a:lnTo>
                  <a:lnTo>
                    <a:pt x="211325" y="5397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36340" y="5622289"/>
              <a:ext cx="332740" cy="312420"/>
            </a:xfrm>
            <a:custGeom>
              <a:avLst/>
              <a:gdLst/>
              <a:ahLst/>
              <a:cxnLst/>
              <a:rect l="l" t="t" r="r" b="b"/>
              <a:pathLst>
                <a:path w="332739" h="312420">
                  <a:moveTo>
                    <a:pt x="166370" y="0"/>
                  </a:moveTo>
                  <a:lnTo>
                    <a:pt x="211325" y="5397"/>
                  </a:lnTo>
                  <a:lnTo>
                    <a:pt x="251271" y="20743"/>
                  </a:lnTo>
                  <a:lnTo>
                    <a:pt x="284797" y="44767"/>
                  </a:lnTo>
                  <a:lnTo>
                    <a:pt x="310491" y="76200"/>
                  </a:lnTo>
                  <a:lnTo>
                    <a:pt x="326942" y="113770"/>
                  </a:lnTo>
                  <a:lnTo>
                    <a:pt x="332739" y="156210"/>
                  </a:lnTo>
                  <a:lnTo>
                    <a:pt x="326942" y="198114"/>
                  </a:lnTo>
                  <a:lnTo>
                    <a:pt x="310491" y="235326"/>
                  </a:lnTo>
                  <a:lnTo>
                    <a:pt x="284797" y="266541"/>
                  </a:lnTo>
                  <a:lnTo>
                    <a:pt x="251271" y="290453"/>
                  </a:lnTo>
                  <a:lnTo>
                    <a:pt x="211325" y="305758"/>
                  </a:lnTo>
                  <a:lnTo>
                    <a:pt x="166370" y="311150"/>
                  </a:lnTo>
                  <a:lnTo>
                    <a:pt x="121414" y="305758"/>
                  </a:lnTo>
                  <a:lnTo>
                    <a:pt x="81468" y="290453"/>
                  </a:lnTo>
                  <a:lnTo>
                    <a:pt x="47942" y="266541"/>
                  </a:lnTo>
                  <a:lnTo>
                    <a:pt x="22248" y="235326"/>
                  </a:lnTo>
                  <a:lnTo>
                    <a:pt x="5797" y="198114"/>
                  </a:lnTo>
                  <a:lnTo>
                    <a:pt x="0" y="156210"/>
                  </a:lnTo>
                  <a:lnTo>
                    <a:pt x="5797" y="113770"/>
                  </a:lnTo>
                  <a:lnTo>
                    <a:pt x="22248" y="76200"/>
                  </a:lnTo>
                  <a:lnTo>
                    <a:pt x="47942" y="44767"/>
                  </a:lnTo>
                  <a:lnTo>
                    <a:pt x="81468" y="20743"/>
                  </a:lnTo>
                  <a:lnTo>
                    <a:pt x="121414" y="5397"/>
                  </a:lnTo>
                  <a:lnTo>
                    <a:pt x="166370" y="0"/>
                  </a:lnTo>
                  <a:close/>
                </a:path>
                <a:path w="332739" h="312420">
                  <a:moveTo>
                    <a:pt x="0" y="0"/>
                  </a:moveTo>
                  <a:lnTo>
                    <a:pt x="0" y="0"/>
                  </a:lnTo>
                </a:path>
                <a:path w="332739" h="312420">
                  <a:moveTo>
                    <a:pt x="332739" y="312420"/>
                  </a:moveTo>
                  <a:lnTo>
                    <a:pt x="332739" y="31242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22190" y="5680709"/>
              <a:ext cx="331470" cy="309880"/>
            </a:xfrm>
            <a:custGeom>
              <a:avLst/>
              <a:gdLst/>
              <a:ahLst/>
              <a:cxnLst/>
              <a:rect l="l" t="t" r="r" b="b"/>
              <a:pathLst>
                <a:path w="331470" h="309879">
                  <a:moveTo>
                    <a:pt x="166370" y="0"/>
                  </a:moveTo>
                  <a:lnTo>
                    <a:pt x="121414" y="5391"/>
                  </a:lnTo>
                  <a:lnTo>
                    <a:pt x="81468" y="20696"/>
                  </a:lnTo>
                  <a:lnTo>
                    <a:pt x="47942" y="44608"/>
                  </a:lnTo>
                  <a:lnTo>
                    <a:pt x="22248" y="75823"/>
                  </a:lnTo>
                  <a:lnTo>
                    <a:pt x="5797" y="113035"/>
                  </a:lnTo>
                  <a:lnTo>
                    <a:pt x="0" y="154939"/>
                  </a:lnTo>
                  <a:lnTo>
                    <a:pt x="5797" y="196844"/>
                  </a:lnTo>
                  <a:lnTo>
                    <a:pt x="22248" y="234056"/>
                  </a:lnTo>
                  <a:lnTo>
                    <a:pt x="47942" y="265271"/>
                  </a:lnTo>
                  <a:lnTo>
                    <a:pt x="81468" y="289183"/>
                  </a:lnTo>
                  <a:lnTo>
                    <a:pt x="121414" y="304488"/>
                  </a:lnTo>
                  <a:lnTo>
                    <a:pt x="166370" y="309879"/>
                  </a:lnTo>
                  <a:lnTo>
                    <a:pt x="211231" y="304488"/>
                  </a:lnTo>
                  <a:lnTo>
                    <a:pt x="250942" y="289183"/>
                  </a:lnTo>
                  <a:lnTo>
                    <a:pt x="284162" y="265271"/>
                  </a:lnTo>
                  <a:lnTo>
                    <a:pt x="309550" y="234056"/>
                  </a:lnTo>
                  <a:lnTo>
                    <a:pt x="325766" y="196844"/>
                  </a:lnTo>
                  <a:lnTo>
                    <a:pt x="331470" y="154939"/>
                  </a:lnTo>
                  <a:lnTo>
                    <a:pt x="325766" y="113035"/>
                  </a:lnTo>
                  <a:lnTo>
                    <a:pt x="309550" y="75823"/>
                  </a:lnTo>
                  <a:lnTo>
                    <a:pt x="284162" y="44608"/>
                  </a:lnTo>
                  <a:lnTo>
                    <a:pt x="250942" y="20696"/>
                  </a:lnTo>
                  <a:lnTo>
                    <a:pt x="211231" y="5391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22190" y="5680709"/>
              <a:ext cx="332740" cy="311150"/>
            </a:xfrm>
            <a:custGeom>
              <a:avLst/>
              <a:gdLst/>
              <a:ahLst/>
              <a:cxnLst/>
              <a:rect l="l" t="t" r="r" b="b"/>
              <a:pathLst>
                <a:path w="332739" h="311150">
                  <a:moveTo>
                    <a:pt x="166370" y="0"/>
                  </a:moveTo>
                  <a:lnTo>
                    <a:pt x="211231" y="5391"/>
                  </a:lnTo>
                  <a:lnTo>
                    <a:pt x="250942" y="20696"/>
                  </a:lnTo>
                  <a:lnTo>
                    <a:pt x="284162" y="44608"/>
                  </a:lnTo>
                  <a:lnTo>
                    <a:pt x="309550" y="75823"/>
                  </a:lnTo>
                  <a:lnTo>
                    <a:pt x="325766" y="113035"/>
                  </a:lnTo>
                  <a:lnTo>
                    <a:pt x="331470" y="154939"/>
                  </a:lnTo>
                  <a:lnTo>
                    <a:pt x="325766" y="196844"/>
                  </a:lnTo>
                  <a:lnTo>
                    <a:pt x="309550" y="234056"/>
                  </a:lnTo>
                  <a:lnTo>
                    <a:pt x="284162" y="265271"/>
                  </a:lnTo>
                  <a:lnTo>
                    <a:pt x="250942" y="289183"/>
                  </a:lnTo>
                  <a:lnTo>
                    <a:pt x="211231" y="304488"/>
                  </a:lnTo>
                  <a:lnTo>
                    <a:pt x="166370" y="309879"/>
                  </a:lnTo>
                  <a:lnTo>
                    <a:pt x="121414" y="304488"/>
                  </a:lnTo>
                  <a:lnTo>
                    <a:pt x="81468" y="289183"/>
                  </a:lnTo>
                  <a:lnTo>
                    <a:pt x="47942" y="265271"/>
                  </a:lnTo>
                  <a:lnTo>
                    <a:pt x="22248" y="234056"/>
                  </a:lnTo>
                  <a:lnTo>
                    <a:pt x="5797" y="196844"/>
                  </a:lnTo>
                  <a:lnTo>
                    <a:pt x="0" y="154939"/>
                  </a:lnTo>
                  <a:lnTo>
                    <a:pt x="5797" y="113035"/>
                  </a:lnTo>
                  <a:lnTo>
                    <a:pt x="22248" y="75823"/>
                  </a:lnTo>
                  <a:lnTo>
                    <a:pt x="47942" y="44608"/>
                  </a:lnTo>
                  <a:lnTo>
                    <a:pt x="81468" y="20696"/>
                  </a:lnTo>
                  <a:lnTo>
                    <a:pt x="121414" y="5391"/>
                  </a:lnTo>
                  <a:lnTo>
                    <a:pt x="166370" y="0"/>
                  </a:lnTo>
                  <a:close/>
                </a:path>
                <a:path w="332739" h="311150">
                  <a:moveTo>
                    <a:pt x="0" y="0"/>
                  </a:moveTo>
                  <a:lnTo>
                    <a:pt x="0" y="0"/>
                  </a:lnTo>
                </a:path>
                <a:path w="332739" h="311150">
                  <a:moveTo>
                    <a:pt x="332739" y="311150"/>
                  </a:moveTo>
                  <a:lnTo>
                    <a:pt x="332739" y="3111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08400" y="6623049"/>
              <a:ext cx="331470" cy="311150"/>
            </a:xfrm>
            <a:custGeom>
              <a:avLst/>
              <a:gdLst/>
              <a:ahLst/>
              <a:cxnLst/>
              <a:rect l="l" t="t" r="r" b="b"/>
              <a:pathLst>
                <a:path w="331470" h="311150">
                  <a:moveTo>
                    <a:pt x="166370" y="0"/>
                  </a:moveTo>
                  <a:lnTo>
                    <a:pt x="121414" y="5391"/>
                  </a:lnTo>
                  <a:lnTo>
                    <a:pt x="81468" y="20696"/>
                  </a:lnTo>
                  <a:lnTo>
                    <a:pt x="47942" y="44608"/>
                  </a:lnTo>
                  <a:lnTo>
                    <a:pt x="22248" y="75823"/>
                  </a:lnTo>
                  <a:lnTo>
                    <a:pt x="5797" y="113035"/>
                  </a:lnTo>
                  <a:lnTo>
                    <a:pt x="0" y="154940"/>
                  </a:lnTo>
                  <a:lnTo>
                    <a:pt x="5797" y="197379"/>
                  </a:lnTo>
                  <a:lnTo>
                    <a:pt x="22248" y="234950"/>
                  </a:lnTo>
                  <a:lnTo>
                    <a:pt x="47942" y="266382"/>
                  </a:lnTo>
                  <a:lnTo>
                    <a:pt x="81468" y="290406"/>
                  </a:lnTo>
                  <a:lnTo>
                    <a:pt x="121414" y="305752"/>
                  </a:lnTo>
                  <a:lnTo>
                    <a:pt x="166370" y="311150"/>
                  </a:lnTo>
                  <a:lnTo>
                    <a:pt x="211231" y="305752"/>
                  </a:lnTo>
                  <a:lnTo>
                    <a:pt x="250942" y="290406"/>
                  </a:lnTo>
                  <a:lnTo>
                    <a:pt x="284162" y="266382"/>
                  </a:lnTo>
                  <a:lnTo>
                    <a:pt x="309550" y="234950"/>
                  </a:lnTo>
                  <a:lnTo>
                    <a:pt x="325766" y="197379"/>
                  </a:lnTo>
                  <a:lnTo>
                    <a:pt x="331470" y="154940"/>
                  </a:lnTo>
                  <a:lnTo>
                    <a:pt x="325766" y="113035"/>
                  </a:lnTo>
                  <a:lnTo>
                    <a:pt x="309550" y="75823"/>
                  </a:lnTo>
                  <a:lnTo>
                    <a:pt x="284162" y="44608"/>
                  </a:lnTo>
                  <a:lnTo>
                    <a:pt x="250942" y="20696"/>
                  </a:lnTo>
                  <a:lnTo>
                    <a:pt x="211231" y="5391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08400" y="6623049"/>
              <a:ext cx="332740" cy="311150"/>
            </a:xfrm>
            <a:custGeom>
              <a:avLst/>
              <a:gdLst/>
              <a:ahLst/>
              <a:cxnLst/>
              <a:rect l="l" t="t" r="r" b="b"/>
              <a:pathLst>
                <a:path w="332739" h="311150">
                  <a:moveTo>
                    <a:pt x="166370" y="0"/>
                  </a:moveTo>
                  <a:lnTo>
                    <a:pt x="211231" y="5391"/>
                  </a:lnTo>
                  <a:lnTo>
                    <a:pt x="250942" y="20696"/>
                  </a:lnTo>
                  <a:lnTo>
                    <a:pt x="284162" y="44608"/>
                  </a:lnTo>
                  <a:lnTo>
                    <a:pt x="309550" y="75823"/>
                  </a:lnTo>
                  <a:lnTo>
                    <a:pt x="325766" y="113035"/>
                  </a:lnTo>
                  <a:lnTo>
                    <a:pt x="331470" y="154940"/>
                  </a:lnTo>
                  <a:lnTo>
                    <a:pt x="325766" y="197379"/>
                  </a:lnTo>
                  <a:lnTo>
                    <a:pt x="309550" y="234950"/>
                  </a:lnTo>
                  <a:lnTo>
                    <a:pt x="284162" y="266382"/>
                  </a:lnTo>
                  <a:lnTo>
                    <a:pt x="250942" y="290406"/>
                  </a:lnTo>
                  <a:lnTo>
                    <a:pt x="211231" y="305752"/>
                  </a:lnTo>
                  <a:lnTo>
                    <a:pt x="166370" y="311150"/>
                  </a:lnTo>
                  <a:lnTo>
                    <a:pt x="121414" y="305752"/>
                  </a:lnTo>
                  <a:lnTo>
                    <a:pt x="81468" y="290406"/>
                  </a:lnTo>
                  <a:lnTo>
                    <a:pt x="47942" y="266382"/>
                  </a:lnTo>
                  <a:lnTo>
                    <a:pt x="22248" y="234950"/>
                  </a:lnTo>
                  <a:lnTo>
                    <a:pt x="5797" y="197379"/>
                  </a:lnTo>
                  <a:lnTo>
                    <a:pt x="0" y="154940"/>
                  </a:lnTo>
                  <a:lnTo>
                    <a:pt x="5797" y="113035"/>
                  </a:lnTo>
                  <a:lnTo>
                    <a:pt x="22248" y="75823"/>
                  </a:lnTo>
                  <a:lnTo>
                    <a:pt x="47942" y="44608"/>
                  </a:lnTo>
                  <a:lnTo>
                    <a:pt x="81468" y="20696"/>
                  </a:lnTo>
                  <a:lnTo>
                    <a:pt x="121414" y="5391"/>
                  </a:lnTo>
                  <a:lnTo>
                    <a:pt x="166370" y="0"/>
                  </a:lnTo>
                  <a:close/>
                </a:path>
                <a:path w="332739" h="311150">
                  <a:moveTo>
                    <a:pt x="0" y="0"/>
                  </a:moveTo>
                  <a:lnTo>
                    <a:pt x="0" y="0"/>
                  </a:lnTo>
                </a:path>
                <a:path w="332739" h="311150">
                  <a:moveTo>
                    <a:pt x="332739" y="311150"/>
                  </a:moveTo>
                  <a:lnTo>
                    <a:pt x="332739" y="3111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41240" y="6623049"/>
              <a:ext cx="331470" cy="311150"/>
            </a:xfrm>
            <a:custGeom>
              <a:avLst/>
              <a:gdLst/>
              <a:ahLst/>
              <a:cxnLst/>
              <a:rect l="l" t="t" r="r" b="b"/>
              <a:pathLst>
                <a:path w="331470" h="311150">
                  <a:moveTo>
                    <a:pt x="166370" y="0"/>
                  </a:moveTo>
                  <a:lnTo>
                    <a:pt x="121414" y="5391"/>
                  </a:lnTo>
                  <a:lnTo>
                    <a:pt x="81468" y="20696"/>
                  </a:lnTo>
                  <a:lnTo>
                    <a:pt x="47942" y="44608"/>
                  </a:lnTo>
                  <a:lnTo>
                    <a:pt x="22248" y="75823"/>
                  </a:lnTo>
                  <a:lnTo>
                    <a:pt x="5797" y="113035"/>
                  </a:lnTo>
                  <a:lnTo>
                    <a:pt x="0" y="154940"/>
                  </a:lnTo>
                  <a:lnTo>
                    <a:pt x="5797" y="197379"/>
                  </a:lnTo>
                  <a:lnTo>
                    <a:pt x="22248" y="234950"/>
                  </a:lnTo>
                  <a:lnTo>
                    <a:pt x="47942" y="266382"/>
                  </a:lnTo>
                  <a:lnTo>
                    <a:pt x="81468" y="290406"/>
                  </a:lnTo>
                  <a:lnTo>
                    <a:pt x="121414" y="305752"/>
                  </a:lnTo>
                  <a:lnTo>
                    <a:pt x="166370" y="311150"/>
                  </a:lnTo>
                  <a:lnTo>
                    <a:pt x="211231" y="305752"/>
                  </a:lnTo>
                  <a:lnTo>
                    <a:pt x="250942" y="290406"/>
                  </a:lnTo>
                  <a:lnTo>
                    <a:pt x="284162" y="266382"/>
                  </a:lnTo>
                  <a:lnTo>
                    <a:pt x="309550" y="234950"/>
                  </a:lnTo>
                  <a:lnTo>
                    <a:pt x="325766" y="197379"/>
                  </a:lnTo>
                  <a:lnTo>
                    <a:pt x="331470" y="154940"/>
                  </a:lnTo>
                  <a:lnTo>
                    <a:pt x="325766" y="113035"/>
                  </a:lnTo>
                  <a:lnTo>
                    <a:pt x="309550" y="75823"/>
                  </a:lnTo>
                  <a:lnTo>
                    <a:pt x="284162" y="44608"/>
                  </a:lnTo>
                  <a:lnTo>
                    <a:pt x="250942" y="20696"/>
                  </a:lnTo>
                  <a:lnTo>
                    <a:pt x="211231" y="5391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41240" y="6623049"/>
              <a:ext cx="332740" cy="311150"/>
            </a:xfrm>
            <a:custGeom>
              <a:avLst/>
              <a:gdLst/>
              <a:ahLst/>
              <a:cxnLst/>
              <a:rect l="l" t="t" r="r" b="b"/>
              <a:pathLst>
                <a:path w="332739" h="311150">
                  <a:moveTo>
                    <a:pt x="166370" y="0"/>
                  </a:moveTo>
                  <a:lnTo>
                    <a:pt x="211231" y="5391"/>
                  </a:lnTo>
                  <a:lnTo>
                    <a:pt x="250942" y="20696"/>
                  </a:lnTo>
                  <a:lnTo>
                    <a:pt x="284162" y="44608"/>
                  </a:lnTo>
                  <a:lnTo>
                    <a:pt x="309550" y="75823"/>
                  </a:lnTo>
                  <a:lnTo>
                    <a:pt x="325766" y="113035"/>
                  </a:lnTo>
                  <a:lnTo>
                    <a:pt x="331470" y="154940"/>
                  </a:lnTo>
                  <a:lnTo>
                    <a:pt x="325766" y="197379"/>
                  </a:lnTo>
                  <a:lnTo>
                    <a:pt x="309550" y="234950"/>
                  </a:lnTo>
                  <a:lnTo>
                    <a:pt x="284162" y="266382"/>
                  </a:lnTo>
                  <a:lnTo>
                    <a:pt x="250942" y="290406"/>
                  </a:lnTo>
                  <a:lnTo>
                    <a:pt x="211231" y="305752"/>
                  </a:lnTo>
                  <a:lnTo>
                    <a:pt x="166370" y="311150"/>
                  </a:lnTo>
                  <a:lnTo>
                    <a:pt x="121414" y="305752"/>
                  </a:lnTo>
                  <a:lnTo>
                    <a:pt x="81468" y="290406"/>
                  </a:lnTo>
                  <a:lnTo>
                    <a:pt x="47942" y="266382"/>
                  </a:lnTo>
                  <a:lnTo>
                    <a:pt x="22248" y="234950"/>
                  </a:lnTo>
                  <a:lnTo>
                    <a:pt x="5797" y="197379"/>
                  </a:lnTo>
                  <a:lnTo>
                    <a:pt x="0" y="154940"/>
                  </a:lnTo>
                  <a:lnTo>
                    <a:pt x="5797" y="113035"/>
                  </a:lnTo>
                  <a:lnTo>
                    <a:pt x="22248" y="75823"/>
                  </a:lnTo>
                  <a:lnTo>
                    <a:pt x="47942" y="44608"/>
                  </a:lnTo>
                  <a:lnTo>
                    <a:pt x="81468" y="20696"/>
                  </a:lnTo>
                  <a:lnTo>
                    <a:pt x="121414" y="5391"/>
                  </a:lnTo>
                  <a:lnTo>
                    <a:pt x="166370" y="0"/>
                  </a:lnTo>
                  <a:close/>
                </a:path>
                <a:path w="332739" h="311150">
                  <a:moveTo>
                    <a:pt x="0" y="0"/>
                  </a:moveTo>
                  <a:lnTo>
                    <a:pt x="0" y="0"/>
                  </a:lnTo>
                </a:path>
                <a:path w="332739" h="311150">
                  <a:moveTo>
                    <a:pt x="332739" y="311150"/>
                  </a:moveTo>
                  <a:lnTo>
                    <a:pt x="332739" y="3111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41390" y="6146799"/>
              <a:ext cx="332740" cy="311150"/>
            </a:xfrm>
            <a:custGeom>
              <a:avLst/>
              <a:gdLst/>
              <a:ahLst/>
              <a:cxnLst/>
              <a:rect l="l" t="t" r="r" b="b"/>
              <a:pathLst>
                <a:path w="332739" h="311150">
                  <a:moveTo>
                    <a:pt x="166370" y="0"/>
                  </a:moveTo>
                  <a:lnTo>
                    <a:pt x="121414" y="5391"/>
                  </a:lnTo>
                  <a:lnTo>
                    <a:pt x="81468" y="20696"/>
                  </a:lnTo>
                  <a:lnTo>
                    <a:pt x="47942" y="44608"/>
                  </a:lnTo>
                  <a:lnTo>
                    <a:pt x="22248" y="75823"/>
                  </a:lnTo>
                  <a:lnTo>
                    <a:pt x="5797" y="113035"/>
                  </a:lnTo>
                  <a:lnTo>
                    <a:pt x="0" y="154940"/>
                  </a:lnTo>
                  <a:lnTo>
                    <a:pt x="5797" y="196938"/>
                  </a:lnTo>
                  <a:lnTo>
                    <a:pt x="22248" y="234385"/>
                  </a:lnTo>
                  <a:lnTo>
                    <a:pt x="47942" y="265906"/>
                  </a:lnTo>
                  <a:lnTo>
                    <a:pt x="81468" y="290124"/>
                  </a:lnTo>
                  <a:lnTo>
                    <a:pt x="121414" y="305664"/>
                  </a:lnTo>
                  <a:lnTo>
                    <a:pt x="166370" y="311150"/>
                  </a:lnTo>
                  <a:lnTo>
                    <a:pt x="211325" y="305664"/>
                  </a:lnTo>
                  <a:lnTo>
                    <a:pt x="251271" y="290124"/>
                  </a:lnTo>
                  <a:lnTo>
                    <a:pt x="284797" y="265906"/>
                  </a:lnTo>
                  <a:lnTo>
                    <a:pt x="310491" y="234385"/>
                  </a:lnTo>
                  <a:lnTo>
                    <a:pt x="326942" y="196938"/>
                  </a:lnTo>
                  <a:lnTo>
                    <a:pt x="332739" y="154940"/>
                  </a:lnTo>
                  <a:lnTo>
                    <a:pt x="326942" y="113035"/>
                  </a:lnTo>
                  <a:lnTo>
                    <a:pt x="310491" y="75823"/>
                  </a:lnTo>
                  <a:lnTo>
                    <a:pt x="284797" y="44608"/>
                  </a:lnTo>
                  <a:lnTo>
                    <a:pt x="251271" y="20696"/>
                  </a:lnTo>
                  <a:lnTo>
                    <a:pt x="211325" y="5391"/>
                  </a:lnTo>
                  <a:lnTo>
                    <a:pt x="16637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41390" y="6146799"/>
              <a:ext cx="332740" cy="311150"/>
            </a:xfrm>
            <a:custGeom>
              <a:avLst/>
              <a:gdLst/>
              <a:ahLst/>
              <a:cxnLst/>
              <a:rect l="l" t="t" r="r" b="b"/>
              <a:pathLst>
                <a:path w="332739" h="311150">
                  <a:moveTo>
                    <a:pt x="166370" y="0"/>
                  </a:moveTo>
                  <a:lnTo>
                    <a:pt x="211325" y="5391"/>
                  </a:lnTo>
                  <a:lnTo>
                    <a:pt x="251271" y="20696"/>
                  </a:lnTo>
                  <a:lnTo>
                    <a:pt x="284797" y="44608"/>
                  </a:lnTo>
                  <a:lnTo>
                    <a:pt x="310491" y="75823"/>
                  </a:lnTo>
                  <a:lnTo>
                    <a:pt x="326942" y="113035"/>
                  </a:lnTo>
                  <a:lnTo>
                    <a:pt x="332739" y="154940"/>
                  </a:lnTo>
                  <a:lnTo>
                    <a:pt x="326942" y="196938"/>
                  </a:lnTo>
                  <a:lnTo>
                    <a:pt x="310491" y="234385"/>
                  </a:lnTo>
                  <a:lnTo>
                    <a:pt x="284797" y="265906"/>
                  </a:lnTo>
                  <a:lnTo>
                    <a:pt x="251271" y="290124"/>
                  </a:lnTo>
                  <a:lnTo>
                    <a:pt x="211325" y="305664"/>
                  </a:lnTo>
                  <a:lnTo>
                    <a:pt x="166370" y="311150"/>
                  </a:lnTo>
                  <a:lnTo>
                    <a:pt x="121414" y="305664"/>
                  </a:lnTo>
                  <a:lnTo>
                    <a:pt x="81468" y="290124"/>
                  </a:lnTo>
                  <a:lnTo>
                    <a:pt x="47942" y="265906"/>
                  </a:lnTo>
                  <a:lnTo>
                    <a:pt x="22248" y="234385"/>
                  </a:lnTo>
                  <a:lnTo>
                    <a:pt x="5797" y="196938"/>
                  </a:lnTo>
                  <a:lnTo>
                    <a:pt x="0" y="154940"/>
                  </a:lnTo>
                  <a:lnTo>
                    <a:pt x="5797" y="113035"/>
                  </a:lnTo>
                  <a:lnTo>
                    <a:pt x="22248" y="75823"/>
                  </a:lnTo>
                  <a:lnTo>
                    <a:pt x="47942" y="44608"/>
                  </a:lnTo>
                  <a:lnTo>
                    <a:pt x="81468" y="20696"/>
                  </a:lnTo>
                  <a:lnTo>
                    <a:pt x="121414" y="5391"/>
                  </a:lnTo>
                  <a:lnTo>
                    <a:pt x="166370" y="0"/>
                  </a:lnTo>
                  <a:close/>
                </a:path>
                <a:path w="332739" h="311150">
                  <a:moveTo>
                    <a:pt x="0" y="0"/>
                  </a:moveTo>
                  <a:lnTo>
                    <a:pt x="0" y="0"/>
                  </a:lnTo>
                </a:path>
                <a:path w="332739" h="311150">
                  <a:moveTo>
                    <a:pt x="332739" y="311150"/>
                  </a:moveTo>
                  <a:lnTo>
                    <a:pt x="332739" y="3111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15</a:t>
            </a:fld>
            <a:endParaRPr sz="1200" b="1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5"/>
          </p:nvPr>
        </p:nvSpPr>
        <p:spPr>
          <a:xfrm>
            <a:off x="380999" y="6377940"/>
            <a:ext cx="7703561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600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9559" y="570401"/>
            <a:ext cx="3649841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 smtClean="0"/>
              <a:t>Components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755633" y="1415364"/>
            <a:ext cx="7428604" cy="2945272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492683" marR="861618" indent="-469659">
              <a:lnSpc>
                <a:spcPct val="123600"/>
              </a:lnSpc>
              <a:spcBef>
                <a:spcPts val="118"/>
              </a:spcBef>
              <a:buFont typeface="UnDotum"/>
              <a:buChar char=""/>
              <a:tabLst>
                <a:tab pos="492107" algn="l"/>
                <a:tab pos="492683" algn="l"/>
                <a:tab pos="3448204" algn="l"/>
              </a:tabLst>
            </a:pPr>
            <a:r>
              <a:rPr sz="2600" spc="-290" dirty="0">
                <a:latin typeface="Arial Black"/>
                <a:cs typeface="Arial Black"/>
              </a:rPr>
              <a:t>The</a:t>
            </a:r>
            <a:r>
              <a:rPr sz="2600" spc="-140" dirty="0">
                <a:latin typeface="Arial Black"/>
                <a:cs typeface="Arial Black"/>
              </a:rPr>
              <a:t> </a:t>
            </a:r>
            <a:r>
              <a:rPr sz="2700" b="1" i="1" spc="9" dirty="0">
                <a:solidFill>
                  <a:srgbClr val="3333CC"/>
                </a:solidFill>
                <a:latin typeface="Arial"/>
                <a:cs typeface="Arial"/>
              </a:rPr>
              <a:t>components	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i="1" dirty="0">
                <a:latin typeface="Times New Roman"/>
                <a:cs typeface="Times New Roman"/>
              </a:rPr>
              <a:t>G </a:t>
            </a:r>
            <a:r>
              <a:rPr sz="2600" spc="-290" dirty="0">
                <a:latin typeface="Arial Black"/>
                <a:cs typeface="Arial Black"/>
              </a:rPr>
              <a:t>are </a:t>
            </a:r>
            <a:r>
              <a:rPr sz="2600" spc="-344" dirty="0">
                <a:latin typeface="Arial Black"/>
                <a:cs typeface="Arial Black"/>
              </a:rPr>
              <a:t>its </a:t>
            </a:r>
            <a:r>
              <a:rPr sz="2600" spc="-344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600" spc="-353" dirty="0">
                <a:solidFill>
                  <a:srgbClr val="FF0000"/>
                </a:solidFill>
                <a:latin typeface="Arial Black"/>
                <a:cs typeface="Arial Black"/>
              </a:rPr>
              <a:t>maximal </a:t>
            </a:r>
            <a:r>
              <a:rPr sz="2600" spc="-340" dirty="0">
                <a:latin typeface="Arial Black"/>
                <a:cs typeface="Arial Black"/>
              </a:rPr>
              <a:t>connected</a:t>
            </a:r>
            <a:r>
              <a:rPr sz="2600" spc="-461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subgraphs</a:t>
            </a:r>
            <a:endParaRPr sz="2600" dirty="0">
              <a:latin typeface="Arial Black"/>
              <a:cs typeface="Arial Black"/>
            </a:endParaRPr>
          </a:p>
          <a:p>
            <a:pPr marL="492683" marR="16116" indent="-469659">
              <a:lnSpc>
                <a:spcPct val="123300"/>
              </a:lnSpc>
              <a:spcBef>
                <a:spcPts val="1576"/>
              </a:spcBef>
              <a:buFont typeface="UnDotum"/>
              <a:buChar char=""/>
              <a:tabLst>
                <a:tab pos="492107" algn="l"/>
                <a:tab pos="492683" algn="l"/>
                <a:tab pos="5617505" algn="l"/>
              </a:tabLst>
            </a:pP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40" dirty="0">
                <a:latin typeface="Arial Black"/>
                <a:cs typeface="Arial Black"/>
              </a:rPr>
              <a:t>component  </a:t>
            </a:r>
            <a:r>
              <a:rPr sz="2600" spc="-245" dirty="0">
                <a:latin typeface="Arial Black"/>
                <a:cs typeface="Arial Black"/>
              </a:rPr>
              <a:t>(or </a:t>
            </a:r>
            <a:r>
              <a:rPr sz="2600" spc="-267" dirty="0">
                <a:latin typeface="Arial Black"/>
                <a:cs typeface="Arial Black"/>
              </a:rPr>
              <a:t>graph)</a:t>
            </a:r>
            <a:r>
              <a:rPr sz="2600" spc="-218" dirty="0">
                <a:latin typeface="Arial Black"/>
                <a:cs typeface="Arial Black"/>
              </a:rPr>
              <a:t> </a:t>
            </a:r>
            <a:r>
              <a:rPr sz="2600" spc="-295" dirty="0">
                <a:latin typeface="Arial Black"/>
                <a:cs typeface="Arial Black"/>
              </a:rPr>
              <a:t>is</a:t>
            </a:r>
            <a:r>
              <a:rPr sz="2600" spc="-103" dirty="0">
                <a:latin typeface="Arial Black"/>
                <a:cs typeface="Arial Black"/>
              </a:rPr>
              <a:t> </a:t>
            </a:r>
            <a:r>
              <a:rPr sz="2700" b="1" i="1" spc="23" dirty="0">
                <a:solidFill>
                  <a:srgbClr val="3333CC"/>
                </a:solidFill>
                <a:latin typeface="Arial"/>
                <a:cs typeface="Arial"/>
              </a:rPr>
              <a:t>trivial	</a:t>
            </a:r>
            <a:r>
              <a:rPr sz="2600" spc="-295" dirty="0">
                <a:latin typeface="Arial Black"/>
                <a:cs typeface="Arial Black"/>
              </a:rPr>
              <a:t>if </a:t>
            </a:r>
            <a:r>
              <a:rPr sz="2600" spc="-367" dirty="0">
                <a:latin typeface="Arial Black"/>
                <a:cs typeface="Arial Black"/>
              </a:rPr>
              <a:t>it </a:t>
            </a:r>
            <a:r>
              <a:rPr sz="2600" spc="-290" dirty="0">
                <a:latin typeface="Arial Black"/>
                <a:cs typeface="Arial Black"/>
              </a:rPr>
              <a:t>has no  </a:t>
            </a:r>
            <a:r>
              <a:rPr sz="2600" spc="-267" dirty="0">
                <a:latin typeface="Arial Black"/>
                <a:cs typeface="Arial Black"/>
              </a:rPr>
              <a:t>edges; </a:t>
            </a:r>
            <a:r>
              <a:rPr sz="2600" spc="-340" dirty="0">
                <a:latin typeface="Arial Black"/>
                <a:cs typeface="Arial Black"/>
              </a:rPr>
              <a:t>otherwise </a:t>
            </a:r>
            <a:r>
              <a:rPr sz="2600" spc="-367" dirty="0">
                <a:latin typeface="Arial Black"/>
                <a:cs typeface="Arial Black"/>
              </a:rPr>
              <a:t>it </a:t>
            </a:r>
            <a:r>
              <a:rPr sz="2600" spc="-295" dirty="0">
                <a:latin typeface="Arial Black"/>
                <a:cs typeface="Arial Black"/>
              </a:rPr>
              <a:t>is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600" spc="-308" dirty="0">
                <a:latin typeface="Arial Black"/>
                <a:cs typeface="Arial Black"/>
              </a:rPr>
              <a:t>nontrivial</a:t>
            </a:r>
            <a:endParaRPr sz="2600" dirty="0">
              <a:latin typeface="Arial Black"/>
              <a:cs typeface="Arial Black"/>
            </a:endParaRPr>
          </a:p>
          <a:p>
            <a:pPr marL="492683" indent="-469659">
              <a:spcBef>
                <a:spcPts val="2339"/>
              </a:spcBef>
              <a:buFont typeface="UnDotum"/>
              <a:buChar char=""/>
              <a:tabLst>
                <a:tab pos="492107" algn="l"/>
                <a:tab pos="492683" algn="l"/>
                <a:tab pos="2486436" algn="l"/>
                <a:tab pos="3752677" algn="l"/>
              </a:tabLst>
            </a:pPr>
            <a:r>
              <a:rPr sz="2600" spc="-295" dirty="0">
                <a:latin typeface="Arial Black"/>
                <a:cs typeface="Arial Black"/>
              </a:rPr>
              <a:t>An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700" b="1" i="1" spc="36" dirty="0">
                <a:solidFill>
                  <a:srgbClr val="3333CC"/>
                </a:solidFill>
                <a:latin typeface="Arial"/>
                <a:cs typeface="Arial"/>
              </a:rPr>
              <a:t>isolated	vertex	</a:t>
            </a:r>
            <a:r>
              <a:rPr sz="2600" spc="-295" dirty="0">
                <a:latin typeface="Arial Black"/>
                <a:cs typeface="Arial Black"/>
              </a:rPr>
              <a:t>is a </a:t>
            </a:r>
            <a:r>
              <a:rPr sz="2600" spc="-340" dirty="0">
                <a:latin typeface="Arial Black"/>
                <a:cs typeface="Arial Black"/>
              </a:rPr>
              <a:t>vertex </a:t>
            </a:r>
            <a:r>
              <a:rPr sz="2600" spc="-290" dirty="0">
                <a:latin typeface="Arial Black"/>
                <a:cs typeface="Arial Black"/>
              </a:rPr>
              <a:t>of degree</a:t>
            </a:r>
            <a:r>
              <a:rPr sz="2600" spc="-172" dirty="0">
                <a:latin typeface="Arial Black"/>
                <a:cs typeface="Arial Black"/>
              </a:rPr>
              <a:t> </a:t>
            </a:r>
            <a:r>
              <a:rPr sz="2600" spc="-295" dirty="0">
                <a:latin typeface="Arial Black"/>
                <a:cs typeface="Arial Black"/>
              </a:rPr>
              <a:t>0</a:t>
            </a:r>
            <a:endParaRPr sz="2600" dirty="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74818" y="5035048"/>
            <a:ext cx="538971" cy="741301"/>
            <a:chOff x="2100987" y="5818277"/>
            <a:chExt cx="573405" cy="856615"/>
          </a:xfrm>
        </p:grpSpPr>
        <p:sp>
          <p:nvSpPr>
            <p:cNvPr id="6" name="object 6"/>
            <p:cNvSpPr/>
            <p:nvPr/>
          </p:nvSpPr>
          <p:spPr>
            <a:xfrm>
              <a:off x="2100987" y="5818277"/>
              <a:ext cx="164284" cy="1757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09927" y="6498997"/>
              <a:ext cx="164284" cy="175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14879" y="5956300"/>
              <a:ext cx="308610" cy="570230"/>
            </a:xfrm>
            <a:custGeom>
              <a:avLst/>
              <a:gdLst/>
              <a:ahLst/>
              <a:cxnLst/>
              <a:rect l="l" t="t" r="r" b="b"/>
              <a:pathLst>
                <a:path w="308610" h="570229">
                  <a:moveTo>
                    <a:pt x="0" y="0"/>
                  </a:moveTo>
                  <a:lnTo>
                    <a:pt x="308609" y="57023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076635" y="5021860"/>
            <a:ext cx="1998907" cy="797352"/>
            <a:chOff x="3273197" y="5803037"/>
            <a:chExt cx="2126615" cy="921385"/>
          </a:xfrm>
        </p:grpSpPr>
        <p:sp>
          <p:nvSpPr>
            <p:cNvPr id="10" name="object 10"/>
            <p:cNvSpPr/>
            <p:nvPr/>
          </p:nvSpPr>
          <p:spPr>
            <a:xfrm>
              <a:off x="3273197" y="5834787"/>
              <a:ext cx="164284" cy="1769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2957" y="5819547"/>
              <a:ext cx="164284" cy="1757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20109" y="5923279"/>
              <a:ext cx="492759" cy="0"/>
            </a:xfrm>
            <a:custGeom>
              <a:avLst/>
              <a:gdLst/>
              <a:ahLst/>
              <a:cxnLst/>
              <a:rect l="l" t="t" r="r" b="b"/>
              <a:pathLst>
                <a:path w="492760">
                  <a:moveTo>
                    <a:pt x="0" y="0"/>
                  </a:moveTo>
                  <a:lnTo>
                    <a:pt x="49276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33037" y="5810657"/>
              <a:ext cx="164284" cy="17571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36059" y="5923279"/>
              <a:ext cx="509270" cy="0"/>
            </a:xfrm>
            <a:custGeom>
              <a:avLst/>
              <a:gdLst/>
              <a:ahLst/>
              <a:cxnLst/>
              <a:rect l="l" t="t" r="r" b="b"/>
              <a:pathLst>
                <a:path w="509270">
                  <a:moveTo>
                    <a:pt x="0" y="0"/>
                  </a:moveTo>
                  <a:lnTo>
                    <a:pt x="509269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35347" y="5803037"/>
              <a:ext cx="164284" cy="1769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83759" y="5906769"/>
              <a:ext cx="572770" cy="0"/>
            </a:xfrm>
            <a:custGeom>
              <a:avLst/>
              <a:gdLst/>
              <a:ahLst/>
              <a:cxnLst/>
              <a:rect l="l" t="t" r="r" b="b"/>
              <a:pathLst>
                <a:path w="572770">
                  <a:moveTo>
                    <a:pt x="0" y="0"/>
                  </a:moveTo>
                  <a:lnTo>
                    <a:pt x="572769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14547" y="6548527"/>
              <a:ext cx="164284" cy="17571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73119" y="5989319"/>
              <a:ext cx="1187450" cy="604520"/>
            </a:xfrm>
            <a:custGeom>
              <a:avLst/>
              <a:gdLst/>
              <a:ahLst/>
              <a:cxnLst/>
              <a:rect l="l" t="t" r="r" b="b"/>
              <a:pathLst>
                <a:path w="1187450" h="604520">
                  <a:moveTo>
                    <a:pt x="0" y="0"/>
                  </a:moveTo>
                  <a:lnTo>
                    <a:pt x="554989" y="604519"/>
                  </a:lnTo>
                </a:path>
                <a:path w="1187450" h="604520">
                  <a:moveTo>
                    <a:pt x="601979" y="0"/>
                  </a:moveTo>
                  <a:lnTo>
                    <a:pt x="601979" y="570229"/>
                  </a:lnTo>
                </a:path>
                <a:path w="1187450" h="604520">
                  <a:moveTo>
                    <a:pt x="1187450" y="0"/>
                  </a:moveTo>
                  <a:lnTo>
                    <a:pt x="662939" y="60451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4433910" y="5666995"/>
            <a:ext cx="155612" cy="152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5696880" y="5006473"/>
            <a:ext cx="536583" cy="827026"/>
            <a:chOff x="6060847" y="5785257"/>
            <a:chExt cx="570865" cy="955675"/>
          </a:xfrm>
        </p:grpSpPr>
        <p:sp>
          <p:nvSpPr>
            <p:cNvPr id="21" name="object 21"/>
            <p:cNvSpPr/>
            <p:nvPr/>
          </p:nvSpPr>
          <p:spPr>
            <a:xfrm>
              <a:off x="6467247" y="5785257"/>
              <a:ext cx="164284" cy="17571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60847" y="6565037"/>
              <a:ext cx="164284" cy="17571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81089" y="5939790"/>
              <a:ext cx="323850" cy="637540"/>
            </a:xfrm>
            <a:custGeom>
              <a:avLst/>
              <a:gdLst/>
              <a:ahLst/>
              <a:cxnLst/>
              <a:rect l="l" t="t" r="r" b="b"/>
              <a:pathLst>
                <a:path w="323850" h="637540">
                  <a:moveTo>
                    <a:pt x="323850" y="0"/>
                  </a:moveTo>
                  <a:lnTo>
                    <a:pt x="0" y="63754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6746172" y="5006473"/>
            <a:ext cx="155612" cy="1520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85179" y="4681904"/>
            <a:ext cx="138473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spc="-73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16</a:t>
            </a:fld>
            <a:endParaRPr sz="1200" b="1" dirty="0"/>
          </a:p>
        </p:txBody>
      </p:sp>
      <p:sp>
        <p:nvSpPr>
          <p:cNvPr id="26" name="object 26"/>
          <p:cNvSpPr txBox="1"/>
          <p:nvPr/>
        </p:nvSpPr>
        <p:spPr>
          <a:xfrm>
            <a:off x="2337330" y="5729287"/>
            <a:ext cx="157573" cy="353665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11511">
              <a:spcBef>
                <a:spcPts val="118"/>
              </a:spcBef>
            </a:pPr>
            <a:r>
              <a:rPr sz="2200" i="1" spc="-77" dirty="0">
                <a:latin typeface="Times New Roman"/>
                <a:cs typeface="Times New Roman"/>
              </a:rPr>
              <a:t>q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61927" y="4742351"/>
            <a:ext cx="131908" cy="367892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2300" i="1" spc="-63" dirty="0">
                <a:latin typeface="Times New Roman"/>
                <a:cs typeface="Times New Roman"/>
              </a:rPr>
              <a:t>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51630" y="4720371"/>
            <a:ext cx="75682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  <a:tabLst>
                <a:tab pos="593406" algn="l"/>
              </a:tabLst>
            </a:pPr>
            <a:r>
              <a:rPr sz="2200" i="1" spc="-91" dirty="0">
                <a:latin typeface="Times New Roman"/>
                <a:cs typeface="Times New Roman"/>
              </a:rPr>
              <a:t>u	</a:t>
            </a:r>
            <a:r>
              <a:rPr sz="3600" i="1" spc="-142" baseline="2096" dirty="0">
                <a:latin typeface="Times New Roman"/>
                <a:cs typeface="Times New Roman"/>
              </a:rPr>
              <a:t>v</a:t>
            </a:r>
            <a:endParaRPr sz="3600" baseline="2096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18183" y="4765431"/>
            <a:ext cx="179060" cy="306337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900" i="1" spc="-95" dirty="0">
                <a:latin typeface="Times New Roman"/>
                <a:cs typeface="Times New Roman"/>
              </a:rPr>
              <a:t>w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80280" y="5751268"/>
            <a:ext cx="93111" cy="320370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2000" i="1" spc="-45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63370" y="5717198"/>
            <a:ext cx="133101" cy="288622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i="1" spc="-82" dirty="0">
                <a:latin typeface="Times New Roman"/>
                <a:cs typeface="Times New Roman"/>
              </a:rPr>
              <a:t>p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88142" y="5710603"/>
            <a:ext cx="147426" cy="364404"/>
          </a:xfrm>
          <a:prstGeom prst="rect">
            <a:avLst/>
          </a:prstGeom>
        </p:spPr>
        <p:txBody>
          <a:bodyPr vert="horz" wrap="square" lIns="0" tIns="10360" rIns="0" bIns="0" rtlCol="0">
            <a:spAutoFit/>
          </a:bodyPr>
          <a:lstStyle/>
          <a:p>
            <a:pPr marL="11511">
              <a:spcBef>
                <a:spcPts val="82"/>
              </a:spcBef>
            </a:pPr>
            <a:r>
              <a:rPr sz="2300" i="1" spc="-95" dirty="0">
                <a:latin typeface="Times New Roman"/>
                <a:cs typeface="Times New Roman"/>
              </a:rPr>
              <a:t>x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90430" y="4663220"/>
            <a:ext cx="843373" cy="333147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34534">
              <a:spcBef>
                <a:spcPts val="118"/>
              </a:spcBef>
              <a:tabLst>
                <a:tab pos="682043" algn="l"/>
              </a:tabLst>
            </a:pPr>
            <a:r>
              <a:rPr i="1" spc="9" dirty="0">
                <a:latin typeface="Times New Roman"/>
                <a:cs typeface="Times New Roman"/>
              </a:rPr>
              <a:t>y</a:t>
            </a:r>
            <a:r>
              <a:rPr i="1" u="sng" spc="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3100" i="1" spc="-88" baseline="-6038" dirty="0">
                <a:latin typeface="Times New Roman"/>
                <a:cs typeface="Times New Roman"/>
              </a:rPr>
              <a:t>z</a:t>
            </a:r>
            <a:endParaRPr sz="3100" baseline="-6038">
              <a:latin typeface="Times New Roman"/>
              <a:cs typeface="Times New Roman"/>
            </a:endParaRPr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5"/>
          </p:nvPr>
        </p:nvSpPr>
        <p:spPr>
          <a:xfrm>
            <a:off x="660612" y="6403648"/>
            <a:ext cx="7416588" cy="225752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764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9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17</a:t>
            </a:fld>
            <a:endParaRPr sz="12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767571" y="1722271"/>
            <a:ext cx="7437557" cy="3078637"/>
          </a:xfrm>
          <a:prstGeom prst="rect">
            <a:avLst/>
          </a:prstGeom>
        </p:spPr>
        <p:txBody>
          <a:bodyPr vert="horz" wrap="square" lIns="0" tIns="176123" rIns="0" bIns="0" rtlCol="0">
            <a:spAutoFit/>
          </a:bodyPr>
          <a:lstStyle/>
          <a:p>
            <a:pPr marL="11511">
              <a:spcBef>
                <a:spcPts val="1387"/>
              </a:spcBef>
            </a:pPr>
            <a:r>
              <a:rPr sz="2600" spc="-23" dirty="0">
                <a:solidFill>
                  <a:srgbClr val="FF0000"/>
                </a:solidFill>
                <a:latin typeface="Times New Roman"/>
                <a:cs typeface="Times New Roman"/>
              </a:rPr>
              <a:t>Proof</a:t>
            </a:r>
            <a:r>
              <a:rPr sz="2600" spc="-23" dirty="0">
                <a:solidFill>
                  <a:srgbClr val="FF0000"/>
                </a:solidFill>
                <a:latin typeface="Arial Black"/>
                <a:cs typeface="Arial Black"/>
              </a:rPr>
              <a:t>:</a:t>
            </a:r>
            <a:endParaRPr sz="2600">
              <a:latin typeface="Arial Black"/>
              <a:cs typeface="Arial Black"/>
            </a:endParaRPr>
          </a:p>
          <a:p>
            <a:pPr marL="957738" indent="-284329">
              <a:spcBef>
                <a:spcPts val="1251"/>
              </a:spcBef>
              <a:buChar char="–"/>
              <a:tabLst>
                <a:tab pos="957738" algn="l"/>
              </a:tabLst>
            </a:pPr>
            <a:r>
              <a:rPr sz="2500" spc="-290" dirty="0">
                <a:latin typeface="Arial Black"/>
                <a:cs typeface="Arial Black"/>
              </a:rPr>
              <a:t>An </a:t>
            </a:r>
            <a:r>
              <a:rPr sz="2500" i="1" spc="-249" dirty="0">
                <a:latin typeface="Times New Roman"/>
                <a:cs typeface="Times New Roman"/>
              </a:rPr>
              <a:t>n</a:t>
            </a:r>
            <a:r>
              <a:rPr sz="2500" spc="-249" dirty="0">
                <a:latin typeface="Arial Black"/>
                <a:cs typeface="Arial Black"/>
              </a:rPr>
              <a:t>-vertex </a:t>
            </a:r>
            <a:r>
              <a:rPr sz="2500" spc="-286" dirty="0">
                <a:latin typeface="Arial Black"/>
                <a:cs typeface="Arial Black"/>
              </a:rPr>
              <a:t>graph </a:t>
            </a:r>
            <a:r>
              <a:rPr sz="2500" spc="-390" dirty="0">
                <a:latin typeface="Arial Black"/>
                <a:cs typeface="Arial Black"/>
              </a:rPr>
              <a:t>with </a:t>
            </a:r>
            <a:r>
              <a:rPr sz="2500" spc="-286" dirty="0">
                <a:latin typeface="Arial Black"/>
                <a:cs typeface="Arial Black"/>
              </a:rPr>
              <a:t>no edges </a:t>
            </a:r>
            <a:r>
              <a:rPr sz="2500" spc="-281" dirty="0">
                <a:latin typeface="Arial Black"/>
                <a:cs typeface="Arial Black"/>
              </a:rPr>
              <a:t>has</a:t>
            </a:r>
            <a:r>
              <a:rPr sz="2500" spc="-195" dirty="0">
                <a:latin typeface="Arial Black"/>
                <a:cs typeface="Arial Black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n</a:t>
            </a:r>
            <a:endParaRPr sz="2500">
              <a:latin typeface="Times New Roman"/>
              <a:cs typeface="Times New Roman"/>
            </a:endParaRPr>
          </a:p>
          <a:p>
            <a:pPr marL="957738">
              <a:spcBef>
                <a:spcPts val="308"/>
              </a:spcBef>
            </a:pPr>
            <a:r>
              <a:rPr sz="2500" spc="-331" dirty="0">
                <a:latin typeface="Arial Black"/>
                <a:cs typeface="Arial Black"/>
              </a:rPr>
              <a:t>components</a:t>
            </a:r>
            <a:endParaRPr sz="2500">
              <a:latin typeface="Arial Black"/>
              <a:cs typeface="Arial Black"/>
            </a:endParaRPr>
          </a:p>
          <a:p>
            <a:pPr marL="957738" indent="-284329">
              <a:spcBef>
                <a:spcPts val="1251"/>
              </a:spcBef>
              <a:buChar char="–"/>
              <a:tabLst>
                <a:tab pos="957738" algn="l"/>
              </a:tabLst>
            </a:pPr>
            <a:r>
              <a:rPr sz="2500" spc="-286" dirty="0">
                <a:latin typeface="Arial Black"/>
                <a:cs typeface="Arial Black"/>
              </a:rPr>
              <a:t>Each edge added </a:t>
            </a:r>
            <a:r>
              <a:rPr sz="2500" spc="-308" dirty="0">
                <a:latin typeface="Arial Black"/>
                <a:cs typeface="Arial Black"/>
              </a:rPr>
              <a:t>reduces </a:t>
            </a:r>
            <a:r>
              <a:rPr sz="2500" spc="-322" dirty="0">
                <a:latin typeface="Arial Black"/>
                <a:cs typeface="Arial Black"/>
              </a:rPr>
              <a:t>this </a:t>
            </a:r>
            <a:r>
              <a:rPr sz="2500" spc="-286" dirty="0">
                <a:latin typeface="Arial Black"/>
                <a:cs typeface="Arial Black"/>
              </a:rPr>
              <a:t>by </a:t>
            </a:r>
            <a:r>
              <a:rPr sz="2500" spc="-358" dirty="0">
                <a:latin typeface="Arial Black"/>
                <a:cs typeface="Arial Black"/>
              </a:rPr>
              <a:t>at most</a:t>
            </a:r>
            <a:r>
              <a:rPr sz="2500" dirty="0">
                <a:latin typeface="Arial Black"/>
                <a:cs typeface="Arial Black"/>
              </a:rPr>
              <a:t> </a:t>
            </a:r>
            <a:r>
              <a:rPr sz="2500" spc="-286" dirty="0">
                <a:latin typeface="Arial Black"/>
                <a:cs typeface="Arial Black"/>
              </a:rPr>
              <a:t>1</a:t>
            </a:r>
            <a:endParaRPr sz="2500">
              <a:latin typeface="Arial Black"/>
              <a:cs typeface="Arial Black"/>
            </a:endParaRPr>
          </a:p>
          <a:p>
            <a:pPr marL="957738" marR="312531" indent="-284329">
              <a:lnSpc>
                <a:spcPct val="109800"/>
              </a:lnSpc>
              <a:spcBef>
                <a:spcPts val="952"/>
              </a:spcBef>
              <a:buChar char="–"/>
              <a:tabLst>
                <a:tab pos="957738" algn="l"/>
                <a:tab pos="4147514" algn="l"/>
              </a:tabLst>
            </a:pPr>
            <a:r>
              <a:rPr sz="2500" spc="-286" dirty="0">
                <a:latin typeface="Arial Black"/>
                <a:cs typeface="Arial Black"/>
              </a:rPr>
              <a:t>If </a:t>
            </a:r>
            <a:r>
              <a:rPr sz="2500" i="1" dirty="0">
                <a:latin typeface="Times New Roman"/>
                <a:cs typeface="Times New Roman"/>
              </a:rPr>
              <a:t>k </a:t>
            </a:r>
            <a:r>
              <a:rPr sz="2500" spc="-286" dirty="0">
                <a:latin typeface="Arial Black"/>
                <a:cs typeface="Arial Black"/>
              </a:rPr>
              <a:t>edges</a:t>
            </a:r>
            <a:r>
              <a:rPr sz="2500" spc="82" dirty="0">
                <a:latin typeface="Arial Black"/>
                <a:cs typeface="Arial Black"/>
              </a:rPr>
              <a:t> </a:t>
            </a:r>
            <a:r>
              <a:rPr sz="2500" spc="-286" dirty="0">
                <a:latin typeface="Arial Black"/>
                <a:cs typeface="Arial Black"/>
              </a:rPr>
              <a:t>are</a:t>
            </a:r>
            <a:r>
              <a:rPr sz="2500" spc="-140" dirty="0">
                <a:latin typeface="Arial Black"/>
                <a:cs typeface="Arial Black"/>
              </a:rPr>
              <a:t> </a:t>
            </a:r>
            <a:r>
              <a:rPr sz="2500" spc="-263" dirty="0">
                <a:latin typeface="Arial Black"/>
                <a:cs typeface="Arial Black"/>
              </a:rPr>
              <a:t>added,	</a:t>
            </a:r>
            <a:r>
              <a:rPr sz="2500" spc="-322" dirty="0">
                <a:latin typeface="Arial Black"/>
                <a:cs typeface="Arial Black"/>
              </a:rPr>
              <a:t>then </a:t>
            </a:r>
            <a:r>
              <a:rPr sz="2500" spc="-331" dirty="0">
                <a:latin typeface="Arial Black"/>
                <a:cs typeface="Arial Black"/>
              </a:rPr>
              <a:t>the </a:t>
            </a:r>
            <a:r>
              <a:rPr sz="2500" spc="-313" dirty="0">
                <a:latin typeface="Arial Black"/>
                <a:cs typeface="Arial Black"/>
              </a:rPr>
              <a:t>number </a:t>
            </a:r>
            <a:r>
              <a:rPr sz="2500" spc="-290" dirty="0">
                <a:latin typeface="Arial Black"/>
                <a:cs typeface="Arial Black"/>
              </a:rPr>
              <a:t>of  </a:t>
            </a:r>
            <a:r>
              <a:rPr sz="2500" spc="-331" dirty="0">
                <a:latin typeface="Arial Black"/>
                <a:cs typeface="Arial Black"/>
              </a:rPr>
              <a:t>components </a:t>
            </a:r>
            <a:r>
              <a:rPr sz="2500" spc="-286" dirty="0">
                <a:latin typeface="Arial Black"/>
                <a:cs typeface="Arial Black"/>
              </a:rPr>
              <a:t>is </a:t>
            </a:r>
            <a:r>
              <a:rPr sz="2500" spc="-358" dirty="0">
                <a:latin typeface="Arial Black"/>
                <a:cs typeface="Arial Black"/>
              </a:rPr>
              <a:t>at </a:t>
            </a:r>
            <a:r>
              <a:rPr sz="2500" spc="-313" dirty="0">
                <a:latin typeface="Arial Black"/>
                <a:cs typeface="Arial Black"/>
              </a:rPr>
              <a:t>least </a:t>
            </a:r>
            <a:r>
              <a:rPr sz="2500" i="1" dirty="0">
                <a:latin typeface="Times New Roman"/>
                <a:cs typeface="Times New Roman"/>
              </a:rPr>
              <a:t>n </a:t>
            </a:r>
            <a:r>
              <a:rPr sz="2500" dirty="0">
                <a:latin typeface="Times New Roman"/>
                <a:cs typeface="Times New Roman"/>
              </a:rPr>
              <a:t>-</a:t>
            </a:r>
            <a:r>
              <a:rPr sz="2500" spc="267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5946" y="634145"/>
            <a:ext cx="7186873" cy="90417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R="4605" algn="r">
              <a:spcBef>
                <a:spcPts val="91"/>
              </a:spcBef>
            </a:pPr>
            <a:r>
              <a:rPr sz="2900" dirty="0">
                <a:solidFill>
                  <a:srgbClr val="3333CC"/>
                </a:solidFill>
              </a:rPr>
              <a:t>Theorem</a:t>
            </a:r>
            <a:r>
              <a:rPr sz="2900" dirty="0"/>
              <a:t>: </a:t>
            </a:r>
            <a:r>
              <a:rPr sz="2900" spc="-290" dirty="0">
                <a:latin typeface="Arial Black"/>
                <a:cs typeface="Arial Black"/>
              </a:rPr>
              <a:t>Every </a:t>
            </a:r>
            <a:r>
              <a:rPr sz="2900" spc="-322" dirty="0">
                <a:latin typeface="Arial Black"/>
                <a:cs typeface="Arial Black"/>
              </a:rPr>
              <a:t>graph </a:t>
            </a:r>
            <a:r>
              <a:rPr sz="2900" spc="-444" dirty="0">
                <a:latin typeface="Arial Black"/>
                <a:cs typeface="Arial Black"/>
              </a:rPr>
              <a:t>with </a:t>
            </a:r>
            <a:r>
              <a:rPr sz="2900" i="1" dirty="0"/>
              <a:t>n </a:t>
            </a:r>
            <a:r>
              <a:rPr sz="2900" spc="-363" dirty="0">
                <a:latin typeface="Arial Black"/>
                <a:cs typeface="Arial Black"/>
              </a:rPr>
              <a:t>vertices </a:t>
            </a:r>
            <a:r>
              <a:rPr sz="2900" spc="-322" dirty="0">
                <a:latin typeface="Arial Black"/>
                <a:cs typeface="Arial Black"/>
              </a:rPr>
              <a:t>and</a:t>
            </a:r>
            <a:r>
              <a:rPr sz="2900" spc="32" dirty="0">
                <a:latin typeface="Arial Black"/>
                <a:cs typeface="Arial Black"/>
              </a:rPr>
              <a:t> </a:t>
            </a:r>
            <a:r>
              <a:rPr sz="2900" i="1" dirty="0"/>
              <a:t>k</a:t>
            </a:r>
            <a:endParaRPr sz="2900" dirty="0"/>
          </a:p>
          <a:p>
            <a:pPr marR="76550" algn="r"/>
            <a:r>
              <a:rPr sz="2900" spc="-322" dirty="0">
                <a:latin typeface="Arial Black"/>
                <a:cs typeface="Arial Black"/>
              </a:rPr>
              <a:t>edges has </a:t>
            </a:r>
            <a:r>
              <a:rPr sz="2900" spc="-403" dirty="0">
                <a:latin typeface="Arial Black"/>
                <a:cs typeface="Arial Black"/>
              </a:rPr>
              <a:t>at </a:t>
            </a:r>
            <a:r>
              <a:rPr sz="2900" spc="-353" dirty="0">
                <a:latin typeface="Arial Black"/>
                <a:cs typeface="Arial Black"/>
              </a:rPr>
              <a:t>least </a:t>
            </a:r>
            <a:r>
              <a:rPr sz="2900" i="1" dirty="0"/>
              <a:t>n-k </a:t>
            </a:r>
            <a:r>
              <a:rPr sz="2900" spc="-371" dirty="0">
                <a:latin typeface="Arial Black"/>
                <a:cs typeface="Arial Black"/>
              </a:rPr>
              <a:t>components</a:t>
            </a:r>
            <a:r>
              <a:rPr sz="2900" spc="-594" dirty="0">
                <a:latin typeface="Arial Black"/>
                <a:cs typeface="Arial Black"/>
              </a:rPr>
              <a:t> </a:t>
            </a:r>
            <a:r>
              <a:rPr lang="en-US" sz="1800" dirty="0"/>
              <a:t>.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900328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446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7571" y="647334"/>
            <a:ext cx="7471579" cy="87339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492683" marR="4605" indent="-481172">
              <a:spcBef>
                <a:spcPts val="91"/>
              </a:spcBef>
            </a:pPr>
            <a:r>
              <a:rPr sz="2800" spc="-5" dirty="0">
                <a:solidFill>
                  <a:srgbClr val="3333CC"/>
                </a:solidFill>
              </a:rPr>
              <a:t>Theorem: </a:t>
            </a:r>
            <a:r>
              <a:rPr sz="2800" spc="-5" dirty="0"/>
              <a:t>Every graph with </a:t>
            </a:r>
            <a:r>
              <a:rPr sz="2800" i="1" dirty="0"/>
              <a:t>n </a:t>
            </a:r>
            <a:r>
              <a:rPr sz="2800" spc="-5" dirty="0"/>
              <a:t>vertices and </a:t>
            </a:r>
            <a:r>
              <a:rPr sz="2800" i="1" dirty="0"/>
              <a:t>k </a:t>
            </a:r>
            <a:r>
              <a:rPr sz="2800" dirty="0"/>
              <a:t>edges  has at </a:t>
            </a:r>
            <a:r>
              <a:rPr sz="2800" spc="-5" dirty="0"/>
              <a:t>least </a:t>
            </a:r>
            <a:r>
              <a:rPr sz="2800" i="1" spc="-5" dirty="0"/>
              <a:t>n-k </a:t>
            </a:r>
            <a:r>
              <a:rPr sz="2800" dirty="0" smtClean="0"/>
              <a:t>components</a:t>
            </a:r>
            <a:r>
              <a:rPr lang="en-US" sz="2800" spc="18" dirty="0"/>
              <a:t>.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743696" y="1879356"/>
            <a:ext cx="2177967" cy="41173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  <a:tabLst>
                <a:tab pos="503619" algn="l"/>
              </a:tabLst>
            </a:pPr>
            <a:r>
              <a:rPr sz="3900" spc="-393" baseline="5747" dirty="0">
                <a:latin typeface="UnDotum"/>
                <a:cs typeface="UnDotum"/>
              </a:rPr>
              <a:t>	</a:t>
            </a:r>
            <a:r>
              <a:rPr sz="2600" spc="-295" dirty="0">
                <a:latin typeface="Arial Black"/>
                <a:cs typeface="Arial Black"/>
              </a:rPr>
              <a:t>Examples:</a:t>
            </a:r>
            <a:endParaRPr sz="260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37067" y="2975450"/>
            <a:ext cx="971101" cy="1241364"/>
            <a:chOff x="2699157" y="3438297"/>
            <a:chExt cx="1033144" cy="1434465"/>
          </a:xfrm>
        </p:grpSpPr>
        <p:sp>
          <p:nvSpPr>
            <p:cNvPr id="6" name="object 6"/>
            <p:cNvSpPr/>
            <p:nvPr/>
          </p:nvSpPr>
          <p:spPr>
            <a:xfrm>
              <a:off x="3519577" y="4571137"/>
              <a:ext cx="212544" cy="2455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95270" y="3582669"/>
              <a:ext cx="800100" cy="1174750"/>
            </a:xfrm>
            <a:custGeom>
              <a:avLst/>
              <a:gdLst/>
              <a:ahLst/>
              <a:cxnLst/>
              <a:rect l="l" t="t" r="r" b="b"/>
              <a:pathLst>
                <a:path w="800100" h="1174750">
                  <a:moveTo>
                    <a:pt x="414019" y="78739"/>
                  </a:moveTo>
                  <a:lnTo>
                    <a:pt x="800100" y="990600"/>
                  </a:lnTo>
                </a:path>
                <a:path w="800100" h="1174750">
                  <a:moveTo>
                    <a:pt x="323850" y="0"/>
                  </a:moveTo>
                  <a:lnTo>
                    <a:pt x="0" y="117474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99157" y="4628287"/>
              <a:ext cx="212544" cy="2442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40787" y="3438297"/>
              <a:ext cx="211274" cy="2442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516425" y="2899616"/>
            <a:ext cx="211888" cy="1240265"/>
            <a:chOff x="1613307" y="3350667"/>
            <a:chExt cx="225425" cy="1433195"/>
          </a:xfrm>
        </p:grpSpPr>
        <p:sp>
          <p:nvSpPr>
            <p:cNvPr id="11" name="object 11"/>
            <p:cNvSpPr/>
            <p:nvPr/>
          </p:nvSpPr>
          <p:spPr>
            <a:xfrm>
              <a:off x="1613307" y="3350667"/>
              <a:ext cx="211274" cy="2455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26007" y="4539387"/>
              <a:ext cx="212544" cy="2442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32279" y="3594099"/>
              <a:ext cx="0" cy="946150"/>
            </a:xfrm>
            <a:custGeom>
              <a:avLst/>
              <a:gdLst/>
              <a:ahLst/>
              <a:cxnLst/>
              <a:rect l="l" t="t" r="r" b="b"/>
              <a:pathLst>
                <a:path h="946150">
                  <a:moveTo>
                    <a:pt x="0" y="0"/>
                  </a:moveTo>
                  <a:lnTo>
                    <a:pt x="0" y="9461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288274" y="3071066"/>
            <a:ext cx="932903" cy="1021556"/>
            <a:chOff x="4562247" y="3548787"/>
            <a:chExt cx="992505" cy="1180465"/>
          </a:xfrm>
        </p:grpSpPr>
        <p:sp>
          <p:nvSpPr>
            <p:cNvPr id="15" name="object 15"/>
            <p:cNvSpPr/>
            <p:nvPr/>
          </p:nvSpPr>
          <p:spPr>
            <a:xfrm>
              <a:off x="4892447" y="3548787"/>
              <a:ext cx="212544" cy="24429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07889" y="3759199"/>
              <a:ext cx="242570" cy="725170"/>
            </a:xfrm>
            <a:custGeom>
              <a:avLst/>
              <a:gdLst/>
              <a:ahLst/>
              <a:cxnLst/>
              <a:rect l="l" t="t" r="r" b="b"/>
              <a:pathLst>
                <a:path w="242570" h="725170">
                  <a:moveTo>
                    <a:pt x="242570" y="0"/>
                  </a:moveTo>
                  <a:lnTo>
                    <a:pt x="0" y="72517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62247" y="4473347"/>
              <a:ext cx="212544" cy="24429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63489" y="3747769"/>
              <a:ext cx="344170" cy="736600"/>
            </a:xfrm>
            <a:custGeom>
              <a:avLst/>
              <a:gdLst/>
              <a:ahLst/>
              <a:cxnLst/>
              <a:rect l="l" t="t" r="r" b="b"/>
              <a:pathLst>
                <a:path w="344170" h="736600">
                  <a:moveTo>
                    <a:pt x="0" y="0"/>
                  </a:moveTo>
                  <a:lnTo>
                    <a:pt x="344170" y="736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42027" y="4484777"/>
              <a:ext cx="212544" cy="24429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593025" y="3832700"/>
            <a:ext cx="703706" cy="211565"/>
            <a:chOff x="5950357" y="4428897"/>
            <a:chExt cx="748665" cy="244475"/>
          </a:xfrm>
        </p:grpSpPr>
        <p:sp>
          <p:nvSpPr>
            <p:cNvPr id="21" name="object 21"/>
            <p:cNvSpPr/>
            <p:nvPr/>
          </p:nvSpPr>
          <p:spPr>
            <a:xfrm>
              <a:off x="5950357" y="4428897"/>
              <a:ext cx="212544" cy="24429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86297" y="4428897"/>
              <a:ext cx="212544" cy="24429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58230" y="4554219"/>
              <a:ext cx="332740" cy="11430"/>
            </a:xfrm>
            <a:custGeom>
              <a:avLst/>
              <a:gdLst/>
              <a:ahLst/>
              <a:cxnLst/>
              <a:rect l="l" t="t" r="r" b="b"/>
              <a:pathLst>
                <a:path w="332739" h="11429">
                  <a:moveTo>
                    <a:pt x="0" y="0"/>
                  </a:moveTo>
                  <a:lnTo>
                    <a:pt x="332740" y="1142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5811478" y="2994133"/>
            <a:ext cx="198587" cy="2125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9078" y="4355489"/>
            <a:ext cx="1473664" cy="620328"/>
          </a:xfrm>
          <a:prstGeom prst="rect">
            <a:avLst/>
          </a:prstGeom>
        </p:spPr>
        <p:txBody>
          <a:bodyPr vert="horz" wrap="square" lIns="0" tIns="40289" rIns="0" bIns="0" rtlCol="0">
            <a:spAutoFit/>
          </a:bodyPr>
          <a:lstStyle/>
          <a:p>
            <a:pPr marL="11511">
              <a:spcBef>
                <a:spcPts val="317"/>
              </a:spcBef>
              <a:tabLst>
                <a:tab pos="618731" algn="l"/>
              </a:tabLst>
            </a:pPr>
            <a:r>
              <a:rPr b="1" i="1" dirty="0">
                <a:latin typeface="Times New Roman"/>
                <a:cs typeface="Times New Roman"/>
              </a:rPr>
              <a:t>n</a:t>
            </a:r>
            <a:r>
              <a:rPr b="1" i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=2,	</a:t>
            </a:r>
            <a:r>
              <a:rPr b="1" i="1" dirty="0">
                <a:latin typeface="Times New Roman"/>
                <a:cs typeface="Times New Roman"/>
              </a:rPr>
              <a:t>k</a:t>
            </a:r>
            <a:r>
              <a:rPr b="1" i="1" spc="5" dirty="0">
                <a:latin typeface="Times New Roman"/>
                <a:cs typeface="Times New Roman"/>
              </a:rPr>
              <a:t> </a:t>
            </a:r>
            <a:r>
              <a:rPr b="1" spc="-36" dirty="0">
                <a:latin typeface="Times New Roman"/>
                <a:cs typeface="Times New Roman"/>
              </a:rPr>
              <a:t>=1</a:t>
            </a:r>
            <a:r>
              <a:rPr spc="-36" dirty="0">
                <a:latin typeface="Arial Black"/>
                <a:cs typeface="Arial Black"/>
              </a:rPr>
              <a:t>,</a:t>
            </a:r>
            <a:endParaRPr>
              <a:latin typeface="Arial Black"/>
              <a:cs typeface="Arial Black"/>
            </a:endParaRPr>
          </a:p>
          <a:p>
            <a:pPr marL="75974">
              <a:spcBef>
                <a:spcPts val="227"/>
              </a:spcBef>
            </a:pPr>
            <a:r>
              <a:rPr spc="-204" dirty="0">
                <a:latin typeface="Arial Black"/>
                <a:cs typeface="Arial Black"/>
              </a:rPr>
              <a:t>1</a:t>
            </a:r>
            <a:r>
              <a:rPr spc="-163" dirty="0">
                <a:latin typeface="Arial Black"/>
                <a:cs typeface="Arial Black"/>
              </a:rPr>
              <a:t> </a:t>
            </a:r>
            <a:r>
              <a:rPr spc="-236" dirty="0">
                <a:latin typeface="Arial Black"/>
                <a:cs typeface="Arial Black"/>
              </a:rPr>
              <a:t>component</a:t>
            </a:r>
            <a:endParaRPr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17584" y="4397252"/>
            <a:ext cx="1408009" cy="593555"/>
          </a:xfrm>
          <a:prstGeom prst="rect">
            <a:avLst/>
          </a:prstGeom>
        </p:spPr>
        <p:txBody>
          <a:bodyPr vert="horz" wrap="square" lIns="0" tIns="26475" rIns="0" bIns="0" rtlCol="0">
            <a:spAutoFit/>
          </a:bodyPr>
          <a:lstStyle/>
          <a:p>
            <a:pPr marL="11511">
              <a:spcBef>
                <a:spcPts val="208"/>
              </a:spcBef>
              <a:tabLst>
                <a:tab pos="619882" algn="l"/>
              </a:tabLst>
            </a:pPr>
            <a:r>
              <a:rPr b="1" i="1" dirty="0">
                <a:latin typeface="Times New Roman"/>
                <a:cs typeface="Times New Roman"/>
              </a:rPr>
              <a:t>n</a:t>
            </a:r>
            <a:r>
              <a:rPr b="1" i="1" spc="14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=3,	</a:t>
            </a:r>
            <a:r>
              <a:rPr b="1" i="1" dirty="0">
                <a:latin typeface="Times New Roman"/>
                <a:cs typeface="Times New Roman"/>
              </a:rPr>
              <a:t>k</a:t>
            </a:r>
            <a:r>
              <a:rPr b="1" i="1" spc="-5" dirty="0">
                <a:latin typeface="Times New Roman"/>
                <a:cs typeface="Times New Roman"/>
              </a:rPr>
              <a:t> </a:t>
            </a:r>
            <a:r>
              <a:rPr b="1" spc="-36" dirty="0">
                <a:latin typeface="Times New Roman"/>
                <a:cs typeface="Times New Roman"/>
              </a:rPr>
              <a:t>=2</a:t>
            </a:r>
            <a:r>
              <a:rPr spc="-36" dirty="0">
                <a:latin typeface="Arial Black"/>
                <a:cs typeface="Arial Black"/>
              </a:rPr>
              <a:t>,</a:t>
            </a:r>
            <a:endParaRPr>
              <a:latin typeface="Arial Black"/>
              <a:cs typeface="Arial Black"/>
            </a:endParaRPr>
          </a:p>
          <a:p>
            <a:pPr marL="11511">
              <a:spcBef>
                <a:spcPts val="118"/>
              </a:spcBef>
            </a:pPr>
            <a:r>
              <a:rPr spc="-204" dirty="0">
                <a:latin typeface="Arial Black"/>
                <a:cs typeface="Arial Black"/>
              </a:rPr>
              <a:t>1</a:t>
            </a:r>
            <a:r>
              <a:rPr spc="-159" dirty="0">
                <a:latin typeface="Arial Black"/>
                <a:cs typeface="Arial Black"/>
              </a:rPr>
              <a:t> </a:t>
            </a:r>
            <a:r>
              <a:rPr spc="-236" dirty="0">
                <a:latin typeface="Arial Black"/>
                <a:cs typeface="Arial Black"/>
              </a:rPr>
              <a:t>component</a:t>
            </a:r>
            <a:endParaRPr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85131" y="4364282"/>
            <a:ext cx="1525592" cy="57844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  <a:tabLst>
                <a:tab pos="618731" algn="l"/>
              </a:tabLst>
            </a:pPr>
            <a:r>
              <a:rPr b="1" i="1" dirty="0">
                <a:latin typeface="Times New Roman"/>
                <a:cs typeface="Times New Roman"/>
              </a:rPr>
              <a:t>n</a:t>
            </a:r>
            <a:r>
              <a:rPr b="1" i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=6,	</a:t>
            </a:r>
            <a:r>
              <a:rPr b="1" i="1" dirty="0">
                <a:latin typeface="Times New Roman"/>
                <a:cs typeface="Times New Roman"/>
              </a:rPr>
              <a:t>k</a:t>
            </a:r>
            <a:r>
              <a:rPr b="1" i="1" spc="-5" dirty="0">
                <a:latin typeface="Times New Roman"/>
                <a:cs typeface="Times New Roman"/>
              </a:rPr>
              <a:t> </a:t>
            </a:r>
            <a:r>
              <a:rPr b="1" spc="-36" dirty="0">
                <a:latin typeface="Times New Roman"/>
                <a:cs typeface="Times New Roman"/>
              </a:rPr>
              <a:t>=3</a:t>
            </a:r>
            <a:r>
              <a:rPr spc="-36" dirty="0">
                <a:latin typeface="Arial Black"/>
                <a:cs typeface="Arial Black"/>
              </a:rPr>
              <a:t>,</a:t>
            </a:r>
            <a:endParaRPr>
              <a:latin typeface="Arial Black"/>
              <a:cs typeface="Arial Black"/>
            </a:endParaRPr>
          </a:p>
          <a:p>
            <a:pPr marL="11511">
              <a:spcBef>
                <a:spcPts val="109"/>
              </a:spcBef>
            </a:pPr>
            <a:r>
              <a:rPr spc="-204" dirty="0">
                <a:latin typeface="Arial Black"/>
                <a:cs typeface="Arial Black"/>
              </a:rPr>
              <a:t>3</a:t>
            </a:r>
            <a:r>
              <a:rPr spc="-181" dirty="0">
                <a:latin typeface="Arial Black"/>
                <a:cs typeface="Arial Black"/>
              </a:rPr>
              <a:t> </a:t>
            </a:r>
            <a:r>
              <a:rPr spc="-230" dirty="0">
                <a:latin typeface="Arial Black"/>
                <a:cs typeface="Arial Black"/>
              </a:rPr>
              <a:t>components</a:t>
            </a:r>
            <a:endParaRPr>
              <a:latin typeface="Arial Black"/>
              <a:cs typeface="Arial Black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009987" y="2966657"/>
            <a:ext cx="808755" cy="1097390"/>
            <a:chOff x="7457847" y="3428137"/>
            <a:chExt cx="860425" cy="1268095"/>
          </a:xfrm>
        </p:grpSpPr>
        <p:sp>
          <p:nvSpPr>
            <p:cNvPr id="29" name="object 29"/>
            <p:cNvSpPr/>
            <p:nvPr/>
          </p:nvSpPr>
          <p:spPr>
            <a:xfrm>
              <a:off x="7709307" y="3428137"/>
              <a:ext cx="211274" cy="24429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555230" y="3649979"/>
              <a:ext cx="220979" cy="692150"/>
            </a:xfrm>
            <a:custGeom>
              <a:avLst/>
              <a:gdLst/>
              <a:ahLst/>
              <a:cxnLst/>
              <a:rect l="l" t="t" r="r" b="b"/>
              <a:pathLst>
                <a:path w="220979" h="692150">
                  <a:moveTo>
                    <a:pt x="220979" y="0"/>
                  </a:moveTo>
                  <a:lnTo>
                    <a:pt x="0" y="6921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457847" y="4342537"/>
              <a:ext cx="212544" cy="24302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887970" y="3627119"/>
              <a:ext cx="284480" cy="825500"/>
            </a:xfrm>
            <a:custGeom>
              <a:avLst/>
              <a:gdLst/>
              <a:ahLst/>
              <a:cxnLst/>
              <a:rect l="l" t="t" r="r" b="b"/>
              <a:pathLst>
                <a:path w="284479" h="825500">
                  <a:moveTo>
                    <a:pt x="0" y="0"/>
                  </a:moveTo>
                  <a:lnTo>
                    <a:pt x="284479" y="8255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108087" y="4450487"/>
              <a:ext cx="210004" cy="24556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56830" y="4511039"/>
              <a:ext cx="444500" cy="76200"/>
            </a:xfrm>
            <a:custGeom>
              <a:avLst/>
              <a:gdLst/>
              <a:ahLst/>
              <a:cxnLst/>
              <a:rect l="l" t="t" r="r" b="b"/>
              <a:pathLst>
                <a:path w="444500" h="76200">
                  <a:moveTo>
                    <a:pt x="0" y="0"/>
                  </a:moveTo>
                  <a:lnTo>
                    <a:pt x="444500" y="76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8048535" y="3842591"/>
            <a:ext cx="198587" cy="2114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10336" y="3052382"/>
            <a:ext cx="199780" cy="2114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448436" y="3452432"/>
            <a:ext cx="198587" cy="2114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967823" y="4336806"/>
            <a:ext cx="1525592" cy="57844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  <a:tabLst>
                <a:tab pos="618731" algn="l"/>
              </a:tabLst>
            </a:pPr>
            <a:r>
              <a:rPr b="1" i="1" dirty="0">
                <a:latin typeface="Times New Roman"/>
                <a:cs typeface="Times New Roman"/>
              </a:rPr>
              <a:t>n</a:t>
            </a:r>
            <a:r>
              <a:rPr b="1" i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=6,	</a:t>
            </a:r>
            <a:r>
              <a:rPr b="1" i="1" dirty="0">
                <a:latin typeface="Times New Roman"/>
                <a:cs typeface="Times New Roman"/>
              </a:rPr>
              <a:t>k</a:t>
            </a:r>
            <a:r>
              <a:rPr b="1" i="1" spc="-5" dirty="0">
                <a:latin typeface="Times New Roman"/>
                <a:cs typeface="Times New Roman"/>
              </a:rPr>
              <a:t> </a:t>
            </a:r>
            <a:r>
              <a:rPr b="1" spc="-36" dirty="0">
                <a:latin typeface="Times New Roman"/>
                <a:cs typeface="Times New Roman"/>
              </a:rPr>
              <a:t>=3</a:t>
            </a:r>
            <a:r>
              <a:rPr spc="-36" dirty="0">
                <a:latin typeface="Arial Black"/>
                <a:cs typeface="Arial Black"/>
              </a:rPr>
              <a:t>,</a:t>
            </a:r>
            <a:endParaRPr>
              <a:latin typeface="Arial Black"/>
              <a:cs typeface="Arial Black"/>
            </a:endParaRPr>
          </a:p>
          <a:p>
            <a:pPr marL="11511">
              <a:spcBef>
                <a:spcPts val="109"/>
              </a:spcBef>
            </a:pPr>
            <a:r>
              <a:rPr spc="-204" dirty="0">
                <a:latin typeface="Arial Black"/>
                <a:cs typeface="Arial Black"/>
              </a:rPr>
              <a:t>4</a:t>
            </a:r>
            <a:r>
              <a:rPr spc="-181" dirty="0">
                <a:latin typeface="Arial Black"/>
                <a:cs typeface="Arial Black"/>
              </a:rPr>
              <a:t> </a:t>
            </a:r>
            <a:r>
              <a:rPr spc="-230" dirty="0">
                <a:latin typeface="Arial Black"/>
                <a:cs typeface="Arial Black"/>
              </a:rPr>
              <a:t>components</a:t>
            </a:r>
            <a:endParaRPr>
              <a:latin typeface="Arial Black"/>
              <a:cs typeface="Arial Black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18</a:t>
            </a:fld>
            <a:endParaRPr sz="1200" b="1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5"/>
          </p:nvPr>
        </p:nvSpPr>
        <p:spPr>
          <a:xfrm>
            <a:off x="457200" y="6377940"/>
            <a:ext cx="7553136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6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3354" y="626452"/>
            <a:ext cx="3027692" cy="56562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3600" spc="-5" dirty="0"/>
              <a:t>Complement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1506491" y="4875335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dirty="0"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9561" y="4518147"/>
            <a:ext cx="1257002" cy="1145198"/>
          </a:xfrm>
          <a:custGeom>
            <a:avLst/>
            <a:gdLst/>
            <a:ahLst/>
            <a:cxnLst/>
            <a:rect l="l" t="t" r="r" b="b"/>
            <a:pathLst>
              <a:path w="1337310" h="1323340">
                <a:moveTo>
                  <a:pt x="599439" y="0"/>
                </a:moveTo>
                <a:lnTo>
                  <a:pt x="0" y="516889"/>
                </a:lnTo>
              </a:path>
              <a:path w="1337310" h="1323340">
                <a:moveTo>
                  <a:pt x="26669" y="516889"/>
                </a:moveTo>
                <a:lnTo>
                  <a:pt x="283210" y="1308099"/>
                </a:lnTo>
              </a:path>
              <a:path w="1337310" h="1323340">
                <a:moveTo>
                  <a:pt x="284480" y="1308099"/>
                </a:moveTo>
                <a:lnTo>
                  <a:pt x="1094739" y="1323339"/>
                </a:lnTo>
              </a:path>
              <a:path w="1337310" h="1323340">
                <a:moveTo>
                  <a:pt x="1094739" y="1323339"/>
                </a:moveTo>
                <a:lnTo>
                  <a:pt x="1337310" y="516889"/>
                </a:lnTo>
              </a:path>
              <a:path w="1337310" h="1323340">
                <a:moveTo>
                  <a:pt x="595630" y="6349"/>
                </a:moveTo>
                <a:lnTo>
                  <a:pt x="1323339" y="530859"/>
                </a:lnTo>
              </a:path>
              <a:path w="1337310" h="1323340">
                <a:moveTo>
                  <a:pt x="600710" y="8889"/>
                </a:moveTo>
                <a:lnTo>
                  <a:pt x="283210" y="132333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20868" y="4813789"/>
            <a:ext cx="119373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1965" y="5556739"/>
            <a:ext cx="16772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5764" y="5661146"/>
            <a:ext cx="119373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2459" y="4842364"/>
            <a:ext cx="119373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26970" y="4466845"/>
            <a:ext cx="1342354" cy="1251255"/>
            <a:chOff x="2475637" y="5161687"/>
            <a:chExt cx="1428115" cy="1445895"/>
          </a:xfrm>
        </p:grpSpPr>
        <p:sp>
          <p:nvSpPr>
            <p:cNvPr id="11" name="object 11"/>
            <p:cNvSpPr/>
            <p:nvPr/>
          </p:nvSpPr>
          <p:spPr>
            <a:xfrm>
              <a:off x="3056027" y="5161687"/>
              <a:ext cx="131264" cy="1414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75637" y="5659527"/>
              <a:ext cx="131264" cy="141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46147" y="6452007"/>
              <a:ext cx="131264" cy="141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42437" y="6465977"/>
              <a:ext cx="131264" cy="141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72307" y="5659527"/>
              <a:ext cx="131264" cy="1414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866006" y="4518147"/>
            <a:ext cx="1239096" cy="1137505"/>
          </a:xfrm>
          <a:custGeom>
            <a:avLst/>
            <a:gdLst/>
            <a:ahLst/>
            <a:cxnLst/>
            <a:rect l="l" t="t" r="r" b="b"/>
            <a:pathLst>
              <a:path w="1318259" h="1314450">
                <a:moveTo>
                  <a:pt x="16510" y="502919"/>
                </a:moveTo>
                <a:lnTo>
                  <a:pt x="1074420" y="1314449"/>
                </a:lnTo>
              </a:path>
              <a:path w="1318259" h="1314450">
                <a:moveTo>
                  <a:pt x="260350" y="1297939"/>
                </a:moveTo>
                <a:lnTo>
                  <a:pt x="1318260" y="507999"/>
                </a:lnTo>
              </a:path>
              <a:path w="1318259" h="1314450">
                <a:moveTo>
                  <a:pt x="0" y="494029"/>
                </a:moveTo>
                <a:lnTo>
                  <a:pt x="1304290" y="523239"/>
                </a:lnTo>
              </a:path>
              <a:path w="1318259" h="1314450">
                <a:moveTo>
                  <a:pt x="582929" y="0"/>
                </a:moveTo>
                <a:lnTo>
                  <a:pt x="1085850" y="130428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67571" y="1568130"/>
            <a:ext cx="7599905" cy="3216821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481172" marR="4605" indent="-469659">
              <a:lnSpc>
                <a:spcPct val="123600"/>
              </a:lnSpc>
              <a:spcBef>
                <a:spcPts val="118"/>
              </a:spcBef>
              <a:tabLst>
                <a:tab pos="480596" algn="l"/>
                <a:tab pos="2772492" algn="l"/>
                <a:tab pos="3231792" algn="l"/>
                <a:tab pos="3733684" algn="l"/>
              </a:tabLst>
            </a:pPr>
            <a:r>
              <a:rPr sz="3900" spc="-393" baseline="5747" dirty="0">
                <a:latin typeface="UnDotum"/>
                <a:cs typeface="UnDotum"/>
              </a:rPr>
              <a:t>	</a:t>
            </a:r>
            <a:r>
              <a:rPr sz="2700" b="1" i="1" spc="36" dirty="0">
                <a:latin typeface="Arial"/>
                <a:cs typeface="Arial"/>
              </a:rPr>
              <a:t>Complement	</a:t>
            </a:r>
            <a:r>
              <a:rPr sz="2700" b="1" i="1" spc="-82" dirty="0">
                <a:latin typeface="Arial"/>
                <a:cs typeface="Arial"/>
              </a:rPr>
              <a:t>of	</a:t>
            </a:r>
            <a:r>
              <a:rPr sz="2600" b="1" i="1" dirty="0">
                <a:latin typeface="Times New Roman"/>
                <a:cs typeface="Times New Roman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:	</a:t>
            </a:r>
            <a:r>
              <a:rPr sz="2600" spc="-290" dirty="0">
                <a:latin typeface="Arial Black"/>
                <a:cs typeface="Arial Black"/>
              </a:rPr>
              <a:t>The </a:t>
            </a:r>
            <a:r>
              <a:rPr sz="2600" spc="-349" dirty="0">
                <a:latin typeface="Arial Black"/>
                <a:cs typeface="Arial Black"/>
              </a:rPr>
              <a:t>complement </a:t>
            </a:r>
            <a:r>
              <a:rPr sz="2600" i="1" dirty="0">
                <a:latin typeface="Times New Roman"/>
                <a:cs typeface="Times New Roman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’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295" dirty="0">
                <a:latin typeface="Arial Black"/>
                <a:cs typeface="Arial Black"/>
              </a:rPr>
              <a:t>a  </a:t>
            </a:r>
            <a:r>
              <a:rPr sz="2600" spc="-317" dirty="0">
                <a:latin typeface="Arial Black"/>
                <a:cs typeface="Arial Black"/>
              </a:rPr>
              <a:t>simple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i="1" dirty="0">
                <a:latin typeface="Times New Roman"/>
                <a:cs typeface="Times New Roman"/>
              </a:rPr>
              <a:t>G</a:t>
            </a:r>
            <a:r>
              <a:rPr sz="2600" i="1" spc="272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:</a:t>
            </a:r>
          </a:p>
          <a:p>
            <a:pPr marL="673410">
              <a:spcBef>
                <a:spcPts val="1251"/>
              </a:spcBef>
            </a:pPr>
            <a:r>
              <a:rPr sz="2500" dirty="0">
                <a:latin typeface="Arial Black"/>
                <a:cs typeface="Arial Black"/>
              </a:rPr>
              <a:t>– </a:t>
            </a:r>
            <a:r>
              <a:rPr sz="2500" spc="-286" dirty="0">
                <a:latin typeface="Arial Black"/>
                <a:cs typeface="Arial Black"/>
              </a:rPr>
              <a:t>A </a:t>
            </a:r>
            <a:r>
              <a:rPr sz="2500" spc="-308" dirty="0">
                <a:latin typeface="Arial Black"/>
                <a:cs typeface="Arial Black"/>
              </a:rPr>
              <a:t>simple</a:t>
            </a:r>
            <a:r>
              <a:rPr sz="2500" spc="103" dirty="0">
                <a:latin typeface="Arial Black"/>
                <a:cs typeface="Arial Black"/>
              </a:rPr>
              <a:t> </a:t>
            </a:r>
            <a:r>
              <a:rPr sz="2500" spc="-286" dirty="0">
                <a:latin typeface="Arial Black"/>
                <a:cs typeface="Arial Black"/>
              </a:rPr>
              <a:t>graph</a:t>
            </a:r>
            <a:endParaRPr sz="2500" dirty="0">
              <a:latin typeface="Arial Black"/>
              <a:cs typeface="Arial Black"/>
            </a:endParaRPr>
          </a:p>
          <a:p>
            <a:pPr marL="673410">
              <a:spcBef>
                <a:spcPts val="1251"/>
              </a:spcBef>
              <a:tabLst>
                <a:tab pos="957163" algn="l"/>
              </a:tabLst>
            </a:pPr>
            <a:r>
              <a:rPr sz="3800" baseline="3968" dirty="0">
                <a:latin typeface="Times New Roman"/>
                <a:cs typeface="Times New Roman"/>
              </a:rPr>
              <a:t>–	</a:t>
            </a:r>
            <a:r>
              <a:rPr sz="2500" i="1" spc="-5" dirty="0">
                <a:latin typeface="Times New Roman"/>
                <a:cs typeface="Times New Roman"/>
              </a:rPr>
              <a:t>V</a:t>
            </a:r>
            <a:r>
              <a:rPr sz="2500" spc="-5" dirty="0">
                <a:latin typeface="Times New Roman"/>
                <a:cs typeface="Times New Roman"/>
              </a:rPr>
              <a:t>(</a:t>
            </a:r>
            <a:r>
              <a:rPr sz="2500" i="1" spc="-5" dirty="0">
                <a:latin typeface="Times New Roman"/>
                <a:cs typeface="Times New Roman"/>
              </a:rPr>
              <a:t>G</a:t>
            </a:r>
            <a:r>
              <a:rPr sz="2500" spc="-5" dirty="0">
                <a:latin typeface="Times New Roman"/>
                <a:cs typeface="Times New Roman"/>
              </a:rPr>
              <a:t>’) </a:t>
            </a:r>
            <a:r>
              <a:rPr sz="2500" dirty="0">
                <a:latin typeface="Times New Roman"/>
                <a:cs typeface="Times New Roman"/>
              </a:rPr>
              <a:t>=</a:t>
            </a:r>
            <a:r>
              <a:rPr sz="2500" spc="-18" dirty="0">
                <a:latin typeface="Times New Roman"/>
                <a:cs typeface="Times New Roman"/>
              </a:rPr>
              <a:t> </a:t>
            </a:r>
            <a:r>
              <a:rPr sz="2500" i="1" spc="-5" dirty="0">
                <a:latin typeface="Times New Roman"/>
                <a:cs typeface="Times New Roman"/>
              </a:rPr>
              <a:t>V</a:t>
            </a:r>
            <a:r>
              <a:rPr sz="2500" spc="-5" dirty="0">
                <a:latin typeface="Times New Roman"/>
                <a:cs typeface="Times New Roman"/>
              </a:rPr>
              <a:t>(</a:t>
            </a:r>
            <a:r>
              <a:rPr sz="2500" i="1" spc="-5" dirty="0">
                <a:latin typeface="Times New Roman"/>
                <a:cs typeface="Times New Roman"/>
              </a:rPr>
              <a:t>G</a:t>
            </a:r>
            <a:r>
              <a:rPr sz="2500" spc="-5" dirty="0">
                <a:latin typeface="Times New Roman"/>
                <a:cs typeface="Times New Roman"/>
              </a:rPr>
              <a:t>)</a:t>
            </a:r>
            <a:endParaRPr sz="2500" dirty="0">
              <a:latin typeface="Times New Roman"/>
              <a:cs typeface="Times New Roman"/>
            </a:endParaRPr>
          </a:p>
          <a:p>
            <a:pPr marL="673410">
              <a:spcBef>
                <a:spcPts val="1251"/>
              </a:spcBef>
              <a:tabLst>
                <a:tab pos="957163" algn="l"/>
              </a:tabLst>
            </a:pPr>
            <a:r>
              <a:rPr sz="3800" baseline="3968" dirty="0">
                <a:latin typeface="Times New Roman"/>
                <a:cs typeface="Times New Roman"/>
              </a:rPr>
              <a:t>–	</a:t>
            </a:r>
            <a:r>
              <a:rPr sz="2500" i="1" spc="-5" dirty="0">
                <a:latin typeface="Times New Roman"/>
                <a:cs typeface="Times New Roman"/>
              </a:rPr>
              <a:t>E</a:t>
            </a:r>
            <a:r>
              <a:rPr sz="2500" spc="-5" dirty="0">
                <a:latin typeface="Times New Roman"/>
                <a:cs typeface="Times New Roman"/>
              </a:rPr>
              <a:t>(</a:t>
            </a:r>
            <a:r>
              <a:rPr sz="2500" i="1" spc="-5" dirty="0">
                <a:latin typeface="Times New Roman"/>
                <a:cs typeface="Times New Roman"/>
              </a:rPr>
              <a:t>G</a:t>
            </a:r>
            <a:r>
              <a:rPr sz="2500" spc="-5" dirty="0">
                <a:latin typeface="Times New Roman"/>
                <a:cs typeface="Times New Roman"/>
              </a:rPr>
              <a:t>’) </a:t>
            </a:r>
            <a:r>
              <a:rPr sz="2500" dirty="0">
                <a:latin typeface="Times New Roman"/>
                <a:cs typeface="Times New Roman"/>
              </a:rPr>
              <a:t>= { </a:t>
            </a:r>
            <a:r>
              <a:rPr sz="2500" i="1" dirty="0">
                <a:latin typeface="Times New Roman"/>
                <a:cs typeface="Times New Roman"/>
              </a:rPr>
              <a:t>uv </a:t>
            </a:r>
            <a:r>
              <a:rPr sz="2500" dirty="0">
                <a:latin typeface="Times New Roman"/>
                <a:cs typeface="Times New Roman"/>
              </a:rPr>
              <a:t>| </a:t>
            </a:r>
            <a:r>
              <a:rPr sz="2500" i="1" dirty="0">
                <a:latin typeface="Times New Roman"/>
                <a:cs typeface="Times New Roman"/>
              </a:rPr>
              <a:t>uv </a:t>
            </a:r>
            <a:r>
              <a:rPr sz="2500" spc="-5" dirty="0">
                <a:latin typeface="Symbol"/>
                <a:cs typeface="Symbol"/>
              </a:rPr>
              <a:t></a:t>
            </a:r>
            <a:r>
              <a:rPr sz="2500" i="1" spc="-5" dirty="0">
                <a:latin typeface="Times New Roman"/>
                <a:cs typeface="Times New Roman"/>
              </a:rPr>
              <a:t>E</a:t>
            </a:r>
            <a:r>
              <a:rPr sz="2500" spc="-5" dirty="0">
                <a:latin typeface="Times New Roman"/>
                <a:cs typeface="Times New Roman"/>
              </a:rPr>
              <a:t>(</a:t>
            </a:r>
            <a:r>
              <a:rPr sz="2500" i="1" spc="-5" dirty="0">
                <a:latin typeface="Times New Roman"/>
                <a:cs typeface="Times New Roman"/>
              </a:rPr>
              <a:t>G</a:t>
            </a:r>
            <a:r>
              <a:rPr sz="2500" spc="-5" dirty="0">
                <a:latin typeface="Times New Roman"/>
                <a:cs typeface="Times New Roman"/>
              </a:rPr>
              <a:t>)</a:t>
            </a:r>
            <a:r>
              <a:rPr sz="2500" spc="-82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}</a:t>
            </a:r>
          </a:p>
          <a:p>
            <a:pPr marL="5425266">
              <a:lnSpc>
                <a:spcPts val="1672"/>
              </a:lnSpc>
              <a:spcBef>
                <a:spcPts val="734"/>
              </a:spcBef>
            </a:pPr>
            <a:r>
              <a:rPr sz="1600" i="1" dirty="0">
                <a:latin typeface="Times New Roman"/>
                <a:cs typeface="Times New Roman"/>
              </a:rPr>
              <a:t>u</a:t>
            </a:r>
            <a:endParaRPr sz="1600" dirty="0">
              <a:latin typeface="Times New Roman"/>
              <a:cs typeface="Times New Roman"/>
            </a:endParaRPr>
          </a:p>
          <a:p>
            <a:pPr marL="2216497">
              <a:lnSpc>
                <a:spcPts val="1672"/>
              </a:lnSpc>
            </a:pPr>
            <a:r>
              <a:rPr sz="1600" i="1" dirty="0">
                <a:latin typeface="Times New Roman"/>
                <a:cs typeface="Times New Roman"/>
              </a:rPr>
              <a:t>u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15695" y="4701686"/>
            <a:ext cx="452425" cy="858009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R="4605" algn="r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00">
              <a:latin typeface="Times New Roman"/>
              <a:cs typeface="Times New Roman"/>
            </a:endParaRPr>
          </a:p>
          <a:p>
            <a:pPr marL="11511"/>
            <a:r>
              <a:rPr sz="2400" spc="-5" dirty="0">
                <a:latin typeface="Times New Roman"/>
                <a:cs typeface="Times New Roman"/>
              </a:rPr>
              <a:t>G’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00602" y="4815987"/>
            <a:ext cx="119373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0504" y="5491895"/>
            <a:ext cx="16772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38552" y="5501787"/>
            <a:ext cx="119373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805510" y="4459152"/>
            <a:ext cx="1341160" cy="1252354"/>
            <a:chOff x="6176417" y="5152797"/>
            <a:chExt cx="1426845" cy="1447165"/>
          </a:xfrm>
        </p:grpSpPr>
        <p:sp>
          <p:nvSpPr>
            <p:cNvPr id="23" name="object 23"/>
            <p:cNvSpPr/>
            <p:nvPr/>
          </p:nvSpPr>
          <p:spPr>
            <a:xfrm>
              <a:off x="6756807" y="5152797"/>
              <a:ext cx="131264" cy="141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6417" y="5651907"/>
              <a:ext cx="131264" cy="141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46927" y="6443117"/>
              <a:ext cx="131264" cy="1414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43217" y="6458357"/>
              <a:ext cx="131264" cy="141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73087" y="5651907"/>
              <a:ext cx="129994" cy="1414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Footer Placeholder 29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6962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19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085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8509" y="545719"/>
            <a:ext cx="2508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Int</a:t>
            </a:r>
            <a:r>
              <a:rPr sz="3600" spc="-60" dirty="0"/>
              <a:t>r</a:t>
            </a:r>
            <a:r>
              <a:rPr sz="3600" spc="-5" dirty="0"/>
              <a:t>oduction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41044" y="1578965"/>
            <a:ext cx="4334510" cy="385889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600" b="1" dirty="0">
                <a:latin typeface="Times New Roman"/>
                <a:cs typeface="Times New Roman"/>
              </a:rPr>
              <a:t>What is a graph</a:t>
            </a:r>
            <a:r>
              <a:rPr sz="2600" b="1" spc="-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?</a:t>
            </a:r>
            <a:endParaRPr sz="2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latin typeface="Times New Roman"/>
                <a:cs typeface="Times New Roman"/>
              </a:rPr>
              <a:t>It is a pair G = </a:t>
            </a:r>
            <a:r>
              <a:rPr sz="2600" b="1" spc="-114" dirty="0">
                <a:latin typeface="Times New Roman"/>
                <a:cs typeface="Times New Roman"/>
              </a:rPr>
              <a:t>(V, </a:t>
            </a:r>
            <a:r>
              <a:rPr sz="2600" b="1" dirty="0">
                <a:latin typeface="Times New Roman"/>
                <a:cs typeface="Times New Roman"/>
              </a:rPr>
              <a:t>E),</a:t>
            </a:r>
            <a:r>
              <a:rPr sz="2600" b="1" spc="-3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where</a:t>
            </a:r>
            <a:endParaRPr sz="2600" dirty="0">
              <a:latin typeface="Times New Roman"/>
              <a:cs typeface="Times New Roman"/>
            </a:endParaRPr>
          </a:p>
          <a:p>
            <a:pPr marL="812165" lvl="1" indent="-343535">
              <a:lnSpc>
                <a:spcPct val="100000"/>
              </a:lnSpc>
              <a:spcBef>
                <a:spcPts val="515"/>
              </a:spcBef>
              <a:buFont typeface="Wingdings"/>
              <a:buChar char="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V = V(G) = set of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vertices</a:t>
            </a:r>
          </a:p>
          <a:p>
            <a:pPr marL="812165" lvl="1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E = E(G) = set of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edges</a:t>
            </a: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Example:</a:t>
            </a:r>
            <a:endParaRPr sz="2400" dirty="0">
              <a:latin typeface="Arial"/>
              <a:cs typeface="Arial"/>
            </a:endParaRPr>
          </a:p>
          <a:p>
            <a:pPr marL="812165" lvl="1" indent="-343535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V = {s, u, </a:t>
            </a:r>
            <a:r>
              <a:rPr sz="2000" spc="-80" dirty="0">
                <a:latin typeface="Arial"/>
                <a:cs typeface="Arial"/>
              </a:rPr>
              <a:t>v, </a:t>
            </a:r>
            <a:r>
              <a:rPr sz="2000" spc="-55" dirty="0">
                <a:latin typeface="Arial"/>
                <a:cs typeface="Arial"/>
              </a:rPr>
              <a:t>w, </a:t>
            </a:r>
            <a:r>
              <a:rPr sz="2000" dirty="0">
                <a:latin typeface="Arial"/>
                <a:cs typeface="Arial"/>
              </a:rPr>
              <a:t>x, </a:t>
            </a:r>
            <a:r>
              <a:rPr sz="2000" spc="-80" dirty="0">
                <a:latin typeface="Arial"/>
                <a:cs typeface="Arial"/>
              </a:rPr>
              <a:t>y,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z}</a:t>
            </a:r>
          </a:p>
          <a:p>
            <a:pPr marL="812165" lvl="1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E = {(x,s), </a:t>
            </a:r>
            <a:r>
              <a:rPr sz="2000" spc="-5" dirty="0">
                <a:latin typeface="Arial"/>
                <a:cs typeface="Arial"/>
              </a:rPr>
              <a:t>(x,v), </a:t>
            </a:r>
            <a:r>
              <a:rPr sz="2000" dirty="0">
                <a:latin typeface="Arial"/>
                <a:cs typeface="Arial"/>
              </a:rPr>
              <a:t>(x,u),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(v,w),</a:t>
            </a:r>
            <a:endParaRPr sz="2000" dirty="0">
              <a:latin typeface="Arial"/>
              <a:cs typeface="Arial"/>
            </a:endParaRPr>
          </a:p>
          <a:p>
            <a:pPr marL="812165" marR="30861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(s,v), </a:t>
            </a:r>
            <a:r>
              <a:rPr sz="2000" dirty="0">
                <a:latin typeface="Arial"/>
                <a:cs typeface="Arial"/>
              </a:rPr>
              <a:t>(s,u), (s,w), </a:t>
            </a:r>
            <a:r>
              <a:rPr sz="2000" spc="-5" dirty="0">
                <a:latin typeface="Arial"/>
                <a:cs typeface="Arial"/>
              </a:rPr>
              <a:t>(s,y),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(w,y),  </a:t>
            </a:r>
            <a:r>
              <a:rPr sz="2000" spc="-5" dirty="0">
                <a:latin typeface="Arial"/>
                <a:cs typeface="Arial"/>
              </a:rPr>
              <a:t>(u,y),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(u,z),(y,z)}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2057400"/>
            <a:ext cx="3715511" cy="37431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457200" y="6477000"/>
            <a:ext cx="7696200" cy="184666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6736080" y="64447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8172" y="651729"/>
            <a:ext cx="5851684" cy="56562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3600" spc="-5" dirty="0"/>
              <a:t>Clique and Independent set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710272" y="1466964"/>
            <a:ext cx="7022138" cy="2744252"/>
          </a:xfrm>
          <a:prstGeom prst="rect">
            <a:avLst/>
          </a:prstGeom>
        </p:spPr>
        <p:txBody>
          <a:bodyPr vert="horz" wrap="square" lIns="0" tIns="68492" rIns="0" bIns="0" rtlCol="0">
            <a:spAutoFit/>
          </a:bodyPr>
          <a:lstStyle/>
          <a:p>
            <a:pPr marL="493834" marR="321165" indent="-470811">
              <a:lnSpc>
                <a:spcPts val="2837"/>
              </a:lnSpc>
              <a:spcBef>
                <a:spcPts val="539"/>
              </a:spcBef>
              <a:buFont typeface="UnDotum"/>
              <a:buChar char=""/>
              <a:tabLst>
                <a:tab pos="493258" algn="l"/>
                <a:tab pos="493834" algn="l"/>
                <a:tab pos="2109442" algn="l"/>
              </a:tabLst>
            </a:pPr>
            <a:r>
              <a:rPr sz="2600" spc="-295" dirty="0">
                <a:latin typeface="Arial Black"/>
                <a:cs typeface="Arial Black"/>
              </a:rPr>
              <a:t>A</a:t>
            </a:r>
            <a:r>
              <a:rPr sz="2600" spc="-154" dirty="0">
                <a:latin typeface="Arial Black"/>
                <a:cs typeface="Arial Black"/>
              </a:rPr>
              <a:t> </a:t>
            </a:r>
            <a:r>
              <a:rPr sz="2700" b="1" i="1" spc="36" dirty="0">
                <a:solidFill>
                  <a:srgbClr val="3333CC"/>
                </a:solidFill>
                <a:latin typeface="Arial"/>
                <a:cs typeface="Arial"/>
              </a:rPr>
              <a:t>Clique	</a:t>
            </a:r>
            <a:r>
              <a:rPr sz="2600" spc="-295" dirty="0">
                <a:latin typeface="Arial Black"/>
                <a:cs typeface="Arial Black"/>
              </a:rPr>
              <a:t>in a </a:t>
            </a:r>
            <a:r>
              <a:rPr sz="2600" spc="-267" dirty="0">
                <a:latin typeface="Arial Black"/>
                <a:cs typeface="Arial Black"/>
              </a:rPr>
              <a:t>graph: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40" dirty="0">
                <a:latin typeface="Arial Black"/>
                <a:cs typeface="Arial Black"/>
              </a:rPr>
              <a:t>set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331" dirty="0">
                <a:latin typeface="Arial Black"/>
                <a:cs typeface="Arial Black"/>
              </a:rPr>
              <a:t>pairwise  </a:t>
            </a:r>
            <a:r>
              <a:rPr sz="2600" spc="-326" dirty="0">
                <a:latin typeface="Arial Black"/>
                <a:cs typeface="Arial Black"/>
              </a:rPr>
              <a:t>adjacent </a:t>
            </a:r>
            <a:r>
              <a:rPr sz="2600" spc="-331" dirty="0">
                <a:latin typeface="Arial Black"/>
                <a:cs typeface="Arial Black"/>
              </a:rPr>
              <a:t>vertices </a:t>
            </a:r>
            <a:r>
              <a:rPr sz="2600" spc="-222" dirty="0">
                <a:latin typeface="Arial Black"/>
                <a:cs typeface="Arial Black"/>
              </a:rPr>
              <a:t>(a </a:t>
            </a:r>
            <a:r>
              <a:rPr sz="2600" spc="-349" dirty="0">
                <a:latin typeface="Arial Black"/>
                <a:cs typeface="Arial Black"/>
              </a:rPr>
              <a:t>complete</a:t>
            </a:r>
            <a:r>
              <a:rPr sz="2600" spc="-230" dirty="0">
                <a:latin typeface="Arial Black"/>
                <a:cs typeface="Arial Black"/>
              </a:rPr>
              <a:t> </a:t>
            </a:r>
            <a:r>
              <a:rPr sz="2600" spc="-276" dirty="0">
                <a:latin typeface="Arial Black"/>
                <a:cs typeface="Arial Black"/>
              </a:rPr>
              <a:t>subgraph)</a:t>
            </a:r>
            <a:endParaRPr sz="2600">
              <a:latin typeface="Arial Black"/>
              <a:cs typeface="Arial Black"/>
            </a:endParaRPr>
          </a:p>
          <a:p>
            <a:pPr marL="493834" marR="16116" indent="-470811">
              <a:lnSpc>
                <a:spcPts val="2837"/>
              </a:lnSpc>
              <a:spcBef>
                <a:spcPts val="1641"/>
              </a:spcBef>
              <a:buFont typeface="UnDotum"/>
              <a:buChar char=""/>
              <a:tabLst>
                <a:tab pos="493258" algn="l"/>
                <a:tab pos="493834" algn="l"/>
                <a:tab pos="3258843" algn="l"/>
                <a:tab pos="3978874" algn="l"/>
              </a:tabLst>
            </a:pPr>
            <a:r>
              <a:rPr sz="2600" spc="-295" dirty="0">
                <a:latin typeface="Arial Black"/>
                <a:cs typeface="Arial Black"/>
              </a:rPr>
              <a:t>An</a:t>
            </a:r>
            <a:r>
              <a:rPr sz="2600" spc="-131" dirty="0">
                <a:latin typeface="Arial Black"/>
                <a:cs typeface="Arial Black"/>
              </a:rPr>
              <a:t> </a:t>
            </a:r>
            <a:r>
              <a:rPr sz="2700" b="1" i="1" spc="41" dirty="0">
                <a:solidFill>
                  <a:srgbClr val="3333CC"/>
                </a:solidFill>
                <a:latin typeface="Arial"/>
                <a:cs typeface="Arial"/>
              </a:rPr>
              <a:t>independent	</a:t>
            </a:r>
            <a:r>
              <a:rPr sz="2700" b="1" i="1" spc="-5" dirty="0">
                <a:solidFill>
                  <a:srgbClr val="3333CC"/>
                </a:solidFill>
                <a:latin typeface="Arial"/>
                <a:cs typeface="Arial"/>
              </a:rPr>
              <a:t>set	</a:t>
            </a:r>
            <a:r>
              <a:rPr sz="2600" spc="-295" dirty="0">
                <a:latin typeface="Arial Black"/>
                <a:cs typeface="Arial Black"/>
              </a:rPr>
              <a:t>in a </a:t>
            </a:r>
            <a:r>
              <a:rPr sz="2600" spc="-267" dirty="0">
                <a:latin typeface="Arial Black"/>
                <a:cs typeface="Arial Black"/>
              </a:rPr>
              <a:t>graph: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340" dirty="0">
                <a:latin typeface="Arial Black"/>
                <a:cs typeface="Arial Black"/>
              </a:rPr>
              <a:t>set </a:t>
            </a:r>
            <a:r>
              <a:rPr sz="2600" spc="-290" dirty="0">
                <a:latin typeface="Arial Black"/>
                <a:cs typeface="Arial Black"/>
              </a:rPr>
              <a:t>of  </a:t>
            </a:r>
            <a:r>
              <a:rPr sz="2600" spc="-331" dirty="0">
                <a:latin typeface="Arial Black"/>
                <a:cs typeface="Arial Black"/>
              </a:rPr>
              <a:t>pairwise </a:t>
            </a:r>
            <a:r>
              <a:rPr sz="2600" spc="-317" dirty="0">
                <a:latin typeface="Arial Black"/>
                <a:cs typeface="Arial Black"/>
              </a:rPr>
              <a:t>nonadjacent</a:t>
            </a:r>
            <a:r>
              <a:rPr sz="2600" spc="27" dirty="0">
                <a:latin typeface="Arial Black"/>
                <a:cs typeface="Arial Black"/>
              </a:rPr>
              <a:t> </a:t>
            </a:r>
            <a:r>
              <a:rPr sz="2600" spc="-331" dirty="0">
                <a:latin typeface="Arial Black"/>
                <a:cs typeface="Arial Black"/>
              </a:rPr>
              <a:t>vertices</a:t>
            </a:r>
            <a:endParaRPr sz="2600">
              <a:latin typeface="Arial Black"/>
              <a:cs typeface="Arial Black"/>
            </a:endParaRPr>
          </a:p>
          <a:p>
            <a:pPr marL="493834" indent="-470811">
              <a:spcBef>
                <a:spcPts val="1283"/>
              </a:spcBef>
              <a:buFont typeface="UnDotum"/>
              <a:buChar char=""/>
              <a:tabLst>
                <a:tab pos="493258" algn="l"/>
                <a:tab pos="493834" algn="l"/>
              </a:tabLst>
            </a:pPr>
            <a:r>
              <a:rPr sz="2600" spc="-295" dirty="0">
                <a:latin typeface="Arial Black"/>
                <a:cs typeface="Arial Black"/>
              </a:rPr>
              <a:t>Example:</a:t>
            </a:r>
            <a:endParaRPr sz="2600">
              <a:latin typeface="Arial Black"/>
              <a:cs typeface="Arial Black"/>
            </a:endParaRPr>
          </a:p>
          <a:p>
            <a:pPr marL="684921">
              <a:spcBef>
                <a:spcPts val="644"/>
              </a:spcBef>
              <a:tabLst>
                <a:tab pos="969825" algn="l"/>
              </a:tabLst>
            </a:pPr>
            <a:r>
              <a:rPr sz="3800" baseline="3968" dirty="0">
                <a:latin typeface="Times New Roman"/>
                <a:cs typeface="Times New Roman"/>
              </a:rPr>
              <a:t>–	</a:t>
            </a:r>
            <a:r>
              <a:rPr sz="2500" b="1" spc="-5" dirty="0">
                <a:latin typeface="Times New Roman"/>
                <a:cs typeface="Times New Roman"/>
              </a:rPr>
              <a:t>{</a:t>
            </a:r>
            <a:r>
              <a:rPr sz="2500" b="1" i="1" spc="-5" dirty="0">
                <a:latin typeface="Times New Roman"/>
                <a:cs typeface="Times New Roman"/>
              </a:rPr>
              <a:t>x</a:t>
            </a:r>
            <a:r>
              <a:rPr sz="2500" b="1" spc="-5" dirty="0">
                <a:latin typeface="Times New Roman"/>
                <a:cs typeface="Times New Roman"/>
              </a:rPr>
              <a:t>, </a:t>
            </a:r>
            <a:r>
              <a:rPr sz="2500" b="1" i="1" spc="-5" dirty="0">
                <a:latin typeface="Times New Roman"/>
                <a:cs typeface="Times New Roman"/>
              </a:rPr>
              <a:t>y</a:t>
            </a:r>
            <a:r>
              <a:rPr sz="2500" b="1" spc="-5" dirty="0">
                <a:latin typeface="Times New Roman"/>
                <a:cs typeface="Times New Roman"/>
              </a:rPr>
              <a:t>, </a:t>
            </a:r>
            <a:r>
              <a:rPr sz="2500" b="1" i="1" dirty="0">
                <a:latin typeface="Times New Roman"/>
                <a:cs typeface="Times New Roman"/>
              </a:rPr>
              <a:t>u</a:t>
            </a:r>
            <a:r>
              <a:rPr sz="2500" b="1" dirty="0">
                <a:latin typeface="Times New Roman"/>
                <a:cs typeface="Times New Roman"/>
              </a:rPr>
              <a:t>} </a:t>
            </a:r>
            <a:r>
              <a:rPr sz="2500" spc="-281" dirty="0">
                <a:latin typeface="Arial Black"/>
                <a:cs typeface="Arial Black"/>
              </a:rPr>
              <a:t>is </a:t>
            </a:r>
            <a:r>
              <a:rPr sz="2500" spc="-286" dirty="0">
                <a:latin typeface="Arial Black"/>
                <a:cs typeface="Arial Black"/>
              </a:rPr>
              <a:t>a </a:t>
            </a:r>
            <a:r>
              <a:rPr sz="2500" spc="-308" dirty="0">
                <a:latin typeface="Arial Black"/>
                <a:cs typeface="Arial Black"/>
              </a:rPr>
              <a:t>clique </a:t>
            </a:r>
            <a:r>
              <a:rPr sz="2500" spc="-281" dirty="0">
                <a:latin typeface="Arial Black"/>
                <a:cs typeface="Arial Black"/>
              </a:rPr>
              <a:t>in</a:t>
            </a:r>
            <a:r>
              <a:rPr sz="2500" spc="-276" dirty="0">
                <a:latin typeface="Arial Black"/>
                <a:cs typeface="Arial Black"/>
              </a:rPr>
              <a:t> </a:t>
            </a:r>
            <a:r>
              <a:rPr sz="2500" b="1" i="1" dirty="0">
                <a:latin typeface="Times New Roman"/>
                <a:cs typeface="Times New Roman"/>
              </a:rPr>
              <a:t>G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8606" y="4159860"/>
            <a:ext cx="4478292" cy="401474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  <a:tabLst>
                <a:tab pos="296415" algn="l"/>
              </a:tabLst>
            </a:pPr>
            <a:r>
              <a:rPr sz="3800" baseline="3968" dirty="0">
                <a:latin typeface="Times New Roman"/>
                <a:cs typeface="Times New Roman"/>
              </a:rPr>
              <a:t>–	</a:t>
            </a:r>
            <a:r>
              <a:rPr sz="2500" spc="-5" dirty="0">
                <a:latin typeface="Times New Roman"/>
                <a:cs typeface="Times New Roman"/>
              </a:rPr>
              <a:t>{</a:t>
            </a:r>
            <a:r>
              <a:rPr sz="2500" b="1" i="1" spc="-5" dirty="0">
                <a:latin typeface="Times New Roman"/>
                <a:cs typeface="Times New Roman"/>
              </a:rPr>
              <a:t>u</a:t>
            </a:r>
            <a:r>
              <a:rPr sz="2500" spc="-5" dirty="0">
                <a:latin typeface="Times New Roman"/>
                <a:cs typeface="Times New Roman"/>
              </a:rPr>
              <a:t>, </a:t>
            </a:r>
            <a:r>
              <a:rPr sz="2500" b="1" i="1" spc="-5" dirty="0">
                <a:latin typeface="Times New Roman"/>
                <a:cs typeface="Times New Roman"/>
              </a:rPr>
              <a:t>w</a:t>
            </a:r>
            <a:r>
              <a:rPr sz="2500" spc="-5" dirty="0">
                <a:latin typeface="Times New Roman"/>
                <a:cs typeface="Times New Roman"/>
              </a:rPr>
              <a:t>} </a:t>
            </a:r>
            <a:r>
              <a:rPr sz="2500" spc="-281" dirty="0">
                <a:latin typeface="Arial Black"/>
                <a:cs typeface="Arial Black"/>
              </a:rPr>
              <a:t>is </a:t>
            </a:r>
            <a:r>
              <a:rPr sz="2500" spc="-286" dirty="0">
                <a:latin typeface="Arial Black"/>
                <a:cs typeface="Arial Black"/>
              </a:rPr>
              <a:t>an </a:t>
            </a:r>
            <a:r>
              <a:rPr sz="2500" spc="-299" dirty="0">
                <a:latin typeface="Arial Black"/>
                <a:cs typeface="Arial Black"/>
              </a:rPr>
              <a:t>independent</a:t>
            </a:r>
            <a:r>
              <a:rPr sz="2500" spc="100" dirty="0">
                <a:latin typeface="Arial Black"/>
                <a:cs typeface="Arial Black"/>
              </a:rPr>
              <a:t> </a:t>
            </a:r>
            <a:r>
              <a:rPr sz="2500" spc="-331" dirty="0">
                <a:latin typeface="Arial Black"/>
                <a:cs typeface="Arial Black"/>
              </a:rPr>
              <a:t>set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48648" y="4511553"/>
            <a:ext cx="1561404" cy="1305658"/>
          </a:xfrm>
          <a:custGeom>
            <a:avLst/>
            <a:gdLst/>
            <a:ahLst/>
            <a:cxnLst/>
            <a:rect l="l" t="t" r="r" b="b"/>
            <a:pathLst>
              <a:path w="1661159" h="1508759">
                <a:moveTo>
                  <a:pt x="762000" y="29210"/>
                </a:moveTo>
                <a:lnTo>
                  <a:pt x="0" y="622300"/>
                </a:lnTo>
              </a:path>
              <a:path w="1661159" h="1508759">
                <a:moveTo>
                  <a:pt x="17780" y="613410"/>
                </a:moveTo>
                <a:lnTo>
                  <a:pt x="494030" y="1508760"/>
                </a:lnTo>
              </a:path>
              <a:path w="1661159" h="1508759">
                <a:moveTo>
                  <a:pt x="466089" y="1489710"/>
                </a:moveTo>
                <a:lnTo>
                  <a:pt x="1389380" y="1494790"/>
                </a:lnTo>
              </a:path>
              <a:path w="1661159" h="1508759">
                <a:moveTo>
                  <a:pt x="1370330" y="1485900"/>
                </a:moveTo>
                <a:lnTo>
                  <a:pt x="1661160" y="565150"/>
                </a:lnTo>
              </a:path>
              <a:path w="1661159" h="1508759">
                <a:moveTo>
                  <a:pt x="825500" y="7619"/>
                </a:moveTo>
                <a:lnTo>
                  <a:pt x="1658619" y="551180"/>
                </a:lnTo>
              </a:path>
              <a:path w="1661159" h="1508759">
                <a:moveTo>
                  <a:pt x="830580" y="0"/>
                </a:moveTo>
                <a:lnTo>
                  <a:pt x="494030" y="149479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799856" y="4332409"/>
            <a:ext cx="248297" cy="924694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i="1" dirty="0"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67341">
              <a:spcBef>
                <a:spcPts val="1568"/>
              </a:spcBef>
            </a:pPr>
            <a:r>
              <a:rPr sz="2200" i="1" dirty="0">
                <a:latin typeface="Times New Roman"/>
                <a:cs typeface="Times New Roman"/>
              </a:rPr>
              <a:t>v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22461" y="4095017"/>
            <a:ext cx="167123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i="1" dirty="0">
                <a:latin typeface="Times New Roman"/>
                <a:cs typeface="Times New Roman"/>
              </a:rPr>
              <a:t>u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0836" y="5755664"/>
            <a:ext cx="215469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i="1" dirty="0">
                <a:latin typeface="Times New Roman"/>
                <a:cs typeface="Times New Roman"/>
              </a:rPr>
              <a:t>w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23480" y="5868865"/>
            <a:ext cx="151604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i="1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76204" y="4867640"/>
            <a:ext cx="151604" cy="350178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200" i="1" dirty="0"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953533" y="4411893"/>
            <a:ext cx="1752998" cy="1476558"/>
            <a:chOff x="6333897" y="5098187"/>
            <a:chExt cx="1864995" cy="1706245"/>
          </a:xfrm>
        </p:grpSpPr>
        <p:sp>
          <p:nvSpPr>
            <p:cNvPr id="13" name="object 13"/>
            <p:cNvSpPr/>
            <p:nvPr/>
          </p:nvSpPr>
          <p:spPr>
            <a:xfrm>
              <a:off x="7953147" y="5660797"/>
              <a:ext cx="245564" cy="2290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33997" y="5098187"/>
              <a:ext cx="245564" cy="2290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33897" y="5698897"/>
              <a:ext cx="245564" cy="2290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96607" y="6566307"/>
              <a:ext cx="245564" cy="2277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10147" y="6575197"/>
              <a:ext cx="245564" cy="2290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5"/>
          </p:nvPr>
        </p:nvSpPr>
        <p:spPr>
          <a:xfrm>
            <a:off x="457199" y="6377940"/>
            <a:ext cx="7590953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20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265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926463"/>
            <a:ext cx="3979545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simple </a:t>
            </a:r>
            <a:r>
              <a:rPr sz="2600" dirty="0">
                <a:latin typeface="Times New Roman"/>
                <a:cs typeface="Times New Roman"/>
              </a:rPr>
              <a:t>graph </a:t>
            </a:r>
            <a:r>
              <a:rPr sz="2600" b="1" i="1" dirty="0">
                <a:latin typeface="Times New Roman"/>
                <a:cs typeface="Times New Roman"/>
              </a:rPr>
              <a:t>G (V , E)  </a:t>
            </a:r>
            <a:r>
              <a:rPr sz="2600" spc="-5" dirty="0">
                <a:latin typeface="Times New Roman"/>
                <a:cs typeface="Times New Roman"/>
              </a:rPr>
              <a:t>consists </a:t>
            </a:r>
            <a:r>
              <a:rPr sz="2600" dirty="0">
                <a:latin typeface="Times New Roman"/>
                <a:cs typeface="Times New Roman"/>
              </a:rPr>
              <a:t>of a non-empty </a:t>
            </a:r>
            <a:r>
              <a:rPr sz="2600" spc="-5" dirty="0">
                <a:latin typeface="Times New Roman"/>
                <a:cs typeface="Times New Roman"/>
              </a:rPr>
              <a:t>set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  </a:t>
            </a:r>
            <a:r>
              <a:rPr sz="2600" spc="-5" dirty="0">
                <a:latin typeface="Times New Roman"/>
                <a:cs typeface="Times New Roman"/>
              </a:rPr>
              <a:t>vertices </a:t>
            </a:r>
            <a:r>
              <a:rPr sz="2600" dirty="0">
                <a:latin typeface="Times New Roman"/>
                <a:cs typeface="Times New Roman"/>
              </a:rPr>
              <a:t>‘</a:t>
            </a:r>
            <a:r>
              <a:rPr sz="2600" b="1" i="1" dirty="0">
                <a:latin typeface="Times New Roman"/>
                <a:cs typeface="Times New Roman"/>
              </a:rPr>
              <a:t>V</a:t>
            </a:r>
            <a:r>
              <a:rPr sz="2600" dirty="0">
                <a:latin typeface="Times New Roman"/>
                <a:cs typeface="Times New Roman"/>
              </a:rPr>
              <a:t>’ and a set ‘</a:t>
            </a:r>
            <a:r>
              <a:rPr sz="2600" b="1" i="1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’ of  edges,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3590925"/>
            <a:ext cx="4108450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1915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such that </a:t>
            </a:r>
            <a:r>
              <a:rPr sz="2600" spc="-5" dirty="0">
                <a:latin typeface="Times New Roman"/>
                <a:cs typeface="Times New Roman"/>
              </a:rPr>
              <a:t>each </a:t>
            </a:r>
            <a:r>
              <a:rPr sz="2600" dirty="0">
                <a:latin typeface="Times New Roman"/>
                <a:cs typeface="Times New Roman"/>
              </a:rPr>
              <a:t>edge </a:t>
            </a:r>
            <a:r>
              <a:rPr sz="2600" b="1" spc="-5" dirty="0">
                <a:latin typeface="Times New Roman"/>
                <a:cs typeface="Times New Roman"/>
              </a:rPr>
              <a:t>‘</a:t>
            </a:r>
            <a:r>
              <a:rPr sz="2600" b="1" i="1" spc="-5" dirty="0">
                <a:latin typeface="Times New Roman"/>
                <a:cs typeface="Times New Roman"/>
              </a:rPr>
              <a:t>e’  </a:t>
            </a:r>
            <a:r>
              <a:rPr sz="2600" dirty="0">
                <a:latin typeface="Times New Roman"/>
                <a:cs typeface="Times New Roman"/>
              </a:rPr>
              <a:t>belongs to </a:t>
            </a:r>
            <a:r>
              <a:rPr sz="2600" b="1" i="1" dirty="0">
                <a:latin typeface="Times New Roman"/>
                <a:cs typeface="Times New Roman"/>
              </a:rPr>
              <a:t>E </a:t>
            </a:r>
            <a:r>
              <a:rPr sz="260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associated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with  an unordered pair of </a:t>
            </a:r>
            <a:r>
              <a:rPr sz="2600" spc="-5" dirty="0">
                <a:latin typeface="Times New Roman"/>
                <a:cs typeface="Times New Roman"/>
              </a:rPr>
              <a:t>distinct  vertices, called its </a:t>
            </a:r>
            <a:r>
              <a:rPr sz="2600" dirty="0">
                <a:latin typeface="Times New Roman"/>
                <a:cs typeface="Times New Roman"/>
              </a:rPr>
              <a:t>endpoints.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42114" y="1264205"/>
            <a:ext cx="3205537" cy="27093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31733" y="4978400"/>
            <a:ext cx="915917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Carlito"/>
                <a:cs typeface="Carlito"/>
              </a:rPr>
              <a:t>loop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54651" y="4637023"/>
            <a:ext cx="1161415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Carlito"/>
                <a:cs typeface="Carlito"/>
              </a:rPr>
              <a:t>Mul</a:t>
            </a:r>
            <a:r>
              <a:rPr sz="2600" spc="5" dirty="0">
                <a:latin typeface="Carlito"/>
                <a:cs typeface="Carlito"/>
              </a:rPr>
              <a:t>t</a:t>
            </a:r>
            <a:r>
              <a:rPr sz="2600" dirty="0">
                <a:latin typeface="Carlito"/>
                <a:cs typeface="Carlito"/>
              </a:rPr>
              <a:t>iple  </a:t>
            </a:r>
            <a:r>
              <a:rPr sz="2600" spc="-5" dirty="0">
                <a:latin typeface="Carlito"/>
                <a:cs typeface="Carlito"/>
              </a:rPr>
              <a:t>edges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8900" y="6019800"/>
            <a:ext cx="31369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Carlito"/>
                <a:cs typeface="Carlito"/>
              </a:rPr>
              <a:t>It is </a:t>
            </a:r>
            <a:r>
              <a:rPr sz="2600" spc="-5" dirty="0">
                <a:solidFill>
                  <a:srgbClr val="FF0000"/>
                </a:solidFill>
                <a:latin typeface="Carlito"/>
                <a:cs typeface="Carlito"/>
              </a:rPr>
              <a:t>not simple</a:t>
            </a:r>
            <a:r>
              <a:rPr sz="2600" spc="-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graph.</a:t>
            </a:r>
            <a:endParaRPr sz="2600" dirty="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29667" y="4500371"/>
            <a:ext cx="1833245" cy="1565275"/>
            <a:chOff x="6029667" y="4500371"/>
            <a:chExt cx="1833245" cy="1565275"/>
          </a:xfrm>
        </p:grpSpPr>
        <p:sp>
          <p:nvSpPr>
            <p:cNvPr id="9" name="object 9"/>
            <p:cNvSpPr/>
            <p:nvPr/>
          </p:nvSpPr>
          <p:spPr>
            <a:xfrm>
              <a:off x="6559296" y="4500371"/>
              <a:ext cx="198120" cy="2148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47232" y="5835395"/>
              <a:ext cx="198120" cy="2164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61860" y="5852159"/>
              <a:ext cx="198120" cy="2133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40780" y="5957315"/>
              <a:ext cx="1039494" cy="6350"/>
            </a:xfrm>
            <a:custGeom>
              <a:avLst/>
              <a:gdLst/>
              <a:ahLst/>
              <a:cxnLst/>
              <a:rect l="l" t="t" r="r" b="b"/>
              <a:pathLst>
                <a:path w="1039495" h="6350">
                  <a:moveTo>
                    <a:pt x="0" y="0"/>
                  </a:moveTo>
                  <a:lnTo>
                    <a:pt x="1039368" y="609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13220" y="4681727"/>
              <a:ext cx="611505" cy="1181100"/>
            </a:xfrm>
            <a:custGeom>
              <a:avLst/>
              <a:gdLst/>
              <a:ahLst/>
              <a:cxnLst/>
              <a:rect l="l" t="t" r="r" b="b"/>
              <a:pathLst>
                <a:path w="611504" h="1181100">
                  <a:moveTo>
                    <a:pt x="0" y="0"/>
                  </a:moveTo>
                  <a:lnTo>
                    <a:pt x="611124" y="11811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35763" y="4634483"/>
              <a:ext cx="1821180" cy="1337945"/>
            </a:xfrm>
            <a:custGeom>
              <a:avLst/>
              <a:gdLst/>
              <a:ahLst/>
              <a:cxnLst/>
              <a:rect l="l" t="t" r="r" b="b"/>
              <a:pathLst>
                <a:path w="1821179" h="1337945">
                  <a:moveTo>
                    <a:pt x="531152" y="0"/>
                  </a:moveTo>
                  <a:lnTo>
                    <a:pt x="503992" y="18471"/>
                  </a:lnTo>
                  <a:lnTo>
                    <a:pt x="465809" y="43106"/>
                  </a:lnTo>
                  <a:lnTo>
                    <a:pt x="420976" y="73910"/>
                  </a:lnTo>
                  <a:lnTo>
                    <a:pt x="373863" y="110890"/>
                  </a:lnTo>
                  <a:lnTo>
                    <a:pt x="328841" y="154051"/>
                  </a:lnTo>
                  <a:lnTo>
                    <a:pt x="301332" y="184199"/>
                  </a:lnTo>
                  <a:lnTo>
                    <a:pt x="272358" y="216910"/>
                  </a:lnTo>
                  <a:lnTo>
                    <a:pt x="242670" y="252159"/>
                  </a:lnTo>
                  <a:lnTo>
                    <a:pt x="213017" y="289925"/>
                  </a:lnTo>
                  <a:lnTo>
                    <a:pt x="184151" y="330185"/>
                  </a:lnTo>
                  <a:lnTo>
                    <a:pt x="156820" y="372917"/>
                  </a:lnTo>
                  <a:lnTo>
                    <a:pt x="131775" y="418099"/>
                  </a:lnTo>
                  <a:lnTo>
                    <a:pt x="109766" y="465709"/>
                  </a:lnTo>
                  <a:lnTo>
                    <a:pt x="93981" y="507038"/>
                  </a:lnTo>
                  <a:lnTo>
                    <a:pt x="79009" y="552337"/>
                  </a:lnTo>
                  <a:lnTo>
                    <a:pt x="64962" y="600613"/>
                  </a:lnTo>
                  <a:lnTo>
                    <a:pt x="51952" y="650877"/>
                  </a:lnTo>
                  <a:lnTo>
                    <a:pt x="40091" y="702135"/>
                  </a:lnTo>
                  <a:lnTo>
                    <a:pt x="29491" y="753397"/>
                  </a:lnTo>
                  <a:lnTo>
                    <a:pt x="20264" y="803672"/>
                  </a:lnTo>
                  <a:lnTo>
                    <a:pt x="12523" y="851967"/>
                  </a:lnTo>
                  <a:lnTo>
                    <a:pt x="6379" y="897293"/>
                  </a:lnTo>
                  <a:lnTo>
                    <a:pt x="1943" y="938657"/>
                  </a:lnTo>
                  <a:lnTo>
                    <a:pt x="0" y="1002205"/>
                  </a:lnTo>
                  <a:lnTo>
                    <a:pt x="4385" y="1062088"/>
                  </a:lnTo>
                  <a:lnTo>
                    <a:pt x="12707" y="1117390"/>
                  </a:lnTo>
                  <a:lnTo>
                    <a:pt x="22574" y="1167193"/>
                  </a:lnTo>
                  <a:lnTo>
                    <a:pt x="31594" y="1210579"/>
                  </a:lnTo>
                  <a:lnTo>
                    <a:pt x="37376" y="1246632"/>
                  </a:lnTo>
                </a:path>
                <a:path w="1821179" h="1337945">
                  <a:moveTo>
                    <a:pt x="621068" y="76200"/>
                  </a:moveTo>
                  <a:lnTo>
                    <a:pt x="616231" y="123558"/>
                  </a:lnTo>
                  <a:lnTo>
                    <a:pt x="611258" y="171055"/>
                  </a:lnTo>
                  <a:lnTo>
                    <a:pt x="605879" y="218840"/>
                  </a:lnTo>
                  <a:lnTo>
                    <a:pt x="599828" y="267065"/>
                  </a:lnTo>
                  <a:lnTo>
                    <a:pt x="592836" y="315879"/>
                  </a:lnTo>
                  <a:lnTo>
                    <a:pt x="584635" y="365432"/>
                  </a:lnTo>
                  <a:lnTo>
                    <a:pt x="574958" y="415876"/>
                  </a:lnTo>
                  <a:lnTo>
                    <a:pt x="563537" y="467360"/>
                  </a:lnTo>
                  <a:lnTo>
                    <a:pt x="552155" y="514756"/>
                  </a:lnTo>
                  <a:lnTo>
                    <a:pt x="540034" y="563996"/>
                  </a:lnTo>
                  <a:lnTo>
                    <a:pt x="527065" y="614468"/>
                  </a:lnTo>
                  <a:lnTo>
                    <a:pt x="513139" y="665561"/>
                  </a:lnTo>
                  <a:lnTo>
                    <a:pt x="498149" y="716664"/>
                  </a:lnTo>
                  <a:lnTo>
                    <a:pt x="481984" y="767164"/>
                  </a:lnTo>
                  <a:lnTo>
                    <a:pt x="464538" y="816451"/>
                  </a:lnTo>
                  <a:lnTo>
                    <a:pt x="445699" y="863913"/>
                  </a:lnTo>
                  <a:lnTo>
                    <a:pt x="425361" y="908939"/>
                  </a:lnTo>
                  <a:lnTo>
                    <a:pt x="400475" y="956846"/>
                  </a:lnTo>
                  <a:lnTo>
                    <a:pt x="373454" y="1002568"/>
                  </a:lnTo>
                  <a:lnTo>
                    <a:pt x="344606" y="1046439"/>
                  </a:lnTo>
                  <a:lnTo>
                    <a:pt x="314236" y="1088791"/>
                  </a:lnTo>
                  <a:lnTo>
                    <a:pt x="282652" y="1129958"/>
                  </a:lnTo>
                  <a:lnTo>
                    <a:pt x="250161" y="1170273"/>
                  </a:lnTo>
                  <a:lnTo>
                    <a:pt x="217068" y="1210069"/>
                  </a:lnTo>
                  <a:lnTo>
                    <a:pt x="183680" y="1249680"/>
                  </a:lnTo>
                </a:path>
                <a:path w="1821179" h="1337945">
                  <a:moveTo>
                    <a:pt x="1361732" y="1236243"/>
                  </a:moveTo>
                  <a:lnTo>
                    <a:pt x="1375789" y="1205891"/>
                  </a:lnTo>
                  <a:lnTo>
                    <a:pt x="1393967" y="1161529"/>
                  </a:lnTo>
                  <a:lnTo>
                    <a:pt x="1415898" y="1109932"/>
                  </a:lnTo>
                  <a:lnTo>
                    <a:pt x="1441215" y="1057876"/>
                  </a:lnTo>
                  <a:lnTo>
                    <a:pt x="1469553" y="1012136"/>
                  </a:lnTo>
                  <a:lnTo>
                    <a:pt x="1500543" y="979487"/>
                  </a:lnTo>
                  <a:lnTo>
                    <a:pt x="1545531" y="955130"/>
                  </a:lnTo>
                  <a:lnTo>
                    <a:pt x="1598986" y="939575"/>
                  </a:lnTo>
                  <a:lnTo>
                    <a:pt x="1654318" y="933260"/>
                  </a:lnTo>
                  <a:lnTo>
                    <a:pt x="1704938" y="936618"/>
                  </a:lnTo>
                  <a:lnTo>
                    <a:pt x="1744256" y="950087"/>
                  </a:lnTo>
                  <a:lnTo>
                    <a:pt x="1773745" y="978610"/>
                  </a:lnTo>
                  <a:lnTo>
                    <a:pt x="1797802" y="1021822"/>
                  </a:lnTo>
                  <a:lnTo>
                    <a:pt x="1814226" y="1072420"/>
                  </a:lnTo>
                  <a:lnTo>
                    <a:pt x="1820818" y="1123099"/>
                  </a:lnTo>
                  <a:lnTo>
                    <a:pt x="1815376" y="1166558"/>
                  </a:lnTo>
                  <a:lnTo>
                    <a:pt x="1794194" y="1204265"/>
                  </a:lnTo>
                  <a:lnTo>
                    <a:pt x="1758875" y="1241092"/>
                  </a:lnTo>
                  <a:lnTo>
                    <a:pt x="1715185" y="1274837"/>
                  </a:lnTo>
                  <a:lnTo>
                    <a:pt x="1668893" y="1303299"/>
                  </a:lnTo>
                  <a:lnTo>
                    <a:pt x="1625765" y="1324279"/>
                  </a:lnTo>
                  <a:lnTo>
                    <a:pt x="1572122" y="1336772"/>
                  </a:lnTo>
                  <a:lnTo>
                    <a:pt x="1515323" y="1337573"/>
                  </a:lnTo>
                  <a:lnTo>
                    <a:pt x="1462977" y="1333559"/>
                  </a:lnTo>
                  <a:lnTo>
                    <a:pt x="1422692" y="133160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411215" y="3778758"/>
            <a:ext cx="319938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Carlito"/>
                <a:cs typeface="Carlito"/>
              </a:rPr>
              <a:t>It is a </a:t>
            </a:r>
            <a:r>
              <a:rPr sz="2600" spc="-5" dirty="0">
                <a:solidFill>
                  <a:srgbClr val="FF0000"/>
                </a:solidFill>
                <a:latin typeface="Carlito"/>
                <a:cs typeface="Carlito"/>
              </a:rPr>
              <a:t>simple</a:t>
            </a:r>
            <a:r>
              <a:rPr sz="2600" spc="-8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graph.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245357" y="585038"/>
            <a:ext cx="2654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Simple</a:t>
            </a:r>
            <a:r>
              <a:rPr sz="3600" spc="-95" dirty="0"/>
              <a:t> </a:t>
            </a:r>
            <a:r>
              <a:rPr sz="3600" dirty="0"/>
              <a:t>graph</a:t>
            </a:r>
            <a:endParaRPr sz="360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5"/>
          </p:nvPr>
        </p:nvSpPr>
        <p:spPr>
          <a:xfrm>
            <a:off x="76200" y="6530340"/>
            <a:ext cx="8229600" cy="327660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7"/>
          </p:nvPr>
        </p:nvSpPr>
        <p:spPr>
          <a:xfrm>
            <a:off x="6583680" y="65209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21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4301" y="783082"/>
            <a:ext cx="6432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 </a:t>
            </a:r>
            <a:r>
              <a:rPr sz="3600" spc="-5" dirty="0"/>
              <a:t>Multigraphs </a:t>
            </a:r>
            <a:r>
              <a:rPr sz="3600" dirty="0"/>
              <a:t>(or</a:t>
            </a:r>
            <a:r>
              <a:rPr sz="3600" spc="-105" dirty="0"/>
              <a:t> </a:t>
            </a:r>
            <a:r>
              <a:rPr sz="3600" dirty="0"/>
              <a:t>Pseudo-graphs)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70966" y="1746128"/>
            <a:ext cx="7820025" cy="1305560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dirty="0">
                <a:solidFill>
                  <a:srgbClr val="006FC0"/>
                </a:solidFill>
                <a:latin typeface="Times New Roman"/>
                <a:cs typeface="Times New Roman"/>
              </a:rPr>
              <a:t>Loop </a:t>
            </a:r>
            <a:r>
              <a:rPr sz="2800" spc="-5" dirty="0">
                <a:latin typeface="Times New Roman"/>
                <a:cs typeface="Times New Roman"/>
              </a:rPr>
              <a:t>: </a:t>
            </a:r>
            <a:r>
              <a:rPr sz="2600" dirty="0">
                <a:latin typeface="Times New Roman"/>
                <a:cs typeface="Times New Roman"/>
              </a:rPr>
              <a:t>An edge whose endpoints are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same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Multiple edges </a:t>
            </a:r>
            <a:r>
              <a:rPr sz="2800" spc="-5" dirty="0">
                <a:latin typeface="Times New Roman"/>
                <a:cs typeface="Times New Roman"/>
              </a:rPr>
              <a:t>: </a:t>
            </a:r>
            <a:r>
              <a:rPr sz="2600" dirty="0">
                <a:latin typeface="Times New Roman"/>
                <a:cs typeface="Times New Roman"/>
              </a:rPr>
              <a:t>Edges have the </a:t>
            </a:r>
            <a:r>
              <a:rPr sz="2600" spc="-5" dirty="0">
                <a:latin typeface="Times New Roman"/>
                <a:cs typeface="Times New Roman"/>
              </a:rPr>
              <a:t>same </a:t>
            </a:r>
            <a:r>
              <a:rPr sz="2600" dirty="0">
                <a:latin typeface="Times New Roman"/>
                <a:cs typeface="Times New Roman"/>
              </a:rPr>
              <a:t>pair of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endpoints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26585" y="4178046"/>
            <a:ext cx="79781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8063A1"/>
                </a:solidFill>
                <a:latin typeface="Carlito"/>
                <a:cs typeface="Carlito"/>
              </a:rPr>
              <a:t>L</a:t>
            </a:r>
            <a:r>
              <a:rPr sz="2600" spc="-10" dirty="0">
                <a:solidFill>
                  <a:srgbClr val="8063A1"/>
                </a:solidFill>
                <a:latin typeface="Carlito"/>
                <a:cs typeface="Carlito"/>
              </a:rPr>
              <a:t>oop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555" y="3674745"/>
            <a:ext cx="1161415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C0504D"/>
                </a:solidFill>
                <a:latin typeface="Carlito"/>
                <a:cs typeface="Carlito"/>
              </a:rPr>
              <a:t>Mul</a:t>
            </a:r>
            <a:r>
              <a:rPr sz="2600" spc="5" dirty="0">
                <a:solidFill>
                  <a:srgbClr val="C0504D"/>
                </a:solidFill>
                <a:latin typeface="Carlito"/>
                <a:cs typeface="Carlito"/>
              </a:rPr>
              <a:t>t</a:t>
            </a:r>
            <a:r>
              <a:rPr sz="2600" dirty="0">
                <a:solidFill>
                  <a:srgbClr val="C0504D"/>
                </a:solidFill>
                <a:latin typeface="Carlito"/>
                <a:cs typeface="Carlito"/>
              </a:rPr>
              <a:t>iple  </a:t>
            </a:r>
            <a:r>
              <a:rPr sz="2600" spc="-5" dirty="0">
                <a:solidFill>
                  <a:srgbClr val="C0504D"/>
                </a:solidFill>
                <a:latin typeface="Carlito"/>
                <a:cs typeface="Carlito"/>
              </a:rPr>
              <a:t>edges</a:t>
            </a:r>
            <a:endParaRPr sz="26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947672" y="3653028"/>
            <a:ext cx="1931035" cy="1565275"/>
            <a:chOff x="1947672" y="3653028"/>
            <a:chExt cx="1931035" cy="1565275"/>
          </a:xfrm>
        </p:grpSpPr>
        <p:sp>
          <p:nvSpPr>
            <p:cNvPr id="7" name="object 7"/>
            <p:cNvSpPr/>
            <p:nvPr/>
          </p:nvSpPr>
          <p:spPr>
            <a:xfrm>
              <a:off x="2526791" y="3653028"/>
              <a:ext cx="198120" cy="2148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13204" y="4988052"/>
              <a:ext cx="199644" cy="2148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29355" y="5003292"/>
              <a:ext cx="198120" cy="2148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08276" y="3834384"/>
              <a:ext cx="1082040" cy="1280160"/>
            </a:xfrm>
            <a:custGeom>
              <a:avLst/>
              <a:gdLst/>
              <a:ahLst/>
              <a:cxnLst/>
              <a:rect l="l" t="t" r="r" b="b"/>
              <a:pathLst>
                <a:path w="1082039" h="1280160">
                  <a:moveTo>
                    <a:pt x="0" y="1275588"/>
                  </a:moveTo>
                  <a:lnTo>
                    <a:pt x="1039368" y="1280160"/>
                  </a:lnTo>
                </a:path>
                <a:path w="1082039" h="1280160">
                  <a:moveTo>
                    <a:pt x="472440" y="0"/>
                  </a:moveTo>
                  <a:lnTo>
                    <a:pt x="1082039" y="11811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47672" y="3753612"/>
              <a:ext cx="638556" cy="13456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04021" y="3786378"/>
              <a:ext cx="531495" cy="1248410"/>
            </a:xfrm>
            <a:custGeom>
              <a:avLst/>
              <a:gdLst/>
              <a:ahLst/>
              <a:cxnLst/>
              <a:rect l="l" t="t" r="r" b="b"/>
              <a:pathLst>
                <a:path w="531494" h="1248410">
                  <a:moveTo>
                    <a:pt x="531152" y="0"/>
                  </a:moveTo>
                  <a:lnTo>
                    <a:pt x="503992" y="18485"/>
                  </a:lnTo>
                  <a:lnTo>
                    <a:pt x="465809" y="43151"/>
                  </a:lnTo>
                  <a:lnTo>
                    <a:pt x="420976" y="73993"/>
                  </a:lnTo>
                  <a:lnTo>
                    <a:pt x="373863" y="111004"/>
                  </a:lnTo>
                  <a:lnTo>
                    <a:pt x="328841" y="154178"/>
                  </a:lnTo>
                  <a:lnTo>
                    <a:pt x="301332" y="184374"/>
                  </a:lnTo>
                  <a:lnTo>
                    <a:pt x="272358" y="217132"/>
                  </a:lnTo>
                  <a:lnTo>
                    <a:pt x="242670" y="252429"/>
                  </a:lnTo>
                  <a:lnTo>
                    <a:pt x="213017" y="290242"/>
                  </a:lnTo>
                  <a:lnTo>
                    <a:pt x="184151" y="330550"/>
                  </a:lnTo>
                  <a:lnTo>
                    <a:pt x="156820" y="373330"/>
                  </a:lnTo>
                  <a:lnTo>
                    <a:pt x="131775" y="418560"/>
                  </a:lnTo>
                  <a:lnTo>
                    <a:pt x="109766" y="466217"/>
                  </a:lnTo>
                  <a:lnTo>
                    <a:pt x="93981" y="507622"/>
                  </a:lnTo>
                  <a:lnTo>
                    <a:pt x="79009" y="552996"/>
                  </a:lnTo>
                  <a:lnTo>
                    <a:pt x="64962" y="601347"/>
                  </a:lnTo>
                  <a:lnTo>
                    <a:pt x="51952" y="651681"/>
                  </a:lnTo>
                  <a:lnTo>
                    <a:pt x="40091" y="703008"/>
                  </a:lnTo>
                  <a:lnTo>
                    <a:pt x="29491" y="754335"/>
                  </a:lnTo>
                  <a:lnTo>
                    <a:pt x="20264" y="804669"/>
                  </a:lnTo>
                  <a:lnTo>
                    <a:pt x="12523" y="853020"/>
                  </a:lnTo>
                  <a:lnTo>
                    <a:pt x="6379" y="898394"/>
                  </a:lnTo>
                  <a:lnTo>
                    <a:pt x="1943" y="939800"/>
                  </a:lnTo>
                  <a:lnTo>
                    <a:pt x="0" y="1003422"/>
                  </a:lnTo>
                  <a:lnTo>
                    <a:pt x="4385" y="1063375"/>
                  </a:lnTo>
                  <a:lnTo>
                    <a:pt x="12707" y="1118743"/>
                  </a:lnTo>
                  <a:lnTo>
                    <a:pt x="22574" y="1168606"/>
                  </a:lnTo>
                  <a:lnTo>
                    <a:pt x="31594" y="1212050"/>
                  </a:lnTo>
                  <a:lnTo>
                    <a:pt x="37376" y="1248156"/>
                  </a:lnTo>
                </a:path>
              </a:pathLst>
            </a:custGeom>
            <a:ln w="2590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35124" y="3840480"/>
              <a:ext cx="548639" cy="12679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87702" y="3864102"/>
              <a:ext cx="440690" cy="1173480"/>
            </a:xfrm>
            <a:custGeom>
              <a:avLst/>
              <a:gdLst/>
              <a:ahLst/>
              <a:cxnLst/>
              <a:rect l="l" t="t" r="r" b="b"/>
              <a:pathLst>
                <a:path w="440689" h="1173479">
                  <a:moveTo>
                    <a:pt x="440436" y="0"/>
                  </a:moveTo>
                  <a:lnTo>
                    <a:pt x="435556" y="47358"/>
                  </a:lnTo>
                  <a:lnTo>
                    <a:pt x="430547" y="94855"/>
                  </a:lnTo>
                  <a:lnTo>
                    <a:pt x="425137" y="142640"/>
                  </a:lnTo>
                  <a:lnTo>
                    <a:pt x="419052" y="190865"/>
                  </a:lnTo>
                  <a:lnTo>
                    <a:pt x="412020" y="239679"/>
                  </a:lnTo>
                  <a:lnTo>
                    <a:pt x="403770" y="289232"/>
                  </a:lnTo>
                  <a:lnTo>
                    <a:pt x="394029" y="339676"/>
                  </a:lnTo>
                  <a:lnTo>
                    <a:pt x="382524" y="391160"/>
                  </a:lnTo>
                  <a:lnTo>
                    <a:pt x="371052" y="438556"/>
                  </a:lnTo>
                  <a:lnTo>
                    <a:pt x="358835" y="487796"/>
                  </a:lnTo>
                  <a:lnTo>
                    <a:pt x="345764" y="538268"/>
                  </a:lnTo>
                  <a:lnTo>
                    <a:pt x="331734" y="589361"/>
                  </a:lnTo>
                  <a:lnTo>
                    <a:pt x="316638" y="640464"/>
                  </a:lnTo>
                  <a:lnTo>
                    <a:pt x="300369" y="690964"/>
                  </a:lnTo>
                  <a:lnTo>
                    <a:pt x="282820" y="740251"/>
                  </a:lnTo>
                  <a:lnTo>
                    <a:pt x="263886" y="787713"/>
                  </a:lnTo>
                  <a:lnTo>
                    <a:pt x="243459" y="832739"/>
                  </a:lnTo>
                  <a:lnTo>
                    <a:pt x="218376" y="880639"/>
                  </a:lnTo>
                  <a:lnTo>
                    <a:pt x="191148" y="926359"/>
                  </a:lnTo>
                  <a:lnTo>
                    <a:pt x="162084" y="970231"/>
                  </a:lnTo>
                  <a:lnTo>
                    <a:pt x="131492" y="1012586"/>
                  </a:lnTo>
                  <a:lnTo>
                    <a:pt x="99679" y="1053757"/>
                  </a:lnTo>
                  <a:lnTo>
                    <a:pt x="66954" y="1094075"/>
                  </a:lnTo>
                  <a:lnTo>
                    <a:pt x="33625" y="1133872"/>
                  </a:lnTo>
                  <a:lnTo>
                    <a:pt x="0" y="1173480"/>
                  </a:lnTo>
                </a:path>
              </a:pathLst>
            </a:custGeom>
            <a:ln w="2590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11652" y="4683252"/>
              <a:ext cx="566927" cy="5166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65754" y="4719642"/>
              <a:ext cx="457834" cy="404495"/>
            </a:xfrm>
            <a:custGeom>
              <a:avLst/>
              <a:gdLst/>
              <a:ahLst/>
              <a:cxnLst/>
              <a:rect l="l" t="t" r="r" b="b"/>
              <a:pathLst>
                <a:path w="457835" h="404495">
                  <a:moveTo>
                    <a:pt x="0" y="302953"/>
                  </a:moveTo>
                  <a:lnTo>
                    <a:pt x="14001" y="272608"/>
                  </a:lnTo>
                  <a:lnTo>
                    <a:pt x="32131" y="228254"/>
                  </a:lnTo>
                  <a:lnTo>
                    <a:pt x="54006" y="176668"/>
                  </a:lnTo>
                  <a:lnTo>
                    <a:pt x="79248" y="124627"/>
                  </a:lnTo>
                  <a:lnTo>
                    <a:pt x="107473" y="78907"/>
                  </a:lnTo>
                  <a:lnTo>
                    <a:pt x="138303" y="46286"/>
                  </a:lnTo>
                  <a:lnTo>
                    <a:pt x="183187" y="21898"/>
                  </a:lnTo>
                  <a:lnTo>
                    <a:pt x="236503" y="6325"/>
                  </a:lnTo>
                  <a:lnTo>
                    <a:pt x="291684" y="0"/>
                  </a:lnTo>
                  <a:lnTo>
                    <a:pt x="342165" y="3354"/>
                  </a:lnTo>
                  <a:lnTo>
                    <a:pt x="381381" y="16822"/>
                  </a:lnTo>
                  <a:lnTo>
                    <a:pt x="410733" y="45352"/>
                  </a:lnTo>
                  <a:lnTo>
                    <a:pt x="434690" y="88572"/>
                  </a:lnTo>
                  <a:lnTo>
                    <a:pt x="451058" y="139169"/>
                  </a:lnTo>
                  <a:lnTo>
                    <a:pt x="457641" y="189827"/>
                  </a:lnTo>
                  <a:lnTo>
                    <a:pt x="452247" y="233230"/>
                  </a:lnTo>
                  <a:lnTo>
                    <a:pt x="431106" y="270946"/>
                  </a:lnTo>
                  <a:lnTo>
                    <a:pt x="395895" y="307791"/>
                  </a:lnTo>
                  <a:lnTo>
                    <a:pt x="352357" y="341550"/>
                  </a:lnTo>
                  <a:lnTo>
                    <a:pt x="306235" y="370012"/>
                  </a:lnTo>
                  <a:lnTo>
                    <a:pt x="263271" y="390964"/>
                  </a:lnTo>
                  <a:lnTo>
                    <a:pt x="209742" y="403492"/>
                  </a:lnTo>
                  <a:lnTo>
                    <a:pt x="153082" y="404315"/>
                  </a:lnTo>
                  <a:lnTo>
                    <a:pt x="100875" y="400305"/>
                  </a:lnTo>
                  <a:lnTo>
                    <a:pt x="60706" y="398330"/>
                  </a:lnTo>
                </a:path>
              </a:pathLst>
            </a:custGeom>
            <a:ln w="25908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575553" y="3464509"/>
            <a:ext cx="2468880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spc="-15" dirty="0">
                <a:latin typeface="Carlito"/>
                <a:cs typeface="Carlito"/>
              </a:rPr>
              <a:t>Unlike </a:t>
            </a:r>
            <a:r>
              <a:rPr sz="2600" spc="-5" dirty="0">
                <a:latin typeface="Carlito"/>
                <a:cs typeface="Carlito"/>
              </a:rPr>
              <a:t>simple  </a:t>
            </a:r>
            <a:r>
              <a:rPr sz="2600" spc="-10" dirty="0">
                <a:latin typeface="Carlito"/>
                <a:cs typeface="Carlito"/>
              </a:rPr>
              <a:t>graphs, </a:t>
            </a:r>
            <a:r>
              <a:rPr sz="2600" dirty="0">
                <a:latin typeface="Carlito"/>
                <a:cs typeface="Carlito"/>
              </a:rPr>
              <a:t>it</a:t>
            </a:r>
            <a:r>
              <a:rPr sz="2600" spc="-7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contains  </a:t>
            </a:r>
            <a:r>
              <a:rPr sz="2600" dirty="0">
                <a:latin typeface="Carlito"/>
                <a:cs typeface="Carlito"/>
              </a:rPr>
              <a:t>the </a:t>
            </a:r>
            <a:r>
              <a:rPr sz="2600" spc="-5" dirty="0">
                <a:latin typeface="Carlito"/>
                <a:cs typeface="Carlito"/>
              </a:rPr>
              <a:t>edges </a:t>
            </a:r>
            <a:r>
              <a:rPr sz="2600" dirty="0">
                <a:latin typeface="Carlito"/>
                <a:cs typeface="Carlito"/>
              </a:rPr>
              <a:t>with  </a:t>
            </a:r>
            <a:r>
              <a:rPr sz="2600" spc="-5" dirty="0">
                <a:latin typeface="Carlito"/>
                <a:cs typeface="Carlito"/>
              </a:rPr>
              <a:t>same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endpoints.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7244" y="6044590"/>
            <a:ext cx="41859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Note: Multigraphs </a:t>
            </a:r>
            <a:r>
              <a:rPr sz="2000" spc="-5" dirty="0">
                <a:latin typeface="Times New Roman"/>
                <a:cs typeface="Times New Roman"/>
              </a:rPr>
              <a:t>doesn’t </a:t>
            </a:r>
            <a:r>
              <a:rPr sz="2000" dirty="0">
                <a:latin typeface="Times New Roman"/>
                <a:cs typeface="Times New Roman"/>
              </a:rPr>
              <a:t>contain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loops.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5"/>
          </p:nvPr>
        </p:nvSpPr>
        <p:spPr>
          <a:xfrm>
            <a:off x="228599" y="6377940"/>
            <a:ext cx="7815833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22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838" y="544195"/>
            <a:ext cx="1830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Digraphs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2362200" y="3940413"/>
            <a:ext cx="4457700" cy="2624455"/>
            <a:chOff x="2362200" y="3940413"/>
            <a:chExt cx="4457700" cy="2624455"/>
          </a:xfrm>
        </p:grpSpPr>
        <p:sp>
          <p:nvSpPr>
            <p:cNvPr id="4" name="object 4"/>
            <p:cNvSpPr/>
            <p:nvPr/>
          </p:nvSpPr>
          <p:spPr>
            <a:xfrm>
              <a:off x="2521117" y="3940413"/>
              <a:ext cx="3956634" cy="26239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62200" y="4519040"/>
              <a:ext cx="4457700" cy="1597025"/>
            </a:xfrm>
            <a:custGeom>
              <a:avLst/>
              <a:gdLst/>
              <a:ahLst/>
              <a:cxnLst/>
              <a:rect l="l" t="t" r="r" b="b"/>
              <a:pathLst>
                <a:path w="4457700" h="1597025">
                  <a:moveTo>
                    <a:pt x="688721" y="11430"/>
                  </a:moveTo>
                  <a:lnTo>
                    <a:pt x="682879" y="0"/>
                  </a:lnTo>
                  <a:lnTo>
                    <a:pt x="64960" y="315874"/>
                  </a:lnTo>
                  <a:lnTo>
                    <a:pt x="50546" y="287655"/>
                  </a:lnTo>
                  <a:lnTo>
                    <a:pt x="0" y="356235"/>
                  </a:lnTo>
                  <a:lnTo>
                    <a:pt x="85217" y="355473"/>
                  </a:lnTo>
                  <a:lnTo>
                    <a:pt x="73723" y="332994"/>
                  </a:lnTo>
                  <a:lnTo>
                    <a:pt x="70764" y="327215"/>
                  </a:lnTo>
                  <a:lnTo>
                    <a:pt x="688721" y="11430"/>
                  </a:lnTo>
                  <a:close/>
                </a:path>
                <a:path w="4457700" h="1597025">
                  <a:moveTo>
                    <a:pt x="1181100" y="1113409"/>
                  </a:moveTo>
                  <a:lnTo>
                    <a:pt x="571500" y="1113409"/>
                  </a:lnTo>
                  <a:lnTo>
                    <a:pt x="571500" y="1081659"/>
                  </a:lnTo>
                  <a:lnTo>
                    <a:pt x="495300" y="1119759"/>
                  </a:lnTo>
                  <a:lnTo>
                    <a:pt x="571500" y="1157859"/>
                  </a:lnTo>
                  <a:lnTo>
                    <a:pt x="571500" y="1126109"/>
                  </a:lnTo>
                  <a:lnTo>
                    <a:pt x="1181100" y="1126109"/>
                  </a:lnTo>
                  <a:lnTo>
                    <a:pt x="1181100" y="1113409"/>
                  </a:lnTo>
                  <a:close/>
                </a:path>
                <a:path w="4457700" h="1597025">
                  <a:moveTo>
                    <a:pt x="4457700" y="1304163"/>
                  </a:moveTo>
                  <a:lnTo>
                    <a:pt x="4372737" y="1298384"/>
                  </a:lnTo>
                  <a:lnTo>
                    <a:pt x="4384941" y="1327658"/>
                  </a:lnTo>
                  <a:lnTo>
                    <a:pt x="3769487" y="1584820"/>
                  </a:lnTo>
                  <a:lnTo>
                    <a:pt x="3774313" y="1596529"/>
                  </a:lnTo>
                  <a:lnTo>
                    <a:pt x="4389844" y="1339405"/>
                  </a:lnTo>
                  <a:lnTo>
                    <a:pt x="4402074" y="1368691"/>
                  </a:lnTo>
                  <a:lnTo>
                    <a:pt x="4441647" y="1322781"/>
                  </a:lnTo>
                  <a:lnTo>
                    <a:pt x="4457700" y="130416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6551803" y="4123816"/>
            <a:ext cx="535305" cy="149860"/>
          </a:xfrm>
          <a:custGeom>
            <a:avLst/>
            <a:gdLst/>
            <a:ahLst/>
            <a:cxnLst/>
            <a:rect l="l" t="t" r="r" b="b"/>
            <a:pathLst>
              <a:path w="535304" h="149860">
                <a:moveTo>
                  <a:pt x="459132" y="30939"/>
                </a:moveTo>
                <a:lnTo>
                  <a:pt x="0" y="137159"/>
                </a:lnTo>
                <a:lnTo>
                  <a:pt x="2794" y="149605"/>
                </a:lnTo>
                <a:lnTo>
                  <a:pt x="461974" y="43251"/>
                </a:lnTo>
                <a:lnTo>
                  <a:pt x="459132" y="30939"/>
                </a:lnTo>
                <a:close/>
              </a:path>
              <a:path w="535304" h="149860">
                <a:moveTo>
                  <a:pt x="524978" y="28066"/>
                </a:moveTo>
                <a:lnTo>
                  <a:pt x="471550" y="28066"/>
                </a:lnTo>
                <a:lnTo>
                  <a:pt x="474345" y="40385"/>
                </a:lnTo>
                <a:lnTo>
                  <a:pt x="461974" y="43251"/>
                </a:lnTo>
                <a:lnTo>
                  <a:pt x="469138" y="74294"/>
                </a:lnTo>
                <a:lnTo>
                  <a:pt x="524978" y="28066"/>
                </a:lnTo>
                <a:close/>
              </a:path>
              <a:path w="535304" h="149860">
                <a:moveTo>
                  <a:pt x="471550" y="28066"/>
                </a:moveTo>
                <a:lnTo>
                  <a:pt x="459132" y="30939"/>
                </a:lnTo>
                <a:lnTo>
                  <a:pt x="461974" y="43251"/>
                </a:lnTo>
                <a:lnTo>
                  <a:pt x="474345" y="40385"/>
                </a:lnTo>
                <a:lnTo>
                  <a:pt x="471550" y="28066"/>
                </a:lnTo>
                <a:close/>
              </a:path>
              <a:path w="535304" h="149860">
                <a:moveTo>
                  <a:pt x="451993" y="0"/>
                </a:moveTo>
                <a:lnTo>
                  <a:pt x="459132" y="30939"/>
                </a:lnTo>
                <a:lnTo>
                  <a:pt x="471550" y="28066"/>
                </a:lnTo>
                <a:lnTo>
                  <a:pt x="524978" y="28066"/>
                </a:lnTo>
                <a:lnTo>
                  <a:pt x="534797" y="19938"/>
                </a:lnTo>
                <a:lnTo>
                  <a:pt x="45199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01036" y="5486806"/>
            <a:ext cx="332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a</a:t>
            </a:r>
            <a:r>
              <a:rPr sz="1800" spc="-10" dirty="0">
                <a:latin typeface="Tahoma"/>
                <a:cs typeface="Tahoma"/>
              </a:rPr>
              <a:t>r</a:t>
            </a:r>
            <a:r>
              <a:rPr sz="1800" dirty="0">
                <a:latin typeface="Tahoma"/>
                <a:cs typeface="Tahoma"/>
              </a:rPr>
              <a:t>c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470405"/>
            <a:ext cx="7754620" cy="3538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859529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digraph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 pair </a:t>
            </a:r>
            <a:r>
              <a:rPr sz="2400" b="1" i="1" spc="-5" dirty="0">
                <a:latin typeface="Times New Roman"/>
                <a:cs typeface="Times New Roman"/>
              </a:rPr>
              <a:t>G </a:t>
            </a:r>
            <a:r>
              <a:rPr sz="2400" b="1" i="1" dirty="0">
                <a:latin typeface="Times New Roman"/>
                <a:cs typeface="Times New Roman"/>
              </a:rPr>
              <a:t>= (V</a:t>
            </a:r>
            <a:r>
              <a:rPr sz="2400" b="1" i="1" spc="-18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,</a:t>
            </a:r>
            <a:r>
              <a:rPr sz="2400" b="1" i="1" spc="-8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A)	</a:t>
            </a:r>
            <a:r>
              <a:rPr sz="2400" dirty="0">
                <a:latin typeface="Times New Roman"/>
                <a:cs typeface="Times New Roman"/>
              </a:rPr>
              <a:t>of a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dirty="0">
                <a:latin typeface="Times New Roman"/>
                <a:cs typeface="Times New Roman"/>
              </a:rPr>
              <a:t>‘</a:t>
            </a:r>
            <a:r>
              <a:rPr sz="2400" i="1" dirty="0">
                <a:latin typeface="Times New Roman"/>
                <a:cs typeface="Times New Roman"/>
              </a:rPr>
              <a:t>V’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whose elements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 called </a:t>
            </a:r>
            <a:r>
              <a:rPr sz="2400" i="1" dirty="0">
                <a:latin typeface="Times New Roman"/>
                <a:cs typeface="Times New Roman"/>
              </a:rPr>
              <a:t>vertices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nodes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90170">
              <a:lnSpc>
                <a:spcPct val="100000"/>
              </a:lnSpc>
            </a:pPr>
            <a:r>
              <a:rPr sz="2400" spc="-30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spc="-30" dirty="0">
                <a:latin typeface="Times New Roman"/>
                <a:cs typeface="Times New Roman"/>
              </a:rPr>
              <a:t>‘</a:t>
            </a:r>
            <a:r>
              <a:rPr sz="2400" i="1" spc="-30" dirty="0">
                <a:latin typeface="Times New Roman"/>
                <a:cs typeface="Times New Roman"/>
              </a:rPr>
              <a:t>A’ </a:t>
            </a:r>
            <a:r>
              <a:rPr sz="2400" dirty="0">
                <a:latin typeface="Times New Roman"/>
                <a:cs typeface="Times New Roman"/>
              </a:rPr>
              <a:t>of ordered pairs of vertices, called </a:t>
            </a:r>
            <a:r>
              <a:rPr sz="2400" i="1" spc="-20" dirty="0">
                <a:latin typeface="Times New Roman"/>
                <a:cs typeface="Times New Roman"/>
              </a:rPr>
              <a:t>arcs</a:t>
            </a:r>
            <a:r>
              <a:rPr sz="2400" spc="-20" dirty="0">
                <a:latin typeface="Times New Roman"/>
                <a:cs typeface="Times New Roman"/>
              </a:rPr>
              <a:t>, </a:t>
            </a:r>
            <a:r>
              <a:rPr sz="2400" i="1" spc="-15" dirty="0">
                <a:latin typeface="Times New Roman"/>
                <a:cs typeface="Times New Roman"/>
              </a:rPr>
              <a:t>directed  </a:t>
            </a:r>
            <a:r>
              <a:rPr sz="2400" i="1" dirty="0">
                <a:latin typeface="Times New Roman"/>
                <a:cs typeface="Times New Roman"/>
              </a:rPr>
              <a:t>edges</a:t>
            </a:r>
            <a:r>
              <a:rPr sz="2400" dirty="0">
                <a:latin typeface="Times New Roman"/>
                <a:cs typeface="Times New Roman"/>
              </a:rPr>
              <a:t>, or </a:t>
            </a:r>
            <a:r>
              <a:rPr sz="2400" i="1" spc="-15" dirty="0">
                <a:latin typeface="Times New Roman"/>
                <a:cs typeface="Times New Roman"/>
              </a:rPr>
              <a:t>arrows </a:t>
            </a:r>
            <a:r>
              <a:rPr sz="2400" dirty="0">
                <a:latin typeface="Times New Roman"/>
                <a:cs typeface="Times New Roman"/>
              </a:rPr>
              <a:t>(and </a:t>
            </a:r>
            <a:r>
              <a:rPr sz="2400" spc="-5" dirty="0">
                <a:latin typeface="Times New Roman"/>
                <a:cs typeface="Times New Roman"/>
              </a:rPr>
              <a:t>sometimes simply </a:t>
            </a:r>
            <a:r>
              <a:rPr sz="2400" i="1" dirty="0">
                <a:latin typeface="Times New Roman"/>
                <a:cs typeface="Times New Roman"/>
              </a:rPr>
              <a:t>edges </a:t>
            </a:r>
            <a:r>
              <a:rPr sz="2400" dirty="0">
                <a:latin typeface="Times New Roman"/>
                <a:cs typeface="Times New Roman"/>
              </a:rPr>
              <a:t>with the  corresponding </a:t>
            </a:r>
            <a:r>
              <a:rPr sz="2400" spc="-5" dirty="0">
                <a:latin typeface="Times New Roman"/>
                <a:cs typeface="Times New Roman"/>
              </a:rPr>
              <a:t>set named </a:t>
            </a:r>
            <a:r>
              <a:rPr sz="2400" i="1" dirty="0">
                <a:latin typeface="Times New Roman"/>
                <a:cs typeface="Times New Roman"/>
              </a:rPr>
              <a:t>E </a:t>
            </a:r>
            <a:r>
              <a:rPr sz="2400" dirty="0">
                <a:latin typeface="Times New Roman"/>
                <a:cs typeface="Times New Roman"/>
              </a:rPr>
              <a:t>instead 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R="485140" algn="r">
              <a:lnSpc>
                <a:spcPct val="100000"/>
              </a:lnSpc>
              <a:spcBef>
                <a:spcPts val="2115"/>
              </a:spcBef>
            </a:pPr>
            <a:r>
              <a:rPr sz="1800" spc="-5" dirty="0">
                <a:latin typeface="Tahoma"/>
                <a:cs typeface="Tahoma"/>
              </a:rPr>
              <a:t>l</a:t>
            </a:r>
            <a:r>
              <a:rPr sz="1800" spc="-15" dirty="0">
                <a:latin typeface="Tahoma"/>
                <a:cs typeface="Tahoma"/>
              </a:rPr>
              <a:t>o</a:t>
            </a:r>
            <a:r>
              <a:rPr sz="1800" spc="-5" dirty="0">
                <a:latin typeface="Tahoma"/>
                <a:cs typeface="Tahoma"/>
              </a:rPr>
              <a:t>op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>
              <a:latin typeface="Tahoma"/>
              <a:cs typeface="Tahoma"/>
            </a:endParaRPr>
          </a:p>
          <a:p>
            <a:pPr marL="466090">
              <a:lnSpc>
                <a:spcPct val="100000"/>
              </a:lnSpc>
              <a:spcBef>
                <a:spcPts val="1410"/>
              </a:spcBef>
            </a:pPr>
            <a:r>
              <a:rPr sz="1800" spc="-5" dirty="0">
                <a:latin typeface="Tahoma"/>
                <a:cs typeface="Tahoma"/>
              </a:rPr>
              <a:t>multiple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arc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14209" y="5630062"/>
            <a:ext cx="524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node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5"/>
          </p:nvPr>
        </p:nvSpPr>
        <p:spPr>
          <a:xfrm>
            <a:off x="304800" y="6606540"/>
            <a:ext cx="7985760" cy="327660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7"/>
          </p:nvPr>
        </p:nvSpPr>
        <p:spPr>
          <a:xfrm>
            <a:off x="6583680" y="65971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23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3566" y="264160"/>
            <a:ext cx="3900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Graph</a:t>
            </a:r>
            <a:r>
              <a:rPr sz="3600" spc="-95" dirty="0"/>
              <a:t> </a:t>
            </a:r>
            <a:r>
              <a:rPr sz="3600" spc="-35" dirty="0"/>
              <a:t>Terminology</a:t>
            </a:r>
            <a:endParaRPr sz="36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65463"/>
              </p:ext>
            </p:extLst>
          </p:nvPr>
        </p:nvGraphicFramePr>
        <p:xfrm>
          <a:off x="527050" y="1066801"/>
          <a:ext cx="8235952" cy="4876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8988"/>
                <a:gridCol w="2058988"/>
                <a:gridCol w="2058988"/>
                <a:gridCol w="2058988"/>
              </a:tblGrid>
              <a:tr h="641127"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Type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5626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Edges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Multiple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Edges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Allowed?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Loops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Allowed?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</a:tr>
              <a:tr h="6411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Simple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graph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Undirected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</a:tr>
              <a:tr h="4805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Multigraph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Undirected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</a:tr>
              <a:tr h="6411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Pseudo graph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Undirected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</a:tr>
              <a:tr h="9158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Simple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Directed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graph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Directed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No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</a:tr>
              <a:tr h="6411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Directed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Multigraph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Directed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7D1"/>
                    </a:solidFill>
                  </a:tcPr>
                </a:tc>
              </a:tr>
              <a:tr h="9159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Mixed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graph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Undirected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&amp;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Directed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45" dirty="0">
                          <a:latin typeface="Carlito"/>
                          <a:cs typeface="Carlito"/>
                        </a:rPr>
                        <a:t>Yes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228600" y="6456402"/>
            <a:ext cx="80010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6583680" y="64447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24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3250" y="544195"/>
            <a:ext cx="2858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Graph</a:t>
            </a:r>
            <a:r>
              <a:rPr sz="3600" spc="-45" dirty="0"/>
              <a:t> </a:t>
            </a:r>
            <a:r>
              <a:rPr sz="3600" spc="-5" dirty="0"/>
              <a:t>Models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693291"/>
            <a:ext cx="3807460" cy="3717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8000" algn="l"/>
              </a:tabLst>
            </a:pPr>
            <a:r>
              <a:rPr sz="2600" b="1" dirty="0">
                <a:latin typeface="Times New Roman"/>
                <a:cs typeface="Times New Roman"/>
              </a:rPr>
              <a:t>1.	</a:t>
            </a:r>
            <a:r>
              <a:rPr sz="26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NICHE</a:t>
            </a:r>
            <a:r>
              <a:rPr sz="26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OVERLAP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Graphs in</a:t>
            </a:r>
            <a:r>
              <a:rPr sz="26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Ecosystem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88900" marR="5080" indent="1524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Graphs </a:t>
            </a:r>
            <a:r>
              <a:rPr sz="2400" dirty="0">
                <a:latin typeface="Times New Roman"/>
                <a:cs typeface="Times New Roman"/>
              </a:rPr>
              <a:t>are used in </a:t>
            </a:r>
            <a:r>
              <a:rPr sz="2400" spc="-5" dirty="0">
                <a:latin typeface="Times New Roman"/>
                <a:cs typeface="Times New Roman"/>
              </a:rPr>
              <a:t>many  models </a:t>
            </a:r>
            <a:r>
              <a:rPr sz="2400" dirty="0">
                <a:latin typeface="Times New Roman"/>
                <a:cs typeface="Times New Roman"/>
              </a:rPr>
              <a:t>involving the  </a:t>
            </a:r>
            <a:r>
              <a:rPr sz="2400" spc="-5" dirty="0">
                <a:latin typeface="Times New Roman"/>
                <a:cs typeface="Times New Roman"/>
              </a:rPr>
              <a:t>interaction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different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species  of </a:t>
            </a:r>
            <a:r>
              <a:rPr sz="2400" spc="-5" dirty="0">
                <a:latin typeface="Times New Roman"/>
                <a:cs typeface="Times New Roman"/>
              </a:rPr>
              <a:t>animals. For </a:t>
            </a:r>
            <a:r>
              <a:rPr sz="2400" dirty="0">
                <a:latin typeface="Times New Roman"/>
                <a:cs typeface="Times New Roman"/>
              </a:rPr>
              <a:t>instance, the  </a:t>
            </a:r>
            <a:r>
              <a:rPr sz="2400" spc="-5" dirty="0">
                <a:latin typeface="Times New Roman"/>
                <a:cs typeface="Times New Roman"/>
              </a:rPr>
              <a:t>competition b/w </a:t>
            </a:r>
            <a:r>
              <a:rPr sz="2400" dirty="0">
                <a:latin typeface="Times New Roman"/>
                <a:cs typeface="Times New Roman"/>
              </a:rPr>
              <a:t>species in an  ecosystem can be </a:t>
            </a:r>
            <a:r>
              <a:rPr sz="2400" spc="-5" dirty="0">
                <a:latin typeface="Times New Roman"/>
                <a:cs typeface="Times New Roman"/>
              </a:rPr>
              <a:t>modeled  using a </a:t>
            </a:r>
            <a:r>
              <a:rPr sz="2400" dirty="0">
                <a:latin typeface="Times New Roman"/>
                <a:cs typeface="Times New Roman"/>
              </a:rPr>
              <a:t>niche </a:t>
            </a:r>
            <a:r>
              <a:rPr sz="2400" spc="-5" dirty="0">
                <a:latin typeface="Times New Roman"/>
                <a:cs typeface="Times New Roman"/>
              </a:rPr>
              <a:t>overlap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graph.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13919" y="1718280"/>
            <a:ext cx="4326890" cy="4318000"/>
            <a:chOff x="4613919" y="1718280"/>
            <a:chExt cx="4326890" cy="4318000"/>
          </a:xfrm>
        </p:grpSpPr>
        <p:sp>
          <p:nvSpPr>
            <p:cNvPr id="5" name="object 5"/>
            <p:cNvSpPr/>
            <p:nvPr/>
          </p:nvSpPr>
          <p:spPr>
            <a:xfrm>
              <a:off x="4613919" y="1718280"/>
              <a:ext cx="4326616" cy="43175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4399" y="1828799"/>
              <a:ext cx="4105655" cy="40965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77724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25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3562"/>
            <a:ext cx="228854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u="none" dirty="0"/>
              <a:t>2.</a:t>
            </a:r>
            <a:r>
              <a:rPr sz="2600" u="none" spc="-65" dirty="0"/>
              <a:t> </a:t>
            </a:r>
            <a:r>
              <a:rPr sz="2600" dirty="0"/>
              <a:t>Round-Robin  </a:t>
            </a:r>
            <a:r>
              <a:rPr sz="2600" spc="-20" dirty="0"/>
              <a:t>Tournaments</a:t>
            </a:r>
            <a:endParaRPr sz="2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76425"/>
            <a:ext cx="3874135" cy="39789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66040" indent="341630">
              <a:lnSpc>
                <a:spcPct val="80100"/>
              </a:lnSpc>
              <a:spcBef>
                <a:spcPts val="675"/>
              </a:spcBef>
              <a:tabLst>
                <a:tab pos="2985135" algn="l"/>
              </a:tabLst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tournament where </a:t>
            </a:r>
            <a:r>
              <a:rPr sz="2400" dirty="0">
                <a:latin typeface="Times New Roman"/>
                <a:cs typeface="Times New Roman"/>
              </a:rPr>
              <a:t>each  team plays each other team  exac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ly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cal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	roun</a:t>
            </a:r>
            <a:r>
              <a:rPr sz="2400" spc="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-  robin </a:t>
            </a:r>
            <a:r>
              <a:rPr sz="2400" spc="-5" dirty="0">
                <a:latin typeface="Times New Roman"/>
                <a:cs typeface="Times New Roman"/>
              </a:rPr>
              <a:t>tournament. </a:t>
            </a:r>
            <a:r>
              <a:rPr sz="2400" dirty="0">
                <a:latin typeface="Times New Roman"/>
                <a:cs typeface="Times New Roman"/>
              </a:rPr>
              <a:t>Such  </a:t>
            </a:r>
            <a:r>
              <a:rPr sz="2400" spc="-5" dirty="0">
                <a:latin typeface="Times New Roman"/>
                <a:cs typeface="Times New Roman"/>
              </a:rPr>
              <a:t>tournaments </a:t>
            </a:r>
            <a:r>
              <a:rPr sz="2400" dirty="0">
                <a:latin typeface="Times New Roman"/>
                <a:cs typeface="Times New Roman"/>
              </a:rPr>
              <a:t>can be </a:t>
            </a:r>
            <a:r>
              <a:rPr sz="2400" spc="-5" dirty="0">
                <a:latin typeface="Times New Roman"/>
                <a:cs typeface="Times New Roman"/>
              </a:rPr>
              <a:t>modeled  </a:t>
            </a:r>
            <a:r>
              <a:rPr sz="2400" dirty="0">
                <a:latin typeface="Times New Roman"/>
                <a:cs typeface="Times New Roman"/>
              </a:rPr>
              <a:t>using directed graphs </a:t>
            </a:r>
            <a:r>
              <a:rPr sz="2400" spc="-5" dirty="0">
                <a:latin typeface="Times New Roman"/>
                <a:cs typeface="Times New Roman"/>
              </a:rPr>
              <a:t>where  </a:t>
            </a:r>
            <a:r>
              <a:rPr sz="2400" dirty="0">
                <a:latin typeface="Times New Roman"/>
                <a:cs typeface="Times New Roman"/>
              </a:rPr>
              <a:t>each team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represented by a  vertex.</a:t>
            </a:r>
          </a:p>
          <a:p>
            <a:pPr marL="12700" marR="5080" indent="152400">
              <a:lnSpc>
                <a:spcPct val="8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Note: (a 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b) is </a:t>
            </a:r>
            <a:r>
              <a:rPr sz="2400" dirty="0">
                <a:latin typeface="Times New Roman"/>
                <a:cs typeface="Times New Roman"/>
              </a:rPr>
              <a:t>an edge if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team  </a:t>
            </a:r>
            <a:r>
              <a:rPr sz="2400" i="1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beats team </a:t>
            </a:r>
            <a:r>
              <a:rPr sz="2400" i="1" dirty="0">
                <a:latin typeface="Times New Roman"/>
                <a:cs typeface="Times New Roman"/>
              </a:rPr>
              <a:t>b </a:t>
            </a:r>
            <a:r>
              <a:rPr sz="2400" dirty="0">
                <a:latin typeface="Times New Roman"/>
                <a:cs typeface="Times New Roman"/>
              </a:rPr>
              <a:t>and if the edge 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directed in the vertex then  that team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defeated by the  other one 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vice-versa.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456176" y="861060"/>
            <a:ext cx="4297680" cy="5342890"/>
            <a:chOff x="4456176" y="861060"/>
            <a:chExt cx="4297680" cy="5342890"/>
          </a:xfrm>
        </p:grpSpPr>
        <p:sp>
          <p:nvSpPr>
            <p:cNvPr id="5" name="object 5"/>
            <p:cNvSpPr/>
            <p:nvPr/>
          </p:nvSpPr>
          <p:spPr>
            <a:xfrm>
              <a:off x="4461519" y="916589"/>
              <a:ext cx="4286992" cy="5286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56176" y="861060"/>
              <a:ext cx="4297680" cy="5297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85716" y="990600"/>
              <a:ext cx="4038600" cy="50383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6962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26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801" y="544195"/>
            <a:ext cx="3166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Degree </a:t>
            </a:r>
            <a:r>
              <a:rPr sz="3600" spc="-5" dirty="0"/>
              <a:t>of</a:t>
            </a:r>
            <a:r>
              <a:rPr sz="3600" spc="-25" dirty="0"/>
              <a:t> </a:t>
            </a:r>
            <a:r>
              <a:rPr sz="3600" spc="-5" dirty="0"/>
              <a:t>graph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2440" y="1548955"/>
            <a:ext cx="7785100" cy="353822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Times New Roman"/>
                <a:cs typeface="Times New Roman"/>
              </a:rPr>
              <a:t>The degree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a vertex in a </a:t>
            </a:r>
            <a:r>
              <a:rPr sz="2400" spc="-5" dirty="0">
                <a:latin typeface="Times New Roman"/>
                <a:cs typeface="Times New Roman"/>
              </a:rPr>
              <a:t>simple </a:t>
            </a:r>
            <a:r>
              <a:rPr sz="2400" dirty="0">
                <a:latin typeface="Times New Roman"/>
                <a:cs typeface="Times New Roman"/>
              </a:rPr>
              <a:t>graph, denoted by deg(v),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edges incident 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it.</a:t>
            </a:r>
            <a:endParaRPr sz="2400">
              <a:latin typeface="Times New Roman"/>
              <a:cs typeface="Times New Roman"/>
            </a:endParaRPr>
          </a:p>
          <a:p>
            <a:pPr marL="76200" marR="1795145" indent="76200">
              <a:lnSpc>
                <a:spcPct val="120000"/>
              </a:lnSpc>
            </a:pPr>
            <a:r>
              <a:rPr sz="2400" spc="-5" dirty="0">
                <a:latin typeface="Times New Roman"/>
                <a:cs typeface="Times New Roman"/>
              </a:rPr>
              <a:t>Degree </a:t>
            </a:r>
            <a:r>
              <a:rPr sz="2400" dirty="0">
                <a:latin typeface="Times New Roman"/>
                <a:cs typeface="Times New Roman"/>
              </a:rPr>
              <a:t>also </a:t>
            </a:r>
            <a:r>
              <a:rPr sz="2400" spc="-5" dirty="0">
                <a:latin typeface="Times New Roman"/>
                <a:cs typeface="Times New Roman"/>
              </a:rPr>
              <a:t>means number of </a:t>
            </a:r>
            <a:r>
              <a:rPr sz="2400" dirty="0">
                <a:latin typeface="Times New Roman"/>
                <a:cs typeface="Times New Roman"/>
              </a:rPr>
              <a:t>adjacent vertices.  </a:t>
            </a:r>
            <a:r>
              <a:rPr sz="2400" spc="-5" dirty="0">
                <a:latin typeface="Times New Roman"/>
                <a:cs typeface="Times New Roman"/>
              </a:rPr>
              <a:t>For 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Node,</a:t>
            </a:r>
            <a:endParaRPr sz="2400">
              <a:latin typeface="Times New Roman"/>
              <a:cs typeface="Times New Roman"/>
            </a:endParaRPr>
          </a:p>
          <a:p>
            <a:pPr marL="76200" marR="272415">
              <a:lnSpc>
                <a:spcPct val="120000"/>
              </a:lnSpc>
              <a:buFont typeface="Arial"/>
              <a:buChar char="•"/>
              <a:tabLst>
                <a:tab pos="419100" algn="l"/>
                <a:tab pos="419734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head endpoints adjacent to a node is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called  the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Indegree </a:t>
            </a:r>
            <a:r>
              <a:rPr sz="2400" dirty="0">
                <a:latin typeface="Times New Roman"/>
                <a:cs typeface="Times New Roman"/>
              </a:rPr>
              <a:t>and 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denoted by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deg</a:t>
            </a:r>
            <a:r>
              <a:rPr sz="2400" b="1" i="1" spc="-7" baseline="2430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b="1" i="1" spc="240" baseline="243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(v).</a:t>
            </a:r>
            <a:endParaRPr sz="2400">
              <a:latin typeface="Times New Roman"/>
              <a:cs typeface="Times New Roman"/>
            </a:endParaRPr>
          </a:p>
          <a:p>
            <a:pPr marL="419100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19100" algn="l"/>
                <a:tab pos="419734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tail endpoints adjacent to a node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called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80"/>
              </a:spcBef>
            </a:pP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Outdegree </a:t>
            </a:r>
            <a:r>
              <a:rPr sz="2400" dirty="0">
                <a:latin typeface="Times New Roman"/>
                <a:cs typeface="Times New Roman"/>
              </a:rPr>
              <a:t>and it is denoted by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deg</a:t>
            </a:r>
            <a:r>
              <a:rPr sz="2400" b="1" i="1" spc="-7" baseline="24305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2400" b="1" i="1" spc="202" baseline="243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(v).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8486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27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2262"/>
            <a:ext cx="2670175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u="none" dirty="0"/>
              <a:t>For example in</a:t>
            </a:r>
            <a:r>
              <a:rPr sz="2600" u="none" spc="-165" dirty="0"/>
              <a:t> </a:t>
            </a:r>
            <a:r>
              <a:rPr sz="2600" u="none" dirty="0"/>
              <a:t>the  digraph,</a:t>
            </a:r>
            <a:endParaRPr sz="2600"/>
          </a:p>
        </p:txBody>
      </p:sp>
      <p:grpSp>
        <p:nvGrpSpPr>
          <p:cNvPr id="3" name="object 3"/>
          <p:cNvGrpSpPr/>
          <p:nvPr/>
        </p:nvGrpSpPr>
        <p:grpSpPr>
          <a:xfrm>
            <a:off x="675131" y="1470660"/>
            <a:ext cx="2153920" cy="1118870"/>
            <a:chOff x="675131" y="1470660"/>
            <a:chExt cx="2153920" cy="1118870"/>
          </a:xfrm>
        </p:grpSpPr>
        <p:sp>
          <p:nvSpPr>
            <p:cNvPr id="4" name="object 4"/>
            <p:cNvSpPr/>
            <p:nvPr/>
          </p:nvSpPr>
          <p:spPr>
            <a:xfrm>
              <a:off x="732281" y="1662125"/>
              <a:ext cx="504825" cy="2297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1747" y="1470660"/>
              <a:ext cx="507491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33855" y="1470660"/>
              <a:ext cx="1694688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5131" y="1909572"/>
              <a:ext cx="693419" cy="6797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3168" y="1909572"/>
              <a:ext cx="507492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5275" y="1909572"/>
              <a:ext cx="1696212" cy="6797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75131" y="2787395"/>
            <a:ext cx="2162810" cy="1118870"/>
            <a:chOff x="675131" y="2787395"/>
            <a:chExt cx="2162810" cy="1118870"/>
          </a:xfrm>
        </p:grpSpPr>
        <p:sp>
          <p:nvSpPr>
            <p:cNvPr id="11" name="object 11"/>
            <p:cNvSpPr/>
            <p:nvPr/>
          </p:nvSpPr>
          <p:spPr>
            <a:xfrm>
              <a:off x="732281" y="2978861"/>
              <a:ext cx="504825" cy="2297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1747" y="2787395"/>
              <a:ext cx="507491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33855" y="2787395"/>
              <a:ext cx="1694688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5131" y="3226307"/>
              <a:ext cx="693419" cy="6797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3168" y="3226307"/>
              <a:ext cx="507492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65275" y="3226307"/>
              <a:ext cx="1772412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75131" y="4104132"/>
            <a:ext cx="2162810" cy="1118870"/>
            <a:chOff x="675131" y="4104132"/>
            <a:chExt cx="2162810" cy="1118870"/>
          </a:xfrm>
        </p:grpSpPr>
        <p:sp>
          <p:nvSpPr>
            <p:cNvPr id="18" name="object 18"/>
            <p:cNvSpPr/>
            <p:nvPr/>
          </p:nvSpPr>
          <p:spPr>
            <a:xfrm>
              <a:off x="732281" y="4295597"/>
              <a:ext cx="504825" cy="2297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31747" y="4104132"/>
              <a:ext cx="507491" cy="6797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33855" y="4104132"/>
              <a:ext cx="1694688" cy="67970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5131" y="4543044"/>
              <a:ext cx="693419" cy="6797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63168" y="4543044"/>
              <a:ext cx="507492" cy="6797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65275" y="4543044"/>
              <a:ext cx="1772412" cy="679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722502" y="5612333"/>
            <a:ext cx="1988197" cy="2297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0531" y="1472755"/>
            <a:ext cx="2017395" cy="44164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dirty="0">
                <a:latin typeface="Times New Roman"/>
                <a:cs typeface="Times New Roman"/>
              </a:rPr>
              <a:t>Out-deg(1) =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Times New Roman"/>
                <a:cs typeface="Times New Roman"/>
              </a:rPr>
              <a:t>In-deg(1)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Out-deg(2) =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Times New Roman"/>
                <a:cs typeface="Times New Roman"/>
              </a:rPr>
              <a:t>In-deg(2)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Out-deg(3) =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latin typeface="Times New Roman"/>
                <a:cs typeface="Times New Roman"/>
              </a:rPr>
              <a:t>In-deg(3) =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/>
                <a:cs typeface="Times New Roman"/>
              </a:rPr>
              <a:t>And so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on…….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53702" y="1304616"/>
            <a:ext cx="4596890" cy="41341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5"/>
          </p:nvPr>
        </p:nvSpPr>
        <p:spPr>
          <a:xfrm>
            <a:off x="228600" y="6377940"/>
            <a:ext cx="78486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28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00499" y="618758"/>
            <a:ext cx="4362302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 smtClean="0"/>
              <a:t>De</a:t>
            </a:r>
            <a:r>
              <a:rPr sz="4000" dirty="0" smtClean="0"/>
              <a:t>g</a:t>
            </a:r>
            <a:r>
              <a:rPr sz="4000" spc="-5" dirty="0" smtClean="0"/>
              <a:t>r</a:t>
            </a:r>
            <a:r>
              <a:rPr sz="4000" dirty="0" smtClean="0"/>
              <a:t>e</a:t>
            </a:r>
            <a:r>
              <a:rPr lang="en-US" sz="4000" spc="18" dirty="0" smtClean="0"/>
              <a:t>e of Graph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758021" y="1561536"/>
            <a:ext cx="7509779" cy="2780805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481747" marR="4605" indent="-481747">
              <a:lnSpc>
                <a:spcPct val="123600"/>
              </a:lnSpc>
              <a:spcBef>
                <a:spcPts val="118"/>
              </a:spcBef>
              <a:buFont typeface="UnDotum"/>
              <a:buChar char=""/>
              <a:tabLst>
                <a:tab pos="481747" algn="l"/>
                <a:tab pos="482323" algn="l"/>
              </a:tabLst>
            </a:pPr>
            <a:r>
              <a:rPr sz="2600" spc="-290" dirty="0">
                <a:latin typeface="Arial Black"/>
                <a:cs typeface="Arial Black"/>
              </a:rPr>
              <a:t>The </a:t>
            </a:r>
            <a:r>
              <a:rPr sz="2600" b="1" spc="109" dirty="0">
                <a:latin typeface="Arial"/>
                <a:cs typeface="Arial"/>
              </a:rPr>
              <a:t>degree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340" dirty="0">
                <a:latin typeface="Arial Black"/>
                <a:cs typeface="Arial Black"/>
              </a:rPr>
              <a:t>vertex </a:t>
            </a:r>
            <a:r>
              <a:rPr sz="2700" i="1" spc="-45" dirty="0">
                <a:latin typeface="Arial"/>
                <a:cs typeface="Arial"/>
              </a:rPr>
              <a:t>v </a:t>
            </a:r>
            <a:r>
              <a:rPr sz="2600" spc="-295" dirty="0">
                <a:latin typeface="Arial Black"/>
                <a:cs typeface="Arial Black"/>
              </a:rPr>
              <a:t>in a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700" i="1" spc="-109" dirty="0">
                <a:latin typeface="Arial"/>
                <a:cs typeface="Arial"/>
              </a:rPr>
              <a:t>G</a:t>
            </a:r>
            <a:r>
              <a:rPr sz="2600" spc="-109" dirty="0">
                <a:latin typeface="Arial Black"/>
                <a:cs typeface="Arial Black"/>
              </a:rPr>
              <a:t>, </a:t>
            </a:r>
            <a:r>
              <a:rPr sz="2600" spc="-381" dirty="0">
                <a:latin typeface="Arial Black"/>
                <a:cs typeface="Arial Black"/>
              </a:rPr>
              <a:t>written  </a:t>
            </a:r>
            <a:r>
              <a:rPr sz="2600" spc="-295" dirty="0">
                <a:latin typeface="Arial Black"/>
                <a:cs typeface="Arial Black"/>
              </a:rPr>
              <a:t>or </a:t>
            </a:r>
            <a:r>
              <a:rPr sz="2600" i="1" dirty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2600" spc="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6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v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2600" dirty="0">
                <a:latin typeface="Times New Roman"/>
                <a:cs typeface="Times New Roman"/>
              </a:rPr>
              <a:t>, </a:t>
            </a:r>
            <a:r>
              <a:rPr sz="2600" spc="-295" dirty="0">
                <a:latin typeface="Arial Black"/>
                <a:cs typeface="Arial Black"/>
              </a:rPr>
              <a:t>is </a:t>
            </a:r>
            <a:r>
              <a:rPr sz="2600" spc="-340" dirty="0">
                <a:latin typeface="Arial Black"/>
                <a:cs typeface="Arial Black"/>
              </a:rPr>
              <a:t>the </a:t>
            </a:r>
            <a:r>
              <a:rPr sz="2600" spc="-317" dirty="0">
                <a:latin typeface="Arial Black"/>
                <a:cs typeface="Arial Black"/>
              </a:rPr>
              <a:t>number </a:t>
            </a:r>
            <a:r>
              <a:rPr sz="2600" spc="-290" dirty="0">
                <a:latin typeface="Arial Black"/>
                <a:cs typeface="Arial Black"/>
              </a:rPr>
              <a:t>of edges</a:t>
            </a:r>
            <a:r>
              <a:rPr sz="2600" spc="95" dirty="0">
                <a:latin typeface="Arial Black"/>
                <a:cs typeface="Arial Black"/>
              </a:rPr>
              <a:t> </a:t>
            </a:r>
            <a:r>
              <a:rPr sz="2600" spc="-326" dirty="0">
                <a:latin typeface="Arial Black"/>
                <a:cs typeface="Arial Black"/>
              </a:rPr>
              <a:t>incident</a:t>
            </a:r>
            <a:endParaRPr sz="2600">
              <a:latin typeface="Arial Black"/>
              <a:cs typeface="Arial Black"/>
            </a:endParaRPr>
          </a:p>
          <a:p>
            <a:pPr marL="482323">
              <a:spcBef>
                <a:spcPts val="689"/>
              </a:spcBef>
            </a:pPr>
            <a:r>
              <a:rPr sz="2600" spc="-371" dirty="0">
                <a:latin typeface="Arial Black"/>
                <a:cs typeface="Arial Black"/>
              </a:rPr>
              <a:t>to </a:t>
            </a:r>
            <a:r>
              <a:rPr sz="2700" i="1" spc="-95" dirty="0">
                <a:latin typeface="Arial"/>
                <a:cs typeface="Arial"/>
              </a:rPr>
              <a:t>v</a:t>
            </a:r>
            <a:r>
              <a:rPr sz="2600" spc="-95" dirty="0">
                <a:latin typeface="Arial Black"/>
                <a:cs typeface="Arial Black"/>
              </a:rPr>
              <a:t>, </a:t>
            </a:r>
            <a:r>
              <a:rPr sz="2600" spc="-363" dirty="0">
                <a:latin typeface="Arial Black"/>
                <a:cs typeface="Arial Black"/>
              </a:rPr>
              <a:t>except </a:t>
            </a:r>
            <a:r>
              <a:rPr sz="2600" spc="-367" dirty="0">
                <a:latin typeface="Arial Black"/>
                <a:cs typeface="Arial Black"/>
              </a:rPr>
              <a:t>that </a:t>
            </a:r>
            <a:r>
              <a:rPr sz="2600" spc="-326" dirty="0">
                <a:latin typeface="Arial Black"/>
                <a:cs typeface="Arial Black"/>
              </a:rPr>
              <a:t>each </a:t>
            </a:r>
            <a:r>
              <a:rPr sz="2600" spc="-295" dirty="0">
                <a:latin typeface="Arial Black"/>
                <a:cs typeface="Arial Black"/>
              </a:rPr>
              <a:t>loop </a:t>
            </a:r>
            <a:r>
              <a:rPr sz="2600" spc="-363" dirty="0">
                <a:latin typeface="Arial Black"/>
                <a:cs typeface="Arial Black"/>
              </a:rPr>
              <a:t>at </a:t>
            </a:r>
            <a:r>
              <a:rPr sz="2700" i="1" spc="-45" dirty="0">
                <a:latin typeface="Arial"/>
                <a:cs typeface="Arial"/>
              </a:rPr>
              <a:t>v </a:t>
            </a:r>
            <a:r>
              <a:rPr sz="2600" spc="-340" dirty="0">
                <a:latin typeface="Arial Black"/>
                <a:cs typeface="Arial Black"/>
              </a:rPr>
              <a:t>counts</a:t>
            </a:r>
            <a:r>
              <a:rPr sz="2600" spc="-9" dirty="0">
                <a:latin typeface="Arial Black"/>
                <a:cs typeface="Arial Black"/>
              </a:rPr>
              <a:t> </a:t>
            </a:r>
            <a:r>
              <a:rPr sz="2600" spc="-412" dirty="0">
                <a:latin typeface="Arial Black"/>
                <a:cs typeface="Arial Black"/>
              </a:rPr>
              <a:t>twice</a:t>
            </a:r>
            <a:endParaRPr sz="2600">
              <a:latin typeface="Arial Black"/>
              <a:cs typeface="Arial Black"/>
            </a:endParaRPr>
          </a:p>
          <a:p>
            <a:pPr marL="482323" indent="-470811">
              <a:spcBef>
                <a:spcPts val="1749"/>
              </a:spcBef>
              <a:buFont typeface="UnDotum"/>
              <a:buChar char=""/>
              <a:tabLst>
                <a:tab pos="481747" algn="l"/>
                <a:tab pos="482323" algn="l"/>
                <a:tab pos="2709755" algn="l"/>
              </a:tabLst>
            </a:pPr>
            <a:r>
              <a:rPr sz="2600" spc="-290" dirty="0">
                <a:latin typeface="Arial Black"/>
                <a:cs typeface="Arial Black"/>
              </a:rPr>
              <a:t>The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600" b="1" spc="82" dirty="0">
                <a:latin typeface="Arial"/>
                <a:cs typeface="Arial"/>
              </a:rPr>
              <a:t>maximal	</a:t>
            </a:r>
            <a:r>
              <a:rPr sz="2600" b="1" spc="109" dirty="0">
                <a:latin typeface="Arial"/>
                <a:cs typeface="Arial"/>
              </a:rPr>
              <a:t>degree </a:t>
            </a:r>
            <a:r>
              <a:rPr sz="2600" spc="-295" dirty="0">
                <a:latin typeface="Arial Black"/>
                <a:cs typeface="Arial Black"/>
              </a:rPr>
              <a:t>is </a:t>
            </a:r>
            <a:r>
              <a:rPr sz="2600" dirty="0">
                <a:solidFill>
                  <a:srgbClr val="FF0000"/>
                </a:solidFill>
                <a:latin typeface="Symbol"/>
                <a:cs typeface="Symbol"/>
              </a:rPr>
              <a:t>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600" i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600" i="1" spc="31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marL="482323" indent="-470811">
              <a:spcBef>
                <a:spcPts val="1767"/>
              </a:spcBef>
              <a:buFont typeface="UnDotum"/>
              <a:buChar char=""/>
              <a:tabLst>
                <a:tab pos="481747" algn="l"/>
                <a:tab pos="482323" algn="l"/>
                <a:tab pos="2821990" algn="l"/>
                <a:tab pos="4554438" algn="l"/>
              </a:tabLst>
            </a:pPr>
            <a:r>
              <a:rPr sz="2600" spc="-290" dirty="0">
                <a:latin typeface="Arial Black"/>
                <a:cs typeface="Arial Black"/>
              </a:rPr>
              <a:t>The</a:t>
            </a:r>
            <a:r>
              <a:rPr sz="2600" spc="-136" dirty="0">
                <a:latin typeface="Arial Black"/>
                <a:cs typeface="Arial Black"/>
              </a:rPr>
              <a:t> </a:t>
            </a:r>
            <a:r>
              <a:rPr sz="2600" b="1" spc="36" dirty="0">
                <a:latin typeface="Arial"/>
                <a:cs typeface="Arial"/>
              </a:rPr>
              <a:t>minimum	</a:t>
            </a:r>
            <a:r>
              <a:rPr sz="2600" b="1" spc="109" dirty="0">
                <a:latin typeface="Arial"/>
                <a:cs typeface="Arial"/>
              </a:rPr>
              <a:t>degree</a:t>
            </a:r>
            <a:r>
              <a:rPr sz="2600" b="1" spc="263" dirty="0">
                <a:latin typeface="Arial"/>
                <a:cs typeface="Arial"/>
              </a:rPr>
              <a:t> </a:t>
            </a:r>
            <a:r>
              <a:rPr sz="2600" spc="-295" dirty="0">
                <a:latin typeface="Arial Black"/>
                <a:cs typeface="Arial Black"/>
              </a:rPr>
              <a:t>is	</a:t>
            </a:r>
            <a:r>
              <a:rPr sz="2600" dirty="0">
                <a:solidFill>
                  <a:srgbClr val="FF0000"/>
                </a:solidFill>
                <a:latin typeface="Symbol"/>
                <a:cs typeface="Symbol"/>
              </a:rPr>
              <a:t>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 (</a:t>
            </a:r>
            <a:r>
              <a:rPr sz="2600" i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600" i="1" spc="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444" y="4864345"/>
            <a:ext cx="142054" cy="244781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500" i="1" spc="9" dirty="0">
                <a:latin typeface="Times New Roman"/>
                <a:cs typeface="Times New Roman"/>
              </a:rPr>
              <a:t>A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9356" y="5416061"/>
            <a:ext cx="153395" cy="244781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500" i="1" spc="9" dirty="0">
                <a:latin typeface="Times New Roman"/>
                <a:cs typeface="Times New Roman"/>
              </a:rPr>
              <a:t>C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6757" y="4864345"/>
            <a:ext cx="142054" cy="244781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500" i="1" spc="9" dirty="0">
                <a:latin typeface="Times New Roman"/>
                <a:cs typeface="Times New Roman"/>
              </a:rPr>
              <a:t>B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7656" y="5835895"/>
            <a:ext cx="163542" cy="244781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500" i="1" spc="9" dirty="0">
                <a:latin typeface="Times New Roman"/>
                <a:cs typeface="Times New Roman"/>
              </a:rPr>
              <a:t>D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218340" y="4828429"/>
            <a:ext cx="2626811" cy="1076508"/>
            <a:chOff x="2360067" y="5579517"/>
            <a:chExt cx="2794635" cy="1243965"/>
          </a:xfrm>
        </p:grpSpPr>
        <p:sp>
          <p:nvSpPr>
            <p:cNvPr id="10" name="object 10"/>
            <p:cNvSpPr/>
            <p:nvPr/>
          </p:nvSpPr>
          <p:spPr>
            <a:xfrm>
              <a:off x="2434590" y="5673089"/>
              <a:ext cx="2613660" cy="1056640"/>
            </a:xfrm>
            <a:custGeom>
              <a:avLst/>
              <a:gdLst/>
              <a:ahLst/>
              <a:cxnLst/>
              <a:rect l="l" t="t" r="r" b="b"/>
              <a:pathLst>
                <a:path w="2613660" h="1056640">
                  <a:moveTo>
                    <a:pt x="781050" y="11430"/>
                  </a:moveTo>
                  <a:lnTo>
                    <a:pt x="1692910" y="11430"/>
                  </a:lnTo>
                </a:path>
                <a:path w="2613660" h="1056640">
                  <a:moveTo>
                    <a:pt x="791210" y="1056640"/>
                  </a:moveTo>
                  <a:lnTo>
                    <a:pt x="1703070" y="1056640"/>
                  </a:lnTo>
                </a:path>
                <a:path w="2613660" h="1056640">
                  <a:moveTo>
                    <a:pt x="781050" y="45720"/>
                  </a:moveTo>
                  <a:lnTo>
                    <a:pt x="1703070" y="1033780"/>
                  </a:lnTo>
                </a:path>
                <a:path w="2613660" h="1056640">
                  <a:moveTo>
                    <a:pt x="770890" y="1045210"/>
                  </a:moveTo>
                  <a:lnTo>
                    <a:pt x="1703070" y="0"/>
                  </a:lnTo>
                </a:path>
                <a:path w="2613660" h="1056640">
                  <a:moveTo>
                    <a:pt x="1711960" y="1022350"/>
                  </a:moveTo>
                  <a:lnTo>
                    <a:pt x="2613660" y="506730"/>
                  </a:lnTo>
                </a:path>
                <a:path w="2613660" h="1056640">
                  <a:moveTo>
                    <a:pt x="781050" y="1045210"/>
                  </a:moveTo>
                  <a:lnTo>
                    <a:pt x="0" y="518160"/>
                  </a:lnTo>
                </a:path>
                <a:path w="2613660" h="1056640">
                  <a:moveTo>
                    <a:pt x="52070" y="549910"/>
                  </a:moveTo>
                  <a:lnTo>
                    <a:pt x="750570" y="0"/>
                  </a:lnTo>
                </a:path>
                <a:path w="2613660" h="1056640">
                  <a:moveTo>
                    <a:pt x="1743710" y="34290"/>
                  </a:moveTo>
                  <a:lnTo>
                    <a:pt x="2603500" y="54102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09367" y="5579517"/>
              <a:ext cx="192224" cy="1973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41547" y="5579517"/>
              <a:ext cx="189684" cy="1973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09367" y="6625997"/>
              <a:ext cx="192224" cy="1973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41547" y="6625997"/>
              <a:ext cx="189684" cy="1973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60067" y="6130697"/>
              <a:ext cx="192224" cy="1973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962297" y="6097677"/>
              <a:ext cx="192224" cy="19730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001891" y="5387487"/>
            <a:ext cx="142054" cy="244781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500" i="1" spc="9" dirty="0">
                <a:latin typeface="Times New Roman"/>
                <a:cs typeface="Times New Roman"/>
              </a:rPr>
              <a:t>F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87095" y="5882054"/>
            <a:ext cx="142054" cy="244781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1500" i="1" spc="9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9022" y="4954464"/>
            <a:ext cx="1827009" cy="850819"/>
          </a:xfrm>
          <a:prstGeom prst="rect">
            <a:avLst/>
          </a:prstGeom>
        </p:spPr>
        <p:txBody>
          <a:bodyPr vert="horz" wrap="square" lIns="0" tIns="154251" rIns="0" bIns="0" rtlCol="0">
            <a:spAutoFit/>
          </a:bodyPr>
          <a:lstStyle/>
          <a:p>
            <a:pPr marL="11511">
              <a:spcBef>
                <a:spcPts val="1215"/>
              </a:spcBef>
              <a:tabLst>
                <a:tab pos="958314" algn="l"/>
              </a:tabLst>
            </a:pPr>
            <a:r>
              <a:rPr i="1" dirty="0">
                <a:solidFill>
                  <a:srgbClr val="3333CC"/>
                </a:solidFill>
                <a:latin typeface="Times New Roman"/>
                <a:cs typeface="Times New Roman"/>
              </a:rPr>
              <a:t>d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(</a:t>
            </a:r>
            <a:r>
              <a:rPr i="1" dirty="0">
                <a:solidFill>
                  <a:srgbClr val="3333CC"/>
                </a:solidFill>
                <a:latin typeface="Times New Roman"/>
                <a:cs typeface="Times New Roman"/>
              </a:rPr>
              <a:t>B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)</a:t>
            </a:r>
            <a:r>
              <a:rPr spc="9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=</a:t>
            </a:r>
            <a:r>
              <a:rPr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3,	</a:t>
            </a:r>
            <a:r>
              <a:rPr i="1" dirty="0">
                <a:solidFill>
                  <a:srgbClr val="3333CC"/>
                </a:solidFill>
                <a:latin typeface="Times New Roman"/>
                <a:cs typeface="Times New Roman"/>
              </a:rPr>
              <a:t>d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(</a:t>
            </a:r>
            <a:r>
              <a:rPr i="1" dirty="0">
                <a:solidFill>
                  <a:srgbClr val="3333CC"/>
                </a:solidFill>
                <a:latin typeface="Times New Roman"/>
                <a:cs typeface="Times New Roman"/>
              </a:rPr>
              <a:t>C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) =</a:t>
            </a:r>
            <a:r>
              <a:rPr spc="-77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endParaRPr>
              <a:latin typeface="Times New Roman"/>
              <a:cs typeface="Times New Roman"/>
            </a:endParaRPr>
          </a:p>
          <a:p>
            <a:pPr marL="11511">
              <a:spcBef>
                <a:spcPts val="1124"/>
              </a:spcBef>
            </a:pPr>
            <a:r>
              <a:rPr spc="-5" dirty="0">
                <a:solidFill>
                  <a:srgbClr val="3333CC"/>
                </a:solidFill>
                <a:latin typeface="Times New Roman"/>
                <a:cs typeface="Times New Roman"/>
              </a:rPr>
              <a:t>Δ(</a:t>
            </a:r>
            <a:r>
              <a:rPr i="1" spc="-5" dirty="0">
                <a:solidFill>
                  <a:srgbClr val="3333CC"/>
                </a:solidFill>
                <a:latin typeface="Times New Roman"/>
                <a:cs typeface="Times New Roman"/>
              </a:rPr>
              <a:t>G</a:t>
            </a:r>
            <a:r>
              <a:rPr spc="-5" dirty="0">
                <a:solidFill>
                  <a:srgbClr val="3333CC"/>
                </a:solidFill>
                <a:latin typeface="Times New Roman"/>
                <a:cs typeface="Times New Roman"/>
              </a:rPr>
              <a:t>) 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= 3, </a:t>
            </a:r>
            <a:r>
              <a:rPr spc="5" dirty="0">
                <a:solidFill>
                  <a:srgbClr val="3333CC"/>
                </a:solidFill>
                <a:latin typeface="Times New Roman"/>
                <a:cs typeface="Times New Roman"/>
              </a:rPr>
              <a:t>δ(</a:t>
            </a:r>
            <a:r>
              <a:rPr i="1" spc="5" dirty="0">
                <a:solidFill>
                  <a:srgbClr val="3333CC"/>
                </a:solidFill>
                <a:latin typeface="Times New Roman"/>
                <a:cs typeface="Times New Roman"/>
              </a:rPr>
              <a:t>G</a:t>
            </a:r>
            <a:r>
              <a:rPr spc="5" dirty="0">
                <a:solidFill>
                  <a:srgbClr val="3333CC"/>
                </a:solidFill>
                <a:latin typeface="Times New Roman"/>
                <a:cs typeface="Times New Roman"/>
              </a:rPr>
              <a:t>) 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=</a:t>
            </a:r>
            <a:r>
              <a:rPr spc="-5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43398" y="4784114"/>
            <a:ext cx="224422" cy="337114"/>
          </a:xfrm>
          <a:prstGeom prst="rect">
            <a:avLst/>
          </a:prstGeom>
        </p:spPr>
        <p:txBody>
          <a:bodyPr vert="horz" wrap="square" lIns="0" tIns="13814" rIns="0" bIns="0" rtlCol="0">
            <a:spAutoFit/>
          </a:bodyPr>
          <a:lstStyle/>
          <a:p>
            <a:pPr marL="11511">
              <a:spcBef>
                <a:spcPts val="109"/>
              </a:spcBef>
            </a:pPr>
            <a:r>
              <a:rPr sz="2100" i="1" spc="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76962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29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846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5353" y="545719"/>
            <a:ext cx="1194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Edges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0977"/>
            <a:ext cx="7973059" cy="1770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An edge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labeled </a:t>
            </a:r>
            <a:r>
              <a:rPr sz="2600" dirty="0">
                <a:latin typeface="Times New Roman"/>
                <a:cs typeface="Times New Roman"/>
              </a:rPr>
              <a:t>by a pair of </a:t>
            </a:r>
            <a:r>
              <a:rPr sz="2600" spc="-5" dirty="0">
                <a:latin typeface="Times New Roman"/>
                <a:cs typeface="Times New Roman"/>
              </a:rPr>
              <a:t>vertices, for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instance  e =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(v,w).</a:t>
            </a:r>
            <a:endParaRPr sz="26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e </a:t>
            </a:r>
            <a:r>
              <a:rPr sz="2600" spc="-1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said </a:t>
            </a:r>
            <a:r>
              <a:rPr sz="2600" dirty="0">
                <a:latin typeface="Times New Roman"/>
                <a:cs typeface="Times New Roman"/>
              </a:rPr>
              <a:t>to be </a:t>
            </a:r>
            <a:r>
              <a:rPr sz="2600" i="1" dirty="0">
                <a:latin typeface="Times New Roman"/>
                <a:cs typeface="Times New Roman"/>
              </a:rPr>
              <a:t>incident </a:t>
            </a:r>
            <a:r>
              <a:rPr sz="2600" dirty="0">
                <a:latin typeface="Times New Roman"/>
                <a:cs typeface="Times New Roman"/>
              </a:rPr>
              <a:t>on v and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85" dirty="0">
                <a:latin typeface="Times New Roman"/>
                <a:cs typeface="Times New Roman"/>
              </a:rPr>
              <a:t>w.</a:t>
            </a:r>
            <a:endParaRPr sz="26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5" dirty="0">
                <a:latin typeface="Times New Roman"/>
                <a:cs typeface="Times New Roman"/>
              </a:rPr>
              <a:t>Isolated vertex </a:t>
            </a:r>
            <a:r>
              <a:rPr sz="2600" dirty="0">
                <a:latin typeface="Times New Roman"/>
                <a:cs typeface="Times New Roman"/>
              </a:rPr>
              <a:t>= a vertex without incident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edges.</a:t>
            </a:r>
          </a:p>
        </p:txBody>
      </p:sp>
      <p:sp>
        <p:nvSpPr>
          <p:cNvPr id="4" name="object 4"/>
          <p:cNvSpPr/>
          <p:nvPr/>
        </p:nvSpPr>
        <p:spPr>
          <a:xfrm>
            <a:off x="2895600" y="3733800"/>
            <a:ext cx="3498111" cy="2163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609600" y="6454140"/>
            <a:ext cx="7696200" cy="369332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6583680" y="647700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1697177"/>
            <a:ext cx="8329930" cy="41484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Let </a:t>
            </a:r>
            <a:r>
              <a:rPr sz="2600" b="1" i="1" dirty="0">
                <a:latin typeface="Times New Roman"/>
                <a:cs typeface="Times New Roman"/>
              </a:rPr>
              <a:t>G = (V , E) </a:t>
            </a:r>
            <a:r>
              <a:rPr sz="2600" dirty="0">
                <a:latin typeface="Times New Roman"/>
                <a:cs typeface="Times New Roman"/>
              </a:rPr>
              <a:t>be an undirected graph with </a:t>
            </a:r>
            <a:r>
              <a:rPr sz="2600" b="1" i="1" dirty="0">
                <a:latin typeface="Times New Roman"/>
                <a:cs typeface="Times New Roman"/>
              </a:rPr>
              <a:t>e </a:t>
            </a:r>
            <a:r>
              <a:rPr sz="2600" dirty="0">
                <a:latin typeface="Times New Roman"/>
                <a:cs typeface="Times New Roman"/>
              </a:rPr>
              <a:t>edges.</a:t>
            </a:r>
            <a:r>
              <a:rPr sz="2600" spc="-25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Then,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250825"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2</a:t>
            </a:r>
            <a:r>
              <a:rPr sz="2600" b="1" i="1" dirty="0">
                <a:latin typeface="Times New Roman"/>
                <a:cs typeface="Times New Roman"/>
              </a:rPr>
              <a:t>e </a:t>
            </a:r>
            <a:r>
              <a:rPr sz="2600" b="1" dirty="0">
                <a:latin typeface="Times New Roman"/>
                <a:cs typeface="Times New Roman"/>
              </a:rPr>
              <a:t>=  </a:t>
            </a:r>
            <a:r>
              <a:rPr sz="3900" b="1" baseline="2136" dirty="0">
                <a:latin typeface="Times New Roman"/>
                <a:cs typeface="Times New Roman"/>
              </a:rPr>
              <a:t>  </a:t>
            </a:r>
            <a:r>
              <a:rPr sz="2850" spc="-195" baseline="-17543" dirty="0">
                <a:latin typeface="DejaVu Sans"/>
                <a:cs typeface="DejaVu Sans"/>
              </a:rPr>
              <a:t>𝒗∈𝑽 </a:t>
            </a:r>
            <a:r>
              <a:rPr sz="2600" spc="60" dirty="0">
                <a:latin typeface="DejaVu Sans"/>
                <a:cs typeface="DejaVu Sans"/>
              </a:rPr>
              <a:t>𝒅𝒆𝒈(</a:t>
            </a:r>
            <a:r>
              <a:rPr sz="2600" spc="-430" dirty="0">
                <a:latin typeface="DejaVu Sans"/>
                <a:cs typeface="DejaVu Sans"/>
              </a:rPr>
              <a:t> </a:t>
            </a:r>
            <a:r>
              <a:rPr sz="2600" spc="20" dirty="0">
                <a:latin typeface="DejaVu Sans"/>
                <a:cs typeface="DejaVu Sans"/>
              </a:rPr>
              <a:t>)</a:t>
            </a:r>
            <a:r>
              <a:rPr sz="2600" spc="20" dirty="0">
                <a:latin typeface="Times New Roman"/>
                <a:cs typeface="Times New Roman"/>
              </a:rPr>
              <a:t>.</a:t>
            </a:r>
            <a:endParaRPr sz="2600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40"/>
              </a:spcBef>
            </a:pPr>
            <a:r>
              <a:rPr sz="2600" b="1" spc="5" dirty="0">
                <a:latin typeface="Times New Roman"/>
                <a:cs typeface="Times New Roman"/>
              </a:rPr>
              <a:t>For</a:t>
            </a:r>
            <a:r>
              <a:rPr sz="2600" b="1" spc="-7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example,</a:t>
            </a:r>
            <a:endParaRPr sz="2600" dirty="0">
              <a:latin typeface="Times New Roman"/>
              <a:cs typeface="Times New Roman"/>
            </a:endParaRPr>
          </a:p>
          <a:p>
            <a:pPr marL="381000" marR="17780" indent="-342900">
              <a:lnSpc>
                <a:spcPct val="100000"/>
              </a:lnSpc>
              <a:spcBef>
                <a:spcPts val="625"/>
              </a:spcBef>
            </a:pPr>
            <a:r>
              <a:rPr sz="2600" b="1" dirty="0">
                <a:latin typeface="Times New Roman"/>
                <a:cs typeface="Times New Roman"/>
              </a:rPr>
              <a:t>How many edges </a:t>
            </a:r>
            <a:r>
              <a:rPr sz="2600" b="1" spc="-20" dirty="0">
                <a:latin typeface="Times New Roman"/>
                <a:cs typeface="Times New Roman"/>
              </a:rPr>
              <a:t>are </a:t>
            </a:r>
            <a:r>
              <a:rPr sz="2600" b="1" spc="-10" dirty="0">
                <a:latin typeface="Times New Roman"/>
                <a:cs typeface="Times New Roman"/>
              </a:rPr>
              <a:t>there </a:t>
            </a:r>
            <a:r>
              <a:rPr sz="2600" b="1" dirty="0">
                <a:latin typeface="Times New Roman"/>
                <a:cs typeface="Times New Roman"/>
              </a:rPr>
              <a:t>in a graph </a:t>
            </a:r>
            <a:r>
              <a:rPr sz="2600" b="1" spc="-5" dirty="0">
                <a:latin typeface="Times New Roman"/>
                <a:cs typeface="Times New Roman"/>
              </a:rPr>
              <a:t>with </a:t>
            </a:r>
            <a:r>
              <a:rPr sz="2600" b="1" dirty="0">
                <a:latin typeface="Times New Roman"/>
                <a:cs typeface="Times New Roman"/>
              </a:rPr>
              <a:t>10 </a:t>
            </a:r>
            <a:r>
              <a:rPr sz="2600" b="1" spc="-5" dirty="0">
                <a:latin typeface="Times New Roman"/>
                <a:cs typeface="Times New Roman"/>
              </a:rPr>
              <a:t>vertices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each  of </a:t>
            </a:r>
            <a:r>
              <a:rPr sz="2600" b="1" spc="-10" dirty="0">
                <a:latin typeface="Times New Roman"/>
                <a:cs typeface="Times New Roman"/>
              </a:rPr>
              <a:t>degree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six?</a:t>
            </a:r>
            <a:endParaRPr sz="2600" dirty="0">
              <a:latin typeface="Times New Roman"/>
              <a:cs typeface="Times New Roman"/>
            </a:endParaRPr>
          </a:p>
          <a:p>
            <a:pPr marL="368300">
              <a:lnSpc>
                <a:spcPct val="100000"/>
              </a:lnSpc>
              <a:spcBef>
                <a:spcPts val="635"/>
              </a:spcBef>
            </a:pPr>
            <a:r>
              <a:rPr sz="2600" dirty="0">
                <a:latin typeface="Times New Roman"/>
                <a:cs typeface="Times New Roman"/>
              </a:rPr>
              <a:t>Solution:</a:t>
            </a:r>
          </a:p>
          <a:p>
            <a:pPr marL="2084705">
              <a:lnSpc>
                <a:spcPct val="100000"/>
              </a:lnSpc>
              <a:spcBef>
                <a:spcPts val="615"/>
              </a:spcBef>
            </a:pPr>
            <a:r>
              <a:rPr sz="2600" spc="994" dirty="0">
                <a:latin typeface="DejaVu Sans"/>
                <a:cs typeface="DejaVu Sans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deg( ) = 6*10 =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60</a:t>
            </a:r>
          </a:p>
          <a:p>
            <a:pPr marL="2019300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latin typeface="Times New Roman"/>
                <a:cs typeface="Times New Roman"/>
              </a:rPr>
              <a:t>which follows 2e = 60 </a:t>
            </a:r>
            <a:r>
              <a:rPr sz="2600" spc="-5" dirty="0">
                <a:latin typeface="Times New Roman"/>
                <a:cs typeface="Times New Roman"/>
              </a:rPr>
              <a:t>,i.e., </a:t>
            </a:r>
            <a:r>
              <a:rPr sz="2600" dirty="0">
                <a:latin typeface="Times New Roman"/>
                <a:cs typeface="Times New Roman"/>
              </a:rPr>
              <a:t>e =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5257" y="544195"/>
            <a:ext cx="4256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Handshaking</a:t>
            </a:r>
            <a:r>
              <a:rPr sz="3600" spc="-45" dirty="0"/>
              <a:t> </a:t>
            </a:r>
            <a:r>
              <a:rPr sz="3600" dirty="0"/>
              <a:t>Lemma</a:t>
            </a:r>
            <a:endParaRPr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81940" y="6377940"/>
            <a:ext cx="787146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30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2416235"/>
            <a:ext cx="8083550" cy="124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Times New Roman"/>
                <a:cs typeface="Times New Roman"/>
              </a:rPr>
              <a:t>Theorem:</a:t>
            </a:r>
            <a:endParaRPr sz="2100" dirty="0">
              <a:latin typeface="Times New Roman"/>
              <a:cs typeface="Times New Roman"/>
            </a:endParaRPr>
          </a:p>
          <a:p>
            <a:pPr marL="384810">
              <a:lnSpc>
                <a:spcPts val="2270"/>
              </a:lnSpc>
            </a:pPr>
            <a:r>
              <a:rPr sz="2100" b="1" i="1" dirty="0">
                <a:latin typeface="Times New Roman"/>
                <a:cs typeface="Times New Roman"/>
              </a:rPr>
              <a:t>In any simple graph, there are an even </a:t>
            </a:r>
            <a:r>
              <a:rPr sz="2100" b="1" i="1" spc="-5" dirty="0">
                <a:latin typeface="Times New Roman"/>
                <a:cs typeface="Times New Roman"/>
              </a:rPr>
              <a:t>number </a:t>
            </a:r>
            <a:r>
              <a:rPr sz="2100" b="1" i="1" dirty="0">
                <a:latin typeface="Times New Roman"/>
                <a:cs typeface="Times New Roman"/>
              </a:rPr>
              <a:t>of vertices of</a:t>
            </a:r>
            <a:r>
              <a:rPr sz="2100" b="1" i="1" spc="-90" dirty="0">
                <a:latin typeface="Times New Roman"/>
                <a:cs typeface="Times New Roman"/>
              </a:rPr>
              <a:t> </a:t>
            </a:r>
            <a:r>
              <a:rPr sz="2100" b="1" i="1" dirty="0">
                <a:latin typeface="Times New Roman"/>
                <a:cs typeface="Times New Roman"/>
              </a:rPr>
              <a:t>odd</a:t>
            </a:r>
            <a:endParaRPr sz="2100" dirty="0">
              <a:latin typeface="Times New Roman"/>
              <a:cs typeface="Times New Roman"/>
            </a:endParaRPr>
          </a:p>
          <a:p>
            <a:pPr marL="393700">
              <a:lnSpc>
                <a:spcPts val="2270"/>
              </a:lnSpc>
            </a:pPr>
            <a:r>
              <a:rPr sz="2100" b="1" i="1" dirty="0">
                <a:latin typeface="Times New Roman"/>
                <a:cs typeface="Times New Roman"/>
              </a:rPr>
              <a:t>degree.</a:t>
            </a: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132738" y="421894"/>
            <a:ext cx="68789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Corollary </a:t>
            </a:r>
            <a:r>
              <a:rPr sz="3600" dirty="0"/>
              <a:t>of </a:t>
            </a:r>
            <a:r>
              <a:rPr sz="3600" spc="-5" dirty="0"/>
              <a:t>Handshaking</a:t>
            </a:r>
            <a:r>
              <a:rPr sz="3600" spc="-35" dirty="0"/>
              <a:t> </a:t>
            </a:r>
            <a:r>
              <a:rPr sz="3600" spc="-10" dirty="0"/>
              <a:t>theorem</a:t>
            </a:r>
            <a:endParaRPr sz="3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8001000" cy="369332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31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4007"/>
            <a:ext cx="3962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imes New Roman"/>
                <a:cs typeface="Times New Roman"/>
              </a:rPr>
              <a:t>Some Special</a:t>
            </a:r>
            <a:r>
              <a:rPr sz="3600" b="0" spc="-15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Graphs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240" y="1697863"/>
            <a:ext cx="4275455" cy="3562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50875" algn="l"/>
              </a:tabLst>
            </a:pPr>
            <a:r>
              <a:rPr sz="2700" b="1" dirty="0">
                <a:latin typeface="Times New Roman"/>
                <a:cs typeface="Times New Roman"/>
              </a:rPr>
              <a:t>1.	</a:t>
            </a:r>
            <a:r>
              <a:rPr sz="27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Complete graph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r>
              <a:rPr sz="2700" b="1" u="heavy" spc="-7" baseline="-200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800" b="1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700">
              <a:latin typeface="Times New Roman"/>
              <a:cs typeface="Times New Roman"/>
            </a:endParaRPr>
          </a:p>
          <a:p>
            <a:pPr marL="50800" marR="30480" indent="112395">
              <a:lnSpc>
                <a:spcPct val="101600"/>
              </a:lnSpc>
              <a:spcBef>
                <a:spcPts val="2815"/>
              </a:spcBef>
            </a:pPr>
            <a:r>
              <a:rPr sz="2500" spc="-5" dirty="0">
                <a:latin typeface="Times New Roman"/>
                <a:cs typeface="Times New Roman"/>
              </a:rPr>
              <a:t>The </a:t>
            </a:r>
            <a:r>
              <a:rPr sz="2500" i="1" spc="-5" dirty="0">
                <a:latin typeface="Times New Roman"/>
                <a:cs typeface="Times New Roman"/>
              </a:rPr>
              <a:t>complete graph </a:t>
            </a:r>
            <a:r>
              <a:rPr sz="2500" i="1" spc="5" dirty="0">
                <a:latin typeface="Times New Roman"/>
                <a:cs typeface="Times New Roman"/>
              </a:rPr>
              <a:t>K</a:t>
            </a:r>
            <a:r>
              <a:rPr sz="2475" i="1" spc="7" baseline="-20202" dirty="0">
                <a:latin typeface="Times New Roman"/>
                <a:cs typeface="Times New Roman"/>
              </a:rPr>
              <a:t>n </a:t>
            </a:r>
            <a:r>
              <a:rPr sz="2500" spc="-5" dirty="0">
                <a:latin typeface="Times New Roman"/>
                <a:cs typeface="Times New Roman"/>
              </a:rPr>
              <a:t>is the  graph </a:t>
            </a:r>
            <a:r>
              <a:rPr sz="2500" spc="-10" dirty="0">
                <a:latin typeface="Times New Roman"/>
                <a:cs typeface="Times New Roman"/>
              </a:rPr>
              <a:t>with </a:t>
            </a:r>
            <a:r>
              <a:rPr sz="2500" dirty="0">
                <a:latin typeface="Times New Roman"/>
                <a:cs typeface="Times New Roman"/>
              </a:rPr>
              <a:t>‘</a:t>
            </a:r>
            <a:r>
              <a:rPr sz="2500" i="1" dirty="0">
                <a:latin typeface="Times New Roman"/>
                <a:cs typeface="Times New Roman"/>
              </a:rPr>
              <a:t>n</a:t>
            </a:r>
            <a:r>
              <a:rPr sz="2500" dirty="0">
                <a:latin typeface="Times New Roman"/>
                <a:cs typeface="Times New Roman"/>
              </a:rPr>
              <a:t>’ </a:t>
            </a:r>
            <a:r>
              <a:rPr sz="2500" spc="-5" dirty="0">
                <a:latin typeface="Times New Roman"/>
                <a:cs typeface="Times New Roman"/>
              </a:rPr>
              <a:t>vertices and</a:t>
            </a:r>
            <a:r>
              <a:rPr sz="2500" spc="-114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every  pair of vertices is joined by </a:t>
            </a:r>
            <a:r>
              <a:rPr sz="2500" spc="-10" dirty="0">
                <a:latin typeface="Times New Roman"/>
                <a:cs typeface="Times New Roman"/>
              </a:rPr>
              <a:t>an  </a:t>
            </a:r>
            <a:r>
              <a:rPr sz="2500" spc="-5" dirty="0">
                <a:latin typeface="Times New Roman"/>
                <a:cs typeface="Times New Roman"/>
              </a:rPr>
              <a:t>edge , like in Mesh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topology.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50800" marR="1520825">
              <a:lnSpc>
                <a:spcPct val="100000"/>
              </a:lnSpc>
            </a:pPr>
            <a:r>
              <a:rPr sz="2500" spc="-5" dirty="0">
                <a:latin typeface="Times New Roman"/>
                <a:cs typeface="Times New Roman"/>
              </a:rPr>
              <a:t>The figure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represents  </a:t>
            </a:r>
            <a:r>
              <a:rPr sz="2500" dirty="0">
                <a:latin typeface="Times New Roman"/>
                <a:cs typeface="Times New Roman"/>
              </a:rPr>
              <a:t>K</a:t>
            </a:r>
            <a:r>
              <a:rPr sz="2475" baseline="-20202" dirty="0">
                <a:latin typeface="Times New Roman"/>
                <a:cs typeface="Times New Roman"/>
              </a:rPr>
              <a:t>2</a:t>
            </a:r>
            <a:r>
              <a:rPr sz="2500" dirty="0">
                <a:latin typeface="Times New Roman"/>
                <a:cs typeface="Times New Roman"/>
              </a:rPr>
              <a:t>,K</a:t>
            </a:r>
            <a:r>
              <a:rPr sz="2475" baseline="-20202" dirty="0">
                <a:latin typeface="Times New Roman"/>
                <a:cs typeface="Times New Roman"/>
              </a:rPr>
              <a:t>3</a:t>
            </a:r>
            <a:r>
              <a:rPr sz="2500" dirty="0">
                <a:latin typeface="Times New Roman"/>
                <a:cs typeface="Times New Roman"/>
              </a:rPr>
              <a:t>,………,K</a:t>
            </a:r>
            <a:r>
              <a:rPr sz="2475" baseline="-20202" dirty="0">
                <a:latin typeface="Times New Roman"/>
                <a:cs typeface="Times New Roman"/>
              </a:rPr>
              <a:t>7</a:t>
            </a:r>
            <a:r>
              <a:rPr sz="2500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3400" y="1327403"/>
            <a:ext cx="4354067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76200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32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08203"/>
            <a:ext cx="27997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4365" algn="l"/>
              </a:tabLst>
            </a:pPr>
            <a:r>
              <a:rPr sz="2800" u="none" spc="-5" dirty="0"/>
              <a:t>2.	</a:t>
            </a:r>
            <a:r>
              <a:rPr sz="2800" spc="-5" dirty="0"/>
              <a:t>Cycle Graph</a:t>
            </a:r>
            <a:r>
              <a:rPr sz="2800" spc="-55" dirty="0"/>
              <a:t> </a:t>
            </a:r>
            <a:r>
              <a:rPr sz="2800" spc="-5" dirty="0"/>
              <a:t>: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693419" y="3866388"/>
            <a:ext cx="1160145" cy="1082040"/>
            <a:chOff x="693419" y="3866388"/>
            <a:chExt cx="1160145" cy="1082040"/>
          </a:xfrm>
        </p:grpSpPr>
        <p:sp>
          <p:nvSpPr>
            <p:cNvPr id="4" name="object 4"/>
            <p:cNvSpPr/>
            <p:nvPr/>
          </p:nvSpPr>
          <p:spPr>
            <a:xfrm>
              <a:off x="762761" y="3886962"/>
              <a:ext cx="990600" cy="990600"/>
            </a:xfrm>
            <a:custGeom>
              <a:avLst/>
              <a:gdLst/>
              <a:ahLst/>
              <a:cxnLst/>
              <a:rect l="l" t="t" r="r" b="b"/>
              <a:pathLst>
                <a:path w="990600" h="990600">
                  <a:moveTo>
                    <a:pt x="0" y="990600"/>
                  </a:moveTo>
                  <a:lnTo>
                    <a:pt x="495300" y="0"/>
                  </a:lnTo>
                  <a:lnTo>
                    <a:pt x="990600" y="990600"/>
                  </a:lnTo>
                  <a:lnTo>
                    <a:pt x="0" y="990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8719" y="3866388"/>
              <a:ext cx="140207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3419" y="4808220"/>
              <a:ext cx="140208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12975" y="4808220"/>
              <a:ext cx="140208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502407" y="3474720"/>
            <a:ext cx="1455420" cy="1473835"/>
            <a:chOff x="2502407" y="3474720"/>
            <a:chExt cx="1455420" cy="1473835"/>
          </a:xfrm>
        </p:grpSpPr>
        <p:sp>
          <p:nvSpPr>
            <p:cNvPr id="9" name="object 9"/>
            <p:cNvSpPr/>
            <p:nvPr/>
          </p:nvSpPr>
          <p:spPr>
            <a:xfrm>
              <a:off x="2591561" y="3544062"/>
              <a:ext cx="1295400" cy="1333500"/>
            </a:xfrm>
            <a:custGeom>
              <a:avLst/>
              <a:gdLst/>
              <a:ahLst/>
              <a:cxnLst/>
              <a:rect l="l" t="t" r="r" b="b"/>
              <a:pathLst>
                <a:path w="1295400" h="1333500">
                  <a:moveTo>
                    <a:pt x="0" y="1333500"/>
                  </a:moveTo>
                  <a:lnTo>
                    <a:pt x="1295400" y="13335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13335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02407" y="3474720"/>
              <a:ext cx="140208" cy="14020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31363" y="4808220"/>
              <a:ext cx="140208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379" y="4791456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7619" y="3474720"/>
              <a:ext cx="140207" cy="1402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463796" y="4198620"/>
            <a:ext cx="1800225" cy="1900555"/>
            <a:chOff x="4463796" y="4198620"/>
            <a:chExt cx="1800225" cy="1900555"/>
          </a:xfrm>
        </p:grpSpPr>
        <p:sp>
          <p:nvSpPr>
            <p:cNvPr id="15" name="object 15"/>
            <p:cNvSpPr/>
            <p:nvPr/>
          </p:nvSpPr>
          <p:spPr>
            <a:xfrm>
              <a:off x="4534662" y="4267962"/>
              <a:ext cx="1690370" cy="1752600"/>
            </a:xfrm>
            <a:custGeom>
              <a:avLst/>
              <a:gdLst/>
              <a:ahLst/>
              <a:cxnLst/>
              <a:rect l="l" t="t" r="r" b="b"/>
              <a:pathLst>
                <a:path w="1690370" h="1752600">
                  <a:moveTo>
                    <a:pt x="0" y="669417"/>
                  </a:moveTo>
                  <a:lnTo>
                    <a:pt x="845058" y="0"/>
                  </a:lnTo>
                  <a:lnTo>
                    <a:pt x="1690115" y="669417"/>
                  </a:lnTo>
                  <a:lnTo>
                    <a:pt x="1367282" y="1752600"/>
                  </a:lnTo>
                  <a:lnTo>
                    <a:pt x="322834" y="1752600"/>
                  </a:lnTo>
                  <a:lnTo>
                    <a:pt x="0" y="66941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09616" y="4198620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63796" y="4864608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88408" y="5958840"/>
              <a:ext cx="140207" cy="14020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38444" y="5958840"/>
              <a:ext cx="140207" cy="1402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23432" y="4850892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566916" y="3360420"/>
            <a:ext cx="1963420" cy="1702435"/>
            <a:chOff x="6566916" y="3360420"/>
            <a:chExt cx="1963420" cy="1702435"/>
          </a:xfrm>
        </p:grpSpPr>
        <p:sp>
          <p:nvSpPr>
            <p:cNvPr id="22" name="object 22"/>
            <p:cNvSpPr/>
            <p:nvPr/>
          </p:nvSpPr>
          <p:spPr>
            <a:xfrm>
              <a:off x="6630162" y="3429762"/>
              <a:ext cx="1828800" cy="1562100"/>
            </a:xfrm>
            <a:custGeom>
              <a:avLst/>
              <a:gdLst/>
              <a:ahLst/>
              <a:cxnLst/>
              <a:rect l="l" t="t" r="r" b="b"/>
              <a:pathLst>
                <a:path w="1828800" h="1562100">
                  <a:moveTo>
                    <a:pt x="0" y="781050"/>
                  </a:moveTo>
                  <a:lnTo>
                    <a:pt x="390525" y="0"/>
                  </a:lnTo>
                  <a:lnTo>
                    <a:pt x="1438275" y="0"/>
                  </a:lnTo>
                  <a:lnTo>
                    <a:pt x="1828800" y="781050"/>
                  </a:lnTo>
                  <a:lnTo>
                    <a:pt x="1438275" y="1562100"/>
                  </a:lnTo>
                  <a:lnTo>
                    <a:pt x="390525" y="1562100"/>
                  </a:lnTo>
                  <a:lnTo>
                    <a:pt x="0" y="78105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22008" y="4905756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975348" y="3360420"/>
              <a:ext cx="140207" cy="1402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042148" y="3360420"/>
              <a:ext cx="140207" cy="1402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89620" y="4139184"/>
              <a:ext cx="140207" cy="140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88808" y="4922520"/>
              <a:ext cx="140207" cy="1402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566916" y="4139184"/>
              <a:ext cx="140207" cy="140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10540" y="1620977"/>
            <a:ext cx="7933055" cy="2349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 marR="30480" indent="63500">
              <a:lnSpc>
                <a:spcPct val="99100"/>
              </a:lnSpc>
              <a:spcBef>
                <a:spcPts val="135"/>
              </a:spcBef>
              <a:tabLst>
                <a:tab pos="6776720" algn="l"/>
              </a:tabLst>
            </a:pPr>
            <a:r>
              <a:rPr sz="2600" dirty="0">
                <a:latin typeface="Times New Roman"/>
                <a:cs typeface="Times New Roman"/>
              </a:rPr>
              <a:t>A cycle graph </a:t>
            </a:r>
            <a:r>
              <a:rPr sz="2600" i="1" spc="5" dirty="0">
                <a:latin typeface="Times New Roman"/>
                <a:cs typeface="Times New Roman"/>
              </a:rPr>
              <a:t>C</a:t>
            </a:r>
            <a:r>
              <a:rPr sz="2550" i="1" spc="7" baseline="-21241" dirty="0">
                <a:latin typeface="Times New Roman"/>
                <a:cs typeface="Times New Roman"/>
              </a:rPr>
              <a:t>n </a:t>
            </a:r>
            <a:r>
              <a:rPr sz="2600" dirty="0">
                <a:latin typeface="Times New Roman"/>
                <a:cs typeface="Times New Roman"/>
              </a:rPr>
              <a:t>, where </a:t>
            </a:r>
            <a:r>
              <a:rPr sz="2600" i="1" dirty="0">
                <a:latin typeface="Times New Roman"/>
                <a:cs typeface="Times New Roman"/>
              </a:rPr>
              <a:t>n </a:t>
            </a:r>
            <a:r>
              <a:rPr sz="2600" dirty="0">
                <a:latin typeface="Times New Roman"/>
                <a:cs typeface="Times New Roman"/>
              </a:rPr>
              <a:t>&gt;= 3, </a:t>
            </a:r>
            <a:r>
              <a:rPr sz="2600" spc="-5" dirty="0">
                <a:latin typeface="Times New Roman"/>
                <a:cs typeface="Times New Roman"/>
              </a:rPr>
              <a:t>sometimes simply </a:t>
            </a:r>
            <a:r>
              <a:rPr sz="2600" dirty="0">
                <a:latin typeface="Times New Roman"/>
                <a:cs typeface="Times New Roman"/>
              </a:rPr>
              <a:t>known  as an </a:t>
            </a:r>
            <a:r>
              <a:rPr sz="2600" i="1" dirty="0">
                <a:latin typeface="Times New Roman"/>
                <a:cs typeface="Times New Roman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- Cycle, is a </a:t>
            </a:r>
            <a:r>
              <a:rPr sz="2600" spc="-5" dirty="0">
                <a:latin typeface="Times New Roman"/>
                <a:cs typeface="Times New Roman"/>
              </a:rPr>
              <a:t>graph </a:t>
            </a:r>
            <a:r>
              <a:rPr sz="2600" dirty="0">
                <a:latin typeface="Times New Roman"/>
                <a:cs typeface="Times New Roman"/>
              </a:rPr>
              <a:t>on </a:t>
            </a:r>
            <a:r>
              <a:rPr sz="2600" i="1" dirty="0">
                <a:latin typeface="Times New Roman"/>
                <a:cs typeface="Times New Roman"/>
              </a:rPr>
              <a:t>n </a:t>
            </a:r>
            <a:r>
              <a:rPr sz="2600" dirty="0">
                <a:latin typeface="Times New Roman"/>
                <a:cs typeface="Times New Roman"/>
              </a:rPr>
              <a:t>nodes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1,2,…….,</a:t>
            </a:r>
            <a:r>
              <a:rPr sz="2600" i="1" dirty="0">
                <a:latin typeface="Times New Roman"/>
                <a:cs typeface="Times New Roman"/>
              </a:rPr>
              <a:t>n	</a:t>
            </a:r>
            <a:r>
              <a:rPr sz="2600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and  </a:t>
            </a:r>
            <a:r>
              <a:rPr sz="2600" dirty="0">
                <a:latin typeface="Times New Roman"/>
                <a:cs typeface="Times New Roman"/>
              </a:rPr>
              <a:t>edges {1,2} , {2,3} , …. , {n-1,n} ,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{n,1}.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709420" algn="ctr">
              <a:lnSpc>
                <a:spcPct val="100000"/>
              </a:lnSpc>
              <a:spcBef>
                <a:spcPts val="2530"/>
              </a:spcBef>
            </a:pPr>
            <a:r>
              <a:rPr sz="2600" spc="5" dirty="0">
                <a:latin typeface="Times New Roman"/>
                <a:cs typeface="Times New Roman"/>
              </a:rPr>
              <a:t>C</a:t>
            </a:r>
            <a:r>
              <a:rPr sz="2550" spc="7" baseline="-21241" dirty="0">
                <a:latin typeface="Times New Roman"/>
                <a:cs typeface="Times New Roman"/>
              </a:rPr>
              <a:t>5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06144" y="5241416"/>
            <a:ext cx="407034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C</a:t>
            </a:r>
            <a:r>
              <a:rPr sz="2550" spc="7" baseline="-21241" dirty="0">
                <a:latin typeface="Times New Roman"/>
                <a:cs typeface="Times New Roman"/>
              </a:rPr>
              <a:t>3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28281" y="5241416"/>
            <a:ext cx="407034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C</a:t>
            </a:r>
            <a:r>
              <a:rPr sz="2550" spc="7" baseline="-21241" dirty="0">
                <a:latin typeface="Times New Roman"/>
                <a:cs typeface="Times New Roman"/>
              </a:rPr>
              <a:t>6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87675" y="5241416"/>
            <a:ext cx="407034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C</a:t>
            </a:r>
            <a:r>
              <a:rPr sz="2550" spc="7" baseline="-21241" dirty="0">
                <a:latin typeface="Times New Roman"/>
                <a:cs typeface="Times New Roman"/>
              </a:rPr>
              <a:t>4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5"/>
          </p:nvPr>
        </p:nvSpPr>
        <p:spPr>
          <a:xfrm>
            <a:off x="380999" y="6377940"/>
            <a:ext cx="7801355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33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08203"/>
            <a:ext cx="30010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8015" algn="l"/>
                <a:tab pos="1772285" algn="l"/>
              </a:tabLst>
            </a:pPr>
            <a:r>
              <a:rPr sz="2800" u="none" dirty="0"/>
              <a:t>3.	</a:t>
            </a:r>
            <a:r>
              <a:rPr sz="2800" spc="-5" dirty="0"/>
              <a:t>Wheel	Graph</a:t>
            </a:r>
            <a:r>
              <a:rPr sz="2800" spc="-65" dirty="0"/>
              <a:t> </a:t>
            </a:r>
            <a:r>
              <a:rPr sz="2800" spc="-5" dirty="0"/>
              <a:t>: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693419" y="3866388"/>
            <a:ext cx="1160145" cy="1082040"/>
            <a:chOff x="693419" y="3866388"/>
            <a:chExt cx="1160145" cy="1082040"/>
          </a:xfrm>
        </p:grpSpPr>
        <p:sp>
          <p:nvSpPr>
            <p:cNvPr id="4" name="object 4"/>
            <p:cNvSpPr/>
            <p:nvPr/>
          </p:nvSpPr>
          <p:spPr>
            <a:xfrm>
              <a:off x="762761" y="3886962"/>
              <a:ext cx="990600" cy="990600"/>
            </a:xfrm>
            <a:custGeom>
              <a:avLst/>
              <a:gdLst/>
              <a:ahLst/>
              <a:cxnLst/>
              <a:rect l="l" t="t" r="r" b="b"/>
              <a:pathLst>
                <a:path w="990600" h="990600">
                  <a:moveTo>
                    <a:pt x="0" y="990600"/>
                  </a:moveTo>
                  <a:lnTo>
                    <a:pt x="495300" y="0"/>
                  </a:lnTo>
                  <a:lnTo>
                    <a:pt x="990600" y="990600"/>
                  </a:lnTo>
                  <a:lnTo>
                    <a:pt x="0" y="990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8719" y="3866388"/>
              <a:ext cx="140207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3419" y="4808220"/>
              <a:ext cx="140208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12975" y="4808220"/>
              <a:ext cx="140208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502407" y="3474720"/>
            <a:ext cx="1455420" cy="1473835"/>
            <a:chOff x="2502407" y="3474720"/>
            <a:chExt cx="1455420" cy="1473835"/>
          </a:xfrm>
        </p:grpSpPr>
        <p:sp>
          <p:nvSpPr>
            <p:cNvPr id="9" name="object 9"/>
            <p:cNvSpPr/>
            <p:nvPr/>
          </p:nvSpPr>
          <p:spPr>
            <a:xfrm>
              <a:off x="2591561" y="3544062"/>
              <a:ext cx="1295400" cy="1333500"/>
            </a:xfrm>
            <a:custGeom>
              <a:avLst/>
              <a:gdLst/>
              <a:ahLst/>
              <a:cxnLst/>
              <a:rect l="l" t="t" r="r" b="b"/>
              <a:pathLst>
                <a:path w="1295400" h="1333500">
                  <a:moveTo>
                    <a:pt x="0" y="1333500"/>
                  </a:moveTo>
                  <a:lnTo>
                    <a:pt x="1295400" y="13335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13335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02407" y="3474720"/>
              <a:ext cx="140208" cy="14020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31363" y="4808220"/>
              <a:ext cx="140208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379" y="4791456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7619" y="3474720"/>
              <a:ext cx="140207" cy="1402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463796" y="4198620"/>
            <a:ext cx="1800225" cy="1900555"/>
            <a:chOff x="4463796" y="4198620"/>
            <a:chExt cx="1800225" cy="1900555"/>
          </a:xfrm>
        </p:grpSpPr>
        <p:sp>
          <p:nvSpPr>
            <p:cNvPr id="15" name="object 15"/>
            <p:cNvSpPr/>
            <p:nvPr/>
          </p:nvSpPr>
          <p:spPr>
            <a:xfrm>
              <a:off x="4534662" y="4267962"/>
              <a:ext cx="1690370" cy="1752600"/>
            </a:xfrm>
            <a:custGeom>
              <a:avLst/>
              <a:gdLst/>
              <a:ahLst/>
              <a:cxnLst/>
              <a:rect l="l" t="t" r="r" b="b"/>
              <a:pathLst>
                <a:path w="1690370" h="1752600">
                  <a:moveTo>
                    <a:pt x="0" y="669417"/>
                  </a:moveTo>
                  <a:lnTo>
                    <a:pt x="845058" y="0"/>
                  </a:lnTo>
                  <a:lnTo>
                    <a:pt x="1690115" y="669417"/>
                  </a:lnTo>
                  <a:lnTo>
                    <a:pt x="1367282" y="1752600"/>
                  </a:lnTo>
                  <a:lnTo>
                    <a:pt x="322834" y="1752600"/>
                  </a:lnTo>
                  <a:lnTo>
                    <a:pt x="0" y="66941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09616" y="4198620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63796" y="4864608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88408" y="5958840"/>
              <a:ext cx="140207" cy="14020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38444" y="5958840"/>
              <a:ext cx="140207" cy="1402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23432" y="4850892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09616" y="5207508"/>
              <a:ext cx="140207" cy="140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21708" y="4210812"/>
              <a:ext cx="1614170" cy="1760855"/>
            </a:xfrm>
            <a:custGeom>
              <a:avLst/>
              <a:gdLst/>
              <a:ahLst/>
              <a:cxnLst/>
              <a:rect l="l" t="t" r="r" b="b"/>
              <a:pathLst>
                <a:path w="1614170" h="1760854">
                  <a:moveTo>
                    <a:pt x="817244" y="1026032"/>
                  </a:moveTo>
                  <a:lnTo>
                    <a:pt x="0" y="723900"/>
                  </a:lnTo>
                </a:path>
                <a:path w="1614170" h="1760854">
                  <a:moveTo>
                    <a:pt x="817626" y="1106424"/>
                  </a:moveTo>
                  <a:lnTo>
                    <a:pt x="336803" y="1760778"/>
                  </a:lnTo>
                </a:path>
                <a:path w="1614170" h="1760854">
                  <a:moveTo>
                    <a:pt x="858012" y="1009395"/>
                  </a:moveTo>
                  <a:lnTo>
                    <a:pt x="858012" y="0"/>
                  </a:lnTo>
                </a:path>
                <a:path w="1614170" h="1760854">
                  <a:moveTo>
                    <a:pt x="1386204" y="1760804"/>
                  </a:moveTo>
                  <a:lnTo>
                    <a:pt x="858012" y="1008888"/>
                  </a:lnTo>
                </a:path>
                <a:path w="1614170" h="1760854">
                  <a:moveTo>
                    <a:pt x="1614042" y="708660"/>
                  </a:moveTo>
                  <a:lnTo>
                    <a:pt x="897636" y="102463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566916" y="3360420"/>
            <a:ext cx="1963420" cy="1702435"/>
            <a:chOff x="6566916" y="3360420"/>
            <a:chExt cx="1963420" cy="1702435"/>
          </a:xfrm>
        </p:grpSpPr>
        <p:sp>
          <p:nvSpPr>
            <p:cNvPr id="24" name="object 24"/>
            <p:cNvSpPr/>
            <p:nvPr/>
          </p:nvSpPr>
          <p:spPr>
            <a:xfrm>
              <a:off x="6630162" y="3429762"/>
              <a:ext cx="1828800" cy="1562100"/>
            </a:xfrm>
            <a:custGeom>
              <a:avLst/>
              <a:gdLst/>
              <a:ahLst/>
              <a:cxnLst/>
              <a:rect l="l" t="t" r="r" b="b"/>
              <a:pathLst>
                <a:path w="1828800" h="1562100">
                  <a:moveTo>
                    <a:pt x="0" y="781050"/>
                  </a:moveTo>
                  <a:lnTo>
                    <a:pt x="390525" y="0"/>
                  </a:lnTo>
                  <a:lnTo>
                    <a:pt x="1438275" y="0"/>
                  </a:lnTo>
                  <a:lnTo>
                    <a:pt x="1828800" y="781050"/>
                  </a:lnTo>
                  <a:lnTo>
                    <a:pt x="1438275" y="1562100"/>
                  </a:lnTo>
                  <a:lnTo>
                    <a:pt x="390525" y="1562100"/>
                  </a:lnTo>
                  <a:lnTo>
                    <a:pt x="0" y="78105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22008" y="4905756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75348" y="3360420"/>
              <a:ext cx="140207" cy="1402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42148" y="3360420"/>
              <a:ext cx="140207" cy="1402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89620" y="4139184"/>
              <a:ext cx="140207" cy="140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988808" y="4922520"/>
              <a:ext cx="140207" cy="1402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66916" y="4139184"/>
              <a:ext cx="140207" cy="140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9742" y="1514677"/>
            <a:ext cx="7960995" cy="2455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 marR="30480" indent="63500">
              <a:lnSpc>
                <a:spcPct val="99400"/>
              </a:lnSpc>
              <a:spcBef>
                <a:spcPts val="125"/>
              </a:spcBef>
            </a:pPr>
            <a:r>
              <a:rPr sz="2600" dirty="0">
                <a:latin typeface="Times New Roman"/>
                <a:cs typeface="Times New Roman"/>
              </a:rPr>
              <a:t>A Wheel graph </a:t>
            </a:r>
            <a:r>
              <a:rPr sz="2600" i="1" spc="10" dirty="0">
                <a:latin typeface="Times New Roman"/>
                <a:cs typeface="Times New Roman"/>
              </a:rPr>
              <a:t>W</a:t>
            </a:r>
            <a:r>
              <a:rPr sz="2550" i="1" spc="15" baseline="-21241" dirty="0">
                <a:latin typeface="Times New Roman"/>
                <a:cs typeface="Times New Roman"/>
              </a:rPr>
              <a:t>n </a:t>
            </a:r>
            <a:r>
              <a:rPr sz="2600" dirty="0">
                <a:latin typeface="Times New Roman"/>
                <a:cs typeface="Times New Roman"/>
              </a:rPr>
              <a:t>contain an additional vertex to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cycle  </a:t>
            </a:r>
            <a:r>
              <a:rPr sz="2600" i="1" spc="5" dirty="0">
                <a:latin typeface="Times New Roman"/>
                <a:cs typeface="Times New Roman"/>
              </a:rPr>
              <a:t>C</a:t>
            </a:r>
            <a:r>
              <a:rPr sz="2550" i="1" spc="7" baseline="-21241" dirty="0">
                <a:latin typeface="Times New Roman"/>
                <a:cs typeface="Times New Roman"/>
              </a:rPr>
              <a:t>n</a:t>
            </a:r>
            <a:r>
              <a:rPr sz="2600" spc="5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for </a:t>
            </a:r>
            <a:r>
              <a:rPr sz="2600" i="1" spc="-5" dirty="0">
                <a:latin typeface="Times New Roman"/>
                <a:cs typeface="Times New Roman"/>
              </a:rPr>
              <a:t>n</a:t>
            </a:r>
            <a:r>
              <a:rPr sz="2600" spc="-5" dirty="0">
                <a:latin typeface="Times New Roman"/>
                <a:cs typeface="Times New Roman"/>
              </a:rPr>
              <a:t>&gt;=3 </a:t>
            </a:r>
            <a:r>
              <a:rPr sz="2600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dirty="0">
                <a:latin typeface="Times New Roman"/>
                <a:cs typeface="Times New Roman"/>
              </a:rPr>
              <a:t>connect this new </a:t>
            </a:r>
            <a:r>
              <a:rPr sz="2600" spc="-5" dirty="0">
                <a:latin typeface="Times New Roman"/>
                <a:cs typeface="Times New Roman"/>
              </a:rPr>
              <a:t>vertex </a:t>
            </a:r>
            <a:r>
              <a:rPr sz="260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each </a:t>
            </a:r>
            <a:r>
              <a:rPr sz="2600" dirty="0">
                <a:latin typeface="Times New Roman"/>
                <a:cs typeface="Times New Roman"/>
              </a:rPr>
              <a:t>of the n  </a:t>
            </a:r>
            <a:r>
              <a:rPr sz="2600" spc="-5" dirty="0">
                <a:latin typeface="Times New Roman"/>
                <a:cs typeface="Times New Roman"/>
              </a:rPr>
              <a:t>vertices </a:t>
            </a:r>
            <a:r>
              <a:rPr sz="2600" dirty="0">
                <a:latin typeface="Times New Roman"/>
                <a:cs typeface="Times New Roman"/>
              </a:rPr>
              <a:t>in </a:t>
            </a:r>
            <a:r>
              <a:rPr sz="2600" i="1" spc="5" dirty="0">
                <a:latin typeface="Times New Roman"/>
                <a:cs typeface="Times New Roman"/>
              </a:rPr>
              <a:t>C</a:t>
            </a:r>
            <a:r>
              <a:rPr sz="2550" i="1" spc="7" baseline="-21241" dirty="0">
                <a:latin typeface="Times New Roman"/>
                <a:cs typeface="Times New Roman"/>
              </a:rPr>
              <a:t>n</a:t>
            </a:r>
            <a:r>
              <a:rPr sz="2600" spc="5" dirty="0">
                <a:latin typeface="Times New Roman"/>
                <a:cs typeface="Times New Roman"/>
              </a:rPr>
              <a:t>, </a:t>
            </a:r>
            <a:r>
              <a:rPr sz="2600" dirty="0">
                <a:latin typeface="Times New Roman"/>
                <a:cs typeface="Times New Roman"/>
              </a:rPr>
              <a:t>by new edges. The wheels </a:t>
            </a:r>
            <a:r>
              <a:rPr sz="2600" i="1" spc="5" dirty="0">
                <a:latin typeface="Times New Roman"/>
                <a:cs typeface="Times New Roman"/>
              </a:rPr>
              <a:t>W</a:t>
            </a:r>
            <a:r>
              <a:rPr sz="2550" i="1" spc="7" baseline="-21241" dirty="0">
                <a:latin typeface="Times New Roman"/>
                <a:cs typeface="Times New Roman"/>
              </a:rPr>
              <a:t>3 </a:t>
            </a:r>
            <a:r>
              <a:rPr sz="2600" dirty="0">
                <a:latin typeface="Times New Roman"/>
                <a:cs typeface="Times New Roman"/>
              </a:rPr>
              <a:t>, </a:t>
            </a:r>
            <a:r>
              <a:rPr sz="2600" i="1" spc="10" dirty="0">
                <a:latin typeface="Times New Roman"/>
                <a:cs typeface="Times New Roman"/>
              </a:rPr>
              <a:t>W</a:t>
            </a:r>
            <a:r>
              <a:rPr sz="2550" i="1" spc="15" baseline="-21241" dirty="0">
                <a:latin typeface="Times New Roman"/>
                <a:cs typeface="Times New Roman"/>
              </a:rPr>
              <a:t>4 </a:t>
            </a:r>
            <a:r>
              <a:rPr sz="2600" dirty="0">
                <a:latin typeface="Times New Roman"/>
                <a:cs typeface="Times New Roman"/>
              </a:rPr>
              <a:t>, </a:t>
            </a:r>
            <a:r>
              <a:rPr sz="2600" i="1" spc="5" dirty="0">
                <a:latin typeface="Times New Roman"/>
                <a:cs typeface="Times New Roman"/>
              </a:rPr>
              <a:t>W</a:t>
            </a:r>
            <a:r>
              <a:rPr sz="2550" i="1" spc="7" baseline="-21241" dirty="0">
                <a:latin typeface="Times New Roman"/>
                <a:cs typeface="Times New Roman"/>
              </a:rPr>
              <a:t>5 </a:t>
            </a:r>
            <a:r>
              <a:rPr sz="2600" dirty="0">
                <a:latin typeface="Times New Roman"/>
                <a:cs typeface="Times New Roman"/>
              </a:rPr>
              <a:t>, </a:t>
            </a:r>
            <a:r>
              <a:rPr sz="2600" i="1" spc="5" dirty="0">
                <a:latin typeface="Times New Roman"/>
                <a:cs typeface="Times New Roman"/>
              </a:rPr>
              <a:t>W</a:t>
            </a:r>
            <a:r>
              <a:rPr sz="2550" i="1" spc="7" baseline="-21241" dirty="0">
                <a:latin typeface="Times New Roman"/>
                <a:cs typeface="Times New Roman"/>
              </a:rPr>
              <a:t>6  </a:t>
            </a:r>
            <a:r>
              <a:rPr sz="2600" dirty="0">
                <a:latin typeface="Times New Roman"/>
                <a:cs typeface="Times New Roman"/>
              </a:rPr>
              <a:t>are displayed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below.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Times New Roman"/>
              <a:cs typeface="Times New Roman"/>
            </a:endParaRPr>
          </a:p>
          <a:p>
            <a:pPr marL="1734820" algn="ctr">
              <a:lnSpc>
                <a:spcPct val="100000"/>
              </a:lnSpc>
            </a:pPr>
            <a:r>
              <a:rPr sz="2600" spc="5" dirty="0">
                <a:latin typeface="Times New Roman"/>
                <a:cs typeface="Times New Roman"/>
              </a:rPr>
              <a:t>W</a:t>
            </a:r>
            <a:r>
              <a:rPr sz="2550" spc="7" baseline="-21241" dirty="0">
                <a:latin typeface="Times New Roman"/>
                <a:cs typeface="Times New Roman"/>
              </a:rPr>
              <a:t>5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06144" y="5241416"/>
            <a:ext cx="4984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W</a:t>
            </a:r>
            <a:r>
              <a:rPr sz="2550" spc="7" baseline="-21241" dirty="0">
                <a:latin typeface="Times New Roman"/>
                <a:cs typeface="Times New Roman"/>
              </a:rPr>
              <a:t>3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28281" y="5241416"/>
            <a:ext cx="4984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W</a:t>
            </a:r>
            <a:r>
              <a:rPr sz="2550" spc="7" baseline="-21241" dirty="0">
                <a:latin typeface="Times New Roman"/>
                <a:cs typeface="Times New Roman"/>
              </a:rPr>
              <a:t>6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87675" y="5241416"/>
            <a:ext cx="4984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W</a:t>
            </a:r>
            <a:r>
              <a:rPr sz="2550" spc="7" baseline="-21241" dirty="0">
                <a:latin typeface="Times New Roman"/>
                <a:cs typeface="Times New Roman"/>
              </a:rPr>
              <a:t>4</a:t>
            </a:r>
            <a:endParaRPr sz="2550" baseline="-21241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01040" y="3889247"/>
            <a:ext cx="1127125" cy="1033144"/>
            <a:chOff x="701040" y="3889247"/>
            <a:chExt cx="1127125" cy="1033144"/>
          </a:xfrm>
        </p:grpSpPr>
        <p:sp>
          <p:nvSpPr>
            <p:cNvPr id="36" name="object 36"/>
            <p:cNvSpPr/>
            <p:nvPr/>
          </p:nvSpPr>
          <p:spPr>
            <a:xfrm>
              <a:off x="1188720" y="4448555"/>
              <a:ext cx="140207" cy="14020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05612" y="3889247"/>
              <a:ext cx="1117600" cy="1028700"/>
            </a:xfrm>
            <a:custGeom>
              <a:avLst/>
              <a:gdLst/>
              <a:ahLst/>
              <a:cxnLst/>
              <a:rect l="l" t="t" r="r" b="b"/>
              <a:pathLst>
                <a:path w="1117600" h="1028700">
                  <a:moveTo>
                    <a:pt x="551688" y="0"/>
                  </a:moveTo>
                  <a:lnTo>
                    <a:pt x="551688" y="571500"/>
                  </a:lnTo>
                </a:path>
                <a:path w="1117600" h="1028700">
                  <a:moveTo>
                    <a:pt x="0" y="987170"/>
                  </a:moveTo>
                  <a:lnTo>
                    <a:pt x="592835" y="588263"/>
                  </a:lnTo>
                </a:path>
                <a:path w="1117600" h="1028700">
                  <a:moveTo>
                    <a:pt x="1117600" y="1028319"/>
                  </a:moveTo>
                  <a:lnTo>
                    <a:pt x="609600" y="62941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2607564" y="3579876"/>
            <a:ext cx="1310640" cy="1325880"/>
            <a:chOff x="2607564" y="3579876"/>
            <a:chExt cx="1310640" cy="1325880"/>
          </a:xfrm>
        </p:grpSpPr>
        <p:sp>
          <p:nvSpPr>
            <p:cNvPr id="39" name="object 39"/>
            <p:cNvSpPr/>
            <p:nvPr/>
          </p:nvSpPr>
          <p:spPr>
            <a:xfrm>
              <a:off x="3169920" y="4169664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12136" y="3584448"/>
              <a:ext cx="1301750" cy="1316990"/>
            </a:xfrm>
            <a:custGeom>
              <a:avLst/>
              <a:gdLst/>
              <a:ahLst/>
              <a:cxnLst/>
              <a:rect l="l" t="t" r="r" b="b"/>
              <a:pathLst>
                <a:path w="1301750" h="1316989">
                  <a:moveTo>
                    <a:pt x="585469" y="694944"/>
                  </a:moveTo>
                  <a:lnTo>
                    <a:pt x="28956" y="1251458"/>
                  </a:lnTo>
                </a:path>
                <a:path w="1301750" h="1316989">
                  <a:moveTo>
                    <a:pt x="1236217" y="27431"/>
                  </a:moveTo>
                  <a:lnTo>
                    <a:pt x="679703" y="583945"/>
                  </a:lnTo>
                </a:path>
                <a:path w="1301750" h="1316989">
                  <a:moveTo>
                    <a:pt x="1301368" y="1316608"/>
                  </a:moveTo>
                  <a:lnTo>
                    <a:pt x="667512" y="694944"/>
                  </a:lnTo>
                </a:path>
                <a:path w="1301750" h="1316989">
                  <a:moveTo>
                    <a:pt x="612520" y="624585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643116" y="3465576"/>
            <a:ext cx="1762125" cy="1484630"/>
            <a:chOff x="6643116" y="3465576"/>
            <a:chExt cx="1762125" cy="1484630"/>
          </a:xfrm>
        </p:grpSpPr>
        <p:sp>
          <p:nvSpPr>
            <p:cNvPr id="42" name="object 42"/>
            <p:cNvSpPr/>
            <p:nvPr/>
          </p:nvSpPr>
          <p:spPr>
            <a:xfrm>
              <a:off x="7508748" y="4113276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47688" y="3470148"/>
              <a:ext cx="1753235" cy="1475740"/>
            </a:xfrm>
            <a:custGeom>
              <a:avLst/>
              <a:gdLst/>
              <a:ahLst/>
              <a:cxnLst/>
              <a:rect l="l" t="t" r="r" b="b"/>
              <a:pathLst>
                <a:path w="1753234" h="1475739">
                  <a:moveTo>
                    <a:pt x="890015" y="672464"/>
                  </a:moveTo>
                  <a:lnTo>
                    <a:pt x="437387" y="0"/>
                  </a:lnTo>
                </a:path>
                <a:path w="1753234" h="1475739">
                  <a:moveTo>
                    <a:pt x="1410080" y="1475358"/>
                  </a:moveTo>
                  <a:lnTo>
                    <a:pt x="970787" y="752856"/>
                  </a:lnTo>
                </a:path>
                <a:path w="1753234" h="1475739">
                  <a:moveTo>
                    <a:pt x="873759" y="711707"/>
                  </a:moveTo>
                  <a:lnTo>
                    <a:pt x="0" y="724153"/>
                  </a:lnTo>
                </a:path>
                <a:path w="1753234" h="1475739">
                  <a:moveTo>
                    <a:pt x="1752980" y="737743"/>
                  </a:moveTo>
                  <a:lnTo>
                    <a:pt x="987551" y="711707"/>
                  </a:lnTo>
                </a:path>
                <a:path w="1753234" h="1475739">
                  <a:moveTo>
                    <a:pt x="1423415" y="0"/>
                  </a:moveTo>
                  <a:lnTo>
                    <a:pt x="890015" y="753363"/>
                  </a:lnTo>
                </a:path>
                <a:path w="1753234" h="1475739">
                  <a:moveTo>
                    <a:pt x="891158" y="752856"/>
                  </a:moveTo>
                  <a:lnTo>
                    <a:pt x="344423" y="147396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Footer Placeholder 43"/>
          <p:cNvSpPr>
            <a:spLocks noGrp="1"/>
          </p:cNvSpPr>
          <p:nvPr>
            <p:ph type="ftr" sz="quarter" idx="5"/>
          </p:nvPr>
        </p:nvSpPr>
        <p:spPr>
          <a:xfrm>
            <a:off x="380999" y="6377940"/>
            <a:ext cx="7801355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34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08203"/>
            <a:ext cx="2042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4365" algn="l"/>
              </a:tabLst>
            </a:pPr>
            <a:r>
              <a:rPr sz="2800" u="none" spc="-5" dirty="0"/>
              <a:t>4.	</a:t>
            </a:r>
            <a:r>
              <a:rPr sz="2800" spc="-5" dirty="0"/>
              <a:t>N-Cube</a:t>
            </a:r>
            <a:r>
              <a:rPr sz="2800" spc="-45" dirty="0"/>
              <a:t> </a:t>
            </a:r>
            <a:r>
              <a:rPr sz="2800" spc="-5" dirty="0"/>
              <a:t>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8940" y="1607311"/>
            <a:ext cx="8001634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 indent="286385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Times New Roman"/>
                <a:cs typeface="Times New Roman"/>
              </a:rPr>
              <a:t>The n-cube (hypercube) </a:t>
            </a:r>
            <a:r>
              <a:rPr sz="2500" i="1" dirty="0">
                <a:latin typeface="Times New Roman"/>
                <a:cs typeface="Times New Roman"/>
              </a:rPr>
              <a:t>Q</a:t>
            </a:r>
            <a:r>
              <a:rPr sz="2475" i="1" baseline="-20202" dirty="0">
                <a:latin typeface="Times New Roman"/>
                <a:cs typeface="Times New Roman"/>
              </a:rPr>
              <a:t>n </a:t>
            </a:r>
            <a:r>
              <a:rPr sz="2500" spc="-5" dirty="0">
                <a:latin typeface="Times New Roman"/>
                <a:cs typeface="Times New Roman"/>
              </a:rPr>
              <a:t>is the graph whose vertices  represent </a:t>
            </a:r>
            <a:r>
              <a:rPr sz="2500" dirty="0">
                <a:latin typeface="Times New Roman"/>
                <a:cs typeface="Times New Roman"/>
              </a:rPr>
              <a:t>2</a:t>
            </a:r>
            <a:r>
              <a:rPr sz="2475" baseline="25252" dirty="0">
                <a:latin typeface="Times New Roman"/>
                <a:cs typeface="Times New Roman"/>
              </a:rPr>
              <a:t>n </a:t>
            </a:r>
            <a:r>
              <a:rPr sz="2500" spc="-5" dirty="0">
                <a:latin typeface="Times New Roman"/>
                <a:cs typeface="Times New Roman"/>
              </a:rPr>
              <a:t>bit strings of length n. </a:t>
            </a:r>
            <a:r>
              <a:rPr sz="2500" spc="-65" dirty="0">
                <a:latin typeface="Times New Roman"/>
                <a:cs typeface="Times New Roman"/>
              </a:rPr>
              <a:t>Two </a:t>
            </a:r>
            <a:r>
              <a:rPr sz="2500" spc="-5" dirty="0">
                <a:latin typeface="Times New Roman"/>
                <a:cs typeface="Times New Roman"/>
              </a:rPr>
              <a:t>vertices are adjacent if  and only if the bit strings </a:t>
            </a:r>
            <a:r>
              <a:rPr sz="2500" spc="-10" dirty="0">
                <a:latin typeface="Times New Roman"/>
                <a:cs typeface="Times New Roman"/>
              </a:rPr>
              <a:t>differ </a:t>
            </a:r>
            <a:r>
              <a:rPr sz="2500" spc="-5" dirty="0">
                <a:latin typeface="Times New Roman"/>
                <a:cs typeface="Times New Roman"/>
              </a:rPr>
              <a:t>in exactly one</a:t>
            </a:r>
            <a:r>
              <a:rPr sz="2500" spc="2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position.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68040" y="4975859"/>
            <a:ext cx="650875" cy="622300"/>
            <a:chOff x="3368040" y="4975859"/>
            <a:chExt cx="650875" cy="622300"/>
          </a:xfrm>
        </p:grpSpPr>
        <p:sp>
          <p:nvSpPr>
            <p:cNvPr id="5" name="object 5"/>
            <p:cNvSpPr/>
            <p:nvPr/>
          </p:nvSpPr>
          <p:spPr>
            <a:xfrm>
              <a:off x="3429000" y="4980431"/>
              <a:ext cx="585470" cy="563880"/>
            </a:xfrm>
            <a:custGeom>
              <a:avLst/>
              <a:gdLst/>
              <a:ahLst/>
              <a:cxnLst/>
              <a:rect l="l" t="t" r="r" b="b"/>
              <a:pathLst>
                <a:path w="585470" h="563879">
                  <a:moveTo>
                    <a:pt x="0" y="563372"/>
                  </a:moveTo>
                  <a:lnTo>
                    <a:pt x="58534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68040" y="5457443"/>
              <a:ext cx="140207" cy="1402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649723" y="4922520"/>
            <a:ext cx="711835" cy="675640"/>
            <a:chOff x="4649723" y="4922520"/>
            <a:chExt cx="711835" cy="675640"/>
          </a:xfrm>
        </p:grpSpPr>
        <p:sp>
          <p:nvSpPr>
            <p:cNvPr id="8" name="object 8"/>
            <p:cNvSpPr/>
            <p:nvPr/>
          </p:nvSpPr>
          <p:spPr>
            <a:xfrm>
              <a:off x="4724399" y="4991100"/>
              <a:ext cx="585470" cy="552450"/>
            </a:xfrm>
            <a:custGeom>
              <a:avLst/>
              <a:gdLst/>
              <a:ahLst/>
              <a:cxnLst/>
              <a:rect l="l" t="t" r="r" b="b"/>
              <a:pathLst>
                <a:path w="585470" h="552450">
                  <a:moveTo>
                    <a:pt x="0" y="552450"/>
                  </a:moveTo>
                  <a:lnTo>
                    <a:pt x="58534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49723" y="5457444"/>
              <a:ext cx="140207" cy="1402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21223" y="4922520"/>
              <a:ext cx="140207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381755" y="3598164"/>
            <a:ext cx="718185" cy="690880"/>
            <a:chOff x="3381755" y="3598164"/>
            <a:chExt cx="718185" cy="690880"/>
          </a:xfrm>
        </p:grpSpPr>
        <p:sp>
          <p:nvSpPr>
            <p:cNvPr id="12" name="object 12"/>
            <p:cNvSpPr/>
            <p:nvPr/>
          </p:nvSpPr>
          <p:spPr>
            <a:xfrm>
              <a:off x="3428999" y="3642360"/>
              <a:ext cx="585470" cy="552450"/>
            </a:xfrm>
            <a:custGeom>
              <a:avLst/>
              <a:gdLst/>
              <a:ahLst/>
              <a:cxnLst/>
              <a:rect l="l" t="t" r="r" b="b"/>
              <a:pathLst>
                <a:path w="585470" h="552450">
                  <a:moveTo>
                    <a:pt x="0" y="552450"/>
                  </a:moveTo>
                  <a:lnTo>
                    <a:pt x="58534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81755" y="4148328"/>
              <a:ext cx="140207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59351" y="3598164"/>
              <a:ext cx="140207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649723" y="3611879"/>
            <a:ext cx="731520" cy="669290"/>
            <a:chOff x="4649723" y="3611879"/>
            <a:chExt cx="731520" cy="669290"/>
          </a:xfrm>
        </p:grpSpPr>
        <p:sp>
          <p:nvSpPr>
            <p:cNvPr id="16" name="object 16"/>
            <p:cNvSpPr/>
            <p:nvPr/>
          </p:nvSpPr>
          <p:spPr>
            <a:xfrm>
              <a:off x="4724399" y="3642359"/>
              <a:ext cx="585470" cy="568325"/>
            </a:xfrm>
            <a:custGeom>
              <a:avLst/>
              <a:gdLst/>
              <a:ahLst/>
              <a:cxnLst/>
              <a:rect l="l" t="t" r="r" b="b"/>
              <a:pathLst>
                <a:path w="585470" h="568325">
                  <a:moveTo>
                    <a:pt x="0" y="568070"/>
                  </a:moveTo>
                  <a:lnTo>
                    <a:pt x="58534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49723" y="4140707"/>
              <a:ext cx="140207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41035" y="3611879"/>
              <a:ext cx="140207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3945635" y="4910328"/>
            <a:ext cx="140207" cy="140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696082" y="3928364"/>
            <a:ext cx="5238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latin typeface="Times New Roman"/>
                <a:cs typeface="Times New Roman"/>
              </a:rPr>
              <a:t>100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3476" y="5358790"/>
            <a:ext cx="5238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000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55845" y="5358790"/>
            <a:ext cx="5238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001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59073" y="3268217"/>
            <a:ext cx="50990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95" dirty="0">
                <a:latin typeface="Times New Roman"/>
                <a:cs typeface="Times New Roman"/>
              </a:rPr>
              <a:t>1</a:t>
            </a:r>
            <a:r>
              <a:rPr sz="2600" dirty="0">
                <a:latin typeface="Times New Roman"/>
                <a:cs typeface="Times New Roman"/>
              </a:rPr>
              <a:t>10</a:t>
            </a:r>
            <a:endParaRPr sz="26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3416808" y="3645408"/>
          <a:ext cx="1881504" cy="1894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470"/>
                <a:gridCol w="710565"/>
                <a:gridCol w="585469"/>
              </a:tblGrid>
              <a:tr h="553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101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939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80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970"/>
                        </a:lnSpc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010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2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5313426" y="3170936"/>
            <a:ext cx="48768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90" dirty="0">
                <a:latin typeface="Times New Roman"/>
                <a:cs typeface="Times New Roman"/>
              </a:rPr>
              <a:t>111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46521" y="4709540"/>
            <a:ext cx="5111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0</a:t>
            </a:r>
            <a:r>
              <a:rPr sz="2600" spc="-85" dirty="0">
                <a:latin typeface="Times New Roman"/>
                <a:cs typeface="Times New Roman"/>
              </a:rPr>
              <a:t>1</a:t>
            </a:r>
            <a:r>
              <a:rPr sz="2600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79209" y="4122165"/>
            <a:ext cx="235902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Figure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represents</a:t>
            </a:r>
            <a:endParaRPr sz="2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2600" i="1" spc="5" dirty="0">
                <a:latin typeface="Times New Roman"/>
                <a:cs typeface="Times New Roman"/>
              </a:rPr>
              <a:t>Q</a:t>
            </a:r>
            <a:r>
              <a:rPr sz="2550" i="1" spc="7" baseline="-21241" dirty="0">
                <a:latin typeface="Times New Roman"/>
                <a:cs typeface="Times New Roman"/>
              </a:rPr>
              <a:t>3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5"/>
          </p:nvPr>
        </p:nvSpPr>
        <p:spPr>
          <a:xfrm>
            <a:off x="408940" y="6377940"/>
            <a:ext cx="774446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35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3042" y="572770"/>
            <a:ext cx="3366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Bipartite</a:t>
            </a:r>
            <a:r>
              <a:rPr sz="3600" spc="-20" dirty="0"/>
              <a:t> </a:t>
            </a:r>
            <a:r>
              <a:rPr sz="3600" spc="-5" dirty="0"/>
              <a:t>Graphs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10540" y="1620977"/>
            <a:ext cx="4497705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782955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81000" algn="l"/>
                <a:tab pos="381635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bipartite graph </a:t>
            </a:r>
            <a:r>
              <a:rPr sz="2800" spc="-5" dirty="0">
                <a:latin typeface="Times New Roman"/>
                <a:cs typeface="Times New Roman"/>
              </a:rPr>
              <a:t>G is</a:t>
            </a:r>
            <a:r>
              <a:rPr sz="2800" spc="-2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 graph </a:t>
            </a:r>
            <a:r>
              <a:rPr sz="2800" dirty="0">
                <a:latin typeface="Times New Roman"/>
                <a:cs typeface="Times New Roman"/>
              </a:rPr>
              <a:t>such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endParaRPr sz="2800" dirty="0">
              <a:latin typeface="Times New Roman"/>
              <a:cs typeface="Times New Roman"/>
            </a:endParaRPr>
          </a:p>
          <a:p>
            <a:pPr marL="4953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V(G) = </a:t>
            </a:r>
            <a:r>
              <a:rPr sz="2800" dirty="0">
                <a:latin typeface="Times New Roman"/>
                <a:cs typeface="Times New Roman"/>
              </a:rPr>
              <a:t>V(G</a:t>
            </a:r>
            <a:r>
              <a:rPr sz="2775" baseline="-21021" dirty="0">
                <a:latin typeface="Times New Roman"/>
                <a:cs typeface="Times New Roman"/>
              </a:rPr>
              <a:t>1</a:t>
            </a:r>
            <a:r>
              <a:rPr sz="2800" dirty="0">
                <a:latin typeface="Times New Roman"/>
                <a:cs typeface="Times New Roman"/>
              </a:rPr>
              <a:t>) </a:t>
            </a:r>
            <a:r>
              <a:rPr sz="2800" spc="-5" dirty="0">
                <a:latin typeface="Symbol"/>
                <a:cs typeface="Symbol"/>
              </a:rPr>
              <a:t>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V(G</a:t>
            </a:r>
            <a:r>
              <a:rPr sz="2775" baseline="-21021" dirty="0">
                <a:latin typeface="Times New Roman"/>
                <a:cs typeface="Times New Roman"/>
              </a:rPr>
              <a:t>2</a:t>
            </a:r>
            <a:r>
              <a:rPr sz="2800" dirty="0">
                <a:latin typeface="Times New Roman"/>
                <a:cs typeface="Times New Roman"/>
              </a:rPr>
              <a:t>)</a:t>
            </a:r>
          </a:p>
          <a:p>
            <a:pPr marL="4953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|V(G</a:t>
            </a:r>
            <a:r>
              <a:rPr sz="2775" spc="-7" baseline="-21021" dirty="0">
                <a:latin typeface="Times New Roman"/>
                <a:cs typeface="Times New Roman"/>
              </a:rPr>
              <a:t>1</a:t>
            </a:r>
            <a:r>
              <a:rPr sz="2800" spc="-5" dirty="0">
                <a:latin typeface="Times New Roman"/>
                <a:cs typeface="Times New Roman"/>
              </a:rPr>
              <a:t>)| = </a:t>
            </a:r>
            <a:r>
              <a:rPr sz="2800" spc="-10" dirty="0">
                <a:latin typeface="Times New Roman"/>
                <a:cs typeface="Times New Roman"/>
              </a:rPr>
              <a:t>m, </a:t>
            </a:r>
            <a:r>
              <a:rPr sz="2800" spc="-5" dirty="0">
                <a:latin typeface="Times New Roman"/>
                <a:cs typeface="Times New Roman"/>
              </a:rPr>
              <a:t>|V(G</a:t>
            </a:r>
            <a:r>
              <a:rPr sz="2775" spc="-7" baseline="-21021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)| =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 dirty="0">
              <a:latin typeface="Times New Roman"/>
              <a:cs typeface="Times New Roman"/>
            </a:endParaRPr>
          </a:p>
          <a:p>
            <a:pPr marL="4953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V(G</a:t>
            </a:r>
            <a:r>
              <a:rPr sz="2775" spc="-7" baseline="-21021" dirty="0">
                <a:latin typeface="Times New Roman"/>
                <a:cs typeface="Times New Roman"/>
              </a:rPr>
              <a:t>1</a:t>
            </a:r>
            <a:r>
              <a:rPr sz="2800" spc="-5" dirty="0">
                <a:latin typeface="Times New Roman"/>
                <a:cs typeface="Times New Roman"/>
              </a:rPr>
              <a:t>) </a:t>
            </a:r>
            <a:r>
              <a:rPr sz="2800" spc="-5" dirty="0">
                <a:latin typeface="Symbol"/>
                <a:cs typeface="Symbol"/>
              </a:rPr>
              <a:t></a:t>
            </a:r>
            <a:r>
              <a:rPr sz="2800" spc="-5" dirty="0">
                <a:latin typeface="Times New Roman"/>
                <a:cs typeface="Times New Roman"/>
              </a:rPr>
              <a:t>V(G</a:t>
            </a:r>
            <a:r>
              <a:rPr sz="2775" spc="-7" baseline="-21021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) =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380" dirty="0">
                <a:latin typeface="DejaVu Sans"/>
                <a:cs typeface="DejaVu Sans"/>
              </a:rPr>
              <a:t>Ø</a:t>
            </a:r>
            <a:endParaRPr sz="2800" dirty="0">
              <a:latin typeface="DejaVu Sans"/>
              <a:cs typeface="DejaVu Sans"/>
            </a:endParaRPr>
          </a:p>
          <a:p>
            <a:pPr marL="495300" marR="3048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Times New Roman"/>
                <a:cs typeface="Times New Roman"/>
              </a:rPr>
              <a:t>No edges exist between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any  two vertices in the </a:t>
            </a:r>
            <a:r>
              <a:rPr sz="2800" spc="-10" dirty="0">
                <a:latin typeface="Times New Roman"/>
                <a:cs typeface="Times New Roman"/>
              </a:rPr>
              <a:t>same  </a:t>
            </a:r>
            <a:r>
              <a:rPr sz="2800" spc="-5" dirty="0">
                <a:latin typeface="Times New Roman"/>
                <a:cs typeface="Times New Roman"/>
              </a:rPr>
              <a:t>subset </a:t>
            </a:r>
            <a:r>
              <a:rPr sz="2800" dirty="0">
                <a:latin typeface="Times New Roman"/>
                <a:cs typeface="Times New Roman"/>
              </a:rPr>
              <a:t>V(G</a:t>
            </a:r>
            <a:r>
              <a:rPr sz="2775" baseline="-21021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), </a:t>
            </a:r>
            <a:r>
              <a:rPr sz="2800" spc="-5" dirty="0">
                <a:latin typeface="Times New Roman"/>
                <a:cs typeface="Times New Roman"/>
              </a:rPr>
              <a:t>k =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1,2</a:t>
            </a:r>
          </a:p>
        </p:txBody>
      </p:sp>
      <p:sp>
        <p:nvSpPr>
          <p:cNvPr id="4" name="object 4"/>
          <p:cNvSpPr/>
          <p:nvPr/>
        </p:nvSpPr>
        <p:spPr>
          <a:xfrm>
            <a:off x="4953000" y="2438400"/>
            <a:ext cx="4190999" cy="2314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18428" y="2231263"/>
            <a:ext cx="342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5802" y="2467482"/>
            <a:ext cx="176530" cy="351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spc="15" dirty="0"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6400" y="2231263"/>
            <a:ext cx="342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3392" y="2467482"/>
            <a:ext cx="176530" cy="351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spc="15" dirty="0"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>
          <a:xfrm>
            <a:off x="228600" y="6377940"/>
            <a:ext cx="7968932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36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787349"/>
            <a:ext cx="6076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Complete Bipartite graph</a:t>
            </a:r>
            <a:r>
              <a:rPr sz="3600" spc="-75" dirty="0"/>
              <a:t> </a:t>
            </a:r>
            <a:r>
              <a:rPr sz="3600" spc="-5" dirty="0"/>
              <a:t>K</a:t>
            </a:r>
            <a:r>
              <a:rPr sz="3600" spc="-7" baseline="-20833" dirty="0"/>
              <a:t>m,n</a:t>
            </a:r>
            <a:endParaRPr sz="3600" baseline="-20833"/>
          </a:p>
        </p:txBody>
      </p:sp>
      <p:sp>
        <p:nvSpPr>
          <p:cNvPr id="3" name="object 3"/>
          <p:cNvSpPr txBox="1"/>
          <p:nvPr/>
        </p:nvSpPr>
        <p:spPr>
          <a:xfrm>
            <a:off x="3677158" y="2034616"/>
            <a:ext cx="502793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bipartite graph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i="1" dirty="0">
                <a:latin typeface="Times New Roman"/>
                <a:cs typeface="Times New Roman"/>
              </a:rPr>
              <a:t>complete  </a:t>
            </a:r>
            <a:r>
              <a:rPr sz="2800" spc="-5" dirty="0">
                <a:latin typeface="Times New Roman"/>
                <a:cs typeface="Times New Roman"/>
              </a:rPr>
              <a:t>bipartite graph </a:t>
            </a:r>
            <a:r>
              <a:rPr sz="2800" spc="10" dirty="0">
                <a:latin typeface="Times New Roman"/>
                <a:cs typeface="Times New Roman"/>
              </a:rPr>
              <a:t>K</a:t>
            </a:r>
            <a:r>
              <a:rPr sz="2775" spc="15" baseline="-21021" dirty="0">
                <a:latin typeface="Times New Roman"/>
                <a:cs typeface="Times New Roman"/>
              </a:rPr>
              <a:t>m,n </a:t>
            </a:r>
            <a:r>
              <a:rPr sz="2800" spc="-5" dirty="0">
                <a:latin typeface="Times New Roman"/>
                <a:cs typeface="Times New Roman"/>
              </a:rPr>
              <a:t>if every vertex  in </a:t>
            </a:r>
            <a:r>
              <a:rPr sz="2800" dirty="0">
                <a:latin typeface="Times New Roman"/>
                <a:cs typeface="Times New Roman"/>
              </a:rPr>
              <a:t>V(G</a:t>
            </a:r>
            <a:r>
              <a:rPr sz="2775" baseline="-21021" dirty="0">
                <a:latin typeface="Times New Roman"/>
                <a:cs typeface="Times New Roman"/>
              </a:rPr>
              <a:t>1</a:t>
            </a:r>
            <a:r>
              <a:rPr sz="2800" dirty="0">
                <a:latin typeface="Times New Roman"/>
                <a:cs typeface="Times New Roman"/>
              </a:rPr>
              <a:t>) </a:t>
            </a:r>
            <a:r>
              <a:rPr sz="2800" spc="-5" dirty="0">
                <a:latin typeface="Times New Roman"/>
                <a:cs typeface="Times New Roman"/>
              </a:rPr>
              <a:t>is joined to a vertex in  V(G</a:t>
            </a:r>
            <a:r>
              <a:rPr sz="2775" spc="-7" baseline="-21021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) and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conversely,</a:t>
            </a:r>
            <a:endParaRPr sz="2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imes New Roman"/>
                <a:cs typeface="Times New Roman"/>
              </a:rPr>
              <a:t>|V(G</a:t>
            </a:r>
            <a:r>
              <a:rPr sz="2775" spc="-7" baseline="-21021" dirty="0">
                <a:latin typeface="Times New Roman"/>
                <a:cs typeface="Times New Roman"/>
              </a:rPr>
              <a:t>1</a:t>
            </a:r>
            <a:r>
              <a:rPr sz="2800" spc="-5" dirty="0">
                <a:latin typeface="Times New Roman"/>
                <a:cs typeface="Times New Roman"/>
              </a:rPr>
              <a:t>)| = m , |V(G</a:t>
            </a:r>
            <a:r>
              <a:rPr sz="2775" spc="-7" baseline="-21021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)| =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3470" y="2590800"/>
            <a:ext cx="2644726" cy="242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8486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37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59557"/>
            <a:ext cx="8763000" cy="5674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3400" spc="-5" dirty="0"/>
              <a:t>Bipartite Graphs in terms </a:t>
            </a:r>
            <a:r>
              <a:rPr sz="3400" dirty="0"/>
              <a:t>of </a:t>
            </a:r>
            <a:r>
              <a:rPr sz="3400" spc="-5" dirty="0" smtClean="0"/>
              <a:t>Graph </a:t>
            </a:r>
            <a:r>
              <a:rPr sz="3400" dirty="0"/>
              <a:t>Coloring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4813"/>
            <a:ext cx="7957820" cy="22821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latin typeface="Times New Roman"/>
                <a:cs typeface="Times New Roman"/>
              </a:rPr>
              <a:t>Theorem:</a:t>
            </a:r>
            <a:endParaRPr sz="2800" dirty="0">
              <a:latin typeface="Times New Roman"/>
              <a:cs typeface="Times New Roman"/>
            </a:endParaRPr>
          </a:p>
          <a:p>
            <a:pPr marL="12700" marR="5080" indent="890269">
              <a:lnSpc>
                <a:spcPct val="98900"/>
              </a:lnSpc>
              <a:spcBef>
                <a:spcPts val="670"/>
              </a:spcBef>
            </a:pP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simple </a:t>
            </a:r>
            <a:r>
              <a:rPr sz="2600" dirty="0">
                <a:latin typeface="Times New Roman"/>
                <a:cs typeface="Times New Roman"/>
              </a:rPr>
              <a:t>graph is </a:t>
            </a:r>
            <a:r>
              <a:rPr sz="2600" spc="-5" dirty="0">
                <a:latin typeface="Times New Roman"/>
                <a:cs typeface="Times New Roman"/>
              </a:rPr>
              <a:t>bipartite </a:t>
            </a:r>
            <a:r>
              <a:rPr sz="2600" dirty="0">
                <a:latin typeface="Times New Roman"/>
                <a:cs typeface="Times New Roman"/>
              </a:rPr>
              <a:t>if and only if it is</a:t>
            </a:r>
            <a:r>
              <a:rPr sz="2600" spc="-20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possible  to </a:t>
            </a:r>
            <a:r>
              <a:rPr sz="2600" spc="-5" dirty="0">
                <a:latin typeface="Times New Roman"/>
                <a:cs typeface="Times New Roman"/>
              </a:rPr>
              <a:t>assign </a:t>
            </a:r>
            <a:r>
              <a:rPr sz="2600" dirty="0">
                <a:latin typeface="Times New Roman"/>
                <a:cs typeface="Times New Roman"/>
              </a:rPr>
              <a:t>one of two </a:t>
            </a:r>
            <a:r>
              <a:rPr sz="2600" spc="-10" dirty="0">
                <a:latin typeface="Times New Roman"/>
                <a:cs typeface="Times New Roman"/>
              </a:rPr>
              <a:t>different </a:t>
            </a:r>
            <a:r>
              <a:rPr sz="2600" dirty="0">
                <a:latin typeface="Times New Roman"/>
                <a:cs typeface="Times New Roman"/>
              </a:rPr>
              <a:t>colors to </a:t>
            </a:r>
            <a:r>
              <a:rPr sz="2600" spc="-5" dirty="0">
                <a:latin typeface="Times New Roman"/>
                <a:cs typeface="Times New Roman"/>
              </a:rPr>
              <a:t>each vertex </a:t>
            </a:r>
            <a:r>
              <a:rPr sz="2600" dirty="0">
                <a:latin typeface="Times New Roman"/>
                <a:cs typeface="Times New Roman"/>
              </a:rPr>
              <a:t>of the  graph so </a:t>
            </a:r>
            <a:r>
              <a:rPr sz="2600" spc="-5" dirty="0">
                <a:latin typeface="Times New Roman"/>
                <a:cs typeface="Times New Roman"/>
              </a:rPr>
              <a:t>that </a:t>
            </a:r>
            <a:r>
              <a:rPr sz="2600" dirty="0">
                <a:latin typeface="Times New Roman"/>
                <a:cs typeface="Times New Roman"/>
              </a:rPr>
              <a:t>no two </a:t>
            </a:r>
            <a:r>
              <a:rPr sz="2600" spc="-5" dirty="0">
                <a:latin typeface="Times New Roman"/>
                <a:cs typeface="Times New Roman"/>
              </a:rPr>
              <a:t>adjacent vertices are assigned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same  </a:t>
            </a:r>
            <a:r>
              <a:rPr sz="2600" dirty="0">
                <a:latin typeface="Times New Roman"/>
                <a:cs typeface="Times New Roman"/>
              </a:rPr>
              <a:t>color</a:t>
            </a:r>
            <a:r>
              <a:rPr sz="3200" dirty="0">
                <a:latin typeface="Carlito"/>
                <a:cs typeface="Carlito"/>
              </a:rPr>
              <a:t>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062227" y="4200144"/>
            <a:ext cx="3731260" cy="1152525"/>
            <a:chOff x="1062227" y="4200144"/>
            <a:chExt cx="3731260" cy="1152525"/>
          </a:xfrm>
        </p:grpSpPr>
        <p:sp>
          <p:nvSpPr>
            <p:cNvPr id="5" name="object 5"/>
            <p:cNvSpPr/>
            <p:nvPr/>
          </p:nvSpPr>
          <p:spPr>
            <a:xfrm>
              <a:off x="1074419" y="4265676"/>
              <a:ext cx="3598545" cy="1016635"/>
            </a:xfrm>
            <a:custGeom>
              <a:avLst/>
              <a:gdLst/>
              <a:ahLst/>
              <a:cxnLst/>
              <a:rect l="l" t="t" r="r" b="b"/>
              <a:pathLst>
                <a:path w="3598545" h="1016635">
                  <a:moveTo>
                    <a:pt x="824357" y="15240"/>
                  </a:moveTo>
                  <a:lnTo>
                    <a:pt x="0" y="1005840"/>
                  </a:lnTo>
                </a:path>
                <a:path w="3598545" h="1016635">
                  <a:moveTo>
                    <a:pt x="822960" y="13716"/>
                  </a:moveTo>
                  <a:lnTo>
                    <a:pt x="1827403" y="928116"/>
                  </a:lnTo>
                </a:path>
                <a:path w="3598545" h="1016635">
                  <a:moveTo>
                    <a:pt x="2729357" y="0"/>
                  </a:moveTo>
                  <a:lnTo>
                    <a:pt x="1828800" y="914400"/>
                  </a:lnTo>
                </a:path>
                <a:path w="3598545" h="1016635">
                  <a:moveTo>
                    <a:pt x="3580003" y="943356"/>
                  </a:moveTo>
                  <a:lnTo>
                    <a:pt x="2727960" y="28956"/>
                  </a:lnTo>
                </a:path>
                <a:path w="3598545" h="1016635">
                  <a:moveTo>
                    <a:pt x="2729357" y="13716"/>
                  </a:moveTo>
                  <a:lnTo>
                    <a:pt x="0" y="1004316"/>
                  </a:lnTo>
                </a:path>
                <a:path w="3598545" h="1016635">
                  <a:moveTo>
                    <a:pt x="3598164" y="1016127"/>
                  </a:moveTo>
                  <a:lnTo>
                    <a:pt x="854963" y="2895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2227" y="5186172"/>
              <a:ext cx="140207" cy="1402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28800" y="4226052"/>
              <a:ext cx="140208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33800" y="4200144"/>
              <a:ext cx="140207" cy="1402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52772" y="5212080"/>
              <a:ext cx="140207" cy="1402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33116" y="5155691"/>
              <a:ext cx="140208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752089" y="5737047"/>
            <a:ext cx="635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i="1" spc="-7" baseline="13888" dirty="0">
                <a:latin typeface="Times New Roman"/>
                <a:cs typeface="Times New Roman"/>
              </a:rPr>
              <a:t>K</a:t>
            </a:r>
            <a:r>
              <a:rPr sz="1600" spc="-5" dirty="0">
                <a:latin typeface="Times New Roman"/>
                <a:cs typeface="Times New Roman"/>
              </a:rPr>
              <a:t>2 ,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74208" y="4040123"/>
            <a:ext cx="2693035" cy="1424940"/>
            <a:chOff x="5474208" y="4040123"/>
            <a:chExt cx="2693035" cy="1424940"/>
          </a:xfrm>
        </p:grpSpPr>
        <p:sp>
          <p:nvSpPr>
            <p:cNvPr id="13" name="object 13"/>
            <p:cNvSpPr/>
            <p:nvPr/>
          </p:nvSpPr>
          <p:spPr>
            <a:xfrm>
              <a:off x="5487162" y="4053077"/>
              <a:ext cx="914400" cy="1371600"/>
            </a:xfrm>
            <a:custGeom>
              <a:avLst/>
              <a:gdLst/>
              <a:ahLst/>
              <a:cxnLst/>
              <a:rect l="l" t="t" r="r" b="b"/>
              <a:pathLst>
                <a:path w="914400" h="1371600">
                  <a:moveTo>
                    <a:pt x="0" y="685800"/>
                  </a:moveTo>
                  <a:lnTo>
                    <a:pt x="1515" y="629559"/>
                  </a:lnTo>
                  <a:lnTo>
                    <a:pt x="5984" y="574570"/>
                  </a:lnTo>
                  <a:lnTo>
                    <a:pt x="13289" y="521008"/>
                  </a:lnTo>
                  <a:lnTo>
                    <a:pt x="23311" y="469050"/>
                  </a:lnTo>
                  <a:lnTo>
                    <a:pt x="35933" y="418873"/>
                  </a:lnTo>
                  <a:lnTo>
                    <a:pt x="51037" y="370654"/>
                  </a:lnTo>
                  <a:lnTo>
                    <a:pt x="68505" y="324568"/>
                  </a:lnTo>
                  <a:lnTo>
                    <a:pt x="88221" y="280793"/>
                  </a:lnTo>
                  <a:lnTo>
                    <a:pt x="110065" y="239506"/>
                  </a:lnTo>
                  <a:lnTo>
                    <a:pt x="133921" y="200882"/>
                  </a:lnTo>
                  <a:lnTo>
                    <a:pt x="159670" y="165098"/>
                  </a:lnTo>
                  <a:lnTo>
                    <a:pt x="187195" y="132331"/>
                  </a:lnTo>
                  <a:lnTo>
                    <a:pt x="216379" y="102758"/>
                  </a:lnTo>
                  <a:lnTo>
                    <a:pt x="247102" y="76555"/>
                  </a:lnTo>
                  <a:lnTo>
                    <a:pt x="279249" y="53899"/>
                  </a:lnTo>
                  <a:lnTo>
                    <a:pt x="312700" y="34966"/>
                  </a:lnTo>
                  <a:lnTo>
                    <a:pt x="383046" y="8977"/>
                  </a:lnTo>
                  <a:lnTo>
                    <a:pt x="457200" y="0"/>
                  </a:lnTo>
                  <a:lnTo>
                    <a:pt x="494693" y="2273"/>
                  </a:lnTo>
                  <a:lnTo>
                    <a:pt x="567061" y="19933"/>
                  </a:lnTo>
                  <a:lnTo>
                    <a:pt x="635150" y="53899"/>
                  </a:lnTo>
                  <a:lnTo>
                    <a:pt x="667297" y="76555"/>
                  </a:lnTo>
                  <a:lnTo>
                    <a:pt x="698020" y="102758"/>
                  </a:lnTo>
                  <a:lnTo>
                    <a:pt x="727204" y="132331"/>
                  </a:lnTo>
                  <a:lnTo>
                    <a:pt x="754729" y="165098"/>
                  </a:lnTo>
                  <a:lnTo>
                    <a:pt x="780478" y="200882"/>
                  </a:lnTo>
                  <a:lnTo>
                    <a:pt x="804334" y="239506"/>
                  </a:lnTo>
                  <a:lnTo>
                    <a:pt x="826178" y="280793"/>
                  </a:lnTo>
                  <a:lnTo>
                    <a:pt x="845894" y="324568"/>
                  </a:lnTo>
                  <a:lnTo>
                    <a:pt x="863362" y="370654"/>
                  </a:lnTo>
                  <a:lnTo>
                    <a:pt x="878466" y="418873"/>
                  </a:lnTo>
                  <a:lnTo>
                    <a:pt x="891088" y="469050"/>
                  </a:lnTo>
                  <a:lnTo>
                    <a:pt x="901110" y="521008"/>
                  </a:lnTo>
                  <a:lnTo>
                    <a:pt x="908415" y="574570"/>
                  </a:lnTo>
                  <a:lnTo>
                    <a:pt x="912884" y="629559"/>
                  </a:lnTo>
                  <a:lnTo>
                    <a:pt x="914400" y="685800"/>
                  </a:lnTo>
                  <a:lnTo>
                    <a:pt x="912884" y="742040"/>
                  </a:lnTo>
                  <a:lnTo>
                    <a:pt x="908415" y="797029"/>
                  </a:lnTo>
                  <a:lnTo>
                    <a:pt x="901110" y="850591"/>
                  </a:lnTo>
                  <a:lnTo>
                    <a:pt x="891088" y="902549"/>
                  </a:lnTo>
                  <a:lnTo>
                    <a:pt x="878466" y="952726"/>
                  </a:lnTo>
                  <a:lnTo>
                    <a:pt x="863362" y="1000945"/>
                  </a:lnTo>
                  <a:lnTo>
                    <a:pt x="845894" y="1047031"/>
                  </a:lnTo>
                  <a:lnTo>
                    <a:pt x="826178" y="1090806"/>
                  </a:lnTo>
                  <a:lnTo>
                    <a:pt x="804334" y="1132093"/>
                  </a:lnTo>
                  <a:lnTo>
                    <a:pt x="780478" y="1170717"/>
                  </a:lnTo>
                  <a:lnTo>
                    <a:pt x="754729" y="1206501"/>
                  </a:lnTo>
                  <a:lnTo>
                    <a:pt x="727204" y="1239268"/>
                  </a:lnTo>
                  <a:lnTo>
                    <a:pt x="698020" y="1268841"/>
                  </a:lnTo>
                  <a:lnTo>
                    <a:pt x="667297" y="1295044"/>
                  </a:lnTo>
                  <a:lnTo>
                    <a:pt x="635150" y="1317700"/>
                  </a:lnTo>
                  <a:lnTo>
                    <a:pt x="601699" y="1336633"/>
                  </a:lnTo>
                  <a:lnTo>
                    <a:pt x="531353" y="1362622"/>
                  </a:lnTo>
                  <a:lnTo>
                    <a:pt x="457200" y="1371600"/>
                  </a:lnTo>
                  <a:lnTo>
                    <a:pt x="419706" y="1369326"/>
                  </a:lnTo>
                  <a:lnTo>
                    <a:pt x="347338" y="1351666"/>
                  </a:lnTo>
                  <a:lnTo>
                    <a:pt x="279249" y="1317700"/>
                  </a:lnTo>
                  <a:lnTo>
                    <a:pt x="247102" y="1295044"/>
                  </a:lnTo>
                  <a:lnTo>
                    <a:pt x="216379" y="1268841"/>
                  </a:lnTo>
                  <a:lnTo>
                    <a:pt x="187195" y="1239268"/>
                  </a:lnTo>
                  <a:lnTo>
                    <a:pt x="159670" y="1206501"/>
                  </a:lnTo>
                  <a:lnTo>
                    <a:pt x="133921" y="1170717"/>
                  </a:lnTo>
                  <a:lnTo>
                    <a:pt x="110065" y="1132093"/>
                  </a:lnTo>
                  <a:lnTo>
                    <a:pt x="88221" y="1090806"/>
                  </a:lnTo>
                  <a:lnTo>
                    <a:pt x="68505" y="1047031"/>
                  </a:lnTo>
                  <a:lnTo>
                    <a:pt x="51037" y="1000945"/>
                  </a:lnTo>
                  <a:lnTo>
                    <a:pt x="35933" y="952726"/>
                  </a:lnTo>
                  <a:lnTo>
                    <a:pt x="23311" y="902549"/>
                  </a:lnTo>
                  <a:lnTo>
                    <a:pt x="13289" y="850591"/>
                  </a:lnTo>
                  <a:lnTo>
                    <a:pt x="5984" y="797029"/>
                  </a:lnTo>
                  <a:lnTo>
                    <a:pt x="1515" y="742040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75020" y="4864607"/>
              <a:ext cx="140207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75020" y="4468367"/>
              <a:ext cx="140207" cy="14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39762" y="4080509"/>
              <a:ext cx="914400" cy="1371600"/>
            </a:xfrm>
            <a:custGeom>
              <a:avLst/>
              <a:gdLst/>
              <a:ahLst/>
              <a:cxnLst/>
              <a:rect l="l" t="t" r="r" b="b"/>
              <a:pathLst>
                <a:path w="914400" h="1371600">
                  <a:moveTo>
                    <a:pt x="0" y="685800"/>
                  </a:moveTo>
                  <a:lnTo>
                    <a:pt x="1515" y="629559"/>
                  </a:lnTo>
                  <a:lnTo>
                    <a:pt x="5984" y="574570"/>
                  </a:lnTo>
                  <a:lnTo>
                    <a:pt x="13289" y="521008"/>
                  </a:lnTo>
                  <a:lnTo>
                    <a:pt x="23311" y="469050"/>
                  </a:lnTo>
                  <a:lnTo>
                    <a:pt x="35933" y="418873"/>
                  </a:lnTo>
                  <a:lnTo>
                    <a:pt x="51037" y="370654"/>
                  </a:lnTo>
                  <a:lnTo>
                    <a:pt x="68505" y="324568"/>
                  </a:lnTo>
                  <a:lnTo>
                    <a:pt x="88221" y="280793"/>
                  </a:lnTo>
                  <a:lnTo>
                    <a:pt x="110065" y="239506"/>
                  </a:lnTo>
                  <a:lnTo>
                    <a:pt x="133921" y="200882"/>
                  </a:lnTo>
                  <a:lnTo>
                    <a:pt x="159670" y="165098"/>
                  </a:lnTo>
                  <a:lnTo>
                    <a:pt x="187195" y="132331"/>
                  </a:lnTo>
                  <a:lnTo>
                    <a:pt x="216379" y="102758"/>
                  </a:lnTo>
                  <a:lnTo>
                    <a:pt x="247102" y="76555"/>
                  </a:lnTo>
                  <a:lnTo>
                    <a:pt x="279249" y="53899"/>
                  </a:lnTo>
                  <a:lnTo>
                    <a:pt x="312700" y="34966"/>
                  </a:lnTo>
                  <a:lnTo>
                    <a:pt x="383046" y="8977"/>
                  </a:lnTo>
                  <a:lnTo>
                    <a:pt x="457200" y="0"/>
                  </a:lnTo>
                  <a:lnTo>
                    <a:pt x="494693" y="2273"/>
                  </a:lnTo>
                  <a:lnTo>
                    <a:pt x="567061" y="19933"/>
                  </a:lnTo>
                  <a:lnTo>
                    <a:pt x="635150" y="53899"/>
                  </a:lnTo>
                  <a:lnTo>
                    <a:pt x="667297" y="76555"/>
                  </a:lnTo>
                  <a:lnTo>
                    <a:pt x="698020" y="102758"/>
                  </a:lnTo>
                  <a:lnTo>
                    <a:pt x="727204" y="132331"/>
                  </a:lnTo>
                  <a:lnTo>
                    <a:pt x="754729" y="165098"/>
                  </a:lnTo>
                  <a:lnTo>
                    <a:pt x="780478" y="200882"/>
                  </a:lnTo>
                  <a:lnTo>
                    <a:pt x="804334" y="239506"/>
                  </a:lnTo>
                  <a:lnTo>
                    <a:pt x="826178" y="280793"/>
                  </a:lnTo>
                  <a:lnTo>
                    <a:pt x="845894" y="324568"/>
                  </a:lnTo>
                  <a:lnTo>
                    <a:pt x="863362" y="370654"/>
                  </a:lnTo>
                  <a:lnTo>
                    <a:pt x="878466" y="418873"/>
                  </a:lnTo>
                  <a:lnTo>
                    <a:pt x="891088" y="469050"/>
                  </a:lnTo>
                  <a:lnTo>
                    <a:pt x="901110" y="521008"/>
                  </a:lnTo>
                  <a:lnTo>
                    <a:pt x="908415" y="574570"/>
                  </a:lnTo>
                  <a:lnTo>
                    <a:pt x="912884" y="629559"/>
                  </a:lnTo>
                  <a:lnTo>
                    <a:pt x="914400" y="685800"/>
                  </a:lnTo>
                  <a:lnTo>
                    <a:pt x="912884" y="742040"/>
                  </a:lnTo>
                  <a:lnTo>
                    <a:pt x="908415" y="797029"/>
                  </a:lnTo>
                  <a:lnTo>
                    <a:pt x="901110" y="850591"/>
                  </a:lnTo>
                  <a:lnTo>
                    <a:pt x="891088" y="902549"/>
                  </a:lnTo>
                  <a:lnTo>
                    <a:pt x="878466" y="952726"/>
                  </a:lnTo>
                  <a:lnTo>
                    <a:pt x="863362" y="1000945"/>
                  </a:lnTo>
                  <a:lnTo>
                    <a:pt x="845894" y="1047031"/>
                  </a:lnTo>
                  <a:lnTo>
                    <a:pt x="826178" y="1090806"/>
                  </a:lnTo>
                  <a:lnTo>
                    <a:pt x="804334" y="1132093"/>
                  </a:lnTo>
                  <a:lnTo>
                    <a:pt x="780478" y="1170717"/>
                  </a:lnTo>
                  <a:lnTo>
                    <a:pt x="754729" y="1206501"/>
                  </a:lnTo>
                  <a:lnTo>
                    <a:pt x="727204" y="1239268"/>
                  </a:lnTo>
                  <a:lnTo>
                    <a:pt x="698020" y="1268841"/>
                  </a:lnTo>
                  <a:lnTo>
                    <a:pt x="667297" y="1295044"/>
                  </a:lnTo>
                  <a:lnTo>
                    <a:pt x="635150" y="1317700"/>
                  </a:lnTo>
                  <a:lnTo>
                    <a:pt x="601699" y="1336633"/>
                  </a:lnTo>
                  <a:lnTo>
                    <a:pt x="531353" y="1362622"/>
                  </a:lnTo>
                  <a:lnTo>
                    <a:pt x="457200" y="1371599"/>
                  </a:lnTo>
                  <a:lnTo>
                    <a:pt x="419706" y="1369326"/>
                  </a:lnTo>
                  <a:lnTo>
                    <a:pt x="347338" y="1351666"/>
                  </a:lnTo>
                  <a:lnTo>
                    <a:pt x="279249" y="1317700"/>
                  </a:lnTo>
                  <a:lnTo>
                    <a:pt x="247102" y="1295044"/>
                  </a:lnTo>
                  <a:lnTo>
                    <a:pt x="216379" y="1268841"/>
                  </a:lnTo>
                  <a:lnTo>
                    <a:pt x="187195" y="1239268"/>
                  </a:lnTo>
                  <a:lnTo>
                    <a:pt x="159670" y="1206501"/>
                  </a:lnTo>
                  <a:lnTo>
                    <a:pt x="133921" y="1170717"/>
                  </a:lnTo>
                  <a:lnTo>
                    <a:pt x="110065" y="1132093"/>
                  </a:lnTo>
                  <a:lnTo>
                    <a:pt x="88221" y="1090806"/>
                  </a:lnTo>
                  <a:lnTo>
                    <a:pt x="68505" y="1047031"/>
                  </a:lnTo>
                  <a:lnTo>
                    <a:pt x="51037" y="1000945"/>
                  </a:lnTo>
                  <a:lnTo>
                    <a:pt x="35933" y="952726"/>
                  </a:lnTo>
                  <a:lnTo>
                    <a:pt x="23311" y="902549"/>
                  </a:lnTo>
                  <a:lnTo>
                    <a:pt x="13289" y="850591"/>
                  </a:lnTo>
                  <a:lnTo>
                    <a:pt x="5984" y="797029"/>
                  </a:lnTo>
                  <a:lnTo>
                    <a:pt x="1515" y="742040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38288" y="5143499"/>
              <a:ext cx="140207" cy="14020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38288" y="4710683"/>
              <a:ext cx="140207" cy="1402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627620" y="4242815"/>
              <a:ext cx="140207" cy="140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34456" y="4312919"/>
              <a:ext cx="1830705" cy="899794"/>
            </a:xfrm>
            <a:custGeom>
              <a:avLst/>
              <a:gdLst/>
              <a:ahLst/>
              <a:cxnLst/>
              <a:rect l="l" t="t" r="r" b="b"/>
              <a:pathLst>
                <a:path w="1830704" h="899795">
                  <a:moveTo>
                    <a:pt x="1818894" y="0"/>
                  </a:moveTo>
                  <a:lnTo>
                    <a:pt x="9144" y="204342"/>
                  </a:lnTo>
                </a:path>
                <a:path w="1830704" h="899795">
                  <a:moveTo>
                    <a:pt x="1733930" y="427100"/>
                  </a:moveTo>
                  <a:lnTo>
                    <a:pt x="13716" y="204215"/>
                  </a:lnTo>
                </a:path>
                <a:path w="1830704" h="899795">
                  <a:moveTo>
                    <a:pt x="1717421" y="466343"/>
                  </a:moveTo>
                  <a:lnTo>
                    <a:pt x="0" y="604900"/>
                  </a:lnTo>
                </a:path>
                <a:path w="1830704" h="899795">
                  <a:moveTo>
                    <a:pt x="1830324" y="899413"/>
                  </a:moveTo>
                  <a:lnTo>
                    <a:pt x="33528" y="605027"/>
                  </a:lnTo>
                </a:path>
                <a:path w="1830704" h="899795">
                  <a:moveTo>
                    <a:pt x="1721358" y="39623"/>
                  </a:moveTo>
                  <a:lnTo>
                    <a:pt x="9144" y="607059"/>
                  </a:lnTo>
                </a:path>
                <a:path w="1830704" h="899795">
                  <a:moveTo>
                    <a:pt x="1733930" y="858773"/>
                  </a:moveTo>
                  <a:lnTo>
                    <a:pt x="13716" y="213359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515479" y="5630367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0720" y="5639511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6962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38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54481"/>
            <a:ext cx="917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u="none" dirty="0">
                <a:latin typeface="Times New Roman"/>
                <a:cs typeface="Times New Roman"/>
              </a:rPr>
              <a:t>Proof: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51305"/>
            <a:ext cx="8053070" cy="4518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11760" indent="48895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First, suppose that </a:t>
            </a:r>
            <a:r>
              <a:rPr sz="2200" i="1" spc="-5" dirty="0">
                <a:latin typeface="Times New Roman"/>
                <a:cs typeface="Times New Roman"/>
              </a:rPr>
              <a:t>G = (V , E) </a:t>
            </a:r>
            <a:r>
              <a:rPr sz="2200" spc="-5" dirty="0">
                <a:latin typeface="Times New Roman"/>
                <a:cs typeface="Times New Roman"/>
              </a:rPr>
              <a:t>is a </a:t>
            </a:r>
            <a:r>
              <a:rPr sz="2200" spc="-10" dirty="0">
                <a:latin typeface="Times New Roman"/>
                <a:cs typeface="Times New Roman"/>
              </a:rPr>
              <a:t>simple </a:t>
            </a:r>
            <a:r>
              <a:rPr sz="2200" spc="-5" dirty="0">
                <a:latin typeface="Times New Roman"/>
                <a:cs typeface="Times New Roman"/>
              </a:rPr>
              <a:t>graph. Then </a:t>
            </a:r>
            <a:r>
              <a:rPr sz="2200" i="1" spc="-5" dirty="0">
                <a:latin typeface="Times New Roman"/>
                <a:cs typeface="Times New Roman"/>
              </a:rPr>
              <a:t>V =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i="1" spc="-5" dirty="0">
                <a:latin typeface="Times New Roman"/>
                <a:cs typeface="Times New Roman"/>
              </a:rPr>
              <a:t>U 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5" dirty="0">
                <a:latin typeface="Times New Roman"/>
                <a:cs typeface="Times New Roman"/>
              </a:rPr>
              <a:t>where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spc="-5" dirty="0">
                <a:latin typeface="Times New Roman"/>
                <a:cs typeface="Times New Roman"/>
              </a:rPr>
              <a:t>and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 </a:t>
            </a:r>
            <a:r>
              <a:rPr sz="2200" spc="-5" dirty="0">
                <a:latin typeface="Times New Roman"/>
                <a:cs typeface="Times New Roman"/>
              </a:rPr>
              <a:t>are disjoint sets and every edge in </a:t>
            </a:r>
            <a:r>
              <a:rPr sz="2200" i="1" spc="-5" dirty="0">
                <a:latin typeface="Times New Roman"/>
                <a:cs typeface="Times New Roman"/>
              </a:rPr>
              <a:t>E </a:t>
            </a:r>
            <a:r>
              <a:rPr sz="2200" spc="-5" dirty="0">
                <a:latin typeface="Times New Roman"/>
                <a:cs typeface="Times New Roman"/>
              </a:rPr>
              <a:t>connects a  vertex in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spc="-5" dirty="0">
                <a:latin typeface="Times New Roman"/>
                <a:cs typeface="Times New Roman"/>
              </a:rPr>
              <a:t>and a vertex in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</a:t>
            </a:r>
            <a:r>
              <a:rPr sz="2200" dirty="0">
                <a:latin typeface="Times New Roman"/>
                <a:cs typeface="Times New Roman"/>
              </a:rPr>
              <a:t>. </a:t>
            </a:r>
            <a:r>
              <a:rPr sz="2200" spc="-5" dirty="0">
                <a:latin typeface="Times New Roman"/>
                <a:cs typeface="Times New Roman"/>
              </a:rPr>
              <a:t>If we assign one color to </a:t>
            </a:r>
            <a:r>
              <a:rPr sz="2200" spc="-10" dirty="0">
                <a:latin typeface="Times New Roman"/>
                <a:cs typeface="Times New Roman"/>
              </a:rPr>
              <a:t>each </a:t>
            </a:r>
            <a:r>
              <a:rPr sz="2200" spc="-5" dirty="0">
                <a:latin typeface="Times New Roman"/>
                <a:cs typeface="Times New Roman"/>
              </a:rPr>
              <a:t>vertex in 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spc="-5" dirty="0">
                <a:latin typeface="Times New Roman"/>
                <a:cs typeface="Times New Roman"/>
              </a:rPr>
              <a:t>and a second color to each vertex in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5" dirty="0">
                <a:latin typeface="Times New Roman"/>
                <a:cs typeface="Times New Roman"/>
              </a:rPr>
              <a:t>then no two adjacent  vertices are assigned the </a:t>
            </a:r>
            <a:r>
              <a:rPr sz="2200" spc="-10" dirty="0">
                <a:latin typeface="Times New Roman"/>
                <a:cs typeface="Times New Roman"/>
              </a:rPr>
              <a:t>same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color.</a:t>
            </a:r>
            <a:endParaRPr sz="2200">
              <a:latin typeface="Times New Roman"/>
              <a:cs typeface="Times New Roman"/>
            </a:endParaRPr>
          </a:p>
          <a:p>
            <a:pPr marL="25400" marR="17780" indent="62801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Times New Roman"/>
                <a:cs typeface="Times New Roman"/>
              </a:rPr>
              <a:t>Now suppose that it is possible to assign colors to the vertices of  the </a:t>
            </a:r>
            <a:r>
              <a:rPr sz="2200" dirty="0">
                <a:latin typeface="Times New Roman"/>
                <a:cs typeface="Times New Roman"/>
              </a:rPr>
              <a:t>graph </a:t>
            </a:r>
            <a:r>
              <a:rPr sz="2200" spc="-5" dirty="0">
                <a:latin typeface="Times New Roman"/>
                <a:cs typeface="Times New Roman"/>
              </a:rPr>
              <a:t>using just two colors so that </a:t>
            </a:r>
            <a:r>
              <a:rPr sz="2200" dirty="0">
                <a:latin typeface="Times New Roman"/>
                <a:cs typeface="Times New Roman"/>
              </a:rPr>
              <a:t>no </a:t>
            </a:r>
            <a:r>
              <a:rPr sz="2200" spc="-5" dirty="0">
                <a:latin typeface="Times New Roman"/>
                <a:cs typeface="Times New Roman"/>
              </a:rPr>
              <a:t>two adjacent vertices are  assigned the </a:t>
            </a:r>
            <a:r>
              <a:rPr sz="2200" spc="-10" dirty="0">
                <a:latin typeface="Times New Roman"/>
                <a:cs typeface="Times New Roman"/>
              </a:rPr>
              <a:t>same </a:t>
            </a:r>
            <a:r>
              <a:rPr sz="2200" spc="-25" dirty="0">
                <a:latin typeface="Times New Roman"/>
                <a:cs typeface="Times New Roman"/>
              </a:rPr>
              <a:t>color. </a:t>
            </a:r>
            <a:r>
              <a:rPr sz="2200" spc="-10" dirty="0">
                <a:latin typeface="Times New Roman"/>
                <a:cs typeface="Times New Roman"/>
              </a:rPr>
              <a:t>Let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spc="-5" dirty="0">
                <a:latin typeface="Times New Roman"/>
                <a:cs typeface="Times New Roman"/>
              </a:rPr>
              <a:t>be the set of vertices assigned one color  and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 </a:t>
            </a:r>
            <a:r>
              <a:rPr sz="2200" spc="-5" dirty="0">
                <a:latin typeface="Times New Roman"/>
                <a:cs typeface="Times New Roman"/>
              </a:rPr>
              <a:t>be the set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vertices assigned the other </a:t>
            </a:r>
            <a:r>
              <a:rPr sz="2200" spc="-25" dirty="0">
                <a:latin typeface="Times New Roman"/>
                <a:cs typeface="Times New Roman"/>
              </a:rPr>
              <a:t>color. </a:t>
            </a:r>
            <a:r>
              <a:rPr sz="2200" spc="-5" dirty="0">
                <a:latin typeface="Times New Roman"/>
                <a:cs typeface="Times New Roman"/>
              </a:rPr>
              <a:t>Then,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spc="-5" dirty="0">
                <a:latin typeface="Times New Roman"/>
                <a:cs typeface="Times New Roman"/>
              </a:rPr>
              <a:t>and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  </a:t>
            </a:r>
            <a:r>
              <a:rPr sz="2200" spc="-5" dirty="0">
                <a:latin typeface="Times New Roman"/>
                <a:cs typeface="Times New Roman"/>
              </a:rPr>
              <a:t>are disjoint and </a:t>
            </a:r>
            <a:r>
              <a:rPr sz="2200" i="1" spc="-5" dirty="0">
                <a:latin typeface="Times New Roman"/>
                <a:cs typeface="Times New Roman"/>
              </a:rPr>
              <a:t>V =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i="1" spc="-5" dirty="0">
                <a:latin typeface="Times New Roman"/>
                <a:cs typeface="Times New Roman"/>
              </a:rPr>
              <a:t>U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</a:t>
            </a:r>
            <a:r>
              <a:rPr sz="2200" dirty="0">
                <a:latin typeface="Times New Roman"/>
                <a:cs typeface="Times New Roman"/>
              </a:rPr>
              <a:t>. </a:t>
            </a:r>
            <a:r>
              <a:rPr sz="2200" spc="-5" dirty="0">
                <a:latin typeface="Times New Roman"/>
                <a:cs typeface="Times New Roman"/>
              </a:rPr>
              <a:t>Furthermore, every edge connects a  vertex in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spc="-5" dirty="0">
                <a:latin typeface="Times New Roman"/>
                <a:cs typeface="Times New Roman"/>
              </a:rPr>
              <a:t>and a vertex in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 </a:t>
            </a:r>
            <a:r>
              <a:rPr sz="2200" spc="-5" dirty="0">
                <a:latin typeface="Times New Roman"/>
                <a:cs typeface="Times New Roman"/>
              </a:rPr>
              <a:t>because no two adjacent vertices are  either both in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1 </a:t>
            </a:r>
            <a:r>
              <a:rPr sz="2200" dirty="0">
                <a:latin typeface="Times New Roman"/>
                <a:cs typeface="Times New Roman"/>
              </a:rPr>
              <a:t>or both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spc="-150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r>
              <a:rPr sz="2175" i="1" baseline="-21072" dirty="0">
                <a:latin typeface="Times New Roman"/>
                <a:cs typeface="Times New Roman"/>
              </a:rPr>
              <a:t>2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535"/>
              </a:spcBef>
            </a:pPr>
            <a:r>
              <a:rPr sz="2200" spc="-15" dirty="0">
                <a:latin typeface="Times New Roman"/>
                <a:cs typeface="Times New Roman"/>
              </a:rPr>
              <a:t>Consequently, </a:t>
            </a:r>
            <a:r>
              <a:rPr sz="2200" i="1" spc="-5" dirty="0">
                <a:latin typeface="Times New Roman"/>
                <a:cs typeface="Times New Roman"/>
              </a:rPr>
              <a:t>G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bipartite.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304800" y="6377940"/>
            <a:ext cx="77724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39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6904" y="416536"/>
            <a:ext cx="7335096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The K</a:t>
            </a:r>
            <a:r>
              <a:rPr sz="2800" spc="-5" dirty="0"/>
              <a:t>Ö</a:t>
            </a:r>
            <a:r>
              <a:rPr sz="4000" spc="-5" dirty="0"/>
              <a:t>nigsberg </a:t>
            </a:r>
            <a:r>
              <a:rPr sz="4000" dirty="0"/>
              <a:t>Bridge</a:t>
            </a:r>
            <a:r>
              <a:rPr sz="4000" spc="-18" dirty="0"/>
              <a:t> </a:t>
            </a:r>
            <a:r>
              <a:rPr sz="4000" spc="-5" dirty="0"/>
              <a:t>Problem</a:t>
            </a:r>
            <a:endParaRPr sz="4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3092068" y="4633821"/>
            <a:ext cx="3682072" cy="1554589"/>
            <a:chOff x="3289617" y="5354637"/>
            <a:chExt cx="3917315" cy="1796414"/>
          </a:xfrm>
        </p:grpSpPr>
        <p:sp>
          <p:nvSpPr>
            <p:cNvPr id="5" name="object 5"/>
            <p:cNvSpPr/>
            <p:nvPr/>
          </p:nvSpPr>
          <p:spPr>
            <a:xfrm>
              <a:off x="3926839" y="5798819"/>
              <a:ext cx="1296670" cy="880110"/>
            </a:xfrm>
            <a:custGeom>
              <a:avLst/>
              <a:gdLst/>
              <a:ahLst/>
              <a:cxnLst/>
              <a:rect l="l" t="t" r="r" b="b"/>
              <a:pathLst>
                <a:path w="1296670" h="880109">
                  <a:moveTo>
                    <a:pt x="647700" y="0"/>
                  </a:moveTo>
                  <a:lnTo>
                    <a:pt x="704906" y="1563"/>
                  </a:lnTo>
                  <a:lnTo>
                    <a:pt x="760506" y="6178"/>
                  </a:lnTo>
                  <a:lnTo>
                    <a:pt x="814332" y="13727"/>
                  </a:lnTo>
                  <a:lnTo>
                    <a:pt x="866212" y="24097"/>
                  </a:lnTo>
                  <a:lnTo>
                    <a:pt x="915977" y="37170"/>
                  </a:lnTo>
                  <a:lnTo>
                    <a:pt x="963457" y="52832"/>
                  </a:lnTo>
                  <a:lnTo>
                    <a:pt x="1008481" y="70967"/>
                  </a:lnTo>
                  <a:lnTo>
                    <a:pt x="1050881" y="91459"/>
                  </a:lnTo>
                  <a:lnTo>
                    <a:pt x="1090485" y="114193"/>
                  </a:lnTo>
                  <a:lnTo>
                    <a:pt x="1127124" y="139053"/>
                  </a:lnTo>
                  <a:lnTo>
                    <a:pt x="1160628" y="165925"/>
                  </a:lnTo>
                  <a:lnTo>
                    <a:pt x="1190827" y="194691"/>
                  </a:lnTo>
                  <a:lnTo>
                    <a:pt x="1217551" y="225237"/>
                  </a:lnTo>
                  <a:lnTo>
                    <a:pt x="1240630" y="257448"/>
                  </a:lnTo>
                  <a:lnTo>
                    <a:pt x="1259894" y="291207"/>
                  </a:lnTo>
                  <a:lnTo>
                    <a:pt x="1275172" y="326399"/>
                  </a:lnTo>
                  <a:lnTo>
                    <a:pt x="1286296" y="362909"/>
                  </a:lnTo>
                  <a:lnTo>
                    <a:pt x="1293095" y="400621"/>
                  </a:lnTo>
                  <a:lnTo>
                    <a:pt x="1295400" y="439419"/>
                  </a:lnTo>
                  <a:lnTo>
                    <a:pt x="1293095" y="478408"/>
                  </a:lnTo>
                  <a:lnTo>
                    <a:pt x="1286296" y="516290"/>
                  </a:lnTo>
                  <a:lnTo>
                    <a:pt x="1275172" y="552951"/>
                  </a:lnTo>
                  <a:lnTo>
                    <a:pt x="1259894" y="588277"/>
                  </a:lnTo>
                  <a:lnTo>
                    <a:pt x="1240630" y="622153"/>
                  </a:lnTo>
                  <a:lnTo>
                    <a:pt x="1217551" y="654465"/>
                  </a:lnTo>
                  <a:lnTo>
                    <a:pt x="1190827" y="685098"/>
                  </a:lnTo>
                  <a:lnTo>
                    <a:pt x="1160628" y="713938"/>
                  </a:lnTo>
                  <a:lnTo>
                    <a:pt x="1127124" y="740871"/>
                  </a:lnTo>
                  <a:lnTo>
                    <a:pt x="1090485" y="765781"/>
                  </a:lnTo>
                  <a:lnTo>
                    <a:pt x="1050881" y="788555"/>
                  </a:lnTo>
                  <a:lnTo>
                    <a:pt x="1008481" y="809079"/>
                  </a:lnTo>
                  <a:lnTo>
                    <a:pt x="963457" y="827237"/>
                  </a:lnTo>
                  <a:lnTo>
                    <a:pt x="915977" y="842916"/>
                  </a:lnTo>
                  <a:lnTo>
                    <a:pt x="866212" y="856000"/>
                  </a:lnTo>
                  <a:lnTo>
                    <a:pt x="814332" y="866377"/>
                  </a:lnTo>
                  <a:lnTo>
                    <a:pt x="760506" y="873930"/>
                  </a:lnTo>
                  <a:lnTo>
                    <a:pt x="704906" y="878545"/>
                  </a:lnTo>
                  <a:lnTo>
                    <a:pt x="647700" y="880109"/>
                  </a:lnTo>
                  <a:lnTo>
                    <a:pt x="590493" y="878545"/>
                  </a:lnTo>
                  <a:lnTo>
                    <a:pt x="534893" y="873930"/>
                  </a:lnTo>
                  <a:lnTo>
                    <a:pt x="481067" y="866377"/>
                  </a:lnTo>
                  <a:lnTo>
                    <a:pt x="429187" y="856000"/>
                  </a:lnTo>
                  <a:lnTo>
                    <a:pt x="379422" y="842916"/>
                  </a:lnTo>
                  <a:lnTo>
                    <a:pt x="331942" y="827237"/>
                  </a:lnTo>
                  <a:lnTo>
                    <a:pt x="286918" y="809079"/>
                  </a:lnTo>
                  <a:lnTo>
                    <a:pt x="244518" y="788555"/>
                  </a:lnTo>
                  <a:lnTo>
                    <a:pt x="204914" y="765781"/>
                  </a:lnTo>
                  <a:lnTo>
                    <a:pt x="168275" y="740871"/>
                  </a:lnTo>
                  <a:lnTo>
                    <a:pt x="134771" y="713938"/>
                  </a:lnTo>
                  <a:lnTo>
                    <a:pt x="104572" y="685098"/>
                  </a:lnTo>
                  <a:lnTo>
                    <a:pt x="77848" y="654465"/>
                  </a:lnTo>
                  <a:lnTo>
                    <a:pt x="54769" y="622153"/>
                  </a:lnTo>
                  <a:lnTo>
                    <a:pt x="35505" y="588277"/>
                  </a:lnTo>
                  <a:lnTo>
                    <a:pt x="20227" y="552951"/>
                  </a:lnTo>
                  <a:lnTo>
                    <a:pt x="9103" y="516290"/>
                  </a:lnTo>
                  <a:lnTo>
                    <a:pt x="2304" y="478408"/>
                  </a:lnTo>
                  <a:lnTo>
                    <a:pt x="0" y="439419"/>
                  </a:lnTo>
                  <a:lnTo>
                    <a:pt x="2304" y="400621"/>
                  </a:lnTo>
                  <a:lnTo>
                    <a:pt x="9103" y="362909"/>
                  </a:lnTo>
                  <a:lnTo>
                    <a:pt x="20227" y="326399"/>
                  </a:lnTo>
                  <a:lnTo>
                    <a:pt x="35505" y="291207"/>
                  </a:lnTo>
                  <a:lnTo>
                    <a:pt x="54769" y="257448"/>
                  </a:lnTo>
                  <a:lnTo>
                    <a:pt x="77848" y="225237"/>
                  </a:lnTo>
                  <a:lnTo>
                    <a:pt x="104572" y="194691"/>
                  </a:lnTo>
                  <a:lnTo>
                    <a:pt x="134771" y="165925"/>
                  </a:lnTo>
                  <a:lnTo>
                    <a:pt x="168275" y="139053"/>
                  </a:lnTo>
                  <a:lnTo>
                    <a:pt x="204914" y="114193"/>
                  </a:lnTo>
                  <a:lnTo>
                    <a:pt x="244518" y="91459"/>
                  </a:lnTo>
                  <a:lnTo>
                    <a:pt x="286918" y="70967"/>
                  </a:lnTo>
                  <a:lnTo>
                    <a:pt x="331942" y="52832"/>
                  </a:lnTo>
                  <a:lnTo>
                    <a:pt x="379422" y="37170"/>
                  </a:lnTo>
                  <a:lnTo>
                    <a:pt x="429187" y="24097"/>
                  </a:lnTo>
                  <a:lnTo>
                    <a:pt x="481067" y="13727"/>
                  </a:lnTo>
                  <a:lnTo>
                    <a:pt x="534893" y="6178"/>
                  </a:lnTo>
                  <a:lnTo>
                    <a:pt x="590493" y="1563"/>
                  </a:lnTo>
                  <a:lnTo>
                    <a:pt x="647700" y="0"/>
                  </a:lnTo>
                  <a:close/>
                </a:path>
                <a:path w="1296670" h="880109">
                  <a:moveTo>
                    <a:pt x="0" y="0"/>
                  </a:moveTo>
                  <a:lnTo>
                    <a:pt x="0" y="0"/>
                  </a:lnTo>
                </a:path>
                <a:path w="1296670" h="880109">
                  <a:moveTo>
                    <a:pt x="1296670" y="880109"/>
                  </a:moveTo>
                  <a:lnTo>
                    <a:pt x="1296670" y="88010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94379" y="5359400"/>
              <a:ext cx="3907790" cy="1786889"/>
            </a:xfrm>
            <a:custGeom>
              <a:avLst/>
              <a:gdLst/>
              <a:ahLst/>
              <a:cxnLst/>
              <a:rect l="l" t="t" r="r" b="b"/>
              <a:pathLst>
                <a:path w="3907790" h="1786890">
                  <a:moveTo>
                    <a:pt x="0" y="1209040"/>
                  </a:moveTo>
                  <a:lnTo>
                    <a:pt x="56006" y="1201866"/>
                  </a:lnTo>
                  <a:lnTo>
                    <a:pt x="107771" y="1199276"/>
                  </a:lnTo>
                  <a:lnTo>
                    <a:pt x="156649" y="1201092"/>
                  </a:lnTo>
                  <a:lnTo>
                    <a:pt x="203993" y="1207135"/>
                  </a:lnTo>
                  <a:lnTo>
                    <a:pt x="251159" y="1217225"/>
                  </a:lnTo>
                  <a:lnTo>
                    <a:pt x="299501" y="1231185"/>
                  </a:lnTo>
                  <a:lnTo>
                    <a:pt x="350373" y="1248836"/>
                  </a:lnTo>
                  <a:lnTo>
                    <a:pt x="405130" y="1270000"/>
                  </a:lnTo>
                  <a:lnTo>
                    <a:pt x="463168" y="1293248"/>
                  </a:lnTo>
                  <a:lnTo>
                    <a:pt x="503212" y="1308255"/>
                  </a:lnTo>
                  <a:lnTo>
                    <a:pt x="531526" y="1317819"/>
                  </a:lnTo>
                  <a:lnTo>
                    <a:pt x="554375" y="1324739"/>
                  </a:lnTo>
                  <a:lnTo>
                    <a:pt x="578024" y="1331815"/>
                  </a:lnTo>
                  <a:lnTo>
                    <a:pt x="608737" y="1341845"/>
                  </a:lnTo>
                  <a:lnTo>
                    <a:pt x="652780" y="1357630"/>
                  </a:lnTo>
                  <a:lnTo>
                    <a:pt x="706715" y="1376342"/>
                  </a:lnTo>
                  <a:lnTo>
                    <a:pt x="795655" y="1406366"/>
                  </a:lnTo>
                  <a:lnTo>
                    <a:pt x="878879" y="1434246"/>
                  </a:lnTo>
                  <a:lnTo>
                    <a:pt x="915670" y="1446530"/>
                  </a:lnTo>
                  <a:lnTo>
                    <a:pt x="964244" y="1460414"/>
                  </a:lnTo>
                  <a:lnTo>
                    <a:pt x="1013774" y="1473633"/>
                  </a:lnTo>
                  <a:lnTo>
                    <a:pt x="1063660" y="1485985"/>
                  </a:lnTo>
                  <a:lnTo>
                    <a:pt x="1113301" y="1497270"/>
                  </a:lnTo>
                  <a:lnTo>
                    <a:pt x="1162098" y="1507290"/>
                  </a:lnTo>
                  <a:lnTo>
                    <a:pt x="1209450" y="1515843"/>
                  </a:lnTo>
                  <a:lnTo>
                    <a:pt x="1254760" y="1522730"/>
                  </a:lnTo>
                  <a:lnTo>
                    <a:pt x="1300085" y="1521632"/>
                  </a:lnTo>
                  <a:lnTo>
                    <a:pt x="1352688" y="1520249"/>
                  </a:lnTo>
                  <a:lnTo>
                    <a:pt x="1381643" y="1518629"/>
                  </a:lnTo>
                  <a:lnTo>
                    <a:pt x="1388815" y="1518026"/>
                  </a:lnTo>
                  <a:lnTo>
                    <a:pt x="1401385" y="1517193"/>
                  </a:lnTo>
                  <a:lnTo>
                    <a:pt x="1422064" y="1516056"/>
                  </a:lnTo>
                  <a:lnTo>
                    <a:pt x="1453565" y="1514540"/>
                  </a:lnTo>
                  <a:lnTo>
                    <a:pt x="1498600" y="1512570"/>
                  </a:lnTo>
                  <a:lnTo>
                    <a:pt x="1545808" y="1503322"/>
                  </a:lnTo>
                  <a:lnTo>
                    <a:pt x="1592421" y="1485265"/>
                  </a:lnTo>
                  <a:lnTo>
                    <a:pt x="1638796" y="1464349"/>
                  </a:lnTo>
                  <a:lnTo>
                    <a:pt x="1685290" y="1446530"/>
                  </a:lnTo>
                  <a:lnTo>
                    <a:pt x="1724997" y="1428730"/>
                  </a:lnTo>
                  <a:lnTo>
                    <a:pt x="1784826" y="1397476"/>
                  </a:lnTo>
                  <a:lnTo>
                    <a:pt x="1844417" y="1365984"/>
                  </a:lnTo>
                  <a:lnTo>
                    <a:pt x="1883410" y="1347470"/>
                  </a:lnTo>
                  <a:lnTo>
                    <a:pt x="1972310" y="1303813"/>
                  </a:lnTo>
                  <a:lnTo>
                    <a:pt x="2025927" y="1276925"/>
                  </a:lnTo>
                  <a:lnTo>
                    <a:pt x="2081152" y="1225946"/>
                  </a:lnTo>
                  <a:lnTo>
                    <a:pt x="2117883" y="1201737"/>
                  </a:lnTo>
                  <a:lnTo>
                    <a:pt x="2162472" y="1185624"/>
                  </a:lnTo>
                  <a:lnTo>
                    <a:pt x="2217420" y="1170940"/>
                  </a:lnTo>
                  <a:lnTo>
                    <a:pt x="2259300" y="1165107"/>
                  </a:lnTo>
                  <a:lnTo>
                    <a:pt x="2303544" y="1164495"/>
                  </a:lnTo>
                  <a:lnTo>
                    <a:pt x="2349976" y="1169670"/>
                  </a:lnTo>
                  <a:lnTo>
                    <a:pt x="2398418" y="1181194"/>
                  </a:lnTo>
                  <a:lnTo>
                    <a:pt x="2448695" y="1199632"/>
                  </a:lnTo>
                  <a:lnTo>
                    <a:pt x="2500630" y="1225550"/>
                  </a:lnTo>
                  <a:lnTo>
                    <a:pt x="2545302" y="1241338"/>
                  </a:lnTo>
                  <a:lnTo>
                    <a:pt x="2599360" y="1260686"/>
                  </a:lnTo>
                  <a:lnTo>
                    <a:pt x="2650395" y="1283123"/>
                  </a:lnTo>
                  <a:lnTo>
                    <a:pt x="2674905" y="1295243"/>
                  </a:lnTo>
                  <a:lnTo>
                    <a:pt x="2709627" y="1312349"/>
                  </a:lnTo>
                  <a:lnTo>
                    <a:pt x="2758440" y="1336040"/>
                  </a:lnTo>
                  <a:lnTo>
                    <a:pt x="2817976" y="1350602"/>
                  </a:lnTo>
                  <a:lnTo>
                    <a:pt x="2862673" y="1361604"/>
                  </a:lnTo>
                  <a:lnTo>
                    <a:pt x="2918725" y="1376313"/>
                  </a:lnTo>
                  <a:lnTo>
                    <a:pt x="2961353" y="1392853"/>
                  </a:lnTo>
                  <a:lnTo>
                    <a:pt x="2975685" y="1400282"/>
                  </a:lnTo>
                  <a:lnTo>
                    <a:pt x="2994734" y="1410081"/>
                  </a:lnTo>
                  <a:lnTo>
                    <a:pt x="3021294" y="1423098"/>
                  </a:lnTo>
                  <a:lnTo>
                    <a:pt x="3058160" y="1440180"/>
                  </a:lnTo>
                  <a:lnTo>
                    <a:pt x="3109436" y="1472329"/>
                  </a:lnTo>
                  <a:lnTo>
                    <a:pt x="3149176" y="1490368"/>
                  </a:lnTo>
                  <a:lnTo>
                    <a:pt x="3181508" y="1500505"/>
                  </a:lnTo>
                  <a:lnTo>
                    <a:pt x="3210560" y="1508948"/>
                  </a:lnTo>
                  <a:lnTo>
                    <a:pt x="3240457" y="1521906"/>
                  </a:lnTo>
                  <a:lnTo>
                    <a:pt x="3275329" y="1545590"/>
                  </a:lnTo>
                  <a:lnTo>
                    <a:pt x="3310393" y="1571550"/>
                  </a:lnTo>
                  <a:lnTo>
                    <a:pt x="3349533" y="1597114"/>
                  </a:lnTo>
                  <a:lnTo>
                    <a:pt x="3391464" y="1622542"/>
                  </a:lnTo>
                  <a:lnTo>
                    <a:pt x="3434900" y="1648095"/>
                  </a:lnTo>
                  <a:lnTo>
                    <a:pt x="3478556" y="1674035"/>
                  </a:lnTo>
                  <a:lnTo>
                    <a:pt x="3521145" y="1700624"/>
                  </a:lnTo>
                  <a:lnTo>
                    <a:pt x="3561383" y="1728121"/>
                  </a:lnTo>
                  <a:lnTo>
                    <a:pt x="3597983" y="1756789"/>
                  </a:lnTo>
                  <a:lnTo>
                    <a:pt x="3629660" y="1786889"/>
                  </a:lnTo>
                </a:path>
                <a:path w="3907790" h="1786890">
                  <a:moveTo>
                    <a:pt x="0" y="1154430"/>
                  </a:moveTo>
                  <a:lnTo>
                    <a:pt x="0" y="1154430"/>
                  </a:lnTo>
                </a:path>
                <a:path w="3907790" h="1786890">
                  <a:moveTo>
                    <a:pt x="3629660" y="1786889"/>
                  </a:moveTo>
                  <a:lnTo>
                    <a:pt x="3629660" y="1786889"/>
                  </a:lnTo>
                </a:path>
                <a:path w="3907790" h="1786890">
                  <a:moveTo>
                    <a:pt x="64770" y="576580"/>
                  </a:moveTo>
                  <a:lnTo>
                    <a:pt x="120776" y="584120"/>
                  </a:lnTo>
                  <a:lnTo>
                    <a:pt x="172541" y="586898"/>
                  </a:lnTo>
                  <a:lnTo>
                    <a:pt x="221419" y="585152"/>
                  </a:lnTo>
                  <a:lnTo>
                    <a:pt x="268763" y="579120"/>
                  </a:lnTo>
                  <a:lnTo>
                    <a:pt x="315929" y="569039"/>
                  </a:lnTo>
                  <a:lnTo>
                    <a:pt x="364271" y="555148"/>
                  </a:lnTo>
                  <a:lnTo>
                    <a:pt x="415143" y="537686"/>
                  </a:lnTo>
                  <a:lnTo>
                    <a:pt x="469900" y="516889"/>
                  </a:lnTo>
                  <a:lnTo>
                    <a:pt x="527938" y="493641"/>
                  </a:lnTo>
                  <a:lnTo>
                    <a:pt x="567982" y="478634"/>
                  </a:lnTo>
                  <a:lnTo>
                    <a:pt x="596296" y="469070"/>
                  </a:lnTo>
                  <a:lnTo>
                    <a:pt x="619145" y="462150"/>
                  </a:lnTo>
                  <a:lnTo>
                    <a:pt x="642794" y="455074"/>
                  </a:lnTo>
                  <a:lnTo>
                    <a:pt x="673507" y="445044"/>
                  </a:lnTo>
                  <a:lnTo>
                    <a:pt x="717550" y="429260"/>
                  </a:lnTo>
                  <a:lnTo>
                    <a:pt x="771485" y="410547"/>
                  </a:lnTo>
                  <a:lnTo>
                    <a:pt x="860425" y="380523"/>
                  </a:lnTo>
                  <a:lnTo>
                    <a:pt x="943649" y="352643"/>
                  </a:lnTo>
                  <a:lnTo>
                    <a:pt x="980440" y="340360"/>
                  </a:lnTo>
                  <a:lnTo>
                    <a:pt x="1029014" y="326475"/>
                  </a:lnTo>
                  <a:lnTo>
                    <a:pt x="1078544" y="313256"/>
                  </a:lnTo>
                  <a:lnTo>
                    <a:pt x="1128430" y="300904"/>
                  </a:lnTo>
                  <a:lnTo>
                    <a:pt x="1178071" y="289619"/>
                  </a:lnTo>
                  <a:lnTo>
                    <a:pt x="1226868" y="279599"/>
                  </a:lnTo>
                  <a:lnTo>
                    <a:pt x="1274220" y="271046"/>
                  </a:lnTo>
                  <a:lnTo>
                    <a:pt x="1319530" y="264160"/>
                  </a:lnTo>
                  <a:lnTo>
                    <a:pt x="1364855" y="265257"/>
                  </a:lnTo>
                  <a:lnTo>
                    <a:pt x="1417458" y="266640"/>
                  </a:lnTo>
                  <a:lnTo>
                    <a:pt x="1446413" y="268260"/>
                  </a:lnTo>
                  <a:lnTo>
                    <a:pt x="1453585" y="268863"/>
                  </a:lnTo>
                  <a:lnTo>
                    <a:pt x="1466155" y="269696"/>
                  </a:lnTo>
                  <a:lnTo>
                    <a:pt x="1486834" y="270833"/>
                  </a:lnTo>
                  <a:lnTo>
                    <a:pt x="1518335" y="272349"/>
                  </a:lnTo>
                  <a:lnTo>
                    <a:pt x="1563370" y="274319"/>
                  </a:lnTo>
                  <a:lnTo>
                    <a:pt x="1611114" y="283388"/>
                  </a:lnTo>
                  <a:lnTo>
                    <a:pt x="1657667" y="301148"/>
                  </a:lnTo>
                  <a:lnTo>
                    <a:pt x="1703744" y="322004"/>
                  </a:lnTo>
                  <a:lnTo>
                    <a:pt x="1750060" y="340360"/>
                  </a:lnTo>
                  <a:lnTo>
                    <a:pt x="1789767" y="358159"/>
                  </a:lnTo>
                  <a:lnTo>
                    <a:pt x="1849596" y="389413"/>
                  </a:lnTo>
                  <a:lnTo>
                    <a:pt x="1909187" y="420905"/>
                  </a:lnTo>
                  <a:lnTo>
                    <a:pt x="1948180" y="439419"/>
                  </a:lnTo>
                  <a:lnTo>
                    <a:pt x="1972310" y="445115"/>
                  </a:lnTo>
                  <a:lnTo>
                    <a:pt x="2015489" y="453548"/>
                  </a:lnTo>
                  <a:lnTo>
                    <a:pt x="2068194" y="466030"/>
                  </a:lnTo>
                  <a:lnTo>
                    <a:pt x="2120900" y="483869"/>
                  </a:lnTo>
                  <a:lnTo>
                    <a:pt x="2170200" y="510645"/>
                  </a:lnTo>
                  <a:lnTo>
                    <a:pt x="2213892" y="523239"/>
                  </a:lnTo>
                  <a:lnTo>
                    <a:pt x="2253773" y="526732"/>
                  </a:lnTo>
                  <a:lnTo>
                    <a:pt x="2291644" y="526203"/>
                  </a:lnTo>
                  <a:lnTo>
                    <a:pt x="2329303" y="526732"/>
                  </a:lnTo>
                  <a:lnTo>
                    <a:pt x="2368550" y="533400"/>
                  </a:lnTo>
                  <a:lnTo>
                    <a:pt x="2425395" y="520120"/>
                  </a:lnTo>
                  <a:lnTo>
                    <a:pt x="2465171" y="511901"/>
                  </a:lnTo>
                  <a:lnTo>
                    <a:pt x="2499766" y="505876"/>
                  </a:lnTo>
                  <a:lnTo>
                    <a:pt x="2541066" y="499181"/>
                  </a:lnTo>
                  <a:lnTo>
                    <a:pt x="2600960" y="488950"/>
                  </a:lnTo>
                  <a:lnTo>
                    <a:pt x="2657724" y="469829"/>
                  </a:lnTo>
                  <a:lnTo>
                    <a:pt x="2697405" y="457751"/>
                  </a:lnTo>
                  <a:lnTo>
                    <a:pt x="2751730" y="445570"/>
                  </a:lnTo>
                  <a:lnTo>
                    <a:pt x="2779482" y="440889"/>
                  </a:lnTo>
                  <a:lnTo>
                    <a:pt x="2816363" y="434099"/>
                  </a:lnTo>
                  <a:lnTo>
                    <a:pt x="2868930" y="422910"/>
                  </a:lnTo>
                  <a:lnTo>
                    <a:pt x="2912176" y="399446"/>
                  </a:lnTo>
                  <a:lnTo>
                    <a:pt x="2948669" y="383558"/>
                  </a:lnTo>
                  <a:lnTo>
                    <a:pt x="2982230" y="372091"/>
                  </a:lnTo>
                  <a:lnTo>
                    <a:pt x="3016679" y="361890"/>
                  </a:lnTo>
                  <a:lnTo>
                    <a:pt x="3055838" y="349801"/>
                  </a:lnTo>
                  <a:lnTo>
                    <a:pt x="3103528" y="332669"/>
                  </a:lnTo>
                  <a:lnTo>
                    <a:pt x="3163570" y="307339"/>
                  </a:lnTo>
                  <a:lnTo>
                    <a:pt x="3215157" y="274437"/>
                  </a:lnTo>
                  <a:lnTo>
                    <a:pt x="3256656" y="254517"/>
                  </a:lnTo>
                  <a:lnTo>
                    <a:pt x="3291522" y="241935"/>
                  </a:lnTo>
                  <a:lnTo>
                    <a:pt x="3323213" y="231045"/>
                  </a:lnTo>
                  <a:lnTo>
                    <a:pt x="3355187" y="216205"/>
                  </a:lnTo>
                  <a:lnTo>
                    <a:pt x="3390900" y="191769"/>
                  </a:lnTo>
                  <a:lnTo>
                    <a:pt x="3433972" y="161219"/>
                  </a:lnTo>
                  <a:lnTo>
                    <a:pt x="3478733" y="135534"/>
                  </a:lnTo>
                  <a:lnTo>
                    <a:pt x="3524227" y="112426"/>
                  </a:lnTo>
                  <a:lnTo>
                    <a:pt x="3569499" y="89607"/>
                  </a:lnTo>
                  <a:lnTo>
                    <a:pt x="3613594" y="64788"/>
                  </a:lnTo>
                  <a:lnTo>
                    <a:pt x="3655556" y="35682"/>
                  </a:lnTo>
                  <a:lnTo>
                    <a:pt x="3694429" y="0"/>
                  </a:lnTo>
                </a:path>
                <a:path w="3907790" h="1786890">
                  <a:moveTo>
                    <a:pt x="64770" y="0"/>
                  </a:moveTo>
                  <a:lnTo>
                    <a:pt x="64770" y="0"/>
                  </a:lnTo>
                </a:path>
                <a:path w="3907790" h="1786890">
                  <a:moveTo>
                    <a:pt x="3694429" y="603250"/>
                  </a:moveTo>
                  <a:lnTo>
                    <a:pt x="3694429" y="603250"/>
                  </a:lnTo>
                </a:path>
                <a:path w="3907790" h="1786890">
                  <a:moveTo>
                    <a:pt x="3735070" y="290830"/>
                  </a:moveTo>
                  <a:lnTo>
                    <a:pt x="3672363" y="313848"/>
                  </a:lnTo>
                  <a:lnTo>
                    <a:pt x="3614420" y="345439"/>
                  </a:lnTo>
                  <a:lnTo>
                    <a:pt x="3582094" y="370224"/>
                  </a:lnTo>
                  <a:lnTo>
                    <a:pt x="3550126" y="393223"/>
                  </a:lnTo>
                  <a:lnTo>
                    <a:pt x="3516014" y="411698"/>
                  </a:lnTo>
                  <a:lnTo>
                    <a:pt x="3477260" y="422910"/>
                  </a:lnTo>
                  <a:lnTo>
                    <a:pt x="3446740" y="438229"/>
                  </a:lnTo>
                  <a:lnTo>
                    <a:pt x="3426459" y="455929"/>
                  </a:lnTo>
                  <a:lnTo>
                    <a:pt x="3406179" y="473630"/>
                  </a:lnTo>
                  <a:lnTo>
                    <a:pt x="3375660" y="488950"/>
                  </a:lnTo>
                  <a:lnTo>
                    <a:pt x="3353454" y="496788"/>
                  </a:lnTo>
                  <a:lnTo>
                    <a:pt x="3328511" y="505936"/>
                  </a:lnTo>
                  <a:lnTo>
                    <a:pt x="3303329" y="514846"/>
                  </a:lnTo>
                  <a:lnTo>
                    <a:pt x="3280410" y="521969"/>
                  </a:lnTo>
                  <a:lnTo>
                    <a:pt x="3262530" y="530979"/>
                  </a:lnTo>
                  <a:lnTo>
                    <a:pt x="3240246" y="536892"/>
                  </a:lnTo>
                  <a:lnTo>
                    <a:pt x="3217723" y="542329"/>
                  </a:lnTo>
                  <a:lnTo>
                    <a:pt x="3199130" y="549910"/>
                  </a:lnTo>
                  <a:lnTo>
                    <a:pt x="3177540" y="554811"/>
                  </a:lnTo>
                  <a:lnTo>
                    <a:pt x="3149282" y="553878"/>
                  </a:lnTo>
                  <a:lnTo>
                    <a:pt x="3120548" y="552231"/>
                  </a:lnTo>
                  <a:lnTo>
                    <a:pt x="3097530" y="554989"/>
                  </a:lnTo>
                  <a:lnTo>
                    <a:pt x="3068101" y="569972"/>
                  </a:lnTo>
                  <a:lnTo>
                    <a:pt x="3027838" y="572928"/>
                  </a:lnTo>
                  <a:lnTo>
                    <a:pt x="2985908" y="572313"/>
                  </a:lnTo>
                  <a:lnTo>
                    <a:pt x="2951480" y="576580"/>
                  </a:lnTo>
                  <a:lnTo>
                    <a:pt x="2922051" y="587117"/>
                  </a:lnTo>
                  <a:lnTo>
                    <a:pt x="2874168" y="591343"/>
                  </a:lnTo>
                  <a:lnTo>
                    <a:pt x="2825571" y="593903"/>
                  </a:lnTo>
                  <a:lnTo>
                    <a:pt x="2794000" y="599439"/>
                  </a:lnTo>
                  <a:lnTo>
                    <a:pt x="2766695" y="604956"/>
                  </a:lnTo>
                  <a:lnTo>
                    <a:pt x="2716530" y="612140"/>
                  </a:lnTo>
                  <a:lnTo>
                    <a:pt x="2668270" y="618370"/>
                  </a:lnTo>
                  <a:lnTo>
                    <a:pt x="2646680" y="621030"/>
                  </a:lnTo>
                  <a:lnTo>
                    <a:pt x="2623431" y="632801"/>
                  </a:lnTo>
                  <a:lnTo>
                    <a:pt x="2574572" y="645771"/>
                  </a:lnTo>
                  <a:lnTo>
                    <a:pt x="2512377" y="658812"/>
                  </a:lnTo>
                  <a:lnTo>
                    <a:pt x="2449124" y="670795"/>
                  </a:lnTo>
                  <a:lnTo>
                    <a:pt x="2397089" y="680590"/>
                  </a:lnTo>
                  <a:lnTo>
                    <a:pt x="2368550" y="687069"/>
                  </a:lnTo>
                  <a:lnTo>
                    <a:pt x="2332295" y="706755"/>
                  </a:lnTo>
                  <a:lnTo>
                    <a:pt x="2277586" y="722630"/>
                  </a:lnTo>
                  <a:lnTo>
                    <a:pt x="2222638" y="738505"/>
                  </a:lnTo>
                  <a:lnTo>
                    <a:pt x="2185670" y="758189"/>
                  </a:lnTo>
                  <a:lnTo>
                    <a:pt x="2178248" y="781149"/>
                  </a:lnTo>
                  <a:lnTo>
                    <a:pt x="2167255" y="818038"/>
                  </a:lnTo>
                  <a:lnTo>
                    <a:pt x="2158166" y="863738"/>
                  </a:lnTo>
                  <a:lnTo>
                    <a:pt x="2156460" y="913130"/>
                  </a:lnTo>
                  <a:lnTo>
                    <a:pt x="2172414" y="959842"/>
                  </a:lnTo>
                  <a:lnTo>
                    <a:pt x="2214562" y="989647"/>
                  </a:lnTo>
                  <a:lnTo>
                    <a:pt x="2262901" y="1008499"/>
                  </a:lnTo>
                  <a:lnTo>
                    <a:pt x="2297430" y="1022350"/>
                  </a:lnTo>
                  <a:lnTo>
                    <a:pt x="2315539" y="1030040"/>
                  </a:lnTo>
                  <a:lnTo>
                    <a:pt x="2344023" y="1037375"/>
                  </a:lnTo>
                  <a:lnTo>
                    <a:pt x="2383304" y="1045243"/>
                  </a:lnTo>
                  <a:lnTo>
                    <a:pt x="2433805" y="1054533"/>
                  </a:lnTo>
                  <a:lnTo>
                    <a:pt x="2495946" y="1066133"/>
                  </a:lnTo>
                  <a:lnTo>
                    <a:pt x="2570150" y="1080932"/>
                  </a:lnTo>
                  <a:lnTo>
                    <a:pt x="2656840" y="1099820"/>
                  </a:lnTo>
                  <a:lnTo>
                    <a:pt x="2710772" y="1111066"/>
                  </a:lnTo>
                  <a:lnTo>
                    <a:pt x="2750165" y="1120735"/>
                  </a:lnTo>
                  <a:lnTo>
                    <a:pt x="2805271" y="1139507"/>
                  </a:lnTo>
                  <a:lnTo>
                    <a:pt x="2862044" y="1164470"/>
                  </a:lnTo>
                  <a:lnTo>
                    <a:pt x="2903520" y="1181878"/>
                  </a:lnTo>
                  <a:lnTo>
                    <a:pt x="2960370" y="1203960"/>
                  </a:lnTo>
                  <a:lnTo>
                    <a:pt x="3025109" y="1237457"/>
                  </a:lnTo>
                  <a:lnTo>
                    <a:pt x="3071682" y="1255227"/>
                  </a:lnTo>
                  <a:lnTo>
                    <a:pt x="3107222" y="1263487"/>
                  </a:lnTo>
                  <a:lnTo>
                    <a:pt x="3138860" y="1268455"/>
                  </a:lnTo>
                  <a:lnTo>
                    <a:pt x="3173730" y="1276350"/>
                  </a:lnTo>
                  <a:lnTo>
                    <a:pt x="3202860" y="1290776"/>
                  </a:lnTo>
                  <a:lnTo>
                    <a:pt x="3234372" y="1297463"/>
                  </a:lnTo>
                  <a:lnTo>
                    <a:pt x="3267313" y="1301531"/>
                  </a:lnTo>
                  <a:lnTo>
                    <a:pt x="3300729" y="1308100"/>
                  </a:lnTo>
                  <a:lnTo>
                    <a:pt x="3323887" y="1316751"/>
                  </a:lnTo>
                  <a:lnTo>
                    <a:pt x="3354546" y="1320164"/>
                  </a:lnTo>
                  <a:lnTo>
                    <a:pt x="3385919" y="1321673"/>
                  </a:lnTo>
                  <a:lnTo>
                    <a:pt x="3411220" y="1324610"/>
                  </a:lnTo>
                  <a:lnTo>
                    <a:pt x="3433107" y="1337984"/>
                  </a:lnTo>
                  <a:lnTo>
                    <a:pt x="3453923" y="1345882"/>
                  </a:lnTo>
                  <a:lnTo>
                    <a:pt x="3474977" y="1351399"/>
                  </a:lnTo>
                  <a:lnTo>
                    <a:pt x="3497579" y="1357630"/>
                  </a:lnTo>
                  <a:lnTo>
                    <a:pt x="3523912" y="1378327"/>
                  </a:lnTo>
                  <a:lnTo>
                    <a:pt x="3549173" y="1386998"/>
                  </a:lnTo>
                  <a:lnTo>
                    <a:pt x="3572767" y="1392098"/>
                  </a:lnTo>
                  <a:lnTo>
                    <a:pt x="3594100" y="1402080"/>
                  </a:lnTo>
                  <a:lnTo>
                    <a:pt x="3606919" y="1421427"/>
                  </a:lnTo>
                  <a:lnTo>
                    <a:pt x="3619500" y="1434941"/>
                  </a:lnTo>
                  <a:lnTo>
                    <a:pt x="3633033" y="1447264"/>
                  </a:lnTo>
                  <a:lnTo>
                    <a:pt x="3648710" y="1463040"/>
                  </a:lnTo>
                  <a:lnTo>
                    <a:pt x="3666708" y="1481038"/>
                  </a:lnTo>
                  <a:lnTo>
                    <a:pt x="3682206" y="1495583"/>
                  </a:lnTo>
                  <a:lnTo>
                    <a:pt x="3697466" y="1507509"/>
                  </a:lnTo>
                  <a:lnTo>
                    <a:pt x="3714750" y="1517650"/>
                  </a:lnTo>
                  <a:lnTo>
                    <a:pt x="3733621" y="1529060"/>
                  </a:lnTo>
                  <a:lnTo>
                    <a:pt x="3752373" y="1542256"/>
                  </a:lnTo>
                  <a:lnTo>
                    <a:pt x="3771364" y="1554261"/>
                  </a:lnTo>
                  <a:lnTo>
                    <a:pt x="3790950" y="1562100"/>
                  </a:lnTo>
                  <a:lnTo>
                    <a:pt x="3828672" y="1586349"/>
                  </a:lnTo>
                  <a:lnTo>
                    <a:pt x="3859371" y="1607502"/>
                  </a:lnTo>
                  <a:lnTo>
                    <a:pt x="3885068" y="1622464"/>
                  </a:lnTo>
                  <a:lnTo>
                    <a:pt x="3907790" y="1628139"/>
                  </a:lnTo>
                </a:path>
                <a:path w="3907790" h="1786890">
                  <a:moveTo>
                    <a:pt x="2151380" y="290830"/>
                  </a:moveTo>
                  <a:lnTo>
                    <a:pt x="2151380" y="290830"/>
                  </a:lnTo>
                </a:path>
                <a:path w="3907790" h="1786890">
                  <a:moveTo>
                    <a:pt x="3907790" y="1628139"/>
                  </a:moveTo>
                  <a:lnTo>
                    <a:pt x="3907790" y="162813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69409" y="5534660"/>
              <a:ext cx="242570" cy="528320"/>
            </a:xfrm>
            <a:custGeom>
              <a:avLst/>
              <a:gdLst/>
              <a:ahLst/>
              <a:cxnLst/>
              <a:rect l="l" t="t" r="r" b="b"/>
              <a:pathLst>
                <a:path w="242570" h="528320">
                  <a:moveTo>
                    <a:pt x="0" y="0"/>
                  </a:moveTo>
                  <a:lnTo>
                    <a:pt x="162560" y="528319"/>
                  </a:lnTo>
                </a:path>
                <a:path w="242570" h="528320">
                  <a:moveTo>
                    <a:pt x="81279" y="0"/>
                  </a:moveTo>
                  <a:lnTo>
                    <a:pt x="242569" y="528319"/>
                  </a:lnTo>
                </a:path>
              </a:pathLst>
            </a:custGeom>
            <a:ln w="6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2499" y="5534660"/>
              <a:ext cx="137160" cy="485140"/>
            </a:xfrm>
            <a:custGeom>
              <a:avLst/>
              <a:gdLst/>
              <a:ahLst/>
              <a:cxnLst/>
              <a:rect l="l" t="t" r="r" b="b"/>
              <a:pathLst>
                <a:path w="137160" h="485139">
                  <a:moveTo>
                    <a:pt x="55879" y="0"/>
                  </a:moveTo>
                  <a:lnTo>
                    <a:pt x="0" y="473709"/>
                  </a:lnTo>
                </a:path>
                <a:path w="137160" h="485139">
                  <a:moveTo>
                    <a:pt x="0" y="0"/>
                  </a:moveTo>
                  <a:lnTo>
                    <a:pt x="0" y="0"/>
                  </a:lnTo>
                </a:path>
                <a:path w="137160" h="485139">
                  <a:moveTo>
                    <a:pt x="55879" y="473709"/>
                  </a:moveTo>
                  <a:lnTo>
                    <a:pt x="55879" y="473709"/>
                  </a:lnTo>
                </a:path>
                <a:path w="137160" h="485139">
                  <a:moveTo>
                    <a:pt x="137160" y="0"/>
                  </a:moveTo>
                  <a:lnTo>
                    <a:pt x="86360" y="485139"/>
                  </a:lnTo>
                </a:path>
                <a:path w="137160" h="485139">
                  <a:moveTo>
                    <a:pt x="86360" y="0"/>
                  </a:moveTo>
                  <a:lnTo>
                    <a:pt x="86360" y="0"/>
                  </a:lnTo>
                </a:path>
                <a:path w="137160" h="485139">
                  <a:moveTo>
                    <a:pt x="137160" y="485139"/>
                  </a:moveTo>
                  <a:lnTo>
                    <a:pt x="137160" y="485139"/>
                  </a:lnTo>
                </a:path>
              </a:pathLst>
            </a:custGeom>
            <a:ln w="6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42229" y="5623559"/>
              <a:ext cx="1371600" cy="614680"/>
            </a:xfrm>
            <a:custGeom>
              <a:avLst/>
              <a:gdLst/>
              <a:ahLst/>
              <a:cxnLst/>
              <a:rect l="l" t="t" r="r" b="b"/>
              <a:pathLst>
                <a:path w="1371600" h="614679">
                  <a:moveTo>
                    <a:pt x="0" y="614679"/>
                  </a:moveTo>
                  <a:lnTo>
                    <a:pt x="449580" y="571500"/>
                  </a:lnTo>
                </a:path>
                <a:path w="1371600" h="614679">
                  <a:moveTo>
                    <a:pt x="1214120" y="0"/>
                  </a:moveTo>
                  <a:lnTo>
                    <a:pt x="1371600" y="494029"/>
                  </a:lnTo>
                </a:path>
              </a:pathLst>
            </a:custGeom>
            <a:ln w="6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27469" y="6591300"/>
              <a:ext cx="254000" cy="478790"/>
            </a:xfrm>
            <a:custGeom>
              <a:avLst/>
              <a:gdLst/>
              <a:ahLst/>
              <a:cxnLst/>
              <a:rect l="l" t="t" r="r" b="b"/>
              <a:pathLst>
                <a:path w="254000" h="478790">
                  <a:moveTo>
                    <a:pt x="172720" y="0"/>
                  </a:moveTo>
                  <a:lnTo>
                    <a:pt x="0" y="478790"/>
                  </a:lnTo>
                </a:path>
                <a:path w="254000" h="478790">
                  <a:moveTo>
                    <a:pt x="0" y="0"/>
                  </a:moveTo>
                  <a:lnTo>
                    <a:pt x="0" y="0"/>
                  </a:lnTo>
                </a:path>
                <a:path w="254000" h="478790">
                  <a:moveTo>
                    <a:pt x="172720" y="478790"/>
                  </a:moveTo>
                  <a:lnTo>
                    <a:pt x="172720" y="478790"/>
                  </a:lnTo>
                </a:path>
                <a:path w="254000" h="478790">
                  <a:moveTo>
                    <a:pt x="254000" y="0"/>
                  </a:moveTo>
                  <a:lnTo>
                    <a:pt x="86359" y="467359"/>
                  </a:lnTo>
                </a:path>
                <a:path w="254000" h="478790">
                  <a:moveTo>
                    <a:pt x="86359" y="0"/>
                  </a:moveTo>
                  <a:lnTo>
                    <a:pt x="86359" y="0"/>
                  </a:lnTo>
                </a:path>
                <a:path w="254000" h="478790">
                  <a:moveTo>
                    <a:pt x="254000" y="467359"/>
                  </a:moveTo>
                  <a:lnTo>
                    <a:pt x="254000" y="467359"/>
                  </a:lnTo>
                </a:path>
              </a:pathLst>
            </a:custGeom>
            <a:ln w="6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18379" y="6503669"/>
              <a:ext cx="323850" cy="439420"/>
            </a:xfrm>
            <a:custGeom>
              <a:avLst/>
              <a:gdLst/>
              <a:ahLst/>
              <a:cxnLst/>
              <a:rect l="l" t="t" r="r" b="b"/>
              <a:pathLst>
                <a:path w="323850" h="439420">
                  <a:moveTo>
                    <a:pt x="0" y="0"/>
                  </a:moveTo>
                  <a:lnTo>
                    <a:pt x="242570" y="439419"/>
                  </a:lnTo>
                </a:path>
                <a:path w="323850" h="439420">
                  <a:moveTo>
                    <a:pt x="80010" y="0"/>
                  </a:moveTo>
                  <a:lnTo>
                    <a:pt x="323850" y="439419"/>
                  </a:lnTo>
                </a:path>
              </a:pathLst>
            </a:custGeom>
            <a:ln w="6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88129" y="6282689"/>
              <a:ext cx="1503680" cy="721360"/>
            </a:xfrm>
            <a:custGeom>
              <a:avLst/>
              <a:gdLst/>
              <a:ahLst/>
              <a:cxnLst/>
              <a:rect l="l" t="t" r="r" b="b"/>
              <a:pathLst>
                <a:path w="1503679" h="721359">
                  <a:moveTo>
                    <a:pt x="162560" y="220980"/>
                  </a:moveTo>
                  <a:lnTo>
                    <a:pt x="0" y="683260"/>
                  </a:lnTo>
                </a:path>
                <a:path w="1503679" h="721359">
                  <a:moveTo>
                    <a:pt x="0" y="220980"/>
                  </a:moveTo>
                  <a:lnTo>
                    <a:pt x="0" y="220980"/>
                  </a:lnTo>
                </a:path>
                <a:path w="1503679" h="721359">
                  <a:moveTo>
                    <a:pt x="162560" y="683260"/>
                  </a:moveTo>
                  <a:lnTo>
                    <a:pt x="162560" y="683260"/>
                  </a:lnTo>
                </a:path>
                <a:path w="1503679" h="721359">
                  <a:moveTo>
                    <a:pt x="243840" y="220980"/>
                  </a:moveTo>
                  <a:lnTo>
                    <a:pt x="81280" y="721360"/>
                  </a:lnTo>
                </a:path>
                <a:path w="1503679" h="721359">
                  <a:moveTo>
                    <a:pt x="81280" y="220980"/>
                  </a:moveTo>
                  <a:lnTo>
                    <a:pt x="81280" y="220980"/>
                  </a:lnTo>
                </a:path>
                <a:path w="1503679" h="721359">
                  <a:moveTo>
                    <a:pt x="243840" y="721360"/>
                  </a:moveTo>
                  <a:lnTo>
                    <a:pt x="243840" y="721360"/>
                  </a:lnTo>
                </a:path>
                <a:path w="1503679" h="721359">
                  <a:moveTo>
                    <a:pt x="1037590" y="49530"/>
                  </a:moveTo>
                  <a:lnTo>
                    <a:pt x="1503680" y="0"/>
                  </a:lnTo>
                </a:path>
                <a:path w="1503679" h="721359">
                  <a:moveTo>
                    <a:pt x="1037590" y="0"/>
                  </a:moveTo>
                  <a:lnTo>
                    <a:pt x="1037590" y="0"/>
                  </a:lnTo>
                </a:path>
                <a:path w="1503679" h="721359">
                  <a:moveTo>
                    <a:pt x="1503680" y="49530"/>
                  </a:moveTo>
                  <a:lnTo>
                    <a:pt x="1503680" y="49530"/>
                  </a:lnTo>
                </a:path>
              </a:pathLst>
            </a:custGeom>
            <a:ln w="6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07611" y="1137771"/>
            <a:ext cx="7994434" cy="3815229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493834" indent="-470811">
              <a:spcBef>
                <a:spcPts val="91"/>
              </a:spcBef>
              <a:buFont typeface="UnDotum"/>
              <a:buChar char=""/>
              <a:tabLst>
                <a:tab pos="493258" algn="l"/>
                <a:tab pos="493834" algn="l"/>
              </a:tabLst>
            </a:pPr>
            <a:r>
              <a:rPr sz="2600" spc="-308" dirty="0">
                <a:latin typeface="Arial Black"/>
                <a:cs typeface="Arial Black"/>
              </a:rPr>
              <a:t>Königsber </a:t>
            </a:r>
            <a:r>
              <a:rPr sz="2600" spc="-295" dirty="0">
                <a:latin typeface="Arial Black"/>
                <a:cs typeface="Arial Black"/>
              </a:rPr>
              <a:t>is a </a:t>
            </a:r>
            <a:r>
              <a:rPr sz="2600" spc="-367" dirty="0">
                <a:latin typeface="Arial Black"/>
                <a:cs typeface="Arial Black"/>
              </a:rPr>
              <a:t>city </a:t>
            </a:r>
            <a:r>
              <a:rPr sz="2600" spc="-290" dirty="0">
                <a:latin typeface="Arial Black"/>
                <a:cs typeface="Arial Black"/>
              </a:rPr>
              <a:t>on </a:t>
            </a:r>
            <a:r>
              <a:rPr sz="2600" spc="-344" dirty="0">
                <a:latin typeface="Arial Black"/>
                <a:cs typeface="Arial Black"/>
              </a:rPr>
              <a:t>the </a:t>
            </a:r>
            <a:r>
              <a:rPr sz="2600" spc="-267" dirty="0">
                <a:latin typeface="Arial Black"/>
                <a:cs typeface="Arial Black"/>
              </a:rPr>
              <a:t>Pregel </a:t>
            </a:r>
            <a:r>
              <a:rPr sz="2600" spc="-295" dirty="0">
                <a:latin typeface="Arial Black"/>
                <a:cs typeface="Arial Black"/>
              </a:rPr>
              <a:t>river in</a:t>
            </a:r>
            <a:r>
              <a:rPr sz="2600" spc="82" dirty="0">
                <a:latin typeface="Arial Black"/>
                <a:cs typeface="Arial Black"/>
              </a:rPr>
              <a:t> </a:t>
            </a:r>
            <a:r>
              <a:rPr sz="2600" spc="-272" dirty="0">
                <a:latin typeface="Arial Black"/>
                <a:cs typeface="Arial Black"/>
              </a:rPr>
              <a:t>Prussia</a:t>
            </a:r>
            <a:endParaRPr sz="2600" dirty="0">
              <a:latin typeface="Arial Black"/>
              <a:cs typeface="Arial Black"/>
            </a:endParaRPr>
          </a:p>
          <a:p>
            <a:pPr marL="493834" marR="16116" indent="-470811">
              <a:lnSpc>
                <a:spcPct val="124700"/>
              </a:lnSpc>
              <a:spcBef>
                <a:spcPts val="1323"/>
              </a:spcBef>
              <a:buFont typeface="UnDotum"/>
              <a:buChar char=""/>
              <a:tabLst>
                <a:tab pos="493258" algn="l"/>
                <a:tab pos="493834" algn="l"/>
              </a:tabLst>
            </a:pPr>
            <a:r>
              <a:rPr sz="2600" spc="-295" dirty="0">
                <a:latin typeface="Arial Black"/>
                <a:cs typeface="Arial Black"/>
              </a:rPr>
              <a:t>The </a:t>
            </a:r>
            <a:r>
              <a:rPr sz="2600" spc="-367" dirty="0">
                <a:latin typeface="Arial Black"/>
                <a:cs typeface="Arial Black"/>
              </a:rPr>
              <a:t>city </a:t>
            </a:r>
            <a:r>
              <a:rPr sz="2600" spc="-326" dirty="0">
                <a:latin typeface="Arial Black"/>
                <a:cs typeface="Arial Black"/>
              </a:rPr>
              <a:t>occupied </a:t>
            </a:r>
            <a:r>
              <a:rPr sz="2600" spc="-439" dirty="0">
                <a:latin typeface="Arial Black"/>
                <a:cs typeface="Arial Black"/>
              </a:rPr>
              <a:t>two </a:t>
            </a:r>
            <a:r>
              <a:rPr sz="2600" spc="-290" dirty="0">
                <a:latin typeface="Arial Black"/>
                <a:cs typeface="Arial Black"/>
              </a:rPr>
              <a:t>islands plus areas on </a:t>
            </a:r>
            <a:r>
              <a:rPr sz="2600" spc="-331" dirty="0">
                <a:latin typeface="Arial Black"/>
                <a:cs typeface="Arial Black"/>
              </a:rPr>
              <a:t>both  </a:t>
            </a:r>
            <a:r>
              <a:rPr sz="2600" spc="-322" dirty="0">
                <a:latin typeface="Arial Black"/>
                <a:cs typeface="Arial Black"/>
              </a:rPr>
              <a:t>banks</a:t>
            </a:r>
            <a:endParaRPr sz="2600" dirty="0">
              <a:latin typeface="Arial Black"/>
              <a:cs typeface="Arial Black"/>
            </a:endParaRPr>
          </a:p>
          <a:p>
            <a:pPr marL="493834" indent="-470811">
              <a:spcBef>
                <a:spcPts val="2103"/>
              </a:spcBef>
              <a:buFont typeface="UnDotum"/>
              <a:buChar char=""/>
              <a:tabLst>
                <a:tab pos="493258" algn="l"/>
                <a:tab pos="493834" algn="l"/>
              </a:tabLst>
            </a:pPr>
            <a:r>
              <a:rPr sz="2600" spc="-276" dirty="0">
                <a:latin typeface="Arial Black"/>
                <a:cs typeface="Arial Black"/>
              </a:rPr>
              <a:t>Problem:</a:t>
            </a:r>
            <a:endParaRPr sz="2600" dirty="0">
              <a:latin typeface="Arial Black"/>
              <a:cs typeface="Arial Black"/>
            </a:endParaRPr>
          </a:p>
          <a:p>
            <a:pPr marL="969825" marR="369512">
              <a:lnSpc>
                <a:spcPct val="109800"/>
              </a:lnSpc>
              <a:spcBef>
                <a:spcPts val="952"/>
              </a:spcBef>
            </a:pPr>
            <a:r>
              <a:rPr sz="2500" spc="-286" dirty="0">
                <a:latin typeface="Arial Black"/>
                <a:cs typeface="Arial Black"/>
              </a:rPr>
              <a:t>Whether </a:t>
            </a:r>
            <a:r>
              <a:rPr sz="2500" spc="-322" dirty="0">
                <a:latin typeface="Arial Black"/>
                <a:cs typeface="Arial Black"/>
              </a:rPr>
              <a:t>they </a:t>
            </a:r>
            <a:r>
              <a:rPr sz="2500" spc="-313" dirty="0">
                <a:latin typeface="Arial Black"/>
                <a:cs typeface="Arial Black"/>
              </a:rPr>
              <a:t>could </a:t>
            </a:r>
            <a:r>
              <a:rPr sz="2500" spc="-286" dirty="0">
                <a:latin typeface="Arial Black"/>
                <a:cs typeface="Arial Black"/>
              </a:rPr>
              <a:t>leave home, </a:t>
            </a:r>
            <a:r>
              <a:rPr sz="2500" spc="-313" dirty="0">
                <a:latin typeface="Arial Black"/>
                <a:cs typeface="Arial Black"/>
              </a:rPr>
              <a:t>cross </a:t>
            </a:r>
            <a:r>
              <a:rPr sz="2500" spc="-286" dirty="0">
                <a:latin typeface="Arial Black"/>
                <a:cs typeface="Arial Black"/>
              </a:rPr>
              <a:t>every  bridge </a:t>
            </a:r>
            <a:r>
              <a:rPr sz="2500" spc="-344" dirty="0">
                <a:latin typeface="Arial Black"/>
                <a:cs typeface="Arial Black"/>
              </a:rPr>
              <a:t>exactly </a:t>
            </a:r>
            <a:r>
              <a:rPr sz="2500" spc="-286" dirty="0">
                <a:latin typeface="Arial Black"/>
                <a:cs typeface="Arial Black"/>
              </a:rPr>
              <a:t>once, and </a:t>
            </a:r>
            <a:r>
              <a:rPr sz="2500" spc="-308" dirty="0">
                <a:latin typeface="Arial Black"/>
                <a:cs typeface="Arial Black"/>
              </a:rPr>
              <a:t>return</a:t>
            </a:r>
            <a:r>
              <a:rPr sz="2500" spc="-23" dirty="0">
                <a:latin typeface="Arial Black"/>
                <a:cs typeface="Arial Black"/>
              </a:rPr>
              <a:t> </a:t>
            </a:r>
            <a:r>
              <a:rPr sz="2500" spc="-286" dirty="0">
                <a:latin typeface="Arial Black"/>
                <a:cs typeface="Arial Black"/>
              </a:rPr>
              <a:t>home.</a:t>
            </a:r>
            <a:endParaRPr sz="2500" dirty="0">
              <a:latin typeface="Arial Black"/>
              <a:cs typeface="Arial Black"/>
            </a:endParaRPr>
          </a:p>
          <a:p>
            <a:pPr marL="772406" algn="ctr">
              <a:spcBef>
                <a:spcPts val="2692"/>
              </a:spcBef>
            </a:pPr>
            <a:r>
              <a:rPr sz="1600" dirty="0"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600998" y="5279780"/>
            <a:ext cx="17906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591" y="6117247"/>
            <a:ext cx="155185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54193" y="5279780"/>
            <a:ext cx="226809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41486" y="4832472"/>
            <a:ext cx="152798" cy="457200"/>
          </a:xfrm>
          <a:custGeom>
            <a:avLst/>
            <a:gdLst/>
            <a:ahLst/>
            <a:cxnLst/>
            <a:rect l="l" t="t" r="r" b="b"/>
            <a:pathLst>
              <a:path w="162559" h="528320">
                <a:moveTo>
                  <a:pt x="0" y="0"/>
                </a:moveTo>
                <a:lnTo>
                  <a:pt x="162559" y="528320"/>
                </a:lnTo>
              </a:path>
            </a:pathLst>
          </a:custGeom>
          <a:ln w="64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5"/>
          </p:nvPr>
        </p:nvSpPr>
        <p:spPr>
          <a:xfrm>
            <a:off x="599851" y="6454140"/>
            <a:ext cx="7629749" cy="327660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7"/>
          </p:nvPr>
        </p:nvSpPr>
        <p:spPr>
          <a:xfrm>
            <a:off x="6659880" y="6444734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4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357233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31394"/>
            <a:ext cx="7818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Applications </a:t>
            </a:r>
            <a:r>
              <a:rPr sz="3600" dirty="0"/>
              <a:t>of </a:t>
            </a:r>
            <a:r>
              <a:rPr sz="3600" spc="-5" dirty="0"/>
              <a:t>Special </a:t>
            </a:r>
            <a:r>
              <a:rPr sz="3600" spc="-55" dirty="0"/>
              <a:t>Types </a:t>
            </a:r>
            <a:r>
              <a:rPr sz="3600" dirty="0"/>
              <a:t>of </a:t>
            </a:r>
            <a:r>
              <a:rPr sz="3600" spc="-5" dirty="0"/>
              <a:t>Graphs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685800"/>
            <a:ext cx="7966075" cy="333692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500"/>
              </a:spcBef>
              <a:tabLst>
                <a:tab pos="501650" algn="l"/>
              </a:tabLst>
            </a:pPr>
            <a:r>
              <a:rPr sz="2600" dirty="0">
                <a:latin typeface="Times New Roman"/>
                <a:cs typeface="Times New Roman"/>
              </a:rPr>
              <a:t>1.	</a:t>
            </a:r>
            <a:r>
              <a:rPr sz="26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Job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Assignments</a:t>
            </a:r>
            <a:r>
              <a:rPr sz="2600" b="1" u="heavy" spc="-2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600" dirty="0">
              <a:latin typeface="Times New Roman"/>
              <a:cs typeface="Times New Roman"/>
            </a:endParaRPr>
          </a:p>
          <a:p>
            <a:pPr marL="12700" marR="5080" indent="445134">
              <a:lnSpc>
                <a:spcPct val="100600"/>
              </a:lnSpc>
              <a:spcBef>
                <a:spcPts val="1275"/>
              </a:spcBef>
            </a:pPr>
            <a:r>
              <a:rPr sz="2400" spc="-5" dirty="0">
                <a:latin typeface="Times New Roman"/>
                <a:cs typeface="Times New Roman"/>
              </a:rPr>
              <a:t>Suppose </a:t>
            </a:r>
            <a:r>
              <a:rPr sz="2400" dirty="0">
                <a:latin typeface="Times New Roman"/>
                <a:cs typeface="Times New Roman"/>
              </a:rPr>
              <a:t>that there are </a:t>
            </a:r>
            <a:r>
              <a:rPr sz="2400" b="1" i="1" dirty="0">
                <a:latin typeface="Times New Roman"/>
                <a:cs typeface="Times New Roman"/>
              </a:rPr>
              <a:t>m </a:t>
            </a:r>
            <a:r>
              <a:rPr sz="2400" spc="-5" dirty="0">
                <a:latin typeface="Times New Roman"/>
                <a:cs typeface="Times New Roman"/>
              </a:rPr>
              <a:t>employees </a:t>
            </a:r>
            <a:r>
              <a:rPr sz="2400" dirty="0">
                <a:latin typeface="Times New Roman"/>
                <a:cs typeface="Times New Roman"/>
              </a:rPr>
              <a:t>in a group and </a:t>
            </a:r>
            <a:r>
              <a:rPr sz="2400" b="1" i="1" dirty="0">
                <a:latin typeface="Times New Roman"/>
                <a:cs typeface="Times New Roman"/>
              </a:rPr>
              <a:t>j</a:t>
            </a:r>
            <a:r>
              <a:rPr sz="2400" b="1" i="1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different  </a:t>
            </a:r>
            <a:r>
              <a:rPr sz="2400" spc="-5" dirty="0">
                <a:latin typeface="Times New Roman"/>
                <a:cs typeface="Times New Roman"/>
              </a:rPr>
              <a:t>jobs </a:t>
            </a:r>
            <a:r>
              <a:rPr sz="2400" dirty="0">
                <a:latin typeface="Times New Roman"/>
                <a:cs typeface="Times New Roman"/>
              </a:rPr>
              <a:t>that need to be done </a:t>
            </a:r>
            <a:r>
              <a:rPr sz="2400" spc="-5" dirty="0">
                <a:latin typeface="Times New Roman"/>
                <a:cs typeface="Times New Roman"/>
              </a:rPr>
              <a:t>where </a:t>
            </a:r>
            <a:r>
              <a:rPr sz="2400" b="1" i="1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&lt;=</a:t>
            </a:r>
            <a:r>
              <a:rPr sz="2400" b="1" i="1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. Each </a:t>
            </a:r>
            <a:r>
              <a:rPr sz="2400" spc="-5" dirty="0">
                <a:latin typeface="Times New Roman"/>
                <a:cs typeface="Times New Roman"/>
              </a:rPr>
              <a:t>employee is </a:t>
            </a:r>
            <a:r>
              <a:rPr sz="2400" dirty="0">
                <a:latin typeface="Times New Roman"/>
                <a:cs typeface="Times New Roman"/>
              </a:rPr>
              <a:t>trained  to do one or </a:t>
            </a:r>
            <a:r>
              <a:rPr sz="2400" spc="-5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of these </a:t>
            </a:r>
            <a:r>
              <a:rPr sz="2400" b="1" i="1" dirty="0">
                <a:latin typeface="Times New Roman"/>
                <a:cs typeface="Times New Roman"/>
              </a:rPr>
              <a:t>j </a:t>
            </a:r>
            <a:r>
              <a:rPr sz="2400" dirty="0">
                <a:latin typeface="Times New Roman"/>
                <a:cs typeface="Times New Roman"/>
              </a:rPr>
              <a:t>jobs. </a:t>
            </a:r>
            <a:r>
              <a:rPr sz="2400" spc="-110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a graph to </a:t>
            </a:r>
            <a:r>
              <a:rPr sz="2400" spc="-5" dirty="0">
                <a:latin typeface="Times New Roman"/>
                <a:cs typeface="Times New Roman"/>
              </a:rPr>
              <a:t>model  employee capabilities. </a:t>
            </a:r>
            <a:r>
              <a:rPr sz="2400" spc="-110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represent each </a:t>
            </a:r>
            <a:r>
              <a:rPr sz="2400" spc="-5" dirty="0">
                <a:latin typeface="Times New Roman"/>
                <a:cs typeface="Times New Roman"/>
              </a:rPr>
              <a:t>employee </a:t>
            </a:r>
            <a:r>
              <a:rPr sz="2400" dirty="0">
                <a:latin typeface="Times New Roman"/>
                <a:cs typeface="Times New Roman"/>
              </a:rPr>
              <a:t>by a vertex  and each job by a vertex. For each </a:t>
            </a:r>
            <a:r>
              <a:rPr sz="2400" spc="-5" dirty="0">
                <a:latin typeface="Times New Roman"/>
                <a:cs typeface="Times New Roman"/>
              </a:rPr>
              <a:t>employee, </a:t>
            </a:r>
            <a:r>
              <a:rPr sz="2400" dirty="0">
                <a:latin typeface="Times New Roman"/>
                <a:cs typeface="Times New Roman"/>
              </a:rPr>
              <a:t>we include an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edge  from the vertex representing that </a:t>
            </a:r>
            <a:r>
              <a:rPr sz="2400" spc="-5" dirty="0">
                <a:latin typeface="Times New Roman"/>
                <a:cs typeface="Times New Roman"/>
              </a:rPr>
              <a:t>employee </a:t>
            </a:r>
            <a:r>
              <a:rPr sz="2400" dirty="0">
                <a:latin typeface="Times New Roman"/>
                <a:cs typeface="Times New Roman"/>
              </a:rPr>
              <a:t>to the vertices  representing all jobs the </a:t>
            </a:r>
            <a:r>
              <a:rPr sz="2400" spc="-5" dirty="0">
                <a:latin typeface="Times New Roman"/>
                <a:cs typeface="Times New Roman"/>
              </a:rPr>
              <a:t>employee has </a:t>
            </a:r>
            <a:r>
              <a:rPr sz="2400" dirty="0">
                <a:latin typeface="Times New Roman"/>
                <a:cs typeface="Times New Roman"/>
              </a:rPr>
              <a:t>been trained to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546860" y="4038600"/>
            <a:ext cx="5974080" cy="2520950"/>
            <a:chOff x="1546860" y="4213858"/>
            <a:chExt cx="5974080" cy="2520950"/>
          </a:xfrm>
        </p:grpSpPr>
        <p:sp>
          <p:nvSpPr>
            <p:cNvPr id="5" name="object 5"/>
            <p:cNvSpPr/>
            <p:nvPr/>
          </p:nvSpPr>
          <p:spPr>
            <a:xfrm>
              <a:off x="1546860" y="4213858"/>
              <a:ext cx="5974079" cy="25206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76400" y="4343399"/>
              <a:ext cx="5715000" cy="22616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152400" y="6606540"/>
            <a:ext cx="8153400" cy="403860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6583680" y="6603230"/>
            <a:ext cx="2103120" cy="254770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40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7703"/>
            <a:ext cx="353758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8000" algn="l"/>
              </a:tabLst>
            </a:pPr>
            <a:r>
              <a:rPr sz="2600" u="none" dirty="0"/>
              <a:t>2.	</a:t>
            </a:r>
            <a:r>
              <a:rPr sz="2600" dirty="0"/>
              <a:t>Local </a:t>
            </a:r>
            <a:r>
              <a:rPr sz="2600" spc="-15" dirty="0"/>
              <a:t>Area </a:t>
            </a:r>
            <a:r>
              <a:rPr sz="2600" dirty="0"/>
              <a:t>Network</a:t>
            </a:r>
            <a:r>
              <a:rPr sz="2600" u="none" spc="-305" dirty="0"/>
              <a:t> </a:t>
            </a:r>
            <a:r>
              <a:rPr sz="2600" b="0" u="none" dirty="0">
                <a:latin typeface="Carlito"/>
                <a:cs typeface="Carlito"/>
              </a:rPr>
              <a:t>: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840" y="892200"/>
            <a:ext cx="8077834" cy="386397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50800" marR="56515" indent="829310">
              <a:lnSpc>
                <a:spcPct val="102499"/>
              </a:lnSpc>
              <a:spcBef>
                <a:spcPts val="355"/>
              </a:spcBef>
            </a:pPr>
            <a:r>
              <a:rPr sz="2200" spc="-40" dirty="0">
                <a:latin typeface="Times New Roman"/>
                <a:cs typeface="Times New Roman"/>
              </a:rPr>
              <a:t>Various </a:t>
            </a:r>
            <a:r>
              <a:rPr sz="2200" spc="-5" dirty="0">
                <a:latin typeface="Times New Roman"/>
                <a:cs typeface="Times New Roman"/>
              </a:rPr>
              <a:t>computers in a building, such as minicomputers and  personal computers, as well as peripheral devices such </a:t>
            </a:r>
            <a:r>
              <a:rPr sz="2200" spc="-10" dirty="0">
                <a:latin typeface="Times New Roman"/>
                <a:cs typeface="Times New Roman"/>
              </a:rPr>
              <a:t>as </a:t>
            </a:r>
            <a:r>
              <a:rPr sz="2200" spc="-5" dirty="0">
                <a:latin typeface="Times New Roman"/>
                <a:cs typeface="Times New Roman"/>
              </a:rPr>
              <a:t>printers and  </a:t>
            </a:r>
            <a:r>
              <a:rPr sz="2200" dirty="0">
                <a:latin typeface="Times New Roman"/>
                <a:cs typeface="Times New Roman"/>
              </a:rPr>
              <a:t>plotters, </a:t>
            </a:r>
            <a:r>
              <a:rPr sz="2200" spc="-5" dirty="0">
                <a:latin typeface="Times New Roman"/>
                <a:cs typeface="Times New Roman"/>
              </a:rPr>
              <a:t>can be where all devices are connected to a central </a:t>
            </a:r>
            <a:r>
              <a:rPr sz="2200" dirty="0">
                <a:latin typeface="Times New Roman"/>
                <a:cs typeface="Times New Roman"/>
              </a:rPr>
              <a:t>control  </a:t>
            </a:r>
            <a:r>
              <a:rPr sz="2200" spc="-5" dirty="0">
                <a:latin typeface="Times New Roman"/>
                <a:cs typeface="Times New Roman"/>
              </a:rPr>
              <a:t>device. A local network can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represented using a complete bipartite  graph </a:t>
            </a:r>
            <a:r>
              <a:rPr sz="2200" b="1" i="1" dirty="0">
                <a:latin typeface="Times New Roman"/>
                <a:cs typeface="Times New Roman"/>
              </a:rPr>
              <a:t>K</a:t>
            </a:r>
            <a:r>
              <a:rPr sz="2175" b="1" i="1" baseline="-21072" dirty="0">
                <a:latin typeface="Times New Roman"/>
                <a:cs typeface="Times New Roman"/>
              </a:rPr>
              <a:t>1,n</a:t>
            </a:r>
            <a:r>
              <a:rPr sz="2200" dirty="0">
                <a:latin typeface="Times New Roman"/>
                <a:cs typeface="Times New Roman"/>
              </a:rPr>
              <a:t>. </a:t>
            </a:r>
            <a:r>
              <a:rPr sz="2200" spc="-5" dirty="0">
                <a:latin typeface="Times New Roman"/>
                <a:cs typeface="Times New Roman"/>
              </a:rPr>
              <a:t>Messages are sent from device to device through the central  control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device.</a:t>
            </a:r>
            <a:endParaRPr sz="2200" dirty="0">
              <a:latin typeface="Times New Roman"/>
              <a:cs typeface="Times New Roman"/>
            </a:endParaRPr>
          </a:p>
          <a:p>
            <a:pPr marL="50800" marR="43180" indent="62801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Times New Roman"/>
                <a:cs typeface="Times New Roman"/>
              </a:rPr>
              <a:t>Other local area networks are based on a ring </a:t>
            </a:r>
            <a:r>
              <a:rPr sz="2200" spc="-15" dirty="0">
                <a:latin typeface="Times New Roman"/>
                <a:cs typeface="Times New Roman"/>
              </a:rPr>
              <a:t>topology, </a:t>
            </a:r>
            <a:r>
              <a:rPr sz="2200" spc="-5" dirty="0">
                <a:latin typeface="Times New Roman"/>
                <a:cs typeface="Times New Roman"/>
              </a:rPr>
              <a:t>where  each device is connected to exactly two others. Local area networks  with a ring topology are modeled using </a:t>
            </a:r>
            <a:r>
              <a:rPr sz="2200" i="1" spc="-5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-cycles, </a:t>
            </a:r>
            <a:r>
              <a:rPr sz="2200" b="1" i="1" spc="-5" dirty="0">
                <a:latin typeface="Times New Roman"/>
                <a:cs typeface="Times New Roman"/>
              </a:rPr>
              <a:t>C</a:t>
            </a:r>
            <a:r>
              <a:rPr sz="2175" b="1" i="1" spc="-7" baseline="-21072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. Messages are sent  from device to device around the </a:t>
            </a:r>
            <a:r>
              <a:rPr sz="2200" dirty="0">
                <a:latin typeface="Times New Roman"/>
                <a:cs typeface="Times New Roman"/>
              </a:rPr>
              <a:t>cycle </a:t>
            </a:r>
            <a:r>
              <a:rPr sz="2200" spc="-5" dirty="0">
                <a:latin typeface="Times New Roman"/>
                <a:cs typeface="Times New Roman"/>
              </a:rPr>
              <a:t>until the intended recipient of a  </a:t>
            </a:r>
            <a:r>
              <a:rPr sz="2200" spc="-10" dirty="0">
                <a:latin typeface="Times New Roman"/>
                <a:cs typeface="Times New Roman"/>
              </a:rPr>
              <a:t>message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reached.</a:t>
            </a:r>
            <a:endParaRPr sz="22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89860" y="4442458"/>
            <a:ext cx="6126480" cy="1729742"/>
            <a:chOff x="2689860" y="4442458"/>
            <a:chExt cx="6126480" cy="2392680"/>
          </a:xfrm>
        </p:grpSpPr>
        <p:sp>
          <p:nvSpPr>
            <p:cNvPr id="5" name="object 5"/>
            <p:cNvSpPr/>
            <p:nvPr/>
          </p:nvSpPr>
          <p:spPr>
            <a:xfrm>
              <a:off x="2689860" y="4442458"/>
              <a:ext cx="6126480" cy="23926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19400" y="4571999"/>
              <a:ext cx="5867400" cy="2133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152400" y="6377940"/>
            <a:ext cx="8001000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41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4625" y="766030"/>
            <a:ext cx="1905796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dirty="0"/>
              <a:t>A</a:t>
            </a:r>
            <a:r>
              <a:rPr sz="4000" spc="-82" dirty="0"/>
              <a:t> </a:t>
            </a:r>
            <a:r>
              <a:rPr sz="4000" spc="-5" dirty="0"/>
              <a:t>Model</a:t>
            </a:r>
            <a:endParaRPr sz="4000"/>
          </a:p>
        </p:txBody>
      </p:sp>
      <p:grpSp>
        <p:nvGrpSpPr>
          <p:cNvPr id="4" name="object 4"/>
          <p:cNvGrpSpPr/>
          <p:nvPr/>
        </p:nvGrpSpPr>
        <p:grpSpPr>
          <a:xfrm>
            <a:off x="5545276" y="3508483"/>
            <a:ext cx="2549218" cy="2103010"/>
            <a:chOff x="5899557" y="4054247"/>
            <a:chExt cx="2712085" cy="2430145"/>
          </a:xfrm>
        </p:grpSpPr>
        <p:sp>
          <p:nvSpPr>
            <p:cNvPr id="5" name="object 5"/>
            <p:cNvSpPr/>
            <p:nvPr/>
          </p:nvSpPr>
          <p:spPr>
            <a:xfrm>
              <a:off x="7012077" y="4054247"/>
              <a:ext cx="151584" cy="1528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99557" y="4858157"/>
              <a:ext cx="150314" cy="1528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61147" y="5110887"/>
              <a:ext cx="150314" cy="1528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31230" y="4946649"/>
              <a:ext cx="2434590" cy="238760"/>
            </a:xfrm>
            <a:custGeom>
              <a:avLst/>
              <a:gdLst/>
              <a:ahLst/>
              <a:cxnLst/>
              <a:rect l="l" t="t" r="r" b="b"/>
              <a:pathLst>
                <a:path w="2434590" h="238760">
                  <a:moveTo>
                    <a:pt x="0" y="0"/>
                  </a:moveTo>
                  <a:lnTo>
                    <a:pt x="2434590" y="23876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21907" y="6331357"/>
              <a:ext cx="150314" cy="15285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47230" y="4169409"/>
              <a:ext cx="1445260" cy="2189480"/>
            </a:xfrm>
            <a:custGeom>
              <a:avLst/>
              <a:gdLst/>
              <a:ahLst/>
              <a:cxnLst/>
              <a:rect l="l" t="t" r="r" b="b"/>
              <a:pathLst>
                <a:path w="1445259" h="2189479">
                  <a:moveTo>
                    <a:pt x="0" y="2189479"/>
                  </a:moveTo>
                  <a:lnTo>
                    <a:pt x="1445260" y="1082039"/>
                  </a:lnTo>
                </a:path>
                <a:path w="1445259" h="2189479">
                  <a:moveTo>
                    <a:pt x="105410" y="0"/>
                  </a:moveTo>
                  <a:lnTo>
                    <a:pt x="1437640" y="97155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579511" y="3444386"/>
            <a:ext cx="326486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r>
              <a:rPr sz="2000" i="1" spc="6" baseline="-24074" dirty="0">
                <a:latin typeface="Times New Roman"/>
                <a:cs typeface="Times New Roman"/>
              </a:rPr>
              <a:t>1</a:t>
            </a:r>
            <a:endParaRPr sz="2000" baseline="-24074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6337" y="3735631"/>
            <a:ext cx="188610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01073" y="3981816"/>
            <a:ext cx="114002" cy="228229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1400" i="1" spc="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32035" y="4802798"/>
            <a:ext cx="188610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6771" y="5048982"/>
            <a:ext cx="114002" cy="228229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1400" i="1" spc="5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12463" y="4582990"/>
            <a:ext cx="326486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r>
              <a:rPr sz="2000" i="1" spc="6" baseline="-24074" dirty="0">
                <a:latin typeface="Times New Roman"/>
                <a:cs typeface="Times New Roman"/>
              </a:rPr>
              <a:t>4</a:t>
            </a:r>
            <a:endParaRPr sz="2000" baseline="-24074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54320" y="3583964"/>
            <a:ext cx="326486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r>
              <a:rPr sz="2000" i="1" spc="6" baseline="-24074" dirty="0">
                <a:latin typeface="Times New Roman"/>
                <a:cs typeface="Times New Roman"/>
              </a:rPr>
              <a:t>6</a:t>
            </a:r>
            <a:endParaRPr sz="2000" baseline="-24074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87569" y="4259873"/>
            <a:ext cx="326486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34534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r>
              <a:rPr sz="2000" i="1" spc="6" baseline="-24074" dirty="0">
                <a:latin typeface="Times New Roman"/>
                <a:cs typeface="Times New Roman"/>
              </a:rPr>
              <a:t>5</a:t>
            </a:r>
            <a:endParaRPr sz="2000" baseline="-2407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45042" y="4821482"/>
            <a:ext cx="188610" cy="442511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800" i="1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09778" y="5067667"/>
            <a:ext cx="114002" cy="228229"/>
          </a:xfrm>
          <a:prstGeom prst="rect">
            <a:avLst/>
          </a:prstGeom>
        </p:spPr>
        <p:txBody>
          <a:bodyPr vert="horz" wrap="square" lIns="0" tIns="12662" rIns="0" bIns="0" rtlCol="0">
            <a:spAutoFit/>
          </a:bodyPr>
          <a:lstStyle/>
          <a:p>
            <a:pPr marL="11511">
              <a:spcBef>
                <a:spcPts val="100"/>
              </a:spcBef>
            </a:pPr>
            <a:r>
              <a:rPr sz="1400" i="1" spc="5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18904" y="3567479"/>
            <a:ext cx="995574" cy="1960685"/>
          </a:xfrm>
          <a:custGeom>
            <a:avLst/>
            <a:gdLst/>
            <a:ahLst/>
            <a:cxnLst/>
            <a:rect l="l" t="t" r="r" b="b"/>
            <a:pathLst>
              <a:path w="1059179" h="2265679">
                <a:moveTo>
                  <a:pt x="39370" y="853439"/>
                </a:moveTo>
                <a:lnTo>
                  <a:pt x="63491" y="870702"/>
                </a:lnTo>
                <a:lnTo>
                  <a:pt x="94236" y="891223"/>
                </a:lnTo>
                <a:lnTo>
                  <a:pt x="130483" y="914858"/>
                </a:lnTo>
                <a:lnTo>
                  <a:pt x="171110" y="941464"/>
                </a:lnTo>
                <a:lnTo>
                  <a:pt x="214994" y="970898"/>
                </a:lnTo>
                <a:lnTo>
                  <a:pt x="261014" y="1003017"/>
                </a:lnTo>
                <a:lnTo>
                  <a:pt x="308047" y="1037678"/>
                </a:lnTo>
                <a:lnTo>
                  <a:pt x="354971" y="1074738"/>
                </a:lnTo>
                <a:lnTo>
                  <a:pt x="400664" y="1114054"/>
                </a:lnTo>
                <a:lnTo>
                  <a:pt x="444004" y="1155482"/>
                </a:lnTo>
                <a:lnTo>
                  <a:pt x="483870" y="1198879"/>
                </a:lnTo>
                <a:lnTo>
                  <a:pt x="512101" y="1233109"/>
                </a:lnTo>
                <a:lnTo>
                  <a:pt x="540793" y="1270463"/>
                </a:lnTo>
                <a:lnTo>
                  <a:pt x="569762" y="1310477"/>
                </a:lnTo>
                <a:lnTo>
                  <a:pt x="598827" y="1352685"/>
                </a:lnTo>
                <a:lnTo>
                  <a:pt x="627803" y="1396623"/>
                </a:lnTo>
                <a:lnTo>
                  <a:pt x="656508" y="1441825"/>
                </a:lnTo>
                <a:lnTo>
                  <a:pt x="684760" y="1487827"/>
                </a:lnTo>
                <a:lnTo>
                  <a:pt x="712375" y="1534163"/>
                </a:lnTo>
                <a:lnTo>
                  <a:pt x="739170" y="1580367"/>
                </a:lnTo>
                <a:lnTo>
                  <a:pt x="764963" y="1625976"/>
                </a:lnTo>
                <a:lnTo>
                  <a:pt x="789570" y="1670523"/>
                </a:lnTo>
                <a:lnTo>
                  <a:pt x="812810" y="1713544"/>
                </a:lnTo>
                <a:lnTo>
                  <a:pt x="834498" y="1754574"/>
                </a:lnTo>
                <a:lnTo>
                  <a:pt x="854452" y="1793148"/>
                </a:lnTo>
                <a:lnTo>
                  <a:pt x="872489" y="1828799"/>
                </a:lnTo>
                <a:lnTo>
                  <a:pt x="901171" y="1890603"/>
                </a:lnTo>
                <a:lnTo>
                  <a:pt x="924063" y="1949132"/>
                </a:lnTo>
                <a:lnTo>
                  <a:pt x="942163" y="2004089"/>
                </a:lnTo>
                <a:lnTo>
                  <a:pt x="956468" y="2055177"/>
                </a:lnTo>
                <a:lnTo>
                  <a:pt x="967975" y="2102098"/>
                </a:lnTo>
                <a:lnTo>
                  <a:pt x="977681" y="2144553"/>
                </a:lnTo>
                <a:lnTo>
                  <a:pt x="986584" y="2182246"/>
                </a:lnTo>
                <a:lnTo>
                  <a:pt x="995680" y="2214879"/>
                </a:lnTo>
              </a:path>
              <a:path w="1059179" h="2265679">
                <a:moveTo>
                  <a:pt x="39370" y="853439"/>
                </a:moveTo>
                <a:lnTo>
                  <a:pt x="39370" y="853439"/>
                </a:lnTo>
              </a:path>
              <a:path w="1059179" h="2265679">
                <a:moveTo>
                  <a:pt x="995680" y="2214879"/>
                </a:moveTo>
                <a:lnTo>
                  <a:pt x="995680" y="2214879"/>
                </a:lnTo>
              </a:path>
              <a:path w="1059179" h="2265679">
                <a:moveTo>
                  <a:pt x="0" y="878839"/>
                </a:moveTo>
                <a:lnTo>
                  <a:pt x="9408" y="925728"/>
                </a:lnTo>
                <a:lnTo>
                  <a:pt x="18877" y="972769"/>
                </a:lnTo>
                <a:lnTo>
                  <a:pt x="28849" y="1020114"/>
                </a:lnTo>
                <a:lnTo>
                  <a:pt x="39766" y="1067917"/>
                </a:lnTo>
                <a:lnTo>
                  <a:pt x="52069" y="1116330"/>
                </a:lnTo>
                <a:lnTo>
                  <a:pt x="66202" y="1165504"/>
                </a:lnTo>
                <a:lnTo>
                  <a:pt x="82605" y="1215593"/>
                </a:lnTo>
                <a:lnTo>
                  <a:pt x="101721" y="1266748"/>
                </a:lnTo>
                <a:lnTo>
                  <a:pt x="123992" y="1319123"/>
                </a:lnTo>
                <a:lnTo>
                  <a:pt x="149860" y="1372869"/>
                </a:lnTo>
                <a:lnTo>
                  <a:pt x="170710" y="1413033"/>
                </a:lnTo>
                <a:lnTo>
                  <a:pt x="193887" y="1455390"/>
                </a:lnTo>
                <a:lnTo>
                  <a:pt x="219114" y="1499491"/>
                </a:lnTo>
                <a:lnTo>
                  <a:pt x="246113" y="1544886"/>
                </a:lnTo>
                <a:lnTo>
                  <a:pt x="274606" y="1591125"/>
                </a:lnTo>
                <a:lnTo>
                  <a:pt x="304314" y="1637759"/>
                </a:lnTo>
                <a:lnTo>
                  <a:pt x="334962" y="1684337"/>
                </a:lnTo>
                <a:lnTo>
                  <a:pt x="366270" y="1730410"/>
                </a:lnTo>
                <a:lnTo>
                  <a:pt x="397962" y="1775527"/>
                </a:lnTo>
                <a:lnTo>
                  <a:pt x="429759" y="1819239"/>
                </a:lnTo>
                <a:lnTo>
                  <a:pt x="461384" y="1861097"/>
                </a:lnTo>
                <a:lnTo>
                  <a:pt x="492560" y="1900649"/>
                </a:lnTo>
                <a:lnTo>
                  <a:pt x="523007" y="1937447"/>
                </a:lnTo>
                <a:lnTo>
                  <a:pt x="552450" y="1971039"/>
                </a:lnTo>
                <a:lnTo>
                  <a:pt x="593829" y="2013717"/>
                </a:lnTo>
                <a:lnTo>
                  <a:pt x="637357" y="2052767"/>
                </a:lnTo>
                <a:lnTo>
                  <a:pt x="682134" y="2088448"/>
                </a:lnTo>
                <a:lnTo>
                  <a:pt x="727262" y="2121021"/>
                </a:lnTo>
                <a:lnTo>
                  <a:pt x="771842" y="2150744"/>
                </a:lnTo>
                <a:lnTo>
                  <a:pt x="814974" y="2177877"/>
                </a:lnTo>
                <a:lnTo>
                  <a:pt x="855759" y="2202677"/>
                </a:lnTo>
                <a:lnTo>
                  <a:pt x="893297" y="2225405"/>
                </a:lnTo>
                <a:lnTo>
                  <a:pt x="926691" y="2246320"/>
                </a:lnTo>
                <a:lnTo>
                  <a:pt x="955039" y="2265679"/>
                </a:lnTo>
              </a:path>
              <a:path w="1059179" h="2265679">
                <a:moveTo>
                  <a:pt x="0" y="878839"/>
                </a:moveTo>
                <a:lnTo>
                  <a:pt x="0" y="878839"/>
                </a:lnTo>
              </a:path>
              <a:path w="1059179" h="2265679">
                <a:moveTo>
                  <a:pt x="955039" y="2265679"/>
                </a:moveTo>
                <a:lnTo>
                  <a:pt x="955039" y="2265679"/>
                </a:lnTo>
              </a:path>
              <a:path w="1059179" h="2265679">
                <a:moveTo>
                  <a:pt x="16510" y="755649"/>
                </a:moveTo>
                <a:lnTo>
                  <a:pt x="31660" y="726281"/>
                </a:lnTo>
                <a:lnTo>
                  <a:pt x="51038" y="686673"/>
                </a:lnTo>
                <a:lnTo>
                  <a:pt x="74106" y="639564"/>
                </a:lnTo>
                <a:lnTo>
                  <a:pt x="100330" y="587692"/>
                </a:lnTo>
                <a:lnTo>
                  <a:pt x="129172" y="533796"/>
                </a:lnTo>
                <a:lnTo>
                  <a:pt x="160099" y="480615"/>
                </a:lnTo>
                <a:lnTo>
                  <a:pt x="192573" y="430887"/>
                </a:lnTo>
                <a:lnTo>
                  <a:pt x="226060" y="387350"/>
                </a:lnTo>
                <a:lnTo>
                  <a:pt x="256703" y="352617"/>
                </a:lnTo>
                <a:lnTo>
                  <a:pt x="288612" y="318804"/>
                </a:lnTo>
                <a:lnTo>
                  <a:pt x="321921" y="286079"/>
                </a:lnTo>
                <a:lnTo>
                  <a:pt x="356767" y="254607"/>
                </a:lnTo>
                <a:lnTo>
                  <a:pt x="393285" y="224558"/>
                </a:lnTo>
                <a:lnTo>
                  <a:pt x="431611" y="196097"/>
                </a:lnTo>
                <a:lnTo>
                  <a:pt x="471882" y="169392"/>
                </a:lnTo>
                <a:lnTo>
                  <a:pt x="514233" y="144611"/>
                </a:lnTo>
                <a:lnTo>
                  <a:pt x="558800" y="121919"/>
                </a:lnTo>
                <a:lnTo>
                  <a:pt x="602626" y="103452"/>
                </a:lnTo>
                <a:lnTo>
                  <a:pt x="651550" y="86807"/>
                </a:lnTo>
                <a:lnTo>
                  <a:pt x="704041" y="71822"/>
                </a:lnTo>
                <a:lnTo>
                  <a:pt x="758565" y="58338"/>
                </a:lnTo>
                <a:lnTo>
                  <a:pt x="813593" y="46196"/>
                </a:lnTo>
                <a:lnTo>
                  <a:pt x="867592" y="35234"/>
                </a:lnTo>
                <a:lnTo>
                  <a:pt x="919031" y="25294"/>
                </a:lnTo>
                <a:lnTo>
                  <a:pt x="966378" y="16215"/>
                </a:lnTo>
                <a:lnTo>
                  <a:pt x="1008101" y="7837"/>
                </a:lnTo>
                <a:lnTo>
                  <a:pt x="1042669" y="0"/>
                </a:lnTo>
              </a:path>
              <a:path w="1059179" h="2265679">
                <a:moveTo>
                  <a:pt x="16510" y="0"/>
                </a:moveTo>
                <a:lnTo>
                  <a:pt x="16510" y="0"/>
                </a:lnTo>
              </a:path>
              <a:path w="1059179" h="2265679">
                <a:moveTo>
                  <a:pt x="1042669" y="755649"/>
                </a:moveTo>
                <a:lnTo>
                  <a:pt x="1042669" y="755649"/>
                </a:lnTo>
              </a:path>
              <a:path w="1059179" h="2265679">
                <a:moveTo>
                  <a:pt x="50800" y="787399"/>
                </a:moveTo>
                <a:lnTo>
                  <a:pt x="79345" y="779087"/>
                </a:lnTo>
                <a:lnTo>
                  <a:pt x="116998" y="769242"/>
                </a:lnTo>
                <a:lnTo>
                  <a:pt x="161796" y="757641"/>
                </a:lnTo>
                <a:lnTo>
                  <a:pt x="211772" y="744061"/>
                </a:lnTo>
                <a:lnTo>
                  <a:pt x="264963" y="728278"/>
                </a:lnTo>
                <a:lnTo>
                  <a:pt x="319404" y="710068"/>
                </a:lnTo>
                <a:lnTo>
                  <a:pt x="373131" y="689210"/>
                </a:lnTo>
                <a:lnTo>
                  <a:pt x="424180" y="665479"/>
                </a:lnTo>
                <a:lnTo>
                  <a:pt x="464607" y="643557"/>
                </a:lnTo>
                <a:lnTo>
                  <a:pt x="506963" y="619180"/>
                </a:lnTo>
                <a:lnTo>
                  <a:pt x="550584" y="592716"/>
                </a:lnTo>
                <a:lnTo>
                  <a:pt x="594807" y="564530"/>
                </a:lnTo>
                <a:lnTo>
                  <a:pt x="638968" y="534987"/>
                </a:lnTo>
                <a:lnTo>
                  <a:pt x="682406" y="504454"/>
                </a:lnTo>
                <a:lnTo>
                  <a:pt x="724457" y="473295"/>
                </a:lnTo>
                <a:lnTo>
                  <a:pt x="764458" y="441878"/>
                </a:lnTo>
                <a:lnTo>
                  <a:pt x="801747" y="410568"/>
                </a:lnTo>
                <a:lnTo>
                  <a:pt x="835660" y="379729"/>
                </a:lnTo>
                <a:lnTo>
                  <a:pt x="873653" y="339347"/>
                </a:lnTo>
                <a:lnTo>
                  <a:pt x="908625" y="295513"/>
                </a:lnTo>
                <a:lnTo>
                  <a:pt x="940650" y="249892"/>
                </a:lnTo>
                <a:lnTo>
                  <a:pt x="969803" y="204152"/>
                </a:lnTo>
                <a:lnTo>
                  <a:pt x="996158" y="159960"/>
                </a:lnTo>
                <a:lnTo>
                  <a:pt x="1019790" y="118983"/>
                </a:lnTo>
                <a:lnTo>
                  <a:pt x="1040772" y="82887"/>
                </a:lnTo>
                <a:lnTo>
                  <a:pt x="1059180" y="53339"/>
                </a:lnTo>
              </a:path>
              <a:path w="1059179" h="2265679">
                <a:moveTo>
                  <a:pt x="50800" y="53339"/>
                </a:moveTo>
                <a:lnTo>
                  <a:pt x="50800" y="53339"/>
                </a:lnTo>
              </a:path>
              <a:path w="1059179" h="2265679">
                <a:moveTo>
                  <a:pt x="1059180" y="787399"/>
                </a:moveTo>
                <a:lnTo>
                  <a:pt x="1059180" y="78739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72325" y="5439141"/>
            <a:ext cx="16772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b="1" dirty="0">
                <a:latin typeface="Times New Roman"/>
                <a:cs typeface="Times New Roman"/>
              </a:rPr>
              <a:t>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88466" y="4132385"/>
            <a:ext cx="17906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b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1895" y="1769200"/>
            <a:ext cx="6465262" cy="190733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493834" indent="-470811">
              <a:spcBef>
                <a:spcPts val="91"/>
              </a:spcBef>
              <a:buFont typeface="UnDotum"/>
              <a:buChar char=""/>
              <a:tabLst>
                <a:tab pos="493258" algn="l"/>
                <a:tab pos="493834" algn="l"/>
                <a:tab pos="2005841" algn="l"/>
              </a:tabLst>
            </a:pPr>
            <a:r>
              <a:rPr sz="2600" spc="-295" dirty="0">
                <a:latin typeface="Arial Black"/>
                <a:cs typeface="Arial Black"/>
              </a:rPr>
              <a:t>A</a:t>
            </a:r>
            <a:r>
              <a:rPr sz="2600" spc="-150" dirty="0">
                <a:latin typeface="Arial Black"/>
                <a:cs typeface="Arial Black"/>
              </a:rPr>
              <a:t> </a:t>
            </a:r>
            <a:r>
              <a:rPr sz="2700" b="1" i="1" spc="36" dirty="0">
                <a:solidFill>
                  <a:srgbClr val="FF0000"/>
                </a:solidFill>
                <a:latin typeface="Arial"/>
                <a:cs typeface="Arial"/>
              </a:rPr>
              <a:t>vertex	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</a:t>
            </a:r>
            <a:r>
              <a:rPr sz="2600" spc="-163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region</a:t>
            </a:r>
            <a:endParaRPr sz="2600" dirty="0">
              <a:latin typeface="Arial Black"/>
              <a:cs typeface="Arial Black"/>
            </a:endParaRPr>
          </a:p>
          <a:p>
            <a:pPr marL="493834" marR="16116" indent="-470811">
              <a:lnSpc>
                <a:spcPct val="123300"/>
              </a:lnSpc>
              <a:spcBef>
                <a:spcPts val="1559"/>
              </a:spcBef>
              <a:buFont typeface="UnDotum"/>
              <a:buChar char=""/>
              <a:tabLst>
                <a:tab pos="493258" algn="l"/>
                <a:tab pos="493834" algn="l"/>
                <a:tab pos="1971307" algn="l"/>
              </a:tabLst>
            </a:pPr>
            <a:r>
              <a:rPr sz="2600" spc="-295" dirty="0">
                <a:latin typeface="Arial Black"/>
                <a:cs typeface="Arial Black"/>
              </a:rPr>
              <a:t>An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700" b="1" i="1" spc="36" dirty="0">
                <a:solidFill>
                  <a:srgbClr val="FF0000"/>
                </a:solidFill>
                <a:latin typeface="Arial"/>
                <a:cs typeface="Arial"/>
              </a:rPr>
              <a:t>edge	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281" dirty="0">
                <a:latin typeface="Arial Black"/>
                <a:cs typeface="Arial Black"/>
              </a:rPr>
              <a:t>path(bridge) </a:t>
            </a:r>
            <a:r>
              <a:rPr sz="2600" spc="-353" dirty="0">
                <a:latin typeface="Arial Black"/>
                <a:cs typeface="Arial Black"/>
              </a:rPr>
              <a:t>between </a:t>
            </a:r>
            <a:r>
              <a:rPr sz="2600" spc="-439" dirty="0">
                <a:latin typeface="Arial Black"/>
                <a:cs typeface="Arial Black"/>
              </a:rPr>
              <a:t>two  </a:t>
            </a:r>
            <a:r>
              <a:rPr sz="2600" spc="-290" dirty="0">
                <a:latin typeface="Arial Black"/>
                <a:cs typeface="Arial Black"/>
              </a:rPr>
              <a:t>regions</a:t>
            </a:r>
            <a:endParaRPr sz="2600" dirty="0">
              <a:latin typeface="Arial Black"/>
              <a:cs typeface="Arial Black"/>
            </a:endParaRPr>
          </a:p>
          <a:p>
            <a:pPr marR="253824" algn="r">
              <a:spcBef>
                <a:spcPts val="236"/>
              </a:spcBef>
            </a:pPr>
            <a:r>
              <a:rPr sz="1600" b="1" dirty="0">
                <a:latin typeface="Times New Roman"/>
                <a:cs typeface="Times New Roman"/>
              </a:rPr>
              <a:t>X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09453" y="4119195"/>
            <a:ext cx="238747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b="1" dirty="0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34991" y="3689747"/>
            <a:ext cx="3684458" cy="1555689"/>
            <a:chOff x="994727" y="4263707"/>
            <a:chExt cx="3919854" cy="1797685"/>
          </a:xfrm>
        </p:grpSpPr>
        <p:sp>
          <p:nvSpPr>
            <p:cNvPr id="27" name="object 27"/>
            <p:cNvSpPr/>
            <p:nvPr/>
          </p:nvSpPr>
          <p:spPr>
            <a:xfrm>
              <a:off x="1633219" y="4707890"/>
              <a:ext cx="1296670" cy="881380"/>
            </a:xfrm>
            <a:custGeom>
              <a:avLst/>
              <a:gdLst/>
              <a:ahLst/>
              <a:cxnLst/>
              <a:rect l="l" t="t" r="r" b="b"/>
              <a:pathLst>
                <a:path w="1296670" h="881379">
                  <a:moveTo>
                    <a:pt x="647700" y="0"/>
                  </a:moveTo>
                  <a:lnTo>
                    <a:pt x="704906" y="1564"/>
                  </a:lnTo>
                  <a:lnTo>
                    <a:pt x="760506" y="6179"/>
                  </a:lnTo>
                  <a:lnTo>
                    <a:pt x="814332" y="13732"/>
                  </a:lnTo>
                  <a:lnTo>
                    <a:pt x="866212" y="24109"/>
                  </a:lnTo>
                  <a:lnTo>
                    <a:pt x="915977" y="37193"/>
                  </a:lnTo>
                  <a:lnTo>
                    <a:pt x="963457" y="52872"/>
                  </a:lnTo>
                  <a:lnTo>
                    <a:pt x="1008481" y="71030"/>
                  </a:lnTo>
                  <a:lnTo>
                    <a:pt x="1050881" y="91554"/>
                  </a:lnTo>
                  <a:lnTo>
                    <a:pt x="1090485" y="114328"/>
                  </a:lnTo>
                  <a:lnTo>
                    <a:pt x="1127124" y="139238"/>
                  </a:lnTo>
                  <a:lnTo>
                    <a:pt x="1160628" y="166171"/>
                  </a:lnTo>
                  <a:lnTo>
                    <a:pt x="1190827" y="195011"/>
                  </a:lnTo>
                  <a:lnTo>
                    <a:pt x="1217551" y="225644"/>
                  </a:lnTo>
                  <a:lnTo>
                    <a:pt x="1240630" y="257956"/>
                  </a:lnTo>
                  <a:lnTo>
                    <a:pt x="1259894" y="291832"/>
                  </a:lnTo>
                  <a:lnTo>
                    <a:pt x="1275172" y="327158"/>
                  </a:lnTo>
                  <a:lnTo>
                    <a:pt x="1286296" y="363819"/>
                  </a:lnTo>
                  <a:lnTo>
                    <a:pt x="1293095" y="401701"/>
                  </a:lnTo>
                  <a:lnTo>
                    <a:pt x="1295400" y="440690"/>
                  </a:lnTo>
                  <a:lnTo>
                    <a:pt x="1293095" y="479488"/>
                  </a:lnTo>
                  <a:lnTo>
                    <a:pt x="1286296" y="517200"/>
                  </a:lnTo>
                  <a:lnTo>
                    <a:pt x="1275172" y="553710"/>
                  </a:lnTo>
                  <a:lnTo>
                    <a:pt x="1259894" y="588902"/>
                  </a:lnTo>
                  <a:lnTo>
                    <a:pt x="1240630" y="622661"/>
                  </a:lnTo>
                  <a:lnTo>
                    <a:pt x="1217551" y="654872"/>
                  </a:lnTo>
                  <a:lnTo>
                    <a:pt x="1190827" y="685418"/>
                  </a:lnTo>
                  <a:lnTo>
                    <a:pt x="1160628" y="714184"/>
                  </a:lnTo>
                  <a:lnTo>
                    <a:pt x="1127124" y="741056"/>
                  </a:lnTo>
                  <a:lnTo>
                    <a:pt x="1090485" y="765916"/>
                  </a:lnTo>
                  <a:lnTo>
                    <a:pt x="1050881" y="788650"/>
                  </a:lnTo>
                  <a:lnTo>
                    <a:pt x="1008481" y="809142"/>
                  </a:lnTo>
                  <a:lnTo>
                    <a:pt x="963457" y="827277"/>
                  </a:lnTo>
                  <a:lnTo>
                    <a:pt x="915977" y="842939"/>
                  </a:lnTo>
                  <a:lnTo>
                    <a:pt x="866212" y="856012"/>
                  </a:lnTo>
                  <a:lnTo>
                    <a:pt x="814332" y="866382"/>
                  </a:lnTo>
                  <a:lnTo>
                    <a:pt x="760506" y="873931"/>
                  </a:lnTo>
                  <a:lnTo>
                    <a:pt x="704906" y="878546"/>
                  </a:lnTo>
                  <a:lnTo>
                    <a:pt x="647700" y="880110"/>
                  </a:lnTo>
                  <a:lnTo>
                    <a:pt x="590493" y="878546"/>
                  </a:lnTo>
                  <a:lnTo>
                    <a:pt x="534893" y="873931"/>
                  </a:lnTo>
                  <a:lnTo>
                    <a:pt x="481067" y="866382"/>
                  </a:lnTo>
                  <a:lnTo>
                    <a:pt x="429187" y="856012"/>
                  </a:lnTo>
                  <a:lnTo>
                    <a:pt x="379422" y="842939"/>
                  </a:lnTo>
                  <a:lnTo>
                    <a:pt x="331942" y="827277"/>
                  </a:lnTo>
                  <a:lnTo>
                    <a:pt x="286918" y="809142"/>
                  </a:lnTo>
                  <a:lnTo>
                    <a:pt x="244518" y="788650"/>
                  </a:lnTo>
                  <a:lnTo>
                    <a:pt x="204914" y="765916"/>
                  </a:lnTo>
                  <a:lnTo>
                    <a:pt x="168275" y="741056"/>
                  </a:lnTo>
                  <a:lnTo>
                    <a:pt x="134771" y="714184"/>
                  </a:lnTo>
                  <a:lnTo>
                    <a:pt x="104572" y="685418"/>
                  </a:lnTo>
                  <a:lnTo>
                    <a:pt x="77848" y="654872"/>
                  </a:lnTo>
                  <a:lnTo>
                    <a:pt x="54769" y="622661"/>
                  </a:lnTo>
                  <a:lnTo>
                    <a:pt x="35505" y="588902"/>
                  </a:lnTo>
                  <a:lnTo>
                    <a:pt x="20227" y="553710"/>
                  </a:lnTo>
                  <a:lnTo>
                    <a:pt x="9103" y="517200"/>
                  </a:lnTo>
                  <a:lnTo>
                    <a:pt x="2304" y="479488"/>
                  </a:lnTo>
                  <a:lnTo>
                    <a:pt x="0" y="440690"/>
                  </a:lnTo>
                  <a:lnTo>
                    <a:pt x="2304" y="401701"/>
                  </a:lnTo>
                  <a:lnTo>
                    <a:pt x="9103" y="363819"/>
                  </a:lnTo>
                  <a:lnTo>
                    <a:pt x="20227" y="327158"/>
                  </a:lnTo>
                  <a:lnTo>
                    <a:pt x="35505" y="291832"/>
                  </a:lnTo>
                  <a:lnTo>
                    <a:pt x="54769" y="257956"/>
                  </a:lnTo>
                  <a:lnTo>
                    <a:pt x="77848" y="225644"/>
                  </a:lnTo>
                  <a:lnTo>
                    <a:pt x="104572" y="195011"/>
                  </a:lnTo>
                  <a:lnTo>
                    <a:pt x="134771" y="166171"/>
                  </a:lnTo>
                  <a:lnTo>
                    <a:pt x="168275" y="139238"/>
                  </a:lnTo>
                  <a:lnTo>
                    <a:pt x="204914" y="114328"/>
                  </a:lnTo>
                  <a:lnTo>
                    <a:pt x="244518" y="91554"/>
                  </a:lnTo>
                  <a:lnTo>
                    <a:pt x="286918" y="71030"/>
                  </a:lnTo>
                  <a:lnTo>
                    <a:pt x="331942" y="52872"/>
                  </a:lnTo>
                  <a:lnTo>
                    <a:pt x="379422" y="37193"/>
                  </a:lnTo>
                  <a:lnTo>
                    <a:pt x="429187" y="24109"/>
                  </a:lnTo>
                  <a:lnTo>
                    <a:pt x="481067" y="13732"/>
                  </a:lnTo>
                  <a:lnTo>
                    <a:pt x="534893" y="6179"/>
                  </a:lnTo>
                  <a:lnTo>
                    <a:pt x="590493" y="1564"/>
                  </a:lnTo>
                  <a:lnTo>
                    <a:pt x="647700" y="0"/>
                  </a:lnTo>
                  <a:close/>
                </a:path>
                <a:path w="1296670" h="881379">
                  <a:moveTo>
                    <a:pt x="0" y="0"/>
                  </a:moveTo>
                  <a:lnTo>
                    <a:pt x="0" y="0"/>
                  </a:lnTo>
                </a:path>
                <a:path w="1296670" h="881379">
                  <a:moveTo>
                    <a:pt x="1296670" y="881380"/>
                  </a:moveTo>
                  <a:lnTo>
                    <a:pt x="1296670" y="88138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99489" y="4268470"/>
              <a:ext cx="3910329" cy="1788160"/>
            </a:xfrm>
            <a:custGeom>
              <a:avLst/>
              <a:gdLst/>
              <a:ahLst/>
              <a:cxnLst/>
              <a:rect l="l" t="t" r="r" b="b"/>
              <a:pathLst>
                <a:path w="3910329" h="1788160">
                  <a:moveTo>
                    <a:pt x="0" y="1210309"/>
                  </a:moveTo>
                  <a:lnTo>
                    <a:pt x="56371" y="1203134"/>
                  </a:lnTo>
                  <a:lnTo>
                    <a:pt x="108307" y="1200527"/>
                  </a:lnTo>
                  <a:lnTo>
                    <a:pt x="157207" y="1202295"/>
                  </a:lnTo>
                  <a:lnTo>
                    <a:pt x="204469" y="1208246"/>
                  </a:lnTo>
                  <a:lnTo>
                    <a:pt x="251494" y="1218185"/>
                  </a:lnTo>
                  <a:lnTo>
                    <a:pt x="299680" y="1231919"/>
                  </a:lnTo>
                  <a:lnTo>
                    <a:pt x="350425" y="1249255"/>
                  </a:lnTo>
                  <a:lnTo>
                    <a:pt x="405129" y="1269999"/>
                  </a:lnTo>
                  <a:lnTo>
                    <a:pt x="463568" y="1293719"/>
                  </a:lnTo>
                  <a:lnTo>
                    <a:pt x="503767" y="1309062"/>
                  </a:lnTo>
                  <a:lnTo>
                    <a:pt x="532059" y="1318852"/>
                  </a:lnTo>
                  <a:lnTo>
                    <a:pt x="554775" y="1325909"/>
                  </a:lnTo>
                  <a:lnTo>
                    <a:pt x="578246" y="1333055"/>
                  </a:lnTo>
                  <a:lnTo>
                    <a:pt x="608803" y="1343112"/>
                  </a:lnTo>
                  <a:lnTo>
                    <a:pt x="652779" y="1358899"/>
                  </a:lnTo>
                  <a:lnTo>
                    <a:pt x="706913" y="1376878"/>
                  </a:lnTo>
                  <a:lnTo>
                    <a:pt x="796290" y="1406524"/>
                  </a:lnTo>
                  <a:lnTo>
                    <a:pt x="879951" y="1434266"/>
                  </a:lnTo>
                  <a:lnTo>
                    <a:pt x="916940" y="1446529"/>
                  </a:lnTo>
                  <a:lnTo>
                    <a:pt x="965514" y="1460418"/>
                  </a:lnTo>
                  <a:lnTo>
                    <a:pt x="1015044" y="1473662"/>
                  </a:lnTo>
                  <a:lnTo>
                    <a:pt x="1064930" y="1486085"/>
                  </a:lnTo>
                  <a:lnTo>
                    <a:pt x="1114571" y="1497507"/>
                  </a:lnTo>
                  <a:lnTo>
                    <a:pt x="1163368" y="1507752"/>
                  </a:lnTo>
                  <a:lnTo>
                    <a:pt x="1210720" y="1516642"/>
                  </a:lnTo>
                  <a:lnTo>
                    <a:pt x="1256030" y="1523999"/>
                  </a:lnTo>
                  <a:lnTo>
                    <a:pt x="1301064" y="1522610"/>
                  </a:lnTo>
                  <a:lnTo>
                    <a:pt x="1353244" y="1520785"/>
                  </a:lnTo>
                  <a:lnTo>
                    <a:pt x="1381987" y="1518721"/>
                  </a:lnTo>
                  <a:lnTo>
                    <a:pt x="1389238" y="1518073"/>
                  </a:lnTo>
                  <a:lnTo>
                    <a:pt x="1401941" y="1517213"/>
                  </a:lnTo>
                  <a:lnTo>
                    <a:pt x="1422805" y="1516062"/>
                  </a:lnTo>
                  <a:lnTo>
                    <a:pt x="1454544" y="1514541"/>
                  </a:lnTo>
                  <a:lnTo>
                    <a:pt x="1499870" y="1512569"/>
                  </a:lnTo>
                  <a:lnTo>
                    <a:pt x="1547078" y="1503501"/>
                  </a:lnTo>
                  <a:lnTo>
                    <a:pt x="1593691" y="1485741"/>
                  </a:lnTo>
                  <a:lnTo>
                    <a:pt x="1640066" y="1464885"/>
                  </a:lnTo>
                  <a:lnTo>
                    <a:pt x="1686560" y="1446529"/>
                  </a:lnTo>
                  <a:lnTo>
                    <a:pt x="1726267" y="1428908"/>
                  </a:lnTo>
                  <a:lnTo>
                    <a:pt x="1786096" y="1397952"/>
                  </a:lnTo>
                  <a:lnTo>
                    <a:pt x="1845687" y="1366520"/>
                  </a:lnTo>
                  <a:lnTo>
                    <a:pt x="1884679" y="1347469"/>
                  </a:lnTo>
                  <a:lnTo>
                    <a:pt x="1973579" y="1304289"/>
                  </a:lnTo>
                  <a:lnTo>
                    <a:pt x="2027197" y="1277104"/>
                  </a:lnTo>
                  <a:lnTo>
                    <a:pt x="2082422" y="1226661"/>
                  </a:lnTo>
                  <a:lnTo>
                    <a:pt x="2119153" y="1202689"/>
                  </a:lnTo>
                  <a:lnTo>
                    <a:pt x="2163742" y="1186338"/>
                  </a:lnTo>
                  <a:lnTo>
                    <a:pt x="2218690" y="1170939"/>
                  </a:lnTo>
                  <a:lnTo>
                    <a:pt x="2260482" y="1165554"/>
                  </a:lnTo>
                  <a:lnTo>
                    <a:pt x="2304532" y="1165107"/>
                  </a:lnTo>
                  <a:lnTo>
                    <a:pt x="2350770" y="1170304"/>
                  </a:lnTo>
                  <a:lnTo>
                    <a:pt x="2399124" y="1181852"/>
                  </a:lnTo>
                  <a:lnTo>
                    <a:pt x="2449524" y="1200455"/>
                  </a:lnTo>
                  <a:lnTo>
                    <a:pt x="2501900" y="1226819"/>
                  </a:lnTo>
                  <a:lnTo>
                    <a:pt x="2546574" y="1242274"/>
                  </a:lnTo>
                  <a:lnTo>
                    <a:pt x="2600677" y="1261392"/>
                  </a:lnTo>
                  <a:lnTo>
                    <a:pt x="2652042" y="1284111"/>
                  </a:lnTo>
                  <a:lnTo>
                    <a:pt x="2676773" y="1296366"/>
                  </a:lnTo>
                  <a:lnTo>
                    <a:pt x="2711789" y="1313577"/>
                  </a:lnTo>
                  <a:lnTo>
                    <a:pt x="2760980" y="1337309"/>
                  </a:lnTo>
                  <a:lnTo>
                    <a:pt x="2820200" y="1351557"/>
                  </a:lnTo>
                  <a:lnTo>
                    <a:pt x="2864639" y="1362307"/>
                  </a:lnTo>
                  <a:lnTo>
                    <a:pt x="2920322" y="1376701"/>
                  </a:lnTo>
                  <a:lnTo>
                    <a:pt x="2962684" y="1393241"/>
                  </a:lnTo>
                  <a:lnTo>
                    <a:pt x="2976981" y="1400796"/>
                  </a:lnTo>
                  <a:lnTo>
                    <a:pt x="2996012" y="1410784"/>
                  </a:lnTo>
                  <a:lnTo>
                    <a:pt x="3022565" y="1424053"/>
                  </a:lnTo>
                  <a:lnTo>
                    <a:pt x="3059430" y="1441449"/>
                  </a:lnTo>
                  <a:lnTo>
                    <a:pt x="3110712" y="1473505"/>
                  </a:lnTo>
                  <a:lnTo>
                    <a:pt x="3150493" y="1491309"/>
                  </a:lnTo>
                  <a:lnTo>
                    <a:pt x="3182937" y="1501139"/>
                  </a:lnTo>
                  <a:lnTo>
                    <a:pt x="3212206" y="1509277"/>
                  </a:lnTo>
                  <a:lnTo>
                    <a:pt x="3242462" y="1522000"/>
                  </a:lnTo>
                  <a:lnTo>
                    <a:pt x="3277870" y="1545589"/>
                  </a:lnTo>
                  <a:lnTo>
                    <a:pt x="3312933" y="1571552"/>
                  </a:lnTo>
                  <a:lnTo>
                    <a:pt x="3352073" y="1597128"/>
                  </a:lnTo>
                  <a:lnTo>
                    <a:pt x="3394004" y="1622589"/>
                  </a:lnTo>
                  <a:lnTo>
                    <a:pt x="3437440" y="1648207"/>
                  </a:lnTo>
                  <a:lnTo>
                    <a:pt x="3481096" y="1674253"/>
                  </a:lnTo>
                  <a:lnTo>
                    <a:pt x="3523685" y="1701000"/>
                  </a:lnTo>
                  <a:lnTo>
                    <a:pt x="3563923" y="1728719"/>
                  </a:lnTo>
                  <a:lnTo>
                    <a:pt x="3600523" y="1757681"/>
                  </a:lnTo>
                  <a:lnTo>
                    <a:pt x="3632200" y="1788159"/>
                  </a:lnTo>
                </a:path>
                <a:path w="3910329" h="1788160">
                  <a:moveTo>
                    <a:pt x="0" y="1155699"/>
                  </a:moveTo>
                  <a:lnTo>
                    <a:pt x="0" y="1155699"/>
                  </a:lnTo>
                </a:path>
                <a:path w="3910329" h="1788160">
                  <a:moveTo>
                    <a:pt x="3632200" y="1788159"/>
                  </a:moveTo>
                  <a:lnTo>
                    <a:pt x="3632200" y="1788159"/>
                  </a:lnTo>
                </a:path>
                <a:path w="3910329" h="1788160">
                  <a:moveTo>
                    <a:pt x="66040" y="577849"/>
                  </a:moveTo>
                  <a:lnTo>
                    <a:pt x="122411" y="585023"/>
                  </a:lnTo>
                  <a:lnTo>
                    <a:pt x="174347" y="587613"/>
                  </a:lnTo>
                  <a:lnTo>
                    <a:pt x="223247" y="585797"/>
                  </a:lnTo>
                  <a:lnTo>
                    <a:pt x="270509" y="579754"/>
                  </a:lnTo>
                  <a:lnTo>
                    <a:pt x="317534" y="569664"/>
                  </a:lnTo>
                  <a:lnTo>
                    <a:pt x="365720" y="555704"/>
                  </a:lnTo>
                  <a:lnTo>
                    <a:pt x="416465" y="538053"/>
                  </a:lnTo>
                  <a:lnTo>
                    <a:pt x="471169" y="516889"/>
                  </a:lnTo>
                  <a:lnTo>
                    <a:pt x="529608" y="493641"/>
                  </a:lnTo>
                  <a:lnTo>
                    <a:pt x="569807" y="478634"/>
                  </a:lnTo>
                  <a:lnTo>
                    <a:pt x="598099" y="469070"/>
                  </a:lnTo>
                  <a:lnTo>
                    <a:pt x="620815" y="462150"/>
                  </a:lnTo>
                  <a:lnTo>
                    <a:pt x="644286" y="455074"/>
                  </a:lnTo>
                  <a:lnTo>
                    <a:pt x="674843" y="445044"/>
                  </a:lnTo>
                  <a:lnTo>
                    <a:pt x="718820" y="429259"/>
                  </a:lnTo>
                  <a:lnTo>
                    <a:pt x="772953" y="410547"/>
                  </a:lnTo>
                  <a:lnTo>
                    <a:pt x="862329" y="380523"/>
                  </a:lnTo>
                  <a:lnTo>
                    <a:pt x="945991" y="352643"/>
                  </a:lnTo>
                  <a:lnTo>
                    <a:pt x="982979" y="340359"/>
                  </a:lnTo>
                  <a:lnTo>
                    <a:pt x="1031154" y="326875"/>
                  </a:lnTo>
                  <a:lnTo>
                    <a:pt x="1080529" y="313812"/>
                  </a:lnTo>
                  <a:lnTo>
                    <a:pt x="1130436" y="301438"/>
                  </a:lnTo>
                  <a:lnTo>
                    <a:pt x="1180211" y="290019"/>
                  </a:lnTo>
                  <a:lnTo>
                    <a:pt x="1229185" y="279822"/>
                  </a:lnTo>
                  <a:lnTo>
                    <a:pt x="1276694" y="271113"/>
                  </a:lnTo>
                  <a:lnTo>
                    <a:pt x="1322070" y="264159"/>
                  </a:lnTo>
                  <a:lnTo>
                    <a:pt x="1367103" y="265282"/>
                  </a:lnTo>
                  <a:lnTo>
                    <a:pt x="1419264" y="266838"/>
                  </a:lnTo>
                  <a:lnTo>
                    <a:pt x="1447775" y="269052"/>
                  </a:lnTo>
                  <a:lnTo>
                    <a:pt x="1454902" y="269804"/>
                  </a:lnTo>
                  <a:lnTo>
                    <a:pt x="1467445" y="270767"/>
                  </a:lnTo>
                  <a:lnTo>
                    <a:pt x="1488110" y="272009"/>
                  </a:lnTo>
                  <a:lnTo>
                    <a:pt x="1519606" y="273594"/>
                  </a:lnTo>
                  <a:lnTo>
                    <a:pt x="1564640" y="275589"/>
                  </a:lnTo>
                  <a:lnTo>
                    <a:pt x="1612582" y="284102"/>
                  </a:lnTo>
                  <a:lnTo>
                    <a:pt x="1659572" y="301783"/>
                  </a:lnTo>
                  <a:lnTo>
                    <a:pt x="1706086" y="322560"/>
                  </a:lnTo>
                  <a:lnTo>
                    <a:pt x="1752600" y="340359"/>
                  </a:lnTo>
                  <a:lnTo>
                    <a:pt x="1792287" y="358695"/>
                  </a:lnTo>
                  <a:lnTo>
                    <a:pt x="1851977" y="389889"/>
                  </a:lnTo>
                  <a:lnTo>
                    <a:pt x="1911191" y="421084"/>
                  </a:lnTo>
                  <a:lnTo>
                    <a:pt x="1949450" y="439419"/>
                  </a:lnTo>
                  <a:lnTo>
                    <a:pt x="1973579" y="445115"/>
                  </a:lnTo>
                  <a:lnTo>
                    <a:pt x="2016760" y="453548"/>
                  </a:lnTo>
                  <a:lnTo>
                    <a:pt x="2069464" y="466030"/>
                  </a:lnTo>
                  <a:lnTo>
                    <a:pt x="2122170" y="483869"/>
                  </a:lnTo>
                  <a:lnTo>
                    <a:pt x="2172005" y="510734"/>
                  </a:lnTo>
                  <a:lnTo>
                    <a:pt x="2216055" y="523522"/>
                  </a:lnTo>
                  <a:lnTo>
                    <a:pt x="2256155" y="527208"/>
                  </a:lnTo>
                  <a:lnTo>
                    <a:pt x="2294137" y="526767"/>
                  </a:lnTo>
                  <a:lnTo>
                    <a:pt x="2331837" y="527173"/>
                  </a:lnTo>
                  <a:lnTo>
                    <a:pt x="2371090" y="533399"/>
                  </a:lnTo>
                  <a:lnTo>
                    <a:pt x="2427935" y="520740"/>
                  </a:lnTo>
                  <a:lnTo>
                    <a:pt x="2467711" y="512897"/>
                  </a:lnTo>
                  <a:lnTo>
                    <a:pt x="2502306" y="507065"/>
                  </a:lnTo>
                  <a:lnTo>
                    <a:pt x="2543606" y="500440"/>
                  </a:lnTo>
                  <a:lnTo>
                    <a:pt x="2603500" y="490219"/>
                  </a:lnTo>
                  <a:lnTo>
                    <a:pt x="2660198" y="470633"/>
                  </a:lnTo>
                  <a:lnTo>
                    <a:pt x="2699723" y="458244"/>
                  </a:lnTo>
                  <a:lnTo>
                    <a:pt x="2753737" y="445906"/>
                  </a:lnTo>
                  <a:lnTo>
                    <a:pt x="2781466" y="441382"/>
                  </a:lnTo>
                  <a:lnTo>
                    <a:pt x="2818503" y="434902"/>
                  </a:lnTo>
                  <a:lnTo>
                    <a:pt x="2871470" y="424179"/>
                  </a:lnTo>
                  <a:lnTo>
                    <a:pt x="2914712" y="400716"/>
                  </a:lnTo>
                  <a:lnTo>
                    <a:pt x="2951180" y="384828"/>
                  </a:lnTo>
                  <a:lnTo>
                    <a:pt x="2984670" y="373361"/>
                  </a:lnTo>
                  <a:lnTo>
                    <a:pt x="3018982" y="363160"/>
                  </a:lnTo>
                  <a:lnTo>
                    <a:pt x="3057915" y="351071"/>
                  </a:lnTo>
                  <a:lnTo>
                    <a:pt x="3105268" y="333939"/>
                  </a:lnTo>
                  <a:lnTo>
                    <a:pt x="3164840" y="308609"/>
                  </a:lnTo>
                  <a:lnTo>
                    <a:pt x="3216962" y="275707"/>
                  </a:lnTo>
                  <a:lnTo>
                    <a:pt x="3258820" y="255787"/>
                  </a:lnTo>
                  <a:lnTo>
                    <a:pt x="3293903" y="243204"/>
                  </a:lnTo>
                  <a:lnTo>
                    <a:pt x="3325706" y="232315"/>
                  </a:lnTo>
                  <a:lnTo>
                    <a:pt x="3357721" y="217475"/>
                  </a:lnTo>
                  <a:lnTo>
                    <a:pt x="3393440" y="193039"/>
                  </a:lnTo>
                  <a:lnTo>
                    <a:pt x="3436512" y="162485"/>
                  </a:lnTo>
                  <a:lnTo>
                    <a:pt x="3481273" y="136774"/>
                  </a:lnTo>
                  <a:lnTo>
                    <a:pt x="3526767" y="113596"/>
                  </a:lnTo>
                  <a:lnTo>
                    <a:pt x="3572039" y="90640"/>
                  </a:lnTo>
                  <a:lnTo>
                    <a:pt x="3616134" y="65595"/>
                  </a:lnTo>
                  <a:lnTo>
                    <a:pt x="3658096" y="36152"/>
                  </a:lnTo>
                  <a:lnTo>
                    <a:pt x="3696970" y="0"/>
                  </a:lnTo>
                </a:path>
                <a:path w="3910329" h="1788160">
                  <a:moveTo>
                    <a:pt x="66040" y="0"/>
                  </a:moveTo>
                  <a:lnTo>
                    <a:pt x="66040" y="0"/>
                  </a:lnTo>
                </a:path>
                <a:path w="3910329" h="1788160">
                  <a:moveTo>
                    <a:pt x="3696970" y="603249"/>
                  </a:moveTo>
                  <a:lnTo>
                    <a:pt x="3696970" y="603249"/>
                  </a:lnTo>
                </a:path>
                <a:path w="3910329" h="1788160">
                  <a:moveTo>
                    <a:pt x="3737610" y="290829"/>
                  </a:moveTo>
                  <a:lnTo>
                    <a:pt x="3674744" y="313848"/>
                  </a:lnTo>
                  <a:lnTo>
                    <a:pt x="3615690" y="345439"/>
                  </a:lnTo>
                  <a:lnTo>
                    <a:pt x="3584098" y="370760"/>
                  </a:lnTo>
                  <a:lnTo>
                    <a:pt x="3552507" y="393699"/>
                  </a:lnTo>
                  <a:lnTo>
                    <a:pt x="3518534" y="411876"/>
                  </a:lnTo>
                  <a:lnTo>
                    <a:pt x="3479800" y="422909"/>
                  </a:lnTo>
                  <a:lnTo>
                    <a:pt x="3448744" y="438765"/>
                  </a:lnTo>
                  <a:lnTo>
                    <a:pt x="3428523" y="456406"/>
                  </a:lnTo>
                  <a:lnTo>
                    <a:pt x="3408541" y="473809"/>
                  </a:lnTo>
                  <a:lnTo>
                    <a:pt x="3378200" y="488949"/>
                  </a:lnTo>
                  <a:lnTo>
                    <a:pt x="3355975" y="496788"/>
                  </a:lnTo>
                  <a:lnTo>
                    <a:pt x="3330892" y="505936"/>
                  </a:lnTo>
                  <a:lnTo>
                    <a:pt x="3305333" y="514846"/>
                  </a:lnTo>
                  <a:lnTo>
                    <a:pt x="3281680" y="521969"/>
                  </a:lnTo>
                  <a:lnTo>
                    <a:pt x="3264336" y="530979"/>
                  </a:lnTo>
                  <a:lnTo>
                    <a:pt x="3241992" y="536892"/>
                  </a:lnTo>
                  <a:lnTo>
                    <a:pt x="3219172" y="542329"/>
                  </a:lnTo>
                  <a:lnTo>
                    <a:pt x="3200400" y="549909"/>
                  </a:lnTo>
                  <a:lnTo>
                    <a:pt x="3178829" y="554811"/>
                  </a:lnTo>
                  <a:lnTo>
                    <a:pt x="3150711" y="553878"/>
                  </a:lnTo>
                  <a:lnTo>
                    <a:pt x="3122354" y="552231"/>
                  </a:lnTo>
                  <a:lnTo>
                    <a:pt x="3100070" y="554989"/>
                  </a:lnTo>
                  <a:lnTo>
                    <a:pt x="3069907" y="569972"/>
                  </a:lnTo>
                  <a:lnTo>
                    <a:pt x="3029267" y="572928"/>
                  </a:lnTo>
                  <a:lnTo>
                    <a:pt x="2987198" y="572313"/>
                  </a:lnTo>
                  <a:lnTo>
                    <a:pt x="2952750" y="576579"/>
                  </a:lnTo>
                  <a:lnTo>
                    <a:pt x="2923500" y="587117"/>
                  </a:lnTo>
                  <a:lnTo>
                    <a:pt x="2875915" y="591343"/>
                  </a:lnTo>
                  <a:lnTo>
                    <a:pt x="2827377" y="593903"/>
                  </a:lnTo>
                  <a:lnTo>
                    <a:pt x="2795270" y="599439"/>
                  </a:lnTo>
                  <a:lnTo>
                    <a:pt x="2768163" y="604956"/>
                  </a:lnTo>
                  <a:lnTo>
                    <a:pt x="2718435" y="612139"/>
                  </a:lnTo>
                  <a:lnTo>
                    <a:pt x="2670611" y="618370"/>
                  </a:lnTo>
                  <a:lnTo>
                    <a:pt x="2649220" y="621029"/>
                  </a:lnTo>
                  <a:lnTo>
                    <a:pt x="2625436" y="632801"/>
                  </a:lnTo>
                  <a:lnTo>
                    <a:pt x="2576218" y="645771"/>
                  </a:lnTo>
                  <a:lnTo>
                    <a:pt x="2513806" y="658812"/>
                  </a:lnTo>
                  <a:lnTo>
                    <a:pt x="2450441" y="670795"/>
                  </a:lnTo>
                  <a:lnTo>
                    <a:pt x="2398365" y="680590"/>
                  </a:lnTo>
                  <a:lnTo>
                    <a:pt x="2369820" y="687069"/>
                  </a:lnTo>
                  <a:lnTo>
                    <a:pt x="2333585" y="707290"/>
                  </a:lnTo>
                  <a:lnTo>
                    <a:pt x="2279015" y="723106"/>
                  </a:lnTo>
                  <a:lnTo>
                    <a:pt x="2224444" y="738683"/>
                  </a:lnTo>
                  <a:lnTo>
                    <a:pt x="2188210" y="758189"/>
                  </a:lnTo>
                  <a:lnTo>
                    <a:pt x="2180590" y="780970"/>
                  </a:lnTo>
                  <a:lnTo>
                    <a:pt x="2169160" y="817562"/>
                  </a:lnTo>
                  <a:lnTo>
                    <a:pt x="2159635" y="863203"/>
                  </a:lnTo>
                  <a:lnTo>
                    <a:pt x="2157729" y="913129"/>
                  </a:lnTo>
                  <a:lnTo>
                    <a:pt x="2167768" y="952042"/>
                  </a:lnTo>
                  <a:lnTo>
                    <a:pt x="2197191" y="979373"/>
                  </a:lnTo>
                  <a:lnTo>
                    <a:pt x="2235819" y="998169"/>
                  </a:lnTo>
                  <a:lnTo>
                    <a:pt x="2273472" y="1011478"/>
                  </a:lnTo>
                  <a:lnTo>
                    <a:pt x="2299970" y="1022349"/>
                  </a:lnTo>
                  <a:lnTo>
                    <a:pt x="2317613" y="1030040"/>
                  </a:lnTo>
                  <a:lnTo>
                    <a:pt x="2345786" y="1037375"/>
                  </a:lnTo>
                  <a:lnTo>
                    <a:pt x="2384911" y="1045243"/>
                  </a:lnTo>
                  <a:lnTo>
                    <a:pt x="2435411" y="1054533"/>
                  </a:lnTo>
                  <a:lnTo>
                    <a:pt x="2497708" y="1066133"/>
                  </a:lnTo>
                  <a:lnTo>
                    <a:pt x="2572223" y="1080932"/>
                  </a:lnTo>
                  <a:lnTo>
                    <a:pt x="2659380" y="1099819"/>
                  </a:lnTo>
                  <a:lnTo>
                    <a:pt x="2712896" y="1111066"/>
                  </a:lnTo>
                  <a:lnTo>
                    <a:pt x="2751990" y="1120735"/>
                  </a:lnTo>
                  <a:lnTo>
                    <a:pt x="2806858" y="1139507"/>
                  </a:lnTo>
                  <a:lnTo>
                    <a:pt x="2863869" y="1164470"/>
                  </a:lnTo>
                  <a:lnTo>
                    <a:pt x="2905643" y="1181878"/>
                  </a:lnTo>
                  <a:lnTo>
                    <a:pt x="2962910" y="1203959"/>
                  </a:lnTo>
                  <a:lnTo>
                    <a:pt x="3027639" y="1236959"/>
                  </a:lnTo>
                  <a:lnTo>
                    <a:pt x="3074141" y="1254597"/>
                  </a:lnTo>
                  <a:lnTo>
                    <a:pt x="3109488" y="1262847"/>
                  </a:lnTo>
                  <a:lnTo>
                    <a:pt x="3140750" y="1267683"/>
                  </a:lnTo>
                  <a:lnTo>
                    <a:pt x="3175000" y="1275079"/>
                  </a:lnTo>
                  <a:lnTo>
                    <a:pt x="3204845" y="1290240"/>
                  </a:lnTo>
                  <a:lnTo>
                    <a:pt x="3236595" y="1297304"/>
                  </a:lnTo>
                  <a:lnTo>
                    <a:pt x="3269297" y="1301511"/>
                  </a:lnTo>
                  <a:lnTo>
                    <a:pt x="3302000" y="1308099"/>
                  </a:lnTo>
                  <a:lnTo>
                    <a:pt x="3325891" y="1316751"/>
                  </a:lnTo>
                  <a:lnTo>
                    <a:pt x="3356927" y="1320164"/>
                  </a:lnTo>
                  <a:lnTo>
                    <a:pt x="3388439" y="1321673"/>
                  </a:lnTo>
                  <a:lnTo>
                    <a:pt x="3413760" y="1324609"/>
                  </a:lnTo>
                  <a:lnTo>
                    <a:pt x="3435647" y="1337270"/>
                  </a:lnTo>
                  <a:lnTo>
                    <a:pt x="3456463" y="1344929"/>
                  </a:lnTo>
                  <a:lnTo>
                    <a:pt x="3477517" y="1350684"/>
                  </a:lnTo>
                  <a:lnTo>
                    <a:pt x="3500120" y="1357629"/>
                  </a:lnTo>
                  <a:lnTo>
                    <a:pt x="3526254" y="1378327"/>
                  </a:lnTo>
                  <a:lnTo>
                    <a:pt x="3551078" y="1386998"/>
                  </a:lnTo>
                  <a:lnTo>
                    <a:pt x="3574236" y="1392098"/>
                  </a:lnTo>
                  <a:lnTo>
                    <a:pt x="3595370" y="1402079"/>
                  </a:lnTo>
                  <a:lnTo>
                    <a:pt x="3608923" y="1421229"/>
                  </a:lnTo>
                  <a:lnTo>
                    <a:pt x="3621881" y="1434306"/>
                  </a:lnTo>
                  <a:lnTo>
                    <a:pt x="3635553" y="1446192"/>
                  </a:lnTo>
                  <a:lnTo>
                    <a:pt x="3651250" y="1461769"/>
                  </a:lnTo>
                  <a:lnTo>
                    <a:pt x="3668712" y="1480502"/>
                  </a:lnTo>
                  <a:lnTo>
                    <a:pt x="3684270" y="1495424"/>
                  </a:lnTo>
                  <a:lnTo>
                    <a:pt x="3699827" y="1507489"/>
                  </a:lnTo>
                  <a:lnTo>
                    <a:pt x="3717290" y="1517649"/>
                  </a:lnTo>
                  <a:lnTo>
                    <a:pt x="3736161" y="1529040"/>
                  </a:lnTo>
                  <a:lnTo>
                    <a:pt x="3754913" y="1542097"/>
                  </a:lnTo>
                  <a:lnTo>
                    <a:pt x="3773904" y="1553725"/>
                  </a:lnTo>
                  <a:lnTo>
                    <a:pt x="3793490" y="1560829"/>
                  </a:lnTo>
                  <a:lnTo>
                    <a:pt x="3831212" y="1585813"/>
                  </a:lnTo>
                  <a:lnTo>
                    <a:pt x="3861911" y="1607343"/>
                  </a:lnTo>
                  <a:lnTo>
                    <a:pt x="3887608" y="1622444"/>
                  </a:lnTo>
                  <a:lnTo>
                    <a:pt x="3910330" y="1628139"/>
                  </a:lnTo>
                </a:path>
                <a:path w="3910329" h="1788160">
                  <a:moveTo>
                    <a:pt x="2152650" y="290829"/>
                  </a:moveTo>
                  <a:lnTo>
                    <a:pt x="2152650" y="290829"/>
                  </a:lnTo>
                </a:path>
                <a:path w="3910329" h="1788160">
                  <a:moveTo>
                    <a:pt x="3910330" y="1628139"/>
                  </a:moveTo>
                  <a:lnTo>
                    <a:pt x="3910330" y="162813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75789" y="4445000"/>
              <a:ext cx="242570" cy="527050"/>
            </a:xfrm>
            <a:custGeom>
              <a:avLst/>
              <a:gdLst/>
              <a:ahLst/>
              <a:cxnLst/>
              <a:rect l="l" t="t" r="r" b="b"/>
              <a:pathLst>
                <a:path w="242569" h="527050">
                  <a:moveTo>
                    <a:pt x="0" y="0"/>
                  </a:moveTo>
                  <a:lnTo>
                    <a:pt x="162560" y="527050"/>
                  </a:lnTo>
                </a:path>
                <a:path w="242569" h="527050">
                  <a:moveTo>
                    <a:pt x="81280" y="0"/>
                  </a:moveTo>
                  <a:lnTo>
                    <a:pt x="242570" y="527050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68879" y="4445000"/>
              <a:ext cx="137160" cy="483870"/>
            </a:xfrm>
            <a:custGeom>
              <a:avLst/>
              <a:gdLst/>
              <a:ahLst/>
              <a:cxnLst/>
              <a:rect l="l" t="t" r="r" b="b"/>
              <a:pathLst>
                <a:path w="137160" h="483870">
                  <a:moveTo>
                    <a:pt x="55880" y="0"/>
                  </a:moveTo>
                  <a:lnTo>
                    <a:pt x="0" y="472439"/>
                  </a:lnTo>
                </a:path>
                <a:path w="137160" h="483870">
                  <a:moveTo>
                    <a:pt x="0" y="0"/>
                  </a:moveTo>
                  <a:lnTo>
                    <a:pt x="0" y="0"/>
                  </a:lnTo>
                </a:path>
                <a:path w="137160" h="483870">
                  <a:moveTo>
                    <a:pt x="55880" y="472439"/>
                  </a:moveTo>
                  <a:lnTo>
                    <a:pt x="55880" y="472439"/>
                  </a:lnTo>
                </a:path>
                <a:path w="137160" h="483870">
                  <a:moveTo>
                    <a:pt x="137159" y="0"/>
                  </a:moveTo>
                  <a:lnTo>
                    <a:pt x="86359" y="483869"/>
                  </a:lnTo>
                </a:path>
                <a:path w="137160" h="483870">
                  <a:moveTo>
                    <a:pt x="86359" y="0"/>
                  </a:moveTo>
                  <a:lnTo>
                    <a:pt x="86359" y="0"/>
                  </a:lnTo>
                </a:path>
                <a:path w="137160" h="483870">
                  <a:moveTo>
                    <a:pt x="137159" y="483869"/>
                  </a:moveTo>
                  <a:lnTo>
                    <a:pt x="137159" y="483869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48610" y="4532630"/>
              <a:ext cx="1372870" cy="615950"/>
            </a:xfrm>
            <a:custGeom>
              <a:avLst/>
              <a:gdLst/>
              <a:ahLst/>
              <a:cxnLst/>
              <a:rect l="l" t="t" r="r" b="b"/>
              <a:pathLst>
                <a:path w="1372870" h="615950">
                  <a:moveTo>
                    <a:pt x="0" y="615950"/>
                  </a:moveTo>
                  <a:lnTo>
                    <a:pt x="450850" y="571500"/>
                  </a:lnTo>
                </a:path>
                <a:path w="1372870" h="615950">
                  <a:moveTo>
                    <a:pt x="1215389" y="0"/>
                  </a:moveTo>
                  <a:lnTo>
                    <a:pt x="1372869" y="495300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35119" y="5500370"/>
              <a:ext cx="252729" cy="478790"/>
            </a:xfrm>
            <a:custGeom>
              <a:avLst/>
              <a:gdLst/>
              <a:ahLst/>
              <a:cxnLst/>
              <a:rect l="l" t="t" r="r" b="b"/>
              <a:pathLst>
                <a:path w="252729" h="478789">
                  <a:moveTo>
                    <a:pt x="172719" y="0"/>
                  </a:moveTo>
                  <a:lnTo>
                    <a:pt x="0" y="478789"/>
                  </a:lnTo>
                </a:path>
                <a:path w="252729" h="478789">
                  <a:moveTo>
                    <a:pt x="0" y="0"/>
                  </a:moveTo>
                  <a:lnTo>
                    <a:pt x="0" y="0"/>
                  </a:lnTo>
                </a:path>
                <a:path w="252729" h="478789">
                  <a:moveTo>
                    <a:pt x="172719" y="478789"/>
                  </a:moveTo>
                  <a:lnTo>
                    <a:pt x="172719" y="478789"/>
                  </a:lnTo>
                </a:path>
                <a:path w="252729" h="478789">
                  <a:moveTo>
                    <a:pt x="252729" y="0"/>
                  </a:moveTo>
                  <a:lnTo>
                    <a:pt x="86359" y="467359"/>
                  </a:lnTo>
                </a:path>
                <a:path w="252729" h="478789">
                  <a:moveTo>
                    <a:pt x="86359" y="0"/>
                  </a:moveTo>
                  <a:lnTo>
                    <a:pt x="86359" y="0"/>
                  </a:lnTo>
                </a:path>
                <a:path w="252729" h="478789">
                  <a:moveTo>
                    <a:pt x="252729" y="467359"/>
                  </a:moveTo>
                  <a:lnTo>
                    <a:pt x="252729" y="467359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524759" y="5412740"/>
              <a:ext cx="323850" cy="440690"/>
            </a:xfrm>
            <a:custGeom>
              <a:avLst/>
              <a:gdLst/>
              <a:ahLst/>
              <a:cxnLst/>
              <a:rect l="l" t="t" r="r" b="b"/>
              <a:pathLst>
                <a:path w="323850" h="440689">
                  <a:moveTo>
                    <a:pt x="0" y="0"/>
                  </a:moveTo>
                  <a:lnTo>
                    <a:pt x="242569" y="440690"/>
                  </a:lnTo>
                </a:path>
                <a:path w="323850" h="440689">
                  <a:moveTo>
                    <a:pt x="81279" y="0"/>
                  </a:moveTo>
                  <a:lnTo>
                    <a:pt x="323850" y="440690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94509" y="5191760"/>
              <a:ext cx="1504950" cy="721360"/>
            </a:xfrm>
            <a:custGeom>
              <a:avLst/>
              <a:gdLst/>
              <a:ahLst/>
              <a:cxnLst/>
              <a:rect l="l" t="t" r="r" b="b"/>
              <a:pathLst>
                <a:path w="1504950" h="721360">
                  <a:moveTo>
                    <a:pt x="162559" y="220979"/>
                  </a:moveTo>
                  <a:lnTo>
                    <a:pt x="0" y="683259"/>
                  </a:lnTo>
                </a:path>
                <a:path w="1504950" h="721360">
                  <a:moveTo>
                    <a:pt x="0" y="220979"/>
                  </a:moveTo>
                  <a:lnTo>
                    <a:pt x="0" y="220979"/>
                  </a:lnTo>
                </a:path>
                <a:path w="1504950" h="721360">
                  <a:moveTo>
                    <a:pt x="162559" y="683259"/>
                  </a:moveTo>
                  <a:lnTo>
                    <a:pt x="162559" y="683259"/>
                  </a:lnTo>
                </a:path>
                <a:path w="1504950" h="721360">
                  <a:moveTo>
                    <a:pt x="243839" y="220979"/>
                  </a:moveTo>
                  <a:lnTo>
                    <a:pt x="81279" y="721359"/>
                  </a:lnTo>
                </a:path>
                <a:path w="1504950" h="721360">
                  <a:moveTo>
                    <a:pt x="81279" y="220979"/>
                  </a:moveTo>
                  <a:lnTo>
                    <a:pt x="81279" y="220979"/>
                  </a:lnTo>
                </a:path>
                <a:path w="1504950" h="721360">
                  <a:moveTo>
                    <a:pt x="243839" y="721359"/>
                  </a:moveTo>
                  <a:lnTo>
                    <a:pt x="243839" y="721359"/>
                  </a:lnTo>
                </a:path>
                <a:path w="1504950" h="721360">
                  <a:moveTo>
                    <a:pt x="1038859" y="50800"/>
                  </a:moveTo>
                  <a:lnTo>
                    <a:pt x="1504950" y="0"/>
                  </a:lnTo>
                </a:path>
                <a:path w="1504950" h="721360">
                  <a:moveTo>
                    <a:pt x="1038859" y="0"/>
                  </a:moveTo>
                  <a:lnTo>
                    <a:pt x="1038859" y="0"/>
                  </a:lnTo>
                </a:path>
                <a:path w="1504950" h="721360">
                  <a:moveTo>
                    <a:pt x="1504950" y="50800"/>
                  </a:moveTo>
                  <a:lnTo>
                    <a:pt x="1504950" y="50800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759911" y="3726839"/>
            <a:ext cx="17906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46309" y="4335707"/>
            <a:ext cx="179060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74709" y="5173174"/>
            <a:ext cx="155185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98309" y="4335707"/>
            <a:ext cx="226809" cy="2593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1600" dirty="0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886797" y="3888397"/>
            <a:ext cx="151604" cy="457200"/>
          </a:xfrm>
          <a:custGeom>
            <a:avLst/>
            <a:gdLst/>
            <a:ahLst/>
            <a:cxnLst/>
            <a:rect l="l" t="t" r="r" b="b"/>
            <a:pathLst>
              <a:path w="161289" h="528320">
                <a:moveTo>
                  <a:pt x="0" y="0"/>
                </a:moveTo>
                <a:lnTo>
                  <a:pt x="161289" y="528319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5"/>
          </p:nvPr>
        </p:nvSpPr>
        <p:spPr>
          <a:xfrm>
            <a:off x="457200" y="6454140"/>
            <a:ext cx="7772400" cy="327660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7"/>
          </p:nvPr>
        </p:nvSpPr>
        <p:spPr>
          <a:xfrm>
            <a:off x="6583680" y="647700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5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7448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444">
              <a:lnSpc>
                <a:spcPts val="1573"/>
              </a:lnSpc>
            </a:pPr>
            <a:fld id="{81D60167-4931-47E6-BA6A-407CBD079E47}" type="slidenum">
              <a:rPr sz="1200" b="1" dirty="0"/>
              <a:pPr marL="121444">
                <a:lnSpc>
                  <a:spcPts val="1573"/>
                </a:lnSpc>
              </a:pPr>
              <a:t>6</a:t>
            </a:fld>
            <a:endParaRPr sz="1200" b="1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6624" y="766030"/>
            <a:ext cx="4157576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  <a:tabLst>
                <a:tab pos="1319193" algn="l"/>
              </a:tabLst>
            </a:pPr>
            <a:r>
              <a:rPr sz="4000" spc="-5" dirty="0" smtClean="0"/>
              <a:t>Order</a:t>
            </a:r>
            <a:r>
              <a:rPr lang="en-US" sz="4000" spc="-5" dirty="0" smtClean="0"/>
              <a:t> </a:t>
            </a:r>
            <a:r>
              <a:rPr sz="4000" spc="-5" dirty="0" smtClean="0"/>
              <a:t>and </a:t>
            </a:r>
            <a:r>
              <a:rPr lang="en-US" sz="4000" spc="-5" dirty="0" smtClean="0"/>
              <a:t>S</a:t>
            </a:r>
            <a:r>
              <a:rPr sz="4000" spc="-5" dirty="0" smtClean="0"/>
              <a:t>ize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707883" y="1771452"/>
            <a:ext cx="7559319" cy="3927401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538728" marR="39138" indent="-469659">
              <a:lnSpc>
                <a:spcPct val="123600"/>
              </a:lnSpc>
              <a:spcBef>
                <a:spcPts val="118"/>
              </a:spcBef>
              <a:buFont typeface="UnDotum"/>
              <a:buChar char=""/>
              <a:tabLst>
                <a:tab pos="538152" algn="l"/>
                <a:tab pos="538728" algn="l"/>
                <a:tab pos="2315494" algn="l"/>
              </a:tabLst>
            </a:pPr>
            <a:r>
              <a:rPr sz="2600" spc="-290" dirty="0">
                <a:latin typeface="Arial Black"/>
                <a:cs typeface="Arial Black"/>
              </a:rPr>
              <a:t>The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700" b="1" i="1" spc="9" dirty="0">
                <a:solidFill>
                  <a:srgbClr val="006FBF"/>
                </a:solidFill>
                <a:latin typeface="Arial"/>
                <a:cs typeface="Arial"/>
              </a:rPr>
              <a:t>order	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b="1" i="1" spc="-73" dirty="0">
                <a:latin typeface="Times New Roman"/>
                <a:cs typeface="Times New Roman"/>
              </a:rPr>
              <a:t>G</a:t>
            </a:r>
            <a:r>
              <a:rPr sz="2600" spc="-73" dirty="0">
                <a:latin typeface="Arial Black"/>
                <a:cs typeface="Arial Black"/>
              </a:rPr>
              <a:t>, </a:t>
            </a:r>
            <a:r>
              <a:rPr sz="2600" spc="-376" dirty="0">
                <a:latin typeface="Arial Black"/>
                <a:cs typeface="Arial Black"/>
              </a:rPr>
              <a:t>written </a:t>
            </a:r>
            <a:r>
              <a:rPr sz="2600" b="1" i="1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2600" spc="-77" dirty="0">
                <a:solidFill>
                  <a:srgbClr val="FF0000"/>
                </a:solidFill>
                <a:latin typeface="Arial Black"/>
                <a:cs typeface="Arial Black"/>
              </a:rPr>
              <a:t>(</a:t>
            </a:r>
            <a:r>
              <a:rPr sz="2600" b="1" i="1" spc="-77" dirty="0">
                <a:solidFill>
                  <a:srgbClr val="FF0000"/>
                </a:solidFill>
                <a:latin typeface="Times New Roman"/>
                <a:cs typeface="Times New Roman"/>
              </a:rPr>
              <a:t>G </a:t>
            </a:r>
            <a:r>
              <a:rPr sz="2600" spc="-91" dirty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r>
              <a:rPr sz="2700" i="1" spc="-91" dirty="0">
                <a:latin typeface="Arial"/>
                <a:cs typeface="Arial"/>
              </a:rPr>
              <a:t>, </a:t>
            </a:r>
            <a:r>
              <a:rPr sz="2600" spc="-295" dirty="0">
                <a:latin typeface="Arial Black"/>
                <a:cs typeface="Arial Black"/>
              </a:rPr>
              <a:t>is </a:t>
            </a:r>
            <a:r>
              <a:rPr sz="2600" spc="-344" dirty="0">
                <a:latin typeface="Arial Black"/>
                <a:cs typeface="Arial Black"/>
              </a:rPr>
              <a:t>the  </a:t>
            </a:r>
            <a:r>
              <a:rPr sz="2600" spc="-313" dirty="0">
                <a:latin typeface="Arial Black"/>
                <a:cs typeface="Arial Black"/>
              </a:rPr>
              <a:t>number 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331" dirty="0">
                <a:latin typeface="Arial Black"/>
                <a:cs typeface="Arial Black"/>
              </a:rPr>
              <a:t>vertices </a:t>
            </a:r>
            <a:r>
              <a:rPr sz="2600" spc="-295" dirty="0">
                <a:latin typeface="Arial Black"/>
                <a:cs typeface="Arial Black"/>
              </a:rPr>
              <a:t>in</a:t>
            </a:r>
            <a:r>
              <a:rPr sz="2600" spc="-222" dirty="0">
                <a:latin typeface="Arial Black"/>
                <a:cs typeface="Arial Black"/>
              </a:rPr>
              <a:t> </a:t>
            </a:r>
            <a:r>
              <a:rPr sz="2600" b="1" i="1" spc="-73" dirty="0">
                <a:latin typeface="Times New Roman"/>
                <a:cs typeface="Times New Roman"/>
              </a:rPr>
              <a:t>G</a:t>
            </a:r>
            <a:r>
              <a:rPr sz="2600" spc="-73" dirty="0">
                <a:latin typeface="Arial Black"/>
                <a:cs typeface="Arial Black"/>
              </a:rPr>
              <a:t>.</a:t>
            </a:r>
            <a:endParaRPr sz="2600" dirty="0">
              <a:latin typeface="Arial Black"/>
              <a:cs typeface="Arial Black"/>
            </a:endParaRPr>
          </a:p>
          <a:p>
            <a:pPr marL="538728" indent="-469659">
              <a:spcBef>
                <a:spcPts val="1677"/>
              </a:spcBef>
              <a:buFont typeface="UnDotum"/>
              <a:buChar char=""/>
              <a:tabLst>
                <a:tab pos="538152" algn="l"/>
                <a:tab pos="538728" algn="l"/>
                <a:tab pos="2534208" algn="l"/>
                <a:tab pos="3772822" algn="l"/>
              </a:tabLst>
            </a:pPr>
            <a:r>
              <a:rPr sz="2600" spc="-295" dirty="0">
                <a:latin typeface="Arial Black"/>
                <a:cs typeface="Arial Black"/>
              </a:rPr>
              <a:t>An</a:t>
            </a:r>
            <a:r>
              <a:rPr sz="2600" spc="-145" dirty="0">
                <a:latin typeface="Arial Black"/>
                <a:cs typeface="Arial Black"/>
              </a:rPr>
              <a:t> </a:t>
            </a:r>
            <a:r>
              <a:rPr sz="2700" i="1" spc="23" dirty="0">
                <a:solidFill>
                  <a:srgbClr val="006FBF"/>
                </a:solidFill>
                <a:latin typeface="Arial"/>
                <a:cs typeface="Arial"/>
              </a:rPr>
              <a:t>n</a:t>
            </a:r>
            <a:r>
              <a:rPr sz="2600" spc="23" dirty="0">
                <a:solidFill>
                  <a:srgbClr val="006FBF"/>
                </a:solidFill>
                <a:latin typeface="Arial Black"/>
                <a:cs typeface="Arial Black"/>
              </a:rPr>
              <a:t>-</a:t>
            </a:r>
            <a:r>
              <a:rPr sz="2700" b="1" i="1" spc="23" dirty="0">
                <a:solidFill>
                  <a:srgbClr val="006FBF"/>
                </a:solidFill>
                <a:latin typeface="Arial"/>
                <a:cs typeface="Arial"/>
              </a:rPr>
              <a:t>vertex	</a:t>
            </a:r>
            <a:r>
              <a:rPr sz="2700" b="1" i="1" spc="5" dirty="0">
                <a:solidFill>
                  <a:srgbClr val="006FBF"/>
                </a:solidFill>
                <a:latin typeface="Arial"/>
                <a:cs typeface="Arial"/>
              </a:rPr>
              <a:t>graph	</a:t>
            </a:r>
            <a:r>
              <a:rPr sz="2600" spc="-295" dirty="0">
                <a:latin typeface="Arial Black"/>
                <a:cs typeface="Arial Black"/>
              </a:rPr>
              <a:t>is a </a:t>
            </a:r>
            <a:r>
              <a:rPr sz="2600" spc="-290" dirty="0">
                <a:latin typeface="Arial Black"/>
                <a:cs typeface="Arial Black"/>
              </a:rPr>
              <a:t>graph of order</a:t>
            </a:r>
            <a:r>
              <a:rPr sz="2600" spc="-163" dirty="0">
                <a:latin typeface="Arial Black"/>
                <a:cs typeface="Arial Black"/>
              </a:rPr>
              <a:t> </a:t>
            </a:r>
            <a:r>
              <a:rPr sz="2700" i="1" spc="-100" dirty="0">
                <a:latin typeface="Arial"/>
                <a:cs typeface="Arial"/>
              </a:rPr>
              <a:t>n</a:t>
            </a:r>
            <a:r>
              <a:rPr sz="2600" spc="-100" dirty="0">
                <a:latin typeface="Arial Black"/>
                <a:cs typeface="Arial Black"/>
              </a:rPr>
              <a:t>.</a:t>
            </a:r>
            <a:endParaRPr sz="2600" dirty="0">
              <a:latin typeface="Arial Black"/>
              <a:cs typeface="Arial Black"/>
            </a:endParaRPr>
          </a:p>
          <a:p>
            <a:pPr marL="538728" marR="293538" indent="-469659">
              <a:lnSpc>
                <a:spcPct val="120600"/>
              </a:lnSpc>
              <a:spcBef>
                <a:spcPts val="988"/>
              </a:spcBef>
              <a:buFont typeface="UnDotum"/>
              <a:buChar char=""/>
              <a:tabLst>
                <a:tab pos="538152" algn="l"/>
                <a:tab pos="538728" algn="l"/>
                <a:tab pos="2099082" algn="l"/>
              </a:tabLst>
            </a:pPr>
            <a:r>
              <a:rPr sz="2600" spc="-290" dirty="0">
                <a:latin typeface="Arial Black"/>
                <a:cs typeface="Arial Black"/>
              </a:rPr>
              <a:t>The</a:t>
            </a:r>
            <a:r>
              <a:rPr sz="2600" spc="-140" dirty="0">
                <a:latin typeface="Arial Black"/>
                <a:cs typeface="Arial Black"/>
              </a:rPr>
              <a:t> </a:t>
            </a:r>
            <a:r>
              <a:rPr sz="2700" b="1" i="1" spc="41" dirty="0">
                <a:solidFill>
                  <a:srgbClr val="006FBF"/>
                </a:solidFill>
                <a:latin typeface="Arial"/>
                <a:cs typeface="Arial"/>
              </a:rPr>
              <a:t>size	</a:t>
            </a:r>
            <a:r>
              <a:rPr sz="2600" spc="-290" dirty="0">
                <a:latin typeface="Arial Black"/>
                <a:cs typeface="Arial Black"/>
              </a:rPr>
              <a:t>of </a:t>
            </a:r>
            <a:r>
              <a:rPr sz="2600" spc="-295" dirty="0">
                <a:latin typeface="Arial Black"/>
                <a:cs typeface="Arial Black"/>
              </a:rPr>
              <a:t>a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b="1" i="1" spc="-73" dirty="0">
                <a:latin typeface="Times New Roman"/>
                <a:cs typeface="Times New Roman"/>
              </a:rPr>
              <a:t>G</a:t>
            </a:r>
            <a:r>
              <a:rPr sz="2600" spc="-73" dirty="0">
                <a:latin typeface="Arial Black"/>
                <a:cs typeface="Arial Black"/>
              </a:rPr>
              <a:t>, </a:t>
            </a:r>
            <a:r>
              <a:rPr sz="2600" spc="-376" dirty="0">
                <a:latin typeface="Arial Black"/>
                <a:cs typeface="Arial Black"/>
              </a:rPr>
              <a:t>written </a:t>
            </a:r>
            <a:r>
              <a:rPr sz="2600" b="1" i="1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600" spc="-77" dirty="0">
                <a:solidFill>
                  <a:srgbClr val="FF0000"/>
                </a:solidFill>
                <a:latin typeface="Arial Black"/>
                <a:cs typeface="Arial Black"/>
              </a:rPr>
              <a:t>(</a:t>
            </a:r>
            <a:r>
              <a:rPr sz="2600" b="1" i="1" spc="-77" dirty="0">
                <a:solidFill>
                  <a:srgbClr val="FF0000"/>
                </a:solidFill>
                <a:latin typeface="Times New Roman"/>
                <a:cs typeface="Times New Roman"/>
              </a:rPr>
              <a:t>G </a:t>
            </a:r>
            <a:r>
              <a:rPr sz="2600" spc="-150" dirty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r>
              <a:rPr sz="2600" spc="-150" dirty="0">
                <a:latin typeface="Arial Black"/>
                <a:cs typeface="Arial Black"/>
              </a:rPr>
              <a:t>, </a:t>
            </a:r>
            <a:r>
              <a:rPr sz="2600" spc="-295" dirty="0">
                <a:latin typeface="Arial Black"/>
                <a:cs typeface="Arial Black"/>
              </a:rPr>
              <a:t>is </a:t>
            </a:r>
            <a:r>
              <a:rPr sz="2600" spc="-340" dirty="0">
                <a:latin typeface="Arial Black"/>
                <a:cs typeface="Arial Black"/>
              </a:rPr>
              <a:t>the  </a:t>
            </a:r>
            <a:r>
              <a:rPr sz="2600" spc="-313" dirty="0">
                <a:latin typeface="Arial Black"/>
                <a:cs typeface="Arial Black"/>
              </a:rPr>
              <a:t>number </a:t>
            </a:r>
            <a:r>
              <a:rPr sz="2600" spc="-290" dirty="0">
                <a:latin typeface="Arial Black"/>
                <a:cs typeface="Arial Black"/>
              </a:rPr>
              <a:t>of edges </a:t>
            </a:r>
            <a:r>
              <a:rPr sz="2600" spc="-295" dirty="0">
                <a:latin typeface="Arial Black"/>
                <a:cs typeface="Arial Black"/>
              </a:rPr>
              <a:t>in</a:t>
            </a:r>
            <a:r>
              <a:rPr sz="2600" spc="-272" dirty="0">
                <a:latin typeface="Arial Black"/>
                <a:cs typeface="Arial Black"/>
              </a:rPr>
              <a:t> </a:t>
            </a:r>
            <a:r>
              <a:rPr sz="2700" i="1" spc="-109" dirty="0">
                <a:latin typeface="Arial"/>
                <a:cs typeface="Arial"/>
              </a:rPr>
              <a:t>G</a:t>
            </a:r>
            <a:r>
              <a:rPr sz="2600" spc="-109" dirty="0">
                <a:latin typeface="Arial Black"/>
                <a:cs typeface="Arial Black"/>
              </a:rPr>
              <a:t>.</a:t>
            </a:r>
            <a:endParaRPr sz="2600" dirty="0">
              <a:latin typeface="Arial Black"/>
              <a:cs typeface="Arial Black"/>
            </a:endParaRPr>
          </a:p>
          <a:p>
            <a:pPr marL="538728" indent="-469659">
              <a:spcBef>
                <a:spcPts val="1758"/>
              </a:spcBef>
              <a:buFont typeface="UnDotum"/>
              <a:buChar char=""/>
              <a:tabLst>
                <a:tab pos="538152" algn="l"/>
                <a:tab pos="538728" algn="l"/>
              </a:tabLst>
            </a:pPr>
            <a:r>
              <a:rPr sz="2600" spc="-245" dirty="0">
                <a:latin typeface="Arial Black"/>
                <a:cs typeface="Arial Black"/>
              </a:rPr>
              <a:t>For </a:t>
            </a:r>
            <a:r>
              <a:rPr sz="2600" b="1" i="1" spc="18" dirty="0">
                <a:latin typeface="Times New Roman"/>
                <a:cs typeface="Times New Roman"/>
              </a:rPr>
              <a:t>n</a:t>
            </a:r>
            <a:r>
              <a:rPr sz="2600" spc="18" dirty="0">
                <a:latin typeface="Symbol"/>
                <a:cs typeface="Symbol"/>
              </a:rPr>
              <a:t></a:t>
            </a:r>
            <a:r>
              <a:rPr sz="2600" b="1" i="1" spc="18" dirty="0">
                <a:latin typeface="Times New Roman"/>
                <a:cs typeface="Times New Roman"/>
              </a:rPr>
              <a:t>N</a:t>
            </a:r>
            <a:r>
              <a:rPr sz="2600" spc="18" dirty="0">
                <a:latin typeface="Arial Black"/>
                <a:cs typeface="Arial Black"/>
              </a:rPr>
              <a:t>, </a:t>
            </a:r>
            <a:r>
              <a:rPr sz="2600" spc="-344" dirty="0">
                <a:latin typeface="Arial Black"/>
                <a:cs typeface="Arial Black"/>
              </a:rPr>
              <a:t>the </a:t>
            </a:r>
            <a:r>
              <a:rPr sz="2600" spc="-331" dirty="0">
                <a:latin typeface="Arial Black"/>
                <a:cs typeface="Arial Black"/>
              </a:rPr>
              <a:t>notation </a:t>
            </a:r>
            <a:r>
              <a:rPr sz="2600" spc="-150" dirty="0">
                <a:solidFill>
                  <a:srgbClr val="FF0000"/>
                </a:solidFill>
                <a:latin typeface="Arial Black"/>
                <a:cs typeface="Arial Black"/>
              </a:rPr>
              <a:t>[</a:t>
            </a:r>
            <a:r>
              <a:rPr sz="2600" b="1" i="1" spc="-150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2600" spc="-295" dirty="0">
                <a:solidFill>
                  <a:srgbClr val="FF0000"/>
                </a:solidFill>
                <a:latin typeface="Arial Black"/>
                <a:cs typeface="Arial Black"/>
              </a:rPr>
              <a:t>] </a:t>
            </a:r>
            <a:r>
              <a:rPr sz="2600" spc="-326" dirty="0">
                <a:latin typeface="Arial Black"/>
                <a:cs typeface="Arial Black"/>
              </a:rPr>
              <a:t>indicates </a:t>
            </a:r>
            <a:r>
              <a:rPr sz="2600" spc="-344" dirty="0">
                <a:latin typeface="Arial Black"/>
                <a:cs typeface="Arial Black"/>
              </a:rPr>
              <a:t>the</a:t>
            </a:r>
            <a:r>
              <a:rPr sz="2600" spc="-276" dirty="0">
                <a:latin typeface="Arial Black"/>
                <a:cs typeface="Arial Black"/>
              </a:rPr>
              <a:t> </a:t>
            </a:r>
            <a:r>
              <a:rPr sz="2600" spc="-340" dirty="0">
                <a:latin typeface="Arial Black"/>
                <a:cs typeface="Arial Black"/>
              </a:rPr>
              <a:t>set</a:t>
            </a:r>
            <a:endParaRPr sz="2600" dirty="0">
              <a:latin typeface="Arial Black"/>
              <a:cs typeface="Arial Black"/>
            </a:endParaRPr>
          </a:p>
          <a:p>
            <a:pPr marL="538728">
              <a:spcBef>
                <a:spcPts val="780"/>
              </a:spcBef>
            </a:pPr>
            <a:r>
              <a:rPr sz="2600" spc="-27" dirty="0">
                <a:latin typeface="Arial Black"/>
                <a:cs typeface="Arial Black"/>
              </a:rPr>
              <a:t>{</a:t>
            </a:r>
            <a:r>
              <a:rPr sz="2600" b="1" i="1" spc="-27" dirty="0">
                <a:latin typeface="Times New Roman"/>
                <a:cs typeface="Times New Roman"/>
              </a:rPr>
              <a:t>1,…, </a:t>
            </a:r>
            <a:r>
              <a:rPr sz="2600" b="1" i="1" dirty="0">
                <a:latin typeface="Times New Roman"/>
                <a:cs typeface="Times New Roman"/>
              </a:rPr>
              <a:t>n</a:t>
            </a:r>
            <a:r>
              <a:rPr sz="2600" b="1" i="1" spc="45" dirty="0">
                <a:latin typeface="Times New Roman"/>
                <a:cs typeface="Times New Roman"/>
              </a:rPr>
              <a:t> </a:t>
            </a:r>
            <a:r>
              <a:rPr sz="2600" spc="-150" dirty="0">
                <a:latin typeface="Arial Black"/>
                <a:cs typeface="Arial Black"/>
              </a:rPr>
              <a:t>}.</a:t>
            </a:r>
            <a:endParaRPr sz="2600" dirty="0">
              <a:latin typeface="Arial Black"/>
              <a:cs typeface="Arial Black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457200" y="6377940"/>
            <a:ext cx="7810002" cy="553998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411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7486" y="638541"/>
            <a:ext cx="5617313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Loop, Multiple</a:t>
            </a:r>
            <a:r>
              <a:rPr sz="4000" spc="-41" dirty="0"/>
              <a:t> </a:t>
            </a:r>
            <a:r>
              <a:rPr sz="4000" dirty="0"/>
              <a:t>edges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4773" y="1793378"/>
            <a:ext cx="7501422" cy="1643673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505345" indent="-470811">
              <a:spcBef>
                <a:spcPts val="91"/>
              </a:spcBef>
              <a:buSzPct val="96666"/>
              <a:buFont typeface="UnDotum"/>
              <a:buChar char=""/>
              <a:tabLst>
                <a:tab pos="504770" algn="l"/>
                <a:tab pos="505345" algn="l"/>
              </a:tabLst>
            </a:pPr>
            <a:r>
              <a:rPr sz="2700" i="1" spc="-50" dirty="0">
                <a:solidFill>
                  <a:srgbClr val="006FBF"/>
                </a:solidFill>
                <a:latin typeface="Arial"/>
                <a:cs typeface="Arial"/>
              </a:rPr>
              <a:t>Loop 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5" dirty="0">
                <a:latin typeface="Arial Black"/>
                <a:cs typeface="Arial Black"/>
              </a:rPr>
              <a:t>An </a:t>
            </a:r>
            <a:r>
              <a:rPr sz="2600" spc="-290" dirty="0">
                <a:latin typeface="Arial Black"/>
                <a:cs typeface="Arial Black"/>
              </a:rPr>
              <a:t>edge </a:t>
            </a:r>
            <a:r>
              <a:rPr sz="2600" spc="-349" dirty="0">
                <a:latin typeface="Arial Black"/>
                <a:cs typeface="Arial Black"/>
              </a:rPr>
              <a:t>whose </a:t>
            </a:r>
            <a:r>
              <a:rPr sz="2600" spc="-308" dirty="0">
                <a:latin typeface="Arial Black"/>
                <a:cs typeface="Arial Black"/>
              </a:rPr>
              <a:t>endpoints </a:t>
            </a:r>
            <a:r>
              <a:rPr sz="2600" spc="-290" dirty="0">
                <a:latin typeface="Arial Black"/>
                <a:cs typeface="Arial Black"/>
              </a:rPr>
              <a:t>are</a:t>
            </a:r>
            <a:r>
              <a:rPr sz="2600" spc="-27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equal</a:t>
            </a:r>
            <a:endParaRPr sz="2600">
              <a:latin typeface="Arial Black"/>
              <a:cs typeface="Arial Black"/>
            </a:endParaRPr>
          </a:p>
          <a:p>
            <a:pPr marL="505345" marR="27627" indent="-470811">
              <a:lnSpc>
                <a:spcPct val="123600"/>
              </a:lnSpc>
              <a:spcBef>
                <a:spcPts val="1550"/>
              </a:spcBef>
              <a:buSzPct val="96666"/>
              <a:buFont typeface="UnDotum"/>
              <a:buChar char=""/>
              <a:tabLst>
                <a:tab pos="504770" algn="l"/>
                <a:tab pos="505345" algn="l"/>
              </a:tabLst>
            </a:pPr>
            <a:r>
              <a:rPr sz="2700" i="1" spc="-41" dirty="0">
                <a:solidFill>
                  <a:srgbClr val="006FBF"/>
                </a:solidFill>
                <a:latin typeface="Arial"/>
                <a:cs typeface="Arial"/>
              </a:rPr>
              <a:t>Multiple </a:t>
            </a:r>
            <a:r>
              <a:rPr sz="2700" i="1" spc="-50" dirty="0">
                <a:solidFill>
                  <a:srgbClr val="006FBF"/>
                </a:solidFill>
                <a:latin typeface="Arial"/>
                <a:cs typeface="Arial"/>
              </a:rPr>
              <a:t>edges 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63" dirty="0">
                <a:latin typeface="Arial Black"/>
                <a:cs typeface="Arial Black"/>
              </a:rPr>
              <a:t>Edges </a:t>
            </a:r>
            <a:r>
              <a:rPr sz="2600" spc="-290" dirty="0">
                <a:latin typeface="Arial Black"/>
                <a:cs typeface="Arial Black"/>
              </a:rPr>
              <a:t>have </a:t>
            </a:r>
            <a:r>
              <a:rPr sz="2600" spc="-344" dirty="0">
                <a:latin typeface="Arial Black"/>
                <a:cs typeface="Arial Black"/>
              </a:rPr>
              <a:t>the </a:t>
            </a:r>
            <a:r>
              <a:rPr sz="2600" spc="-326" dirty="0">
                <a:latin typeface="Arial Black"/>
                <a:cs typeface="Arial Black"/>
              </a:rPr>
              <a:t>same </a:t>
            </a:r>
            <a:r>
              <a:rPr sz="2600" spc="-290" dirty="0">
                <a:latin typeface="Arial Black"/>
                <a:cs typeface="Arial Black"/>
              </a:rPr>
              <a:t>pair </a:t>
            </a:r>
            <a:r>
              <a:rPr sz="2600" spc="-295" dirty="0">
                <a:latin typeface="Arial Black"/>
                <a:cs typeface="Arial Black"/>
              </a:rPr>
              <a:t>of  </a:t>
            </a:r>
            <a:r>
              <a:rPr sz="2600" spc="-308" dirty="0">
                <a:latin typeface="Arial Black"/>
                <a:cs typeface="Arial Black"/>
              </a:rPr>
              <a:t>endpoints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0293" y="4903910"/>
            <a:ext cx="577170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400" spc="5" dirty="0">
                <a:solidFill>
                  <a:srgbClr val="FF0000"/>
                </a:solidFill>
                <a:latin typeface="Times New Roman"/>
                <a:cs typeface="Times New Roman"/>
              </a:rPr>
              <a:t>oo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2690" y="4344498"/>
            <a:ext cx="1092863" cy="75028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 marR="4605">
              <a:spcBef>
                <a:spcPts val="91"/>
              </a:spcBef>
            </a:pP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M</a:t>
            </a:r>
            <a:r>
              <a:rPr sz="2400" spc="5" dirty="0">
                <a:solidFill>
                  <a:srgbClr val="3333CC"/>
                </a:solidFill>
                <a:latin typeface="Times New Roman"/>
                <a:cs typeface="Times New Roman"/>
              </a:rPr>
              <a:t>u</a:t>
            </a: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lti</a:t>
            </a:r>
            <a:r>
              <a:rPr sz="2400" spc="5" dirty="0">
                <a:solidFill>
                  <a:srgbClr val="3333CC"/>
                </a:solidFill>
                <a:latin typeface="Times New Roman"/>
                <a:cs typeface="Times New Roman"/>
              </a:rPr>
              <a:t>p</a:t>
            </a: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le 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edges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94250" y="4094271"/>
            <a:ext cx="1805522" cy="1354565"/>
            <a:chOff x="4462215" y="4731157"/>
            <a:chExt cx="1920875" cy="1565275"/>
          </a:xfrm>
        </p:grpSpPr>
        <p:sp>
          <p:nvSpPr>
            <p:cNvPr id="8" name="object 8"/>
            <p:cNvSpPr/>
            <p:nvPr/>
          </p:nvSpPr>
          <p:spPr>
            <a:xfrm>
              <a:off x="4999127" y="4731157"/>
              <a:ext cx="198574" cy="2150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86047" y="6065927"/>
              <a:ext cx="198574" cy="2150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01437" y="6081167"/>
              <a:ext cx="197304" cy="2150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9949" y="4911090"/>
              <a:ext cx="1083310" cy="1280160"/>
            </a:xfrm>
            <a:custGeom>
              <a:avLst/>
              <a:gdLst/>
              <a:ahLst/>
              <a:cxnLst/>
              <a:rect l="l" t="t" r="r" b="b"/>
              <a:pathLst>
                <a:path w="1083310" h="1280160">
                  <a:moveTo>
                    <a:pt x="0" y="1277620"/>
                  </a:moveTo>
                  <a:lnTo>
                    <a:pt x="1040129" y="1280160"/>
                  </a:lnTo>
                </a:path>
                <a:path w="1083310" h="1280160">
                  <a:moveTo>
                    <a:pt x="472439" y="0"/>
                  </a:moveTo>
                  <a:lnTo>
                    <a:pt x="1083310" y="11811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37709" y="4884420"/>
              <a:ext cx="542290" cy="1247140"/>
            </a:xfrm>
            <a:custGeom>
              <a:avLst/>
              <a:gdLst/>
              <a:ahLst/>
              <a:cxnLst/>
              <a:rect l="l" t="t" r="r" b="b"/>
              <a:pathLst>
                <a:path w="542289" h="1247139">
                  <a:moveTo>
                    <a:pt x="542289" y="0"/>
                  </a:moveTo>
                  <a:lnTo>
                    <a:pt x="514817" y="18298"/>
                  </a:lnTo>
                  <a:lnTo>
                    <a:pt x="476432" y="42753"/>
                  </a:lnTo>
                  <a:lnTo>
                    <a:pt x="431464" y="73426"/>
                  </a:lnTo>
                  <a:lnTo>
                    <a:pt x="384241" y="110378"/>
                  </a:lnTo>
                  <a:lnTo>
                    <a:pt x="339089" y="153669"/>
                  </a:lnTo>
                  <a:lnTo>
                    <a:pt x="311469" y="183971"/>
                  </a:lnTo>
                  <a:lnTo>
                    <a:pt x="282436" y="216773"/>
                  </a:lnTo>
                  <a:lnTo>
                    <a:pt x="252717" y="252075"/>
                  </a:lnTo>
                  <a:lnTo>
                    <a:pt x="223043" y="289877"/>
                  </a:lnTo>
                  <a:lnTo>
                    <a:pt x="194143" y="330180"/>
                  </a:lnTo>
                  <a:lnTo>
                    <a:pt x="166747" y="372983"/>
                  </a:lnTo>
                  <a:lnTo>
                    <a:pt x="141582" y="418286"/>
                  </a:lnTo>
                  <a:lnTo>
                    <a:pt x="119379" y="466089"/>
                  </a:lnTo>
                  <a:lnTo>
                    <a:pt x="103395" y="507298"/>
                  </a:lnTo>
                  <a:lnTo>
                    <a:pt x="88280" y="552531"/>
                  </a:lnTo>
                  <a:lnTo>
                    <a:pt x="74140" y="600781"/>
                  </a:lnTo>
                  <a:lnTo>
                    <a:pt x="61081" y="651042"/>
                  </a:lnTo>
                  <a:lnTo>
                    <a:pt x="49212" y="702310"/>
                  </a:lnTo>
                  <a:lnTo>
                    <a:pt x="38638" y="753577"/>
                  </a:lnTo>
                  <a:lnTo>
                    <a:pt x="29466" y="803838"/>
                  </a:lnTo>
                  <a:lnTo>
                    <a:pt x="21803" y="852088"/>
                  </a:lnTo>
                  <a:lnTo>
                    <a:pt x="15755" y="897321"/>
                  </a:lnTo>
                  <a:lnTo>
                    <a:pt x="11429" y="938529"/>
                  </a:lnTo>
                  <a:lnTo>
                    <a:pt x="9654" y="1002312"/>
                  </a:lnTo>
                  <a:lnTo>
                    <a:pt x="14158" y="1062284"/>
                  </a:lnTo>
                  <a:lnTo>
                    <a:pt x="22542" y="1117599"/>
                  </a:lnTo>
                  <a:lnTo>
                    <a:pt x="32408" y="1167412"/>
                  </a:lnTo>
                  <a:lnTo>
                    <a:pt x="41357" y="1210874"/>
                  </a:lnTo>
                  <a:lnTo>
                    <a:pt x="46989" y="1247139"/>
                  </a:lnTo>
                </a:path>
                <a:path w="542289" h="1247139">
                  <a:moveTo>
                    <a:pt x="0" y="0"/>
                  </a:moveTo>
                  <a:lnTo>
                    <a:pt x="0" y="0"/>
                  </a:lnTo>
                </a:path>
                <a:path w="542289" h="1247139">
                  <a:moveTo>
                    <a:pt x="542289" y="1247139"/>
                  </a:moveTo>
                  <a:lnTo>
                    <a:pt x="542289" y="124713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65319" y="4864100"/>
              <a:ext cx="542290" cy="1247140"/>
            </a:xfrm>
            <a:custGeom>
              <a:avLst/>
              <a:gdLst/>
              <a:ahLst/>
              <a:cxnLst/>
              <a:rect l="l" t="t" r="r" b="b"/>
              <a:pathLst>
                <a:path w="542289" h="1247139">
                  <a:moveTo>
                    <a:pt x="542289" y="0"/>
                  </a:moveTo>
                  <a:lnTo>
                    <a:pt x="514817" y="18420"/>
                  </a:lnTo>
                  <a:lnTo>
                    <a:pt x="476432" y="43119"/>
                  </a:lnTo>
                  <a:lnTo>
                    <a:pt x="431464" y="73974"/>
                  </a:lnTo>
                  <a:lnTo>
                    <a:pt x="384241" y="110865"/>
                  </a:lnTo>
                  <a:lnTo>
                    <a:pt x="339089" y="153669"/>
                  </a:lnTo>
                  <a:lnTo>
                    <a:pt x="311469" y="183971"/>
                  </a:lnTo>
                  <a:lnTo>
                    <a:pt x="282436" y="216773"/>
                  </a:lnTo>
                  <a:lnTo>
                    <a:pt x="252717" y="252075"/>
                  </a:lnTo>
                  <a:lnTo>
                    <a:pt x="223043" y="289877"/>
                  </a:lnTo>
                  <a:lnTo>
                    <a:pt x="194143" y="330180"/>
                  </a:lnTo>
                  <a:lnTo>
                    <a:pt x="166747" y="372983"/>
                  </a:lnTo>
                  <a:lnTo>
                    <a:pt x="141582" y="418286"/>
                  </a:lnTo>
                  <a:lnTo>
                    <a:pt x="119379" y="466089"/>
                  </a:lnTo>
                  <a:lnTo>
                    <a:pt x="103738" y="507298"/>
                  </a:lnTo>
                  <a:lnTo>
                    <a:pt x="88889" y="552531"/>
                  </a:lnTo>
                  <a:lnTo>
                    <a:pt x="74940" y="600781"/>
                  </a:lnTo>
                  <a:lnTo>
                    <a:pt x="61996" y="651042"/>
                  </a:lnTo>
                  <a:lnTo>
                    <a:pt x="50164" y="702310"/>
                  </a:lnTo>
                  <a:lnTo>
                    <a:pt x="39552" y="753577"/>
                  </a:lnTo>
                  <a:lnTo>
                    <a:pt x="30266" y="803838"/>
                  </a:lnTo>
                  <a:lnTo>
                    <a:pt x="22412" y="852088"/>
                  </a:lnTo>
                  <a:lnTo>
                    <a:pt x="16098" y="897321"/>
                  </a:lnTo>
                  <a:lnTo>
                    <a:pt x="11429" y="938530"/>
                  </a:lnTo>
                  <a:lnTo>
                    <a:pt x="9654" y="1002312"/>
                  </a:lnTo>
                  <a:lnTo>
                    <a:pt x="14158" y="1062284"/>
                  </a:lnTo>
                  <a:lnTo>
                    <a:pt x="22542" y="1117600"/>
                  </a:lnTo>
                  <a:lnTo>
                    <a:pt x="32408" y="1167412"/>
                  </a:lnTo>
                  <a:lnTo>
                    <a:pt x="41357" y="1210874"/>
                  </a:lnTo>
                  <a:lnTo>
                    <a:pt x="46989" y="1247139"/>
                  </a:lnTo>
                </a:path>
                <a:path w="542289" h="1247139">
                  <a:moveTo>
                    <a:pt x="0" y="0"/>
                  </a:moveTo>
                  <a:lnTo>
                    <a:pt x="0" y="0"/>
                  </a:lnTo>
                </a:path>
                <a:path w="542289" h="1247139">
                  <a:moveTo>
                    <a:pt x="542289" y="1247139"/>
                  </a:moveTo>
                  <a:lnTo>
                    <a:pt x="542289" y="1247139"/>
                  </a:lnTo>
                </a:path>
              </a:pathLst>
            </a:custGeom>
            <a:ln w="25518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30749" y="4960620"/>
              <a:ext cx="440690" cy="1174750"/>
            </a:xfrm>
            <a:custGeom>
              <a:avLst/>
              <a:gdLst/>
              <a:ahLst/>
              <a:cxnLst/>
              <a:rect l="l" t="t" r="r" b="b"/>
              <a:pathLst>
                <a:path w="440689" h="1174750">
                  <a:moveTo>
                    <a:pt x="440689" y="0"/>
                  </a:moveTo>
                  <a:lnTo>
                    <a:pt x="435939" y="47228"/>
                  </a:lnTo>
                  <a:lnTo>
                    <a:pt x="431026" y="94694"/>
                  </a:lnTo>
                  <a:lnTo>
                    <a:pt x="425665" y="142517"/>
                  </a:lnTo>
                  <a:lnTo>
                    <a:pt x="419576" y="190817"/>
                  </a:lnTo>
                  <a:lnTo>
                    <a:pt x="412474" y="239712"/>
                  </a:lnTo>
                  <a:lnTo>
                    <a:pt x="404078" y="289321"/>
                  </a:lnTo>
                  <a:lnTo>
                    <a:pt x="394104" y="339764"/>
                  </a:lnTo>
                  <a:lnTo>
                    <a:pt x="382270" y="391159"/>
                  </a:lnTo>
                  <a:lnTo>
                    <a:pt x="370916" y="438468"/>
                  </a:lnTo>
                  <a:lnTo>
                    <a:pt x="358800" y="487690"/>
                  </a:lnTo>
                  <a:lnTo>
                    <a:pt x="345816" y="538197"/>
                  </a:lnTo>
                  <a:lnTo>
                    <a:pt x="331860" y="589363"/>
                  </a:lnTo>
                  <a:lnTo>
                    <a:pt x="316827" y="640560"/>
                  </a:lnTo>
                  <a:lnTo>
                    <a:pt x="300613" y="691162"/>
                  </a:lnTo>
                  <a:lnTo>
                    <a:pt x="283114" y="740540"/>
                  </a:lnTo>
                  <a:lnTo>
                    <a:pt x="264224" y="788068"/>
                  </a:lnTo>
                  <a:lnTo>
                    <a:pt x="243839" y="833119"/>
                  </a:lnTo>
                  <a:lnTo>
                    <a:pt x="218829" y="880980"/>
                  </a:lnTo>
                  <a:lnTo>
                    <a:pt x="191631" y="926683"/>
                  </a:lnTo>
                  <a:lnTo>
                    <a:pt x="162557" y="970570"/>
                  </a:lnTo>
                  <a:lnTo>
                    <a:pt x="131921" y="1012983"/>
                  </a:lnTo>
                  <a:lnTo>
                    <a:pt x="100034" y="1054266"/>
                  </a:lnTo>
                  <a:lnTo>
                    <a:pt x="67210" y="1094759"/>
                  </a:lnTo>
                  <a:lnTo>
                    <a:pt x="33761" y="1134807"/>
                  </a:lnTo>
                  <a:lnTo>
                    <a:pt x="0" y="1174749"/>
                  </a:lnTo>
                </a:path>
                <a:path w="440689" h="1174750">
                  <a:moveTo>
                    <a:pt x="0" y="0"/>
                  </a:moveTo>
                  <a:lnTo>
                    <a:pt x="0" y="0"/>
                  </a:lnTo>
                </a:path>
                <a:path w="440689" h="1174750">
                  <a:moveTo>
                    <a:pt x="440689" y="1174749"/>
                  </a:moveTo>
                  <a:lnTo>
                    <a:pt x="440689" y="117474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59629" y="4940300"/>
              <a:ext cx="440690" cy="1174750"/>
            </a:xfrm>
            <a:custGeom>
              <a:avLst/>
              <a:gdLst/>
              <a:ahLst/>
              <a:cxnLst/>
              <a:rect l="l" t="t" r="r" b="b"/>
              <a:pathLst>
                <a:path w="440689" h="1174750">
                  <a:moveTo>
                    <a:pt x="440690" y="0"/>
                  </a:moveTo>
                  <a:lnTo>
                    <a:pt x="435523" y="47228"/>
                  </a:lnTo>
                  <a:lnTo>
                    <a:pt x="430311" y="94694"/>
                  </a:lnTo>
                  <a:lnTo>
                    <a:pt x="424772" y="142517"/>
                  </a:lnTo>
                  <a:lnTo>
                    <a:pt x="418623" y="190817"/>
                  </a:lnTo>
                  <a:lnTo>
                    <a:pt x="411581" y="239712"/>
                  </a:lnTo>
                  <a:lnTo>
                    <a:pt x="403363" y="289321"/>
                  </a:lnTo>
                  <a:lnTo>
                    <a:pt x="393687" y="339764"/>
                  </a:lnTo>
                  <a:lnTo>
                    <a:pt x="382270" y="391160"/>
                  </a:lnTo>
                  <a:lnTo>
                    <a:pt x="370873" y="438803"/>
                  </a:lnTo>
                  <a:lnTo>
                    <a:pt x="358639" y="488202"/>
                  </a:lnTo>
                  <a:lnTo>
                    <a:pt x="345487" y="538762"/>
                  </a:lnTo>
                  <a:lnTo>
                    <a:pt x="331330" y="589886"/>
                  </a:lnTo>
                  <a:lnTo>
                    <a:pt x="316087" y="640978"/>
                  </a:lnTo>
                  <a:lnTo>
                    <a:pt x="299672" y="691444"/>
                  </a:lnTo>
                  <a:lnTo>
                    <a:pt x="282004" y="740686"/>
                  </a:lnTo>
                  <a:lnTo>
                    <a:pt x="262998" y="788110"/>
                  </a:lnTo>
                  <a:lnTo>
                    <a:pt x="242570" y="833119"/>
                  </a:lnTo>
                  <a:lnTo>
                    <a:pt x="217561" y="880980"/>
                  </a:lnTo>
                  <a:lnTo>
                    <a:pt x="190380" y="926683"/>
                  </a:lnTo>
                  <a:lnTo>
                    <a:pt x="161354" y="970570"/>
                  </a:lnTo>
                  <a:lnTo>
                    <a:pt x="130810" y="1012983"/>
                  </a:lnTo>
                  <a:lnTo>
                    <a:pt x="99074" y="1054266"/>
                  </a:lnTo>
                  <a:lnTo>
                    <a:pt x="66476" y="1094759"/>
                  </a:lnTo>
                  <a:lnTo>
                    <a:pt x="33342" y="1134807"/>
                  </a:lnTo>
                  <a:lnTo>
                    <a:pt x="0" y="1174750"/>
                  </a:lnTo>
                </a:path>
                <a:path w="440689" h="1174750">
                  <a:moveTo>
                    <a:pt x="0" y="0"/>
                  </a:moveTo>
                  <a:lnTo>
                    <a:pt x="0" y="0"/>
                  </a:lnTo>
                </a:path>
                <a:path w="440689" h="1174750">
                  <a:moveTo>
                    <a:pt x="440690" y="1174750"/>
                  </a:moveTo>
                  <a:lnTo>
                    <a:pt x="440690" y="1174750"/>
                  </a:lnTo>
                </a:path>
              </a:pathLst>
            </a:custGeom>
            <a:ln w="25518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09309" y="5802630"/>
              <a:ext cx="473709" cy="433070"/>
            </a:xfrm>
            <a:custGeom>
              <a:avLst/>
              <a:gdLst/>
              <a:ahLst/>
              <a:cxnLst/>
              <a:rect l="l" t="t" r="r" b="b"/>
              <a:pathLst>
                <a:path w="473710" h="433070">
                  <a:moveTo>
                    <a:pt x="0" y="317500"/>
                  </a:moveTo>
                  <a:lnTo>
                    <a:pt x="14222" y="287208"/>
                  </a:lnTo>
                  <a:lnTo>
                    <a:pt x="32502" y="242805"/>
                  </a:lnTo>
                  <a:lnTo>
                    <a:pt x="54451" y="191135"/>
                  </a:lnTo>
                  <a:lnTo>
                    <a:pt x="79680" y="139041"/>
                  </a:lnTo>
                  <a:lnTo>
                    <a:pt x="107803" y="93368"/>
                  </a:lnTo>
                  <a:lnTo>
                    <a:pt x="138429" y="60960"/>
                  </a:lnTo>
                  <a:lnTo>
                    <a:pt x="183540" y="36342"/>
                  </a:lnTo>
                  <a:lnTo>
                    <a:pt x="236880" y="20685"/>
                  </a:lnTo>
                  <a:lnTo>
                    <a:pt x="292049" y="14417"/>
                  </a:lnTo>
                  <a:lnTo>
                    <a:pt x="342645" y="17962"/>
                  </a:lnTo>
                  <a:lnTo>
                    <a:pt x="382269" y="31750"/>
                  </a:lnTo>
                  <a:lnTo>
                    <a:pt x="411601" y="59933"/>
                  </a:lnTo>
                  <a:lnTo>
                    <a:pt x="435569" y="102991"/>
                  </a:lnTo>
                  <a:lnTo>
                    <a:pt x="451855" y="153548"/>
                  </a:lnTo>
                  <a:lnTo>
                    <a:pt x="458144" y="204226"/>
                  </a:lnTo>
                  <a:lnTo>
                    <a:pt x="452119" y="247650"/>
                  </a:lnTo>
                  <a:lnTo>
                    <a:pt x="431474" y="285363"/>
                  </a:lnTo>
                  <a:lnTo>
                    <a:pt x="396382" y="322285"/>
                  </a:lnTo>
                  <a:lnTo>
                    <a:pt x="352816" y="356097"/>
                  </a:lnTo>
                  <a:lnTo>
                    <a:pt x="306750" y="384484"/>
                  </a:lnTo>
                  <a:lnTo>
                    <a:pt x="264160" y="405130"/>
                  </a:lnTo>
                  <a:lnTo>
                    <a:pt x="210442" y="417929"/>
                  </a:lnTo>
                  <a:lnTo>
                    <a:pt x="153511" y="418941"/>
                  </a:lnTo>
                  <a:lnTo>
                    <a:pt x="101103" y="414952"/>
                  </a:lnTo>
                  <a:lnTo>
                    <a:pt x="60960" y="412750"/>
                  </a:lnTo>
                </a:path>
                <a:path w="473710" h="433070">
                  <a:moveTo>
                    <a:pt x="0" y="0"/>
                  </a:moveTo>
                  <a:lnTo>
                    <a:pt x="0" y="0"/>
                  </a:lnTo>
                </a:path>
                <a:path w="473710" h="433070">
                  <a:moveTo>
                    <a:pt x="473710" y="433070"/>
                  </a:moveTo>
                  <a:lnTo>
                    <a:pt x="473710" y="43307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38189" y="5782310"/>
              <a:ext cx="472440" cy="433070"/>
            </a:xfrm>
            <a:custGeom>
              <a:avLst/>
              <a:gdLst/>
              <a:ahLst/>
              <a:cxnLst/>
              <a:rect l="l" t="t" r="r" b="b"/>
              <a:pathLst>
                <a:path w="472439" h="433070">
                  <a:moveTo>
                    <a:pt x="0" y="317500"/>
                  </a:moveTo>
                  <a:lnTo>
                    <a:pt x="13693" y="287208"/>
                  </a:lnTo>
                  <a:lnTo>
                    <a:pt x="31655" y="242805"/>
                  </a:lnTo>
                  <a:lnTo>
                    <a:pt x="53498" y="191135"/>
                  </a:lnTo>
                  <a:lnTo>
                    <a:pt x="78834" y="139041"/>
                  </a:lnTo>
                  <a:lnTo>
                    <a:pt x="107273" y="93368"/>
                  </a:lnTo>
                  <a:lnTo>
                    <a:pt x="138430" y="60959"/>
                  </a:lnTo>
                  <a:lnTo>
                    <a:pt x="183042" y="36342"/>
                  </a:lnTo>
                  <a:lnTo>
                    <a:pt x="236250" y="20685"/>
                  </a:lnTo>
                  <a:lnTo>
                    <a:pt x="291409" y="14417"/>
                  </a:lnTo>
                  <a:lnTo>
                    <a:pt x="341873" y="17962"/>
                  </a:lnTo>
                  <a:lnTo>
                    <a:pt x="381000" y="31750"/>
                  </a:lnTo>
                  <a:lnTo>
                    <a:pt x="410342" y="59933"/>
                  </a:lnTo>
                  <a:lnTo>
                    <a:pt x="434380" y="102991"/>
                  </a:lnTo>
                  <a:lnTo>
                    <a:pt x="450860" y="153548"/>
                  </a:lnTo>
                  <a:lnTo>
                    <a:pt x="457525" y="204226"/>
                  </a:lnTo>
                  <a:lnTo>
                    <a:pt x="452120" y="247650"/>
                  </a:lnTo>
                  <a:lnTo>
                    <a:pt x="430977" y="285363"/>
                  </a:lnTo>
                  <a:lnTo>
                    <a:pt x="395752" y="322285"/>
                  </a:lnTo>
                  <a:lnTo>
                    <a:pt x="352176" y="356097"/>
                  </a:lnTo>
                  <a:lnTo>
                    <a:pt x="305978" y="384484"/>
                  </a:lnTo>
                  <a:lnTo>
                    <a:pt x="262889" y="405129"/>
                  </a:lnTo>
                  <a:lnTo>
                    <a:pt x="209351" y="417929"/>
                  </a:lnTo>
                  <a:lnTo>
                    <a:pt x="152717" y="418941"/>
                  </a:lnTo>
                  <a:lnTo>
                    <a:pt x="100369" y="414952"/>
                  </a:lnTo>
                  <a:lnTo>
                    <a:pt x="59689" y="412750"/>
                  </a:lnTo>
                </a:path>
                <a:path w="472439" h="433070">
                  <a:moveTo>
                    <a:pt x="0" y="0"/>
                  </a:moveTo>
                  <a:lnTo>
                    <a:pt x="0" y="0"/>
                  </a:lnTo>
                </a:path>
                <a:path w="472439" h="433070">
                  <a:moveTo>
                    <a:pt x="472439" y="433069"/>
                  </a:moveTo>
                  <a:lnTo>
                    <a:pt x="472439" y="43306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5"/>
          </p:nvPr>
        </p:nvSpPr>
        <p:spPr>
          <a:xfrm>
            <a:off x="457199" y="6377940"/>
            <a:ext cx="7658995" cy="184666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7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333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6410" y="629748"/>
            <a:ext cx="5412189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Adjacent,</a:t>
            </a:r>
            <a:r>
              <a:rPr sz="4000" spc="-32" dirty="0"/>
              <a:t> </a:t>
            </a:r>
            <a:r>
              <a:rPr sz="4000" spc="-5" dirty="0"/>
              <a:t>neighbors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755633" y="1496732"/>
            <a:ext cx="7484113" cy="2846831"/>
          </a:xfrm>
          <a:prstGeom prst="rect">
            <a:avLst/>
          </a:prstGeom>
        </p:spPr>
        <p:txBody>
          <a:bodyPr vert="horz" wrap="square" lIns="0" tIns="111659" rIns="0" bIns="0" rtlCol="0">
            <a:spAutoFit/>
          </a:bodyPr>
          <a:lstStyle/>
          <a:p>
            <a:pPr marL="492683" indent="-469659">
              <a:spcBef>
                <a:spcPts val="878"/>
              </a:spcBef>
              <a:buFont typeface="UnDotum"/>
              <a:buChar char=""/>
              <a:tabLst>
                <a:tab pos="492107" algn="l"/>
                <a:tab pos="492683" algn="l"/>
                <a:tab pos="4493428" algn="l"/>
              </a:tabLst>
            </a:pPr>
            <a:r>
              <a:rPr sz="2600" spc="-390" dirty="0">
                <a:latin typeface="Arial Black"/>
                <a:cs typeface="Arial Black"/>
              </a:rPr>
              <a:t>Two  </a:t>
            </a:r>
            <a:r>
              <a:rPr sz="2600" spc="-331" dirty="0">
                <a:latin typeface="Arial Black"/>
                <a:cs typeface="Arial Black"/>
              </a:rPr>
              <a:t>vertices</a:t>
            </a:r>
            <a:r>
              <a:rPr sz="2600" spc="-385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are</a:t>
            </a:r>
            <a:r>
              <a:rPr sz="2600" spc="-113" dirty="0">
                <a:latin typeface="Arial Black"/>
                <a:cs typeface="Arial Black"/>
              </a:rPr>
              <a:t> </a:t>
            </a:r>
            <a:r>
              <a:rPr sz="2700" i="1" spc="-41" dirty="0">
                <a:solidFill>
                  <a:srgbClr val="3333CC"/>
                </a:solidFill>
                <a:latin typeface="Arial"/>
                <a:cs typeface="Arial"/>
              </a:rPr>
              <a:t>adjacent	</a:t>
            </a:r>
            <a:r>
              <a:rPr sz="2600" spc="-290" dirty="0">
                <a:latin typeface="Arial Black"/>
                <a:cs typeface="Arial Black"/>
              </a:rPr>
              <a:t>and are</a:t>
            </a:r>
            <a:r>
              <a:rPr sz="2600" spc="-36" dirty="0">
                <a:latin typeface="Arial Black"/>
                <a:cs typeface="Arial Black"/>
              </a:rPr>
              <a:t> </a:t>
            </a:r>
            <a:r>
              <a:rPr sz="2700" i="1" spc="-45" dirty="0">
                <a:solidFill>
                  <a:srgbClr val="3333CC"/>
                </a:solidFill>
                <a:latin typeface="Arial"/>
                <a:cs typeface="Arial"/>
              </a:rPr>
              <a:t>neighbors</a:t>
            </a:r>
            <a:endParaRPr sz="2700" dirty="0">
              <a:latin typeface="Arial"/>
              <a:cs typeface="Arial"/>
            </a:endParaRPr>
          </a:p>
          <a:p>
            <a:pPr marL="492683">
              <a:spcBef>
                <a:spcPts val="761"/>
              </a:spcBef>
            </a:pPr>
            <a:r>
              <a:rPr sz="2600" spc="-295" dirty="0">
                <a:latin typeface="Arial Black"/>
                <a:cs typeface="Arial Black"/>
              </a:rPr>
              <a:t>if </a:t>
            </a:r>
            <a:r>
              <a:rPr sz="2600" spc="-331" dirty="0">
                <a:latin typeface="Arial Black"/>
                <a:cs typeface="Arial Black"/>
              </a:rPr>
              <a:t>they </a:t>
            </a:r>
            <a:r>
              <a:rPr sz="2600" spc="-290" dirty="0">
                <a:latin typeface="Arial Black"/>
                <a:cs typeface="Arial Black"/>
              </a:rPr>
              <a:t>are </a:t>
            </a:r>
            <a:r>
              <a:rPr sz="2600" spc="-344" dirty="0">
                <a:latin typeface="Arial Black"/>
                <a:cs typeface="Arial Black"/>
              </a:rPr>
              <a:t>the </a:t>
            </a:r>
            <a:r>
              <a:rPr sz="2600" spc="-308" dirty="0">
                <a:latin typeface="Arial Black"/>
                <a:cs typeface="Arial Black"/>
              </a:rPr>
              <a:t>endpoints </a:t>
            </a:r>
            <a:r>
              <a:rPr sz="2600" spc="-290" dirty="0">
                <a:latin typeface="Arial Black"/>
                <a:cs typeface="Arial Black"/>
              </a:rPr>
              <a:t>of an</a:t>
            </a:r>
            <a:r>
              <a:rPr sz="2600" spc="263" dirty="0">
                <a:latin typeface="Arial Black"/>
                <a:cs typeface="Arial Black"/>
              </a:rPr>
              <a:t> </a:t>
            </a:r>
            <a:r>
              <a:rPr sz="2600" spc="-290" dirty="0">
                <a:latin typeface="Arial Black"/>
                <a:cs typeface="Arial Black"/>
              </a:rPr>
              <a:t>edge</a:t>
            </a:r>
            <a:endParaRPr sz="2600" dirty="0">
              <a:latin typeface="Arial Black"/>
              <a:cs typeface="Arial Black"/>
            </a:endParaRPr>
          </a:p>
          <a:p>
            <a:pPr marL="492683" indent="-469659">
              <a:spcBef>
                <a:spcPts val="2429"/>
              </a:spcBef>
              <a:buFont typeface="UnDotum"/>
              <a:buChar char=""/>
              <a:tabLst>
                <a:tab pos="492107" algn="l"/>
                <a:tab pos="492683" algn="l"/>
              </a:tabLst>
            </a:pPr>
            <a:r>
              <a:rPr sz="2600" spc="-290" dirty="0">
                <a:latin typeface="Arial Black"/>
                <a:cs typeface="Arial Black"/>
              </a:rPr>
              <a:t>Example:</a:t>
            </a:r>
            <a:endParaRPr sz="2600" dirty="0">
              <a:latin typeface="Arial Black"/>
              <a:cs typeface="Arial Black"/>
            </a:endParaRPr>
          </a:p>
          <a:p>
            <a:pPr marL="969250" lvl="1" indent="-284329">
              <a:spcBef>
                <a:spcPts val="1160"/>
              </a:spcBef>
              <a:buSzPct val="96551"/>
              <a:buFont typeface="Arial Black"/>
              <a:buChar char="–"/>
              <a:tabLst>
                <a:tab pos="969250" algn="l"/>
              </a:tabLst>
            </a:pPr>
            <a:r>
              <a:rPr sz="2600" i="1" spc="-63" dirty="0">
                <a:latin typeface="Arial"/>
                <a:cs typeface="Arial"/>
              </a:rPr>
              <a:t>A </a:t>
            </a:r>
            <a:r>
              <a:rPr sz="2500" spc="-286" dirty="0">
                <a:latin typeface="Arial Black"/>
                <a:cs typeface="Arial Black"/>
              </a:rPr>
              <a:t>and </a:t>
            </a:r>
            <a:r>
              <a:rPr sz="2600" i="1" spc="-63" dirty="0">
                <a:latin typeface="Arial"/>
                <a:cs typeface="Arial"/>
              </a:rPr>
              <a:t>B </a:t>
            </a:r>
            <a:r>
              <a:rPr sz="2500" spc="-286" dirty="0">
                <a:latin typeface="Arial Black"/>
                <a:cs typeface="Arial Black"/>
              </a:rPr>
              <a:t>are</a:t>
            </a:r>
            <a:r>
              <a:rPr sz="2500" spc="77" dirty="0">
                <a:latin typeface="Arial Black"/>
                <a:cs typeface="Arial Black"/>
              </a:rPr>
              <a:t> </a:t>
            </a:r>
            <a:r>
              <a:rPr sz="2500" spc="-322" dirty="0">
                <a:solidFill>
                  <a:srgbClr val="990000"/>
                </a:solidFill>
                <a:latin typeface="Arial Black"/>
                <a:cs typeface="Arial Black"/>
              </a:rPr>
              <a:t>adjacent</a:t>
            </a:r>
            <a:endParaRPr sz="2500" dirty="0">
              <a:latin typeface="Arial Black"/>
              <a:cs typeface="Arial Black"/>
            </a:endParaRPr>
          </a:p>
          <a:p>
            <a:pPr marL="969250" lvl="1" indent="-284329">
              <a:spcBef>
                <a:spcPts val="1151"/>
              </a:spcBef>
              <a:buSzPct val="96551"/>
              <a:buFont typeface="Arial Black"/>
              <a:buChar char="–"/>
              <a:tabLst>
                <a:tab pos="969250" algn="l"/>
              </a:tabLst>
            </a:pPr>
            <a:r>
              <a:rPr sz="2600" i="1" spc="-63" dirty="0">
                <a:latin typeface="Arial"/>
                <a:cs typeface="Arial"/>
              </a:rPr>
              <a:t>A </a:t>
            </a:r>
            <a:r>
              <a:rPr sz="2500" spc="-286" dirty="0">
                <a:latin typeface="Arial Black"/>
                <a:cs typeface="Arial Black"/>
              </a:rPr>
              <a:t>and </a:t>
            </a:r>
            <a:r>
              <a:rPr sz="2600" i="1" spc="-68" dirty="0">
                <a:latin typeface="Arial"/>
                <a:cs typeface="Arial"/>
              </a:rPr>
              <a:t>D </a:t>
            </a:r>
            <a:r>
              <a:rPr sz="2500" spc="-286" dirty="0">
                <a:latin typeface="Arial Black"/>
                <a:cs typeface="Arial Black"/>
              </a:rPr>
              <a:t>are </a:t>
            </a:r>
            <a:r>
              <a:rPr sz="2500" spc="-335" dirty="0">
                <a:solidFill>
                  <a:srgbClr val="990000"/>
                </a:solidFill>
                <a:latin typeface="Arial Black"/>
                <a:cs typeface="Arial Black"/>
              </a:rPr>
              <a:t>not</a:t>
            </a:r>
            <a:r>
              <a:rPr sz="2500" spc="-286" dirty="0">
                <a:solidFill>
                  <a:srgbClr val="990000"/>
                </a:solidFill>
                <a:latin typeface="Arial Black"/>
                <a:cs typeface="Arial Black"/>
              </a:rPr>
              <a:t> </a:t>
            </a:r>
            <a:r>
              <a:rPr sz="2500" spc="-322" dirty="0">
                <a:solidFill>
                  <a:srgbClr val="990000"/>
                </a:solidFill>
                <a:latin typeface="Arial Black"/>
                <a:cs typeface="Arial Black"/>
              </a:rPr>
              <a:t>adjacent</a:t>
            </a:r>
            <a:endParaRPr sz="2500" dirty="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196357" y="4552570"/>
            <a:ext cx="1466502" cy="1189709"/>
            <a:chOff x="4464457" y="5260747"/>
            <a:chExt cx="1560195" cy="1374775"/>
          </a:xfrm>
        </p:grpSpPr>
        <p:sp>
          <p:nvSpPr>
            <p:cNvPr id="6" name="object 6"/>
            <p:cNvSpPr/>
            <p:nvPr/>
          </p:nvSpPr>
          <p:spPr>
            <a:xfrm>
              <a:off x="4552950" y="5353049"/>
              <a:ext cx="1390650" cy="1187450"/>
            </a:xfrm>
            <a:custGeom>
              <a:avLst/>
              <a:gdLst/>
              <a:ahLst/>
              <a:cxnLst/>
              <a:rect l="l" t="t" r="r" b="b"/>
              <a:pathLst>
                <a:path w="1390650" h="1187450">
                  <a:moveTo>
                    <a:pt x="694689" y="1187450"/>
                  </a:moveTo>
                  <a:lnTo>
                    <a:pt x="0" y="1187450"/>
                  </a:lnTo>
                  <a:lnTo>
                    <a:pt x="0" y="0"/>
                  </a:lnTo>
                  <a:lnTo>
                    <a:pt x="1390650" y="0"/>
                  </a:lnTo>
                  <a:lnTo>
                    <a:pt x="1390650" y="1187450"/>
                  </a:lnTo>
                  <a:lnTo>
                    <a:pt x="694689" y="118745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51297" y="5282337"/>
              <a:ext cx="157934" cy="1719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64457" y="5260747"/>
              <a:ext cx="156664" cy="1706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66537" y="6441847"/>
              <a:ext cx="157934" cy="1706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73347" y="6464707"/>
              <a:ext cx="157934" cy="17063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05020" y="5419089"/>
              <a:ext cx="1270000" cy="1092200"/>
            </a:xfrm>
            <a:custGeom>
              <a:avLst/>
              <a:gdLst/>
              <a:ahLst/>
              <a:cxnLst/>
              <a:rect l="l" t="t" r="r" b="b"/>
              <a:pathLst>
                <a:path w="1270000" h="1092200">
                  <a:moveTo>
                    <a:pt x="0" y="1092200"/>
                  </a:moveTo>
                  <a:lnTo>
                    <a:pt x="1270000" y="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745935" y="4332410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17064" y="4317022"/>
            <a:ext cx="23098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79635" y="5718296"/>
            <a:ext cx="23098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42504" y="5744674"/>
            <a:ext cx="248297" cy="380955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2400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5"/>
          </p:nvPr>
        </p:nvSpPr>
        <p:spPr>
          <a:xfrm>
            <a:off x="381000" y="6377940"/>
            <a:ext cx="7772400" cy="184666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8</a:t>
            </a:fld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11173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6842" y="766030"/>
            <a:ext cx="6104158" cy="627177"/>
          </a:xfrm>
          <a:prstGeom prst="rect">
            <a:avLst/>
          </a:prstGeom>
        </p:spPr>
        <p:txBody>
          <a:bodyPr vert="horz" wrap="square" lIns="0" tIns="11511" rIns="0" bIns="0" rtlCol="0">
            <a:spAutoFit/>
          </a:bodyPr>
          <a:lstStyle/>
          <a:p>
            <a:pPr marL="11511">
              <a:spcBef>
                <a:spcPts val="91"/>
              </a:spcBef>
            </a:pPr>
            <a:r>
              <a:rPr sz="4000" spc="-5" dirty="0"/>
              <a:t>Finite Graph, Null</a:t>
            </a:r>
            <a:r>
              <a:rPr sz="4000" spc="-32" dirty="0"/>
              <a:t> </a:t>
            </a:r>
            <a:r>
              <a:rPr sz="4000" spc="-5" dirty="0"/>
              <a:t>Graph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743695" y="1927516"/>
            <a:ext cx="7424427" cy="2191733"/>
          </a:xfrm>
          <a:prstGeom prst="rect">
            <a:avLst/>
          </a:prstGeom>
        </p:spPr>
        <p:txBody>
          <a:bodyPr vert="horz" wrap="square" lIns="0" tIns="14965" rIns="0" bIns="0" rtlCol="0">
            <a:spAutoFit/>
          </a:bodyPr>
          <a:lstStyle/>
          <a:p>
            <a:pPr marL="504194" marR="27627" indent="-469659">
              <a:lnSpc>
                <a:spcPct val="123600"/>
              </a:lnSpc>
              <a:spcBef>
                <a:spcPts val="118"/>
              </a:spcBef>
              <a:buSzPct val="96666"/>
              <a:buFont typeface="UnDotum"/>
              <a:buChar char=""/>
              <a:tabLst>
                <a:tab pos="503619" algn="l"/>
                <a:tab pos="504194" algn="l"/>
              </a:tabLst>
            </a:pPr>
            <a:r>
              <a:rPr sz="2700" i="1" spc="-36" dirty="0">
                <a:solidFill>
                  <a:srgbClr val="006FBF"/>
                </a:solidFill>
                <a:latin typeface="Arial"/>
                <a:cs typeface="Arial"/>
              </a:rPr>
              <a:t>Finite </a:t>
            </a:r>
            <a:r>
              <a:rPr sz="2700" i="1" spc="-50" dirty="0">
                <a:solidFill>
                  <a:srgbClr val="006FBF"/>
                </a:solidFill>
                <a:latin typeface="Arial"/>
                <a:cs typeface="Arial"/>
              </a:rPr>
              <a:t>graph 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290" dirty="0">
                <a:latin typeface="Arial Black"/>
                <a:cs typeface="Arial Black"/>
              </a:rPr>
              <a:t>an graph </a:t>
            </a:r>
            <a:r>
              <a:rPr sz="2600" spc="-349" dirty="0">
                <a:latin typeface="Arial Black"/>
                <a:cs typeface="Arial Black"/>
              </a:rPr>
              <a:t>whose </a:t>
            </a:r>
            <a:r>
              <a:rPr sz="2600" spc="-340" dirty="0">
                <a:latin typeface="Arial Black"/>
                <a:cs typeface="Arial Black"/>
              </a:rPr>
              <a:t>vertex set </a:t>
            </a:r>
            <a:r>
              <a:rPr sz="2600" spc="-290" dirty="0">
                <a:latin typeface="Arial Black"/>
                <a:cs typeface="Arial Black"/>
              </a:rPr>
              <a:t>and  edge </a:t>
            </a:r>
            <a:r>
              <a:rPr sz="2600" spc="-340" dirty="0">
                <a:latin typeface="Arial Black"/>
                <a:cs typeface="Arial Black"/>
              </a:rPr>
              <a:t>set </a:t>
            </a:r>
            <a:r>
              <a:rPr sz="2600" spc="-290" dirty="0">
                <a:latin typeface="Arial Black"/>
                <a:cs typeface="Arial Black"/>
              </a:rPr>
              <a:t>are</a:t>
            </a:r>
            <a:r>
              <a:rPr sz="2600" spc="177" dirty="0">
                <a:latin typeface="Arial Black"/>
                <a:cs typeface="Arial Black"/>
              </a:rPr>
              <a:t> </a:t>
            </a:r>
            <a:r>
              <a:rPr sz="2600" spc="-317" dirty="0">
                <a:latin typeface="Arial Black"/>
                <a:cs typeface="Arial Black"/>
              </a:rPr>
              <a:t>finite</a:t>
            </a:r>
            <a:endParaRPr sz="2600">
              <a:latin typeface="Arial Black"/>
              <a:cs typeface="Arial Black"/>
            </a:endParaRPr>
          </a:p>
          <a:p>
            <a:pPr marL="504194" marR="176698" indent="-469659">
              <a:lnSpc>
                <a:spcPct val="123600"/>
              </a:lnSpc>
              <a:spcBef>
                <a:spcPts val="1233"/>
              </a:spcBef>
              <a:buSzPct val="96666"/>
              <a:buFont typeface="UnDotum"/>
              <a:buChar char=""/>
              <a:tabLst>
                <a:tab pos="503619" algn="l"/>
                <a:tab pos="504194" algn="l"/>
              </a:tabLst>
            </a:pPr>
            <a:r>
              <a:rPr sz="2700" i="1" spc="-41" dirty="0">
                <a:solidFill>
                  <a:srgbClr val="006FBF"/>
                </a:solidFill>
                <a:latin typeface="Arial"/>
                <a:cs typeface="Arial"/>
              </a:rPr>
              <a:t>Null </a:t>
            </a:r>
            <a:r>
              <a:rPr sz="2700" i="1" spc="-45" dirty="0">
                <a:solidFill>
                  <a:srgbClr val="006FBF"/>
                </a:solidFill>
                <a:latin typeface="Arial"/>
                <a:cs typeface="Arial"/>
              </a:rPr>
              <a:t>graph </a:t>
            </a:r>
            <a:r>
              <a:rPr sz="2600" spc="-145" dirty="0">
                <a:latin typeface="Arial Black"/>
                <a:cs typeface="Arial Black"/>
              </a:rPr>
              <a:t>: </a:t>
            </a:r>
            <a:r>
              <a:rPr sz="2600" spc="-344" dirty="0">
                <a:latin typeface="Arial Black"/>
                <a:cs typeface="Arial Black"/>
              </a:rPr>
              <a:t>the </a:t>
            </a:r>
            <a:r>
              <a:rPr sz="2600" spc="-290" dirty="0">
                <a:latin typeface="Arial Black"/>
                <a:cs typeface="Arial Black"/>
              </a:rPr>
              <a:t>graph </a:t>
            </a:r>
            <a:r>
              <a:rPr sz="2600" spc="-349" dirty="0">
                <a:latin typeface="Arial Black"/>
                <a:cs typeface="Arial Black"/>
              </a:rPr>
              <a:t>whose </a:t>
            </a:r>
            <a:r>
              <a:rPr sz="2600" spc="-340" dirty="0">
                <a:latin typeface="Arial Black"/>
                <a:cs typeface="Arial Black"/>
              </a:rPr>
              <a:t>vertex set </a:t>
            </a:r>
            <a:r>
              <a:rPr sz="2600" spc="-290" dirty="0">
                <a:latin typeface="Arial Black"/>
                <a:cs typeface="Arial Black"/>
              </a:rPr>
              <a:t>and  edges are</a:t>
            </a:r>
            <a:r>
              <a:rPr sz="2600" spc="-14" dirty="0">
                <a:latin typeface="Arial Black"/>
                <a:cs typeface="Arial Black"/>
              </a:rPr>
              <a:t> </a:t>
            </a:r>
            <a:r>
              <a:rPr sz="2600" spc="-349" dirty="0">
                <a:latin typeface="Arial Black"/>
                <a:cs typeface="Arial Black"/>
              </a:rPr>
              <a:t>empty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381001" y="6377940"/>
            <a:ext cx="7467600" cy="369332"/>
          </a:xfrm>
        </p:spPr>
        <p:txBody>
          <a:bodyPr/>
          <a:lstStyle/>
          <a:p>
            <a:r>
              <a:rPr lang="en-US" sz="1200" b="1" dirty="0" smtClean="0"/>
              <a:t>Combinatorics and Graph Theory/</a:t>
            </a:r>
            <a:r>
              <a:rPr lang="en-US" sz="1200" b="1" dirty="0" err="1" smtClean="0"/>
              <a:t>Salahaddin</a:t>
            </a:r>
            <a:r>
              <a:rPr lang="en-US" sz="1200" b="1" dirty="0" smtClean="0"/>
              <a:t> University-Erbil/College of Eng./Software Dep./Lecturer </a:t>
            </a:r>
            <a:r>
              <a:rPr lang="en-US" sz="1200" b="1" dirty="0" err="1" smtClean="0"/>
              <a:t>Salar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Atroshi</a:t>
            </a:r>
            <a:endParaRPr lang="en-US" sz="1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84666"/>
          </a:xfrm>
        </p:spPr>
        <p:txBody>
          <a:bodyPr/>
          <a:lstStyle/>
          <a:p>
            <a:fld id="{B6F15528-21DE-4FAA-801E-634DDDAF4B2B}" type="slidenum">
              <a:rPr lang="en-US" sz="1200" b="1" smtClean="0"/>
              <a:t>9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411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2167</Words>
  <Application>Microsoft Office PowerPoint</Application>
  <PresentationFormat>On-screen Show (4:3)</PresentationFormat>
  <Paragraphs>451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Concepts of Graph Theory</vt:lpstr>
      <vt:lpstr>Introduction</vt:lpstr>
      <vt:lpstr>Edges</vt:lpstr>
      <vt:lpstr>The KÖnigsberg Bridge Problem</vt:lpstr>
      <vt:lpstr>A Model</vt:lpstr>
      <vt:lpstr>Order and Size</vt:lpstr>
      <vt:lpstr>Loop, Multiple edges</vt:lpstr>
      <vt:lpstr>Adjacent, neighbors</vt:lpstr>
      <vt:lpstr>Finite Graph, Null Graph</vt:lpstr>
      <vt:lpstr>Connected and Disconnected</vt:lpstr>
      <vt:lpstr>Subgraphs</vt:lpstr>
      <vt:lpstr>Subgraphs</vt:lpstr>
      <vt:lpstr>Walks, Trails</vt:lpstr>
      <vt:lpstr>Paths</vt:lpstr>
      <vt:lpstr>Path and Cycle</vt:lpstr>
      <vt:lpstr>Components</vt:lpstr>
      <vt:lpstr>Theorem: Every graph with n vertices and k edges has at least n-k components .</vt:lpstr>
      <vt:lpstr>Theorem: Every graph with n vertices and k edges  has at least n-k components.</vt:lpstr>
      <vt:lpstr>Complement</vt:lpstr>
      <vt:lpstr>Clique and Independent set</vt:lpstr>
      <vt:lpstr>Simple graph</vt:lpstr>
      <vt:lpstr> Multigraphs (or Pseudo-graphs)</vt:lpstr>
      <vt:lpstr>Digraphs</vt:lpstr>
      <vt:lpstr>Graph Terminology</vt:lpstr>
      <vt:lpstr>Graph Models</vt:lpstr>
      <vt:lpstr>2. Round-Robin  Tournaments</vt:lpstr>
      <vt:lpstr>Degree of graph</vt:lpstr>
      <vt:lpstr>For example in the  digraph,</vt:lpstr>
      <vt:lpstr>Degree of Graph</vt:lpstr>
      <vt:lpstr>Handshaking Lemma</vt:lpstr>
      <vt:lpstr>Corollary of Handshaking theorem</vt:lpstr>
      <vt:lpstr>Some Special Graphs</vt:lpstr>
      <vt:lpstr>2. Cycle Graph :</vt:lpstr>
      <vt:lpstr>3. Wheel Graph :</vt:lpstr>
      <vt:lpstr>4. N-Cube :</vt:lpstr>
      <vt:lpstr>Bipartite Graphs</vt:lpstr>
      <vt:lpstr>Complete Bipartite graph Km,n</vt:lpstr>
      <vt:lpstr>Bipartite Graphs in terms of Graph Coloring</vt:lpstr>
      <vt:lpstr>Proof:</vt:lpstr>
      <vt:lpstr>Applications of Special Types of Graphs</vt:lpstr>
      <vt:lpstr>2. Local Area Network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Graph Theory</dc:title>
  <cp:lastModifiedBy>abdulhameed</cp:lastModifiedBy>
  <cp:revision>28</cp:revision>
  <dcterms:created xsi:type="dcterms:W3CDTF">2021-09-02T14:54:40Z</dcterms:created>
  <dcterms:modified xsi:type="dcterms:W3CDTF">2021-09-18T16:47:42Z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2021-09-02T00:00:00Z</vt:filetime>
  </property>
</Properties>
</file>