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3" r:id="rId14"/>
    <p:sldId id="272" r:id="rId15"/>
    <p:sldId id="274" r:id="rId16"/>
    <p:sldId id="275" r:id="rId17"/>
    <p:sldId id="276" r:id="rId18"/>
    <p:sldId id="277" r:id="rId19"/>
    <p:sldId id="279" r:id="rId20"/>
    <p:sldId id="278" r:id="rId21"/>
    <p:sldId id="281" r:id="rId22"/>
    <p:sldId id="284" r:id="rId23"/>
    <p:sldId id="285" r:id="rId24"/>
    <p:sldId id="286" r:id="rId25"/>
    <p:sldId id="289" r:id="rId26"/>
    <p:sldId id="291" r:id="rId27"/>
    <p:sldId id="292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3F3AA-2AD0-4701-A05B-F22ACD9B604F}" type="datetimeFigureOut">
              <a:rPr lang="ar-IQ" smtClean="0"/>
              <a:pPr/>
              <a:t>2/5/1443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8B1F1C-6640-48D5-9C30-8EAFD6559C7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729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F3CF-2913-4396-89A6-9E7BBE55B9D8}" type="datetime1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2877-F39D-407C-8E68-C347E5EF3370}" type="datetime1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7EFE-D7E6-4ADC-BAAC-DD3698B2F402}" type="datetime1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D0A4-6130-4CAF-93B8-1E885347EFF5}" type="datetime1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7E8-B09C-4FAF-9CCA-0FB6AAA39F13}" type="datetime1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0085-D59F-4FF2-87F8-9A93E13B3C0D}" type="datetime1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972-AA80-4BF1-9FE9-74A54D61FAE6}" type="datetime1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203-26D3-474A-B9A4-27F85E508AEB}" type="datetime1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593F-07DF-481F-92CC-452DF2278D4E}" type="datetime1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AB21-342D-41DE-958A-A288EB6C8119}" type="datetime1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7BAE-CB6D-4B40-AD5A-ED97997C2892}" type="datetime1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675E-CB2B-4186-8B78-E971584F4D25}" type="datetime1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Digital Comm., Dr Samah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1/1f/ReconstructFilter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//upload.wikimedia.org/wikipedia/commons/5/50/PAM_neutral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ger" TargetMode="External"/><Relationship Id="rId2" Type="http://schemas.openxmlformats.org/officeDocument/2006/relationships/hyperlink" Target="http://en.wikipedia.org/wiki/Real_numb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igital_signal_processing" TargetMode="External"/><Relationship Id="rId4" Type="http://schemas.openxmlformats.org/officeDocument/2006/relationships/hyperlink" Target="http://en.wikipedia.org/wiki/Communications_syste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2/23/Nrz-lb.gif" TargetMode="External"/><Relationship Id="rId2" Type="http://schemas.openxmlformats.org/officeDocument/2006/relationships/hyperlink" Target="http://en.wikipedia.org/wiki/Non-return-to-ze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en.wikipedia.org/wiki/File:NRZcode.pn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//upload.wikimedia.org/wikipedia/commons/b/b6/Ami_encoding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a/Manchester_code.png" TargetMode="External"/><Relationship Id="rId2" Type="http://schemas.openxmlformats.org/officeDocument/2006/relationships/hyperlink" Target="http://en.wikipedia.org/wiki/Self-clocking_sign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NonoverlappedSpectrum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Communication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year/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Electronic and Communication Eng.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Abdulkareem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Mustafa</a:t>
            </a:r>
          </a:p>
          <a:p>
            <a:endParaRPr lang="ar-IQ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le:ReconstructFilt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352800"/>
            <a:ext cx="7239000" cy="3037714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382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362200"/>
            <a:ext cx="33147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5562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9400"/>
            <a:ext cx="693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d/d5/AliasedSpectr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602278" cy="447833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If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 2B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down sampling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aliasing </a:t>
            </a: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d/d5/AliasedSpectr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602278" cy="447833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If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 2B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down sampling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aliasing </a:t>
            </a: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Pulse Amplitude Modulation </a:t>
            </a:r>
            <a:endParaRPr lang="ar-IQ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 PAM, the</a:t>
            </a:r>
            <a:r>
              <a:rPr lang="en-US" sz="2800" dirty="0" smtClean="0"/>
              <a:t> information is encoded in the amplitude of a series of signal pulses.</a:t>
            </a:r>
          </a:p>
          <a:p>
            <a:r>
              <a:rPr lang="en-US" sz="2800" dirty="0" smtClean="0"/>
              <a:t>Demodulation is performed by detecting the amplitude level of the carrier at every symbol period.</a:t>
            </a:r>
          </a:p>
          <a:p>
            <a:endParaRPr lang="ar-IQ" sz="2800" dirty="0"/>
          </a:p>
        </p:txBody>
      </p:sp>
      <p:pic>
        <p:nvPicPr>
          <p:cNvPr id="1026" name="Picture 2" descr="File:PAM neutr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657600"/>
            <a:ext cx="3880818" cy="2609851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 types of pulse modulation</a:t>
            </a:r>
            <a:endParaRPr lang="ar-IQ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505200" cy="4525963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PAM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Pulse Width Modulation</a:t>
            </a:r>
          </a:p>
          <a:p>
            <a:pPr>
              <a:buNone/>
            </a:pPr>
            <a:r>
              <a:rPr lang="en-US" sz="2000" dirty="0" smtClean="0"/>
              <a:t>PWM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the pulses have constant amplitudes but vary in time duration in direct proportion to the sample value</a:t>
            </a:r>
          </a:p>
          <a:p>
            <a:endParaRPr lang="en-US" sz="2000" dirty="0" smtClean="0"/>
          </a:p>
          <a:p>
            <a:r>
              <a:rPr lang="en-US" sz="2000" dirty="0" smtClean="0"/>
              <a:t>Pulse Position Modulation </a:t>
            </a:r>
          </a:p>
          <a:p>
            <a:pPr>
              <a:buNone/>
            </a:pPr>
            <a:r>
              <a:rPr lang="en-US" sz="2000" dirty="0" smtClean="0"/>
              <a:t>PPM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varying the position of a pulse of constant duration relative to its nominal time of occurrence</a:t>
            </a:r>
            <a:b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ar-IQ" sz="2000" dirty="0"/>
          </a:p>
        </p:txBody>
      </p:sp>
      <p:pic>
        <p:nvPicPr>
          <p:cNvPr id="27650" name="Picture 2" descr="http://content.answcdn.com/main/content/img/McGrawHill/Encyclopedia/images/CE556900FG0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066800"/>
            <a:ext cx="4953000" cy="54864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  <a:endParaRPr lang="ar-IQ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PAM, PWM, and PPM found significant application early in the development of digital communications,</a:t>
            </a:r>
          </a:p>
          <a:p>
            <a:r>
              <a:rPr lang="en-US" dirty="0" smtClean="0"/>
              <a:t>However, by now almost completely, converted their transmission facilities to PCM technology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Quantization</a:t>
            </a:r>
            <a:endParaRPr lang="ar-IQ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Quantization</a:t>
            </a:r>
            <a:r>
              <a:rPr lang="en-US" sz="2800" dirty="0" smtClean="0"/>
              <a:t> is the procedure of constraining something from a relatively large or continuous set of values (such as the </a:t>
            </a:r>
            <a:r>
              <a:rPr lang="en-US" sz="2800" dirty="0" smtClean="0">
                <a:hlinkClick r:id="rId2" action="ppaction://hlinkfile" tooltip="Real number"/>
              </a:rPr>
              <a:t>real numbers</a:t>
            </a:r>
            <a:r>
              <a:rPr lang="en-US" sz="2800" dirty="0" smtClean="0"/>
              <a:t>) to a relatively small discrete set (such as the </a:t>
            </a:r>
            <a:r>
              <a:rPr lang="en-US" sz="2800" dirty="0" smtClean="0">
                <a:hlinkClick r:id="rId3" action="ppaction://hlinkfile" tooltip="Integer"/>
              </a:rPr>
              <a:t>integers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The difference between the actual analog value and quantized digital value is called </a:t>
            </a:r>
            <a:r>
              <a:rPr lang="en-US" sz="2800" b="1" dirty="0" smtClean="0"/>
              <a:t>quantization error</a:t>
            </a:r>
            <a:r>
              <a:rPr lang="en-US" sz="2800" dirty="0" smtClean="0"/>
              <a:t> or </a:t>
            </a:r>
            <a:r>
              <a:rPr lang="en-US" sz="2800" b="1" dirty="0" smtClean="0"/>
              <a:t>quantization distortion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Quantization noise </a:t>
            </a:r>
            <a:r>
              <a:rPr lang="en-US" sz="2400" dirty="0" smtClean="0"/>
              <a:t>is a model of quantization error introduced by quantization in the analog-to-digital conversion (ADC) in </a:t>
            </a:r>
            <a:r>
              <a:rPr lang="en-US" sz="2400" dirty="0" smtClean="0">
                <a:hlinkClick r:id="rId4" action="ppaction://hlinkfile" tooltip="Communications system"/>
              </a:rPr>
              <a:t>telecommunication systems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5" action="ppaction://hlinkfile" tooltip="Digital signal processing"/>
              </a:rPr>
              <a:t>signal processing</a:t>
            </a:r>
            <a:r>
              <a:rPr lang="en-US" sz="2400" dirty="0" smtClean="0"/>
              <a:t>.</a:t>
            </a:r>
            <a:endParaRPr lang="ar-IQ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Linear Quantization</a:t>
            </a:r>
            <a:endParaRPr lang="ar-IQ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3657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a voice signal sample increases in amplitude the quantization levels increase uniformly</a:t>
            </a:r>
          </a:p>
          <a:p>
            <a:r>
              <a:rPr lang="en-US" sz="2400" dirty="0" smtClean="0"/>
              <a:t>quantization levels are spread evenly over the voice signal’s dynamic range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7755" y="1066800"/>
            <a:ext cx="492524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Quantization error or quantization noise</a:t>
            </a:r>
            <a:endParaRPr lang="ar-IQ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Example, </a:t>
            </a:r>
          </a:p>
          <a:p>
            <a:r>
              <a:rPr lang="en-US" sz="2400" dirty="0" smtClean="0"/>
              <a:t>if a PAM sample’s level lies between two steps, it is assigned the value of the highest step it crosses, and </a:t>
            </a:r>
          </a:p>
          <a:p>
            <a:r>
              <a:rPr lang="en-US" sz="2400" dirty="0" smtClean="0"/>
              <a:t>if PAM sample just reaches this step would be given the same quantization value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5845314"/>
            <a:ext cx="6553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Obviously, the reconstructed waveform will be different from the original waveform</a:t>
            </a:r>
            <a:endParaRPr lang="ar-IQ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Basic elements of digital communication system</a:t>
            </a:r>
            <a:endParaRPr lang="ar-IQ" sz="3200" dirty="0"/>
          </a:p>
        </p:txBody>
      </p:sp>
      <p:pic>
        <p:nvPicPr>
          <p:cNvPr id="1026" name="Picture 2" descr="basic elements of digital communication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620000" cy="4953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5638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tx2"/>
                </a:solidFill>
              </a:rPr>
              <a:t>http://wirelesscafe.wordpress.com/2009/07/10/tutorial-i-basic-elements-of-digital-communication-system/</a:t>
            </a:r>
            <a:endParaRPr lang="ar-IQ" u="sng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Nonlinear Quantization –(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companding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ar-IQ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Quantization error is another reason for using compressed encoding for digitizing a voice signal</a:t>
            </a:r>
          </a:p>
          <a:p>
            <a:endParaRPr lang="en-US" sz="1000" dirty="0" smtClean="0"/>
          </a:p>
          <a:p>
            <a:r>
              <a:rPr lang="en-US" sz="2400" dirty="0" smtClean="0"/>
              <a:t>Dividing the amplitude of the voice signal up into equal positive and negative steps is not an efficient way to encode voice into PCM</a:t>
            </a:r>
          </a:p>
          <a:p>
            <a:endParaRPr lang="en-US" sz="1000" dirty="0" smtClean="0"/>
          </a:p>
          <a:p>
            <a:r>
              <a:rPr lang="en-US" sz="2400" dirty="0" smtClean="0"/>
              <a:t>Quantization levels distributed according to a logarithmic, instead of linear, function gives smaller quantization steps, at lower signal amplitudes</a:t>
            </a:r>
          </a:p>
          <a:p>
            <a:endParaRPr lang="en-US" sz="1000" dirty="0" smtClean="0"/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A-Law adopted by ITU-T for 30 channel PCM.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µ-law used mainly in USA, Canada and Japan</a:t>
            </a:r>
            <a:endParaRPr lang="ar-IQ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companding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2437"/>
            <a:ext cx="3581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signal amplitude gets smaller, N</a:t>
            </a:r>
            <a:r>
              <a:rPr lang="en-US" sz="2400" baseline="-25000" dirty="0" smtClean="0"/>
              <a:t>Q</a:t>
            </a:r>
            <a:r>
              <a:rPr lang="en-US" sz="2400" dirty="0" smtClean="0"/>
              <a:t> must get smaller to keep SN</a:t>
            </a:r>
            <a:r>
              <a:rPr lang="en-US" sz="2400" baseline="-25000" dirty="0" smtClean="0"/>
              <a:t>Q</a:t>
            </a:r>
            <a:r>
              <a:rPr lang="en-US" sz="2400" dirty="0" smtClean="0"/>
              <a:t>R from dropping. </a:t>
            </a:r>
          </a:p>
          <a:p>
            <a:r>
              <a:rPr lang="en-US" sz="2400" dirty="0" smtClean="0"/>
              <a:t>Compression accomplishes this by forcing quantization error magnitude to decrease with lower amplitudes.</a:t>
            </a:r>
          </a:p>
          <a:p>
            <a:endParaRPr lang="ar-IQ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510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Binary Encoding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umber of bits to represent each quantized level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≥ M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Higher number of bits == higher number of quantization levels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 less quantization noise</a:t>
            </a:r>
          </a:p>
          <a:p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Less number of bits  compression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Bandwidth of PCM signal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PCM signal R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R=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* n</a:t>
            </a:r>
          </a:p>
          <a:p>
            <a:pPr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Disadvantage in PCM signal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high bandwidth compared to bandwidth of analog information signal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Line encoding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 telecommunication, a </a:t>
            </a:r>
            <a:r>
              <a:rPr lang="en-US" sz="2800" b="1" dirty="0" smtClean="0"/>
              <a:t>line code</a:t>
            </a:r>
            <a:r>
              <a:rPr lang="en-US" sz="2800" dirty="0" smtClean="0"/>
              <a:t> (also called </a:t>
            </a:r>
            <a:r>
              <a:rPr lang="en-US" sz="2800" b="1" dirty="0" smtClean="0"/>
              <a:t>digital baseband modulation</a:t>
            </a:r>
            <a:r>
              <a:rPr lang="en-US" sz="2800" dirty="0" smtClean="0"/>
              <a:t>, or </a:t>
            </a:r>
            <a:r>
              <a:rPr lang="en-US" sz="2800" b="1" dirty="0" smtClean="0"/>
              <a:t>digital baseband transmission</a:t>
            </a:r>
            <a:r>
              <a:rPr lang="en-US" sz="2800" dirty="0" smtClean="0"/>
              <a:t> method) </a:t>
            </a:r>
          </a:p>
          <a:p>
            <a:endParaRPr lang="en-US" sz="2800" dirty="0" smtClean="0"/>
          </a:p>
          <a:p>
            <a:r>
              <a:rPr lang="en-US" sz="2800" dirty="0" smtClean="0"/>
              <a:t>Line coding is often used for digital data transport</a:t>
            </a:r>
          </a:p>
          <a:p>
            <a:r>
              <a:rPr lang="en-US" sz="2800" dirty="0" smtClean="0"/>
              <a:t>The waveform pattern of voltage or current used to represent the 1s and 0s of a digital data on a transmission link is called </a:t>
            </a:r>
            <a:r>
              <a:rPr lang="en-US" sz="2800" i="1" dirty="0" smtClean="0"/>
              <a:t>line encoding</a:t>
            </a:r>
            <a:r>
              <a:rPr lang="en-US" sz="2800" dirty="0" smtClean="0"/>
              <a:t>. The common types of line encoding </a:t>
            </a:r>
            <a:r>
              <a:rPr lang="en-US" sz="2800" dirty="0" smtClean="0">
                <a:solidFill>
                  <a:srgbClr val="C00000"/>
                </a:solidFill>
              </a:rPr>
              <a:t>are </a:t>
            </a:r>
            <a:r>
              <a:rPr lang="en-US" sz="2800" dirty="0" err="1" smtClean="0">
                <a:solidFill>
                  <a:srgbClr val="C00000"/>
                </a:solidFill>
              </a:rPr>
              <a:t>unipolar</a:t>
            </a:r>
            <a:r>
              <a:rPr lang="en-US" sz="2800" dirty="0" smtClean="0">
                <a:solidFill>
                  <a:srgbClr val="C00000"/>
                </a:solidFill>
              </a:rPr>
              <a:t>, polar, bipolar and Manchester encoding.</a:t>
            </a:r>
          </a:p>
          <a:p>
            <a:endParaRPr lang="en-US" sz="2800" dirty="0" smtClean="0"/>
          </a:p>
          <a:p>
            <a:endParaRPr lang="ar-IQ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/>
              <a:t>Unipolar</a:t>
            </a:r>
            <a:r>
              <a:rPr lang="en-US" sz="3600" dirty="0" smtClean="0"/>
              <a:t> Encoding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Traditionally, a </a:t>
            </a:r>
            <a:r>
              <a:rPr lang="en-US" sz="2800" dirty="0" err="1" smtClean="0"/>
              <a:t>unipolar</a:t>
            </a:r>
            <a:r>
              <a:rPr lang="en-US" sz="2800" dirty="0" smtClean="0"/>
              <a:t> scheme was designed as a </a:t>
            </a:r>
            <a:r>
              <a:rPr lang="en-US" sz="2800" dirty="0" smtClean="0">
                <a:hlinkClick r:id="rId2" action="ppaction://hlinkfile" tooltip="Non-return-to-zero"/>
              </a:rPr>
              <a:t>non-return-to-zero</a:t>
            </a:r>
            <a:r>
              <a:rPr lang="en-US" sz="2800" dirty="0" smtClean="0"/>
              <a:t> scheme, in which the positive voltage defines bit 1 and the zero voltage defines bit 0. It is called NRZ because the signal does not return to zero at the middle of the bit.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pic>
        <p:nvPicPr>
          <p:cNvPr id="3074" name="Picture 2" descr="File:Nrz-lb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81400"/>
            <a:ext cx="69342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encoding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Polar NRZ signal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Polar RZ? 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pic>
        <p:nvPicPr>
          <p:cNvPr id="46082" name="Picture 2" descr="http://upload.wikimedia.org/wikipedia/commons/thumb/5/55/NRZcode.png/220px-NRZcod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09800"/>
            <a:ext cx="5257800" cy="2628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Bipolar encoding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binary 0 is encoded as zero volts as in </a:t>
            </a:r>
            <a:r>
              <a:rPr lang="en-US" sz="2800" dirty="0" err="1" smtClean="0"/>
              <a:t>unipolar</a:t>
            </a:r>
            <a:r>
              <a:rPr lang="en-US" sz="2800" dirty="0" smtClean="0"/>
              <a:t> encoding, but </a:t>
            </a:r>
          </a:p>
          <a:p>
            <a:r>
              <a:rPr lang="en-US" sz="2800" dirty="0" smtClean="0"/>
              <a:t>1 is encoded alternately as a positive and a negative voltage. This prevents a significant build-up of DC, as the positive and negative pulses average to zero volts</a:t>
            </a:r>
            <a:endParaRPr lang="ar-IQ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pic>
        <p:nvPicPr>
          <p:cNvPr id="47106" name="Picture 2" descr="File:Ami encoding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7620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Manchester encoding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a line code in which the encoding of each data bit has at least one transition and occupies the same time. It therefore has no DC component, and is </a:t>
            </a:r>
            <a:r>
              <a:rPr lang="en-US" sz="2800" dirty="0" smtClean="0">
                <a:hlinkClick r:id="rId2" action="ppaction://hlinkfile" tooltip="Self-clocking signal"/>
              </a:rPr>
              <a:t>self-clocking</a:t>
            </a:r>
            <a:r>
              <a:rPr lang="en-US" sz="2800" dirty="0" smtClean="0"/>
              <a:t> (a clock signal can be recovered from the encoded data)</a:t>
            </a:r>
            <a:endParaRPr lang="ar-IQ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  <p:pic>
        <p:nvPicPr>
          <p:cNvPr id="48132" name="Picture 4" descr="File:Manchester cod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10000"/>
            <a:ext cx="5181598" cy="2590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90600"/>
            <a:ext cx="579120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u="sng" dirty="0" smtClean="0"/>
              <a:t>Why digital communication ?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Digital cct.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Resolution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Storage size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Error performance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Regeneration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Code Modulation PCM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</a:p>
          <a:p>
            <a:r>
              <a:rPr lang="en-US" dirty="0" smtClean="0"/>
              <a:t>PAM or PPM or PWM</a:t>
            </a:r>
          </a:p>
          <a:p>
            <a:r>
              <a:rPr lang="en-US" dirty="0" smtClean="0"/>
              <a:t>Quantization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Linear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Nonlinear</a:t>
            </a:r>
          </a:p>
          <a:p>
            <a:r>
              <a:rPr lang="en-US" dirty="0" smtClean="0"/>
              <a:t>Binary encoding</a:t>
            </a:r>
          </a:p>
          <a:p>
            <a:r>
              <a:rPr lang="en-US" dirty="0" smtClean="0"/>
              <a:t>Line coding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162800" cy="1752600"/>
          </a:xfrm>
        </p:spPr>
        <p:txBody>
          <a:bodyPr>
            <a:noAutofit/>
          </a:bodyPr>
          <a:lstStyle/>
          <a:p>
            <a:pPr algn="l"/>
            <a:r>
              <a:rPr lang="en-US" sz="2800" u="sng" dirty="0" smtClean="0">
                <a:solidFill>
                  <a:schemeClr val="tx1"/>
                </a:solidFill>
              </a:rPr>
              <a:t>Sampling theorem 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It shows that a </a:t>
            </a:r>
            <a:r>
              <a:rPr lang="en-US" sz="2400" dirty="0" err="1" smtClean="0">
                <a:solidFill>
                  <a:schemeClr val="tx1"/>
                </a:solidFill>
              </a:rPr>
              <a:t>bandlimited</a:t>
            </a:r>
            <a:r>
              <a:rPr lang="en-US" sz="2400" dirty="0" smtClean="0">
                <a:solidFill>
                  <a:schemeClr val="tx1"/>
                </a:solidFill>
              </a:rPr>
              <a:t> analog signal that has been sampled can be perfectly reconstructed from an infinite sequence of samples if the sampling rate exceeds or equal 2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samples per second, where 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is the highest frequency of the original signal</a:t>
            </a:r>
          </a:p>
          <a:p>
            <a:pPr algn="l"/>
            <a:endParaRPr lang="en-US" sz="2400" dirty="0" smtClean="0"/>
          </a:p>
          <a:p>
            <a:pPr algn="l"/>
            <a:endParaRPr lang="ar-IQ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4114800"/>
            <a:ext cx="7391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Otherwise it leads to aliasing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000" dirty="0" smtClean="0"/>
              <a:t>It refers to an effect that causes different signals to become indistinguishable (or </a:t>
            </a:r>
            <a:r>
              <a:rPr lang="en-US" sz="2000" i="1" dirty="0" smtClean="0"/>
              <a:t>aliases</a:t>
            </a:r>
            <a:r>
              <a:rPr lang="en-US" sz="2000" dirty="0" smtClean="0"/>
              <a:t> of one another) when sampled. It also refers to the distortion that results when the signal reconstructed from samples is different from the original continuous signal.</a:t>
            </a:r>
            <a:endParaRPr lang="ar-IQ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</a:rPr>
              <a:t>Some amount of </a:t>
            </a:r>
            <a:r>
              <a:rPr lang="en-US" sz="2400" dirty="0" smtClean="0">
                <a:solidFill>
                  <a:srgbClr val="C00000"/>
                </a:solidFill>
              </a:rPr>
              <a:t>aliasing</a:t>
            </a:r>
            <a:r>
              <a:rPr lang="en-US" sz="2400" dirty="0" smtClean="0">
                <a:solidFill>
                  <a:schemeClr val="tx2"/>
                </a:solidFill>
              </a:rPr>
              <a:t> always occurs when such signals are sampled.</a:t>
            </a:r>
            <a:endParaRPr lang="ar-IQ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Actual signals have finite duration and their frequency content has no upper bound (Fourier Transform). </a:t>
            </a:r>
          </a:p>
          <a:p>
            <a:r>
              <a:rPr lang="en-US" sz="2400" dirty="0" smtClean="0"/>
              <a:t>Signals whose frequency content is bounded (</a:t>
            </a:r>
            <a:r>
              <a:rPr lang="en-US" sz="2400" i="1" dirty="0" err="1" smtClean="0"/>
              <a:t>bandlimited</a:t>
            </a:r>
            <a:r>
              <a:rPr lang="en-US" sz="2400" dirty="0" smtClean="0"/>
              <a:t>) have infinite duration, is sampled at a low rate</a:t>
            </a:r>
            <a:endParaRPr lang="ar-IQ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 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represent a continuous-time signal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 be the continuous Fourier transform of that signal</a:t>
            </a:r>
          </a:p>
          <a:p>
            <a:r>
              <a:rPr lang="en-US" dirty="0" smtClean="0"/>
              <a:t>The signal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said to be </a:t>
            </a:r>
            <a:r>
              <a:rPr lang="en-US" dirty="0" err="1" smtClean="0"/>
              <a:t>bandlimited</a:t>
            </a:r>
            <a:r>
              <a:rPr lang="en-US" dirty="0" smtClean="0"/>
              <a:t> if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          |X(f)|=0    if     |f|&gt;B</a:t>
            </a:r>
          </a:p>
          <a:p>
            <a:r>
              <a:rPr lang="en-US" dirty="0" smtClean="0"/>
              <a:t>Then the sufficient condition for exact </a:t>
            </a:r>
            <a:r>
              <a:rPr lang="en-US" dirty="0" err="1" smtClean="0"/>
              <a:t>reconstructability</a:t>
            </a:r>
            <a:r>
              <a:rPr lang="en-US" dirty="0" smtClean="0"/>
              <a:t> from samples at a uniform sampling rate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s</a:t>
            </a:r>
            <a:r>
              <a:rPr lang="en-US" dirty="0" smtClean="0"/>
              <a:t> (in samples per sec) is </a:t>
            </a:r>
            <a:r>
              <a:rPr lang="en-US" i="1" dirty="0" err="1" smtClean="0">
                <a:solidFill>
                  <a:srgbClr val="C00000"/>
                </a:solidFill>
              </a:rPr>
              <a:t>fs</a:t>
            </a:r>
            <a:r>
              <a:rPr lang="en-US" i="1" dirty="0" smtClean="0">
                <a:solidFill>
                  <a:srgbClr val="C00000"/>
                </a:solidFill>
              </a:rPr>
              <a:t>&gt;= 2B</a:t>
            </a:r>
          </a:p>
          <a:p>
            <a:r>
              <a:rPr lang="en-US" dirty="0" smtClean="0"/>
              <a:t>2</a:t>
            </a:r>
            <a:r>
              <a:rPr lang="en-US" i="1" dirty="0" smtClean="0"/>
              <a:t>B</a:t>
            </a:r>
            <a:r>
              <a:rPr lang="en-US" dirty="0" smtClean="0"/>
              <a:t> is called the </a:t>
            </a:r>
            <a:r>
              <a:rPr lang="en-US" i="1" dirty="0" err="1" smtClean="0"/>
              <a:t>Nyquist</a:t>
            </a:r>
            <a:r>
              <a:rPr lang="en-US" i="1" dirty="0" smtClean="0"/>
              <a:t> rate</a:t>
            </a:r>
            <a:r>
              <a:rPr lang="en-US" dirty="0" smtClean="0"/>
              <a:t> of the </a:t>
            </a:r>
            <a:r>
              <a:rPr lang="en-US" dirty="0" err="1" smtClean="0"/>
              <a:t>bandlimited</a:t>
            </a:r>
            <a:r>
              <a:rPr lang="en-US" dirty="0" smtClean="0"/>
              <a:t> signal, while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s</a:t>
            </a:r>
            <a:r>
              <a:rPr lang="en-US" dirty="0" smtClean="0"/>
              <a:t>/2 is called the </a:t>
            </a:r>
            <a:r>
              <a:rPr lang="en-US" i="1" dirty="0" err="1" smtClean="0"/>
              <a:t>Nyquist</a:t>
            </a:r>
            <a:r>
              <a:rPr lang="en-US" i="1" dirty="0" smtClean="0"/>
              <a:t> frequency</a:t>
            </a:r>
            <a:r>
              <a:rPr lang="en-US" dirty="0" smtClean="0"/>
              <a:t> of the sampling system.</a:t>
            </a:r>
          </a:p>
          <a:p>
            <a:r>
              <a:rPr lang="en-US" dirty="0" smtClean="0"/>
              <a:t>The time interval between successive samples is referred to as the </a:t>
            </a:r>
            <a:r>
              <a:rPr lang="en-US" i="1" dirty="0" smtClean="0"/>
              <a:t>sampling interval</a:t>
            </a:r>
            <a:r>
              <a:rPr lang="en-US" dirty="0" smtClean="0"/>
              <a:t> Ts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theorem describes two processes in signal processing: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u="sng" dirty="0" smtClean="0">
                <a:solidFill>
                  <a:schemeClr val="tx2"/>
                </a:solidFill>
              </a:rPr>
              <a:t>sampling</a:t>
            </a:r>
            <a:r>
              <a:rPr lang="en-US" dirty="0" smtClean="0">
                <a:solidFill>
                  <a:schemeClr val="tx2"/>
                </a:solidFill>
              </a:rPr>
              <a:t> process, in which a continuous time signal is converted to a discrete time signal, and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u="sng" dirty="0" smtClean="0">
                <a:solidFill>
                  <a:schemeClr val="tx2"/>
                </a:solidFill>
              </a:rPr>
              <a:t>reconstruction</a:t>
            </a:r>
            <a:r>
              <a:rPr lang="en-US" dirty="0" smtClean="0">
                <a:solidFill>
                  <a:schemeClr val="tx2"/>
                </a:solidFill>
              </a:rPr>
              <a:t> process, in which the original continuous signal is recovered from the discrete time signal.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Reconstruction of the original signal is an interpolation process that mathematically defines a continuous-time signal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) from the discrete samples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] and at times in between the sample instants </a:t>
            </a:r>
            <a:r>
              <a:rPr lang="en-US" i="1" dirty="0" err="1" smtClean="0">
                <a:solidFill>
                  <a:srgbClr val="C00000"/>
                </a:solidFill>
              </a:rPr>
              <a:t>nTs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1/1f/NonoverlappedSpectrum.png/400px-NonoverlappedSpectrum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7000"/>
            <a:ext cx="5638800" cy="2743200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00200"/>
            <a:ext cx="2352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If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&gt; 2B</a:t>
            </a: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Comm., Dr Samah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1214</Words>
  <Application>Microsoft Office PowerPoint</Application>
  <PresentationFormat>On-screen Show (4:3)</PresentationFormat>
  <Paragraphs>148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Digital Communication</vt:lpstr>
      <vt:lpstr>Basic elements of digital communication system</vt:lpstr>
      <vt:lpstr>PowerPoint Presentation</vt:lpstr>
      <vt:lpstr>Pulse Code Modulation PCM</vt:lpstr>
      <vt:lpstr>PowerPoint Presentation</vt:lpstr>
      <vt:lpstr>Some amount of aliasing always occurs when such signals are sampled.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Pulse Amplitude Modulation </vt:lpstr>
      <vt:lpstr>Other types of pulse modulation</vt:lpstr>
      <vt:lpstr>Application</vt:lpstr>
      <vt:lpstr>Quantization</vt:lpstr>
      <vt:lpstr>Linear Quantization</vt:lpstr>
      <vt:lpstr>Quantization error or quantization noise</vt:lpstr>
      <vt:lpstr>Nonlinear Quantization –(companding)</vt:lpstr>
      <vt:lpstr>companding</vt:lpstr>
      <vt:lpstr>Binary Encoding</vt:lpstr>
      <vt:lpstr>Bandwidth of PCM signal</vt:lpstr>
      <vt:lpstr>Line encoding </vt:lpstr>
      <vt:lpstr>Unipolar Encoding</vt:lpstr>
      <vt:lpstr>Polar encoding</vt:lpstr>
      <vt:lpstr>Bipolar encoding </vt:lpstr>
      <vt:lpstr>Manchester encoding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Samah</dc:creator>
  <cp:lastModifiedBy>Aram4656048</cp:lastModifiedBy>
  <cp:revision>28</cp:revision>
  <dcterms:created xsi:type="dcterms:W3CDTF">2006-08-16T00:00:00Z</dcterms:created>
  <dcterms:modified xsi:type="dcterms:W3CDTF">2021-09-12T19:36:13Z</dcterms:modified>
</cp:coreProperties>
</file>