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1" r:id="rId6"/>
    <p:sldId id="258" r:id="rId7"/>
    <p:sldId id="260" r:id="rId8"/>
    <p:sldId id="259" r:id="rId9"/>
    <p:sldId id="261" r:id="rId10"/>
    <p:sldId id="266" r:id="rId11"/>
    <p:sldId id="270" r:id="rId12"/>
    <p:sldId id="264" r:id="rId13"/>
    <p:sldId id="265" r:id="rId14"/>
    <p:sldId id="282" r:id="rId15"/>
    <p:sldId id="271" r:id="rId16"/>
    <p:sldId id="288" r:id="rId17"/>
    <p:sldId id="285" r:id="rId18"/>
    <p:sldId id="286" r:id="rId19"/>
    <p:sldId id="287" r:id="rId20"/>
    <p:sldId id="283" r:id="rId21"/>
    <p:sldId id="289" r:id="rId22"/>
    <p:sldId id="267" r:id="rId23"/>
    <p:sldId id="292" r:id="rId24"/>
    <p:sldId id="290" r:id="rId25"/>
    <p:sldId id="291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050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05000"/>
            <a:ext cx="37338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Dickerson EE422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D7518F-6D90-41B7-B37E-5E7936945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1/11/8PSK_Gray_Coded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7/77/PSK_BER_curves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en/d/de/Rectangular_8QAM.p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//upload.wikimedia.org/wikipedia/commons/5/58/Rectangular_8QAM_v2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3/3c/Circular_8QAM.sv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f/QPSK_Gray_Coded.svg" TargetMode="External"/><Relationship Id="rId2" Type="http://schemas.openxmlformats.org/officeDocument/2006/relationships/hyperlink" Target="http://en.wikipedia.org/wiki/Gray_co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e/QPSK_timing_diagram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3/37/Transmitter_QPSK_2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Multi-Level Digital Modulation</a:t>
            </a:r>
            <a:br>
              <a:rPr lang="en-US" dirty="0" smtClean="0"/>
            </a:br>
            <a:r>
              <a:rPr lang="en-US" dirty="0" smtClean="0"/>
              <a:t>M-</a:t>
            </a:r>
            <a:r>
              <a:rPr lang="en-US" dirty="0" err="1" smtClean="0"/>
              <a:t>ary</a:t>
            </a:r>
            <a:r>
              <a:rPr lang="en-US" dirty="0" smtClean="0"/>
              <a:t> Modulation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QPSK demodulator  (1)</a:t>
            </a:r>
            <a:endParaRPr lang="ar-IQ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991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1019175" y="2446338"/>
            <a:chExt cx="7615238" cy="264795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019175" y="3611563"/>
              <a:ext cx="633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98625" y="3305175"/>
              <a:ext cx="1046163" cy="66992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3200" baseline="0"/>
                <a:t>BPF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463925" y="2489200"/>
              <a:ext cx="401638" cy="39211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tIns="18288" anchor="ctr"/>
            <a:lstStyle/>
            <a:p>
              <a:r>
                <a:rPr lang="en-US" baseline="0">
                  <a:latin typeface="Arial" pitchFamily="34" charset="0"/>
                </a:rPr>
                <a:t>x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465513" y="4659313"/>
              <a:ext cx="401637" cy="3921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tIns="18288" anchor="ctr"/>
            <a:lstStyle/>
            <a:p>
              <a:r>
                <a:rPr lang="en-US" baseline="0">
                  <a:latin typeface="Arial" pitchFamily="34" charset="0"/>
                </a:rPr>
                <a:t>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97238" y="3894138"/>
              <a:ext cx="744537" cy="43021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/>
                <a:t>90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698611" y="3159640"/>
              <a:ext cx="1335087" cy="21608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/>
                <a:t>cos </a:t>
              </a:r>
              <a:r>
                <a:rPr lang="en-US" baseline="0">
                  <a:latin typeface="Symbol" pitchFamily="18" charset="2"/>
                </a:rPr>
                <a:t>w</a:t>
              </a:r>
              <a:r>
                <a:rPr lang="en-US" baseline="-25000"/>
                <a:t>c</a:t>
              </a:r>
              <a:r>
                <a:rPr lang="en-US" baseline="0"/>
                <a:t>t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6" idx="3"/>
              <a:endCxn id="8" idx="2"/>
            </p:cNvCxnSpPr>
            <p:nvPr/>
          </p:nvCxnSpPr>
          <p:spPr bwMode="auto">
            <a:xfrm>
              <a:off x="2759075" y="3640138"/>
              <a:ext cx="692150" cy="12160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2" name="AutoShape 11"/>
            <p:cNvCxnSpPr>
              <a:cxnSpLocks noChangeShapeType="1"/>
              <a:stCxn id="6" idx="3"/>
              <a:endCxn id="7" idx="2"/>
            </p:cNvCxnSpPr>
            <p:nvPr/>
          </p:nvCxnSpPr>
          <p:spPr bwMode="auto">
            <a:xfrm flipV="1">
              <a:off x="2759075" y="2686050"/>
              <a:ext cx="690563" cy="954088"/>
            </a:xfrm>
            <a:prstGeom prst="bentConnector3">
              <a:avLst>
                <a:gd name="adj1" fmla="val 49884"/>
              </a:avLst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" name="AutoShape 12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>
              <a:off x="3665538" y="2895600"/>
              <a:ext cx="4762" cy="98425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14" name="AutoShape 13"/>
            <p:cNvCxnSpPr>
              <a:cxnSpLocks noChangeShapeType="1"/>
              <a:stCxn id="9" idx="2"/>
              <a:endCxn id="8" idx="0"/>
            </p:cNvCxnSpPr>
            <p:nvPr/>
          </p:nvCxnSpPr>
          <p:spPr bwMode="auto">
            <a:xfrm flipH="1">
              <a:off x="3667125" y="4338638"/>
              <a:ext cx="3175" cy="306387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7831138" y="3695700"/>
              <a:ext cx="8032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cxnSp>
          <p:nvCxnSpPr>
            <p:cNvPr id="16" name="AutoShape 16"/>
            <p:cNvCxnSpPr>
              <a:cxnSpLocks noChangeShapeType="1"/>
              <a:stCxn id="25" idx="3"/>
              <a:endCxn id="18" idx="0"/>
            </p:cNvCxnSpPr>
            <p:nvPr/>
          </p:nvCxnSpPr>
          <p:spPr bwMode="auto">
            <a:xfrm>
              <a:off x="6759575" y="2689225"/>
              <a:ext cx="304800" cy="725488"/>
            </a:xfrm>
            <a:prstGeom prst="bentConnector2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7" name="AutoShape 17"/>
            <p:cNvCxnSpPr>
              <a:cxnSpLocks noChangeShapeType="1"/>
              <a:stCxn id="24" idx="3"/>
              <a:endCxn id="18" idx="2"/>
            </p:cNvCxnSpPr>
            <p:nvPr/>
          </p:nvCxnSpPr>
          <p:spPr bwMode="auto">
            <a:xfrm flipV="1">
              <a:off x="6767513" y="3929063"/>
              <a:ext cx="296862" cy="922337"/>
            </a:xfrm>
            <a:prstGeom prst="bentConnector2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342063" y="3429000"/>
              <a:ext cx="1444625" cy="4857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/>
                <a:t>Multiplex</a:t>
              </a: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3106738" y="3638550"/>
              <a:ext cx="56038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4198938" y="4635500"/>
              <a:ext cx="744537" cy="43021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/>
                <a:t>LPF</a:t>
              </a: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4198938" y="2473325"/>
              <a:ext cx="744537" cy="43021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/>
                <a:t>LPF</a:t>
              </a:r>
            </a:p>
          </p:txBody>
        </p:sp>
        <p:cxnSp>
          <p:nvCxnSpPr>
            <p:cNvPr id="22" name="AutoShape 29"/>
            <p:cNvCxnSpPr>
              <a:cxnSpLocks noChangeShapeType="1"/>
              <a:stCxn id="8" idx="6"/>
              <a:endCxn id="20" idx="1"/>
            </p:cNvCxnSpPr>
            <p:nvPr/>
          </p:nvCxnSpPr>
          <p:spPr bwMode="auto">
            <a:xfrm flipV="1">
              <a:off x="3881438" y="4851400"/>
              <a:ext cx="303212" cy="4763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30"/>
            <p:cNvCxnSpPr>
              <a:cxnSpLocks noChangeShapeType="1"/>
              <a:stCxn id="7" idx="6"/>
              <a:endCxn id="21" idx="1"/>
            </p:cNvCxnSpPr>
            <p:nvPr/>
          </p:nvCxnSpPr>
          <p:spPr bwMode="auto">
            <a:xfrm>
              <a:off x="3879850" y="2686050"/>
              <a:ext cx="304800" cy="3175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5524500" y="4608513"/>
              <a:ext cx="1228725" cy="4857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/>
                <a:t>Decision</a:t>
              </a: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5516563" y="2446338"/>
              <a:ext cx="1228725" cy="4857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/>
                <a:t>Decision</a:t>
              </a:r>
            </a:p>
          </p:txBody>
        </p:sp>
        <p:cxnSp>
          <p:nvCxnSpPr>
            <p:cNvPr id="26" name="AutoShape 33"/>
            <p:cNvCxnSpPr>
              <a:cxnSpLocks noChangeShapeType="1"/>
              <a:stCxn id="20" idx="3"/>
              <a:endCxn id="24" idx="1"/>
            </p:cNvCxnSpPr>
            <p:nvPr/>
          </p:nvCxnSpPr>
          <p:spPr bwMode="auto">
            <a:xfrm>
              <a:off x="4957763" y="4851400"/>
              <a:ext cx="552450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34"/>
            <p:cNvCxnSpPr>
              <a:cxnSpLocks noChangeShapeType="1"/>
              <a:stCxn id="21" idx="3"/>
              <a:endCxn id="25" idx="1"/>
            </p:cNvCxnSpPr>
            <p:nvPr/>
          </p:nvCxnSpPr>
          <p:spPr bwMode="auto">
            <a:xfrm>
              <a:off x="4957763" y="2689225"/>
              <a:ext cx="544512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QPSK demodulator  (2)</a:t>
            </a:r>
            <a:endParaRPr lang="ar-IQ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Higher order PSK</a:t>
            </a:r>
            <a:endParaRPr lang="ar-IQ" sz="3600" dirty="0"/>
          </a:p>
        </p:txBody>
      </p:sp>
      <p:pic>
        <p:nvPicPr>
          <p:cNvPr id="21506" name="Picture 2" descr="File:8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343400" cy="4501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BER</a:t>
            </a:r>
            <a:endParaRPr lang="ar-IQ" dirty="0"/>
          </a:p>
        </p:txBody>
      </p:sp>
      <p:pic>
        <p:nvPicPr>
          <p:cNvPr id="22530" name="Picture 2" descr="File:PSK BER curv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85734"/>
            <a:ext cx="5715000" cy="450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Quadrature Amplitude Modulation</a:t>
            </a:r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4359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Lecture 25</a:t>
            </a:r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Dickerson EE422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5E8C-34BA-4BCC-9CC5-7FAD2590A463}" type="slidenum">
              <a:rPr lang="en-US"/>
              <a:pPr/>
              <a:t>15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Quadrature Amplitude Modulation (QAM)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Amplitude-phase shift keying (APK)</a:t>
            </a:r>
          </a:p>
          <a:p>
            <a:endParaRPr lang="en-US" sz="2800"/>
          </a:p>
        </p:txBody>
      </p:sp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533400" y="2971800"/>
          <a:ext cx="45402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2514600" imgH="533160" progId="">
                  <p:embed/>
                </p:oleObj>
              </mc:Choice>
              <mc:Fallback>
                <p:oleObj name="Equation" r:id="rId3" imgW="2514600" imgH="533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4540250" cy="963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7" name="Object 5"/>
          <p:cNvGraphicFramePr>
            <a:graphicFrameLocks noChangeAspect="1"/>
          </p:cNvGraphicFramePr>
          <p:nvPr/>
        </p:nvGraphicFramePr>
        <p:xfrm>
          <a:off x="762000" y="4191000"/>
          <a:ext cx="38846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1879560" imgH="482400" progId="">
                  <p:embed/>
                </p:oleObj>
              </mc:Choice>
              <mc:Fallback>
                <p:oleObj name="Equation" r:id="rId5" imgW="1879560" imgH="48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3884612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0" y="2043113"/>
            <a:ext cx="3521075" cy="3738562"/>
            <a:chOff x="3160" y="1287"/>
            <a:chExt cx="2418" cy="2355"/>
          </a:xfrm>
          <a:solidFill>
            <a:schemeClr val="accent2"/>
          </a:solidFill>
        </p:grpSpPr>
        <p:sp>
          <p:nvSpPr>
            <p:cNvPr id="361479" name="Line 7"/>
            <p:cNvSpPr>
              <a:spLocks noChangeShapeType="1"/>
            </p:cNvSpPr>
            <p:nvPr/>
          </p:nvSpPr>
          <p:spPr bwMode="auto">
            <a:xfrm>
              <a:off x="3160" y="2496"/>
              <a:ext cx="2418" cy="0"/>
            </a:xfrm>
            <a:prstGeom prst="line">
              <a:avLst/>
            </a:prstGeom>
            <a:grp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361480" name="Line 8"/>
            <p:cNvSpPr>
              <a:spLocks noChangeShapeType="1"/>
            </p:cNvSpPr>
            <p:nvPr/>
          </p:nvSpPr>
          <p:spPr bwMode="auto">
            <a:xfrm flipV="1">
              <a:off x="4348" y="1287"/>
              <a:ext cx="0" cy="2355"/>
            </a:xfrm>
            <a:prstGeom prst="line">
              <a:avLst/>
            </a:prstGeom>
            <a:grp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361481" name="Oval 9"/>
            <p:cNvSpPr>
              <a:spLocks noChangeArrowheads="1"/>
            </p:cNvSpPr>
            <p:nvPr/>
          </p:nvSpPr>
          <p:spPr bwMode="auto">
            <a:xfrm>
              <a:off x="3394" y="1655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2" name="Oval 10"/>
            <p:cNvSpPr>
              <a:spLocks noChangeArrowheads="1"/>
            </p:cNvSpPr>
            <p:nvPr/>
          </p:nvSpPr>
          <p:spPr bwMode="auto">
            <a:xfrm>
              <a:off x="3394" y="2216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3" name="Oval 11"/>
            <p:cNvSpPr>
              <a:spLocks noChangeArrowheads="1"/>
            </p:cNvSpPr>
            <p:nvPr/>
          </p:nvSpPr>
          <p:spPr bwMode="auto">
            <a:xfrm>
              <a:off x="4009" y="2223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4" name="Oval 12"/>
            <p:cNvSpPr>
              <a:spLocks noChangeArrowheads="1"/>
            </p:cNvSpPr>
            <p:nvPr/>
          </p:nvSpPr>
          <p:spPr bwMode="auto">
            <a:xfrm>
              <a:off x="3995" y="1650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5" name="Oval 13"/>
            <p:cNvSpPr>
              <a:spLocks noChangeArrowheads="1"/>
            </p:cNvSpPr>
            <p:nvPr/>
          </p:nvSpPr>
          <p:spPr bwMode="auto">
            <a:xfrm>
              <a:off x="4569" y="1647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6" name="Oval 14"/>
            <p:cNvSpPr>
              <a:spLocks noChangeArrowheads="1"/>
            </p:cNvSpPr>
            <p:nvPr/>
          </p:nvSpPr>
          <p:spPr bwMode="auto">
            <a:xfrm>
              <a:off x="4569" y="2208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7" name="Oval 15"/>
            <p:cNvSpPr>
              <a:spLocks noChangeArrowheads="1"/>
            </p:cNvSpPr>
            <p:nvPr/>
          </p:nvSpPr>
          <p:spPr bwMode="auto">
            <a:xfrm>
              <a:off x="5184" y="2215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8" name="Oval 16"/>
            <p:cNvSpPr>
              <a:spLocks noChangeArrowheads="1"/>
            </p:cNvSpPr>
            <p:nvPr/>
          </p:nvSpPr>
          <p:spPr bwMode="auto">
            <a:xfrm>
              <a:off x="5170" y="1642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89" name="Oval 17"/>
            <p:cNvSpPr>
              <a:spLocks noChangeArrowheads="1"/>
            </p:cNvSpPr>
            <p:nvPr/>
          </p:nvSpPr>
          <p:spPr bwMode="auto">
            <a:xfrm>
              <a:off x="3391" y="2706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0" name="Oval 18"/>
            <p:cNvSpPr>
              <a:spLocks noChangeArrowheads="1"/>
            </p:cNvSpPr>
            <p:nvPr/>
          </p:nvSpPr>
          <p:spPr bwMode="auto">
            <a:xfrm>
              <a:off x="3391" y="3267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1" name="Oval 19"/>
            <p:cNvSpPr>
              <a:spLocks noChangeArrowheads="1"/>
            </p:cNvSpPr>
            <p:nvPr/>
          </p:nvSpPr>
          <p:spPr bwMode="auto">
            <a:xfrm>
              <a:off x="4006" y="3274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2" name="Oval 20"/>
            <p:cNvSpPr>
              <a:spLocks noChangeArrowheads="1"/>
            </p:cNvSpPr>
            <p:nvPr/>
          </p:nvSpPr>
          <p:spPr bwMode="auto">
            <a:xfrm>
              <a:off x="3992" y="2701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3" name="Oval 21"/>
            <p:cNvSpPr>
              <a:spLocks noChangeArrowheads="1"/>
            </p:cNvSpPr>
            <p:nvPr/>
          </p:nvSpPr>
          <p:spPr bwMode="auto">
            <a:xfrm>
              <a:off x="4616" y="2706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4" name="Oval 22"/>
            <p:cNvSpPr>
              <a:spLocks noChangeArrowheads="1"/>
            </p:cNvSpPr>
            <p:nvPr/>
          </p:nvSpPr>
          <p:spPr bwMode="auto">
            <a:xfrm>
              <a:off x="4616" y="3267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5" name="Oval 23"/>
            <p:cNvSpPr>
              <a:spLocks noChangeArrowheads="1"/>
            </p:cNvSpPr>
            <p:nvPr/>
          </p:nvSpPr>
          <p:spPr bwMode="auto">
            <a:xfrm>
              <a:off x="5231" y="3274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6" name="Oval 24"/>
            <p:cNvSpPr>
              <a:spLocks noChangeArrowheads="1"/>
            </p:cNvSpPr>
            <p:nvPr/>
          </p:nvSpPr>
          <p:spPr bwMode="auto">
            <a:xfrm>
              <a:off x="5217" y="2701"/>
              <a:ext cx="68" cy="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497" name="Line 25"/>
            <p:cNvSpPr>
              <a:spLocks noChangeShapeType="1"/>
            </p:cNvSpPr>
            <p:nvPr/>
          </p:nvSpPr>
          <p:spPr bwMode="auto">
            <a:xfrm flipV="1">
              <a:off x="4359" y="1692"/>
              <a:ext cx="233" cy="814"/>
            </a:xfrm>
            <a:prstGeom prst="line">
              <a:avLst/>
            </a:prstGeom>
            <a:grpFill/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361498" name="Text Box 26"/>
            <p:cNvSpPr txBox="1">
              <a:spLocks noChangeArrowheads="1"/>
            </p:cNvSpPr>
            <p:nvPr/>
          </p:nvSpPr>
          <p:spPr bwMode="auto">
            <a:xfrm>
              <a:off x="4333" y="1739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baseline="0" dirty="0" err="1">
                  <a:ln w="1905"/>
                  <a:solidFill>
                    <a:schemeClr val="accent3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</a:t>
              </a:r>
              <a:r>
                <a:rPr lang="en-US" b="1" baseline="-25000" dirty="0" err="1">
                  <a:ln w="1905"/>
                  <a:solidFill>
                    <a:schemeClr val="accent3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</a:t>
              </a:r>
              <a:endParaRPr lang="en-US" b="1" baseline="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61499" name="Arc 27"/>
            <p:cNvSpPr>
              <a:spLocks/>
            </p:cNvSpPr>
            <p:nvPr/>
          </p:nvSpPr>
          <p:spPr bwMode="auto">
            <a:xfrm>
              <a:off x="4416" y="2256"/>
              <a:ext cx="157" cy="192"/>
            </a:xfrm>
            <a:custGeom>
              <a:avLst/>
              <a:gdLst>
                <a:gd name="G0" fmla="+- 748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600 h 21600"/>
                <a:gd name="T4" fmla="*/ 748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-1" y="12"/>
                  </a:moveTo>
                  <a:cubicBezTo>
                    <a:pt x="249" y="4"/>
                    <a:pt x="498" y="-1"/>
                    <a:pt x="748" y="0"/>
                  </a:cubicBezTo>
                  <a:cubicBezTo>
                    <a:pt x="12677" y="0"/>
                    <a:pt x="22348" y="9670"/>
                    <a:pt x="22348" y="21600"/>
                  </a:cubicBezTo>
                </a:path>
                <a:path w="22348" h="21600" stroke="0" extrusionOk="0">
                  <a:moveTo>
                    <a:pt x="-1" y="12"/>
                  </a:moveTo>
                  <a:cubicBezTo>
                    <a:pt x="249" y="4"/>
                    <a:pt x="498" y="-1"/>
                    <a:pt x="748" y="0"/>
                  </a:cubicBezTo>
                  <a:cubicBezTo>
                    <a:pt x="12677" y="0"/>
                    <a:pt x="22348" y="9670"/>
                    <a:pt x="22348" y="21600"/>
                  </a:cubicBezTo>
                  <a:lnTo>
                    <a:pt x="748" y="21600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361500" name="Text Box 28"/>
            <p:cNvSpPr txBox="1">
              <a:spLocks noChangeArrowheads="1"/>
            </p:cNvSpPr>
            <p:nvPr/>
          </p:nvSpPr>
          <p:spPr bwMode="auto">
            <a:xfrm>
              <a:off x="4573" y="2256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aseline="0" dirty="0" err="1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baseline="-25000" dirty="0" err="1">
                  <a:solidFill>
                    <a:schemeClr val="accent3">
                      <a:lumMod val="50000"/>
                    </a:schemeClr>
                  </a:solidFill>
                </a:rPr>
                <a:t>i</a:t>
              </a:r>
              <a:endParaRPr lang="en-US" baseline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img.tfd.com/cde/_DQ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39000" cy="6248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62400" y="0"/>
            <a:ext cx="4495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Rectangular Constellation Diagram 16-QAM</a:t>
            </a:r>
            <a:endParaRPr lang="ar-IQ" dirty="0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718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Rectangular Constellation </a:t>
            </a:r>
            <a:br>
              <a:rPr lang="en-US" dirty="0" smtClean="0"/>
            </a:br>
            <a:r>
              <a:rPr lang="en-US" dirty="0" smtClean="0"/>
              <a:t>8-QAM</a:t>
            </a:r>
            <a:endParaRPr lang="ar-IQ" dirty="0"/>
          </a:p>
        </p:txBody>
      </p:sp>
      <p:pic>
        <p:nvPicPr>
          <p:cNvPr id="68610" name="Picture 2" descr="File:Rectangular 8QA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133600"/>
            <a:ext cx="3697288" cy="3505200"/>
          </a:xfrm>
          <a:prstGeom prst="rect">
            <a:avLst/>
          </a:prstGeom>
          <a:noFill/>
        </p:spPr>
      </p:pic>
      <p:pic>
        <p:nvPicPr>
          <p:cNvPr id="68612" name="Picture 4" descr="File:Rectangular 8QAM v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53000" y="2057400"/>
            <a:ext cx="3657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Circular Constellation Diagram </a:t>
            </a:r>
            <a:br>
              <a:rPr lang="en-US" dirty="0" smtClean="0"/>
            </a:br>
            <a:r>
              <a:rPr lang="en-US" dirty="0" smtClean="0"/>
              <a:t>8-QAM and 16-QAM</a:t>
            </a:r>
            <a:endParaRPr lang="ar-IQ" dirty="0"/>
          </a:p>
        </p:txBody>
      </p:sp>
      <p:pic>
        <p:nvPicPr>
          <p:cNvPr id="69636" name="Picture 4" descr="File:Circular 8Q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1885950"/>
            <a:ext cx="4286250" cy="4286250"/>
          </a:xfrm>
          <a:prstGeom prst="rect">
            <a:avLst/>
          </a:prstGeom>
          <a:noFill/>
        </p:spPr>
      </p:pic>
      <p:pic>
        <p:nvPicPr>
          <p:cNvPr id="69640" name="Picture 8" descr="http://www.scicos.org/ScicosModNum/modnum_web/src/modnum_422/interf/scicos/help/images/MODQAM_f_img3_eng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4400" y="1905000"/>
            <a:ext cx="4180322" cy="42672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635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M-</a:t>
            </a:r>
            <a:r>
              <a:rPr lang="en-US" sz="3600" dirty="0" err="1"/>
              <a:t>ary</a:t>
            </a:r>
            <a:r>
              <a:rPr lang="en-US" sz="3600" dirty="0"/>
              <a:t> Communications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2063"/>
            <a:ext cx="8961438" cy="55959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Send multiple, M, waveforms</a:t>
            </a:r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400" dirty="0"/>
              <a:t>Choose between one of M symbols instead of 1 or 0.</a:t>
            </a:r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400" dirty="0"/>
              <a:t>Waveforms differ by phase, amplitude, and/or frequency</a:t>
            </a:r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400" dirty="0"/>
              <a:t>Advantage: Send more information at a time</a:t>
            </a:r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400" dirty="0"/>
              <a:t>Disadvantage: Harder to tell the signals apart or more bandwidth needed.</a:t>
            </a:r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2400" dirty="0"/>
              <a:t>Different </a:t>
            </a:r>
            <a:r>
              <a:rPr lang="en-US" sz="2400" dirty="0" err="1"/>
              <a:t>M’ary</a:t>
            </a:r>
            <a:r>
              <a:rPr lang="en-US" sz="2400" dirty="0"/>
              <a:t> types can be used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err="1">
                <a:solidFill>
                  <a:srgbClr val="C00000"/>
                </a:solidFill>
              </a:rPr>
              <a:t>Multiamplitude</a:t>
            </a:r>
            <a:r>
              <a:rPr lang="en-US" sz="2000" dirty="0">
                <a:solidFill>
                  <a:srgbClr val="C00000"/>
                </a:solidFill>
              </a:rPr>
              <a:t> (</a:t>
            </a:r>
            <a:r>
              <a:rPr lang="en-US" sz="2000" dirty="0" smtClean="0">
                <a:solidFill>
                  <a:srgbClr val="C00000"/>
                </a:solidFill>
              </a:rPr>
              <a:t>MASK)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      Multiple phase (MPSK, QPSK)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      </a:t>
            </a:r>
            <a:r>
              <a:rPr lang="en-US" sz="2000" dirty="0" err="1">
                <a:solidFill>
                  <a:srgbClr val="C00000"/>
                </a:solidFill>
              </a:rPr>
              <a:t>Multitone</a:t>
            </a:r>
            <a:r>
              <a:rPr lang="en-US" sz="2000" dirty="0">
                <a:solidFill>
                  <a:srgbClr val="C00000"/>
                </a:solidFill>
              </a:rPr>
              <a:t> (MFSK)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      Quadrature Amplitude Modulation (combines MASK and MPSK)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5791200"/>
            <a:ext cx="8359775" cy="7810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QPSK			16-QAM		64-QAM</a:t>
            </a: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9" name="Picture 1028" descr="2-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371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upload.wikimedia.org/wikipedia/commons/thumb/f/f5/Modulator_QAM.svg/710px-Modulator_Q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762750" cy="508635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048000" y="5715000"/>
            <a:ext cx="4495800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Error Performance</a:t>
            </a:r>
            <a:endParaRPr lang="ar-IQ" dirty="0"/>
          </a:p>
        </p:txBody>
      </p:sp>
      <p:pic>
        <p:nvPicPr>
          <p:cNvPr id="58370" name="Picture 2" descr="http://i.cmpnet.com/dspdesignline/2008/07/image0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89279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M-FSK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each symbol interval, transmit one of few frequencies</a:t>
            </a:r>
          </a:p>
          <a:p>
            <a:r>
              <a:rPr lang="en-US" dirty="0" smtClean="0"/>
              <a:t>Modulator is based either on VCO or frequency synthesizer or number of oscillators</a:t>
            </a:r>
          </a:p>
          <a:p>
            <a:r>
              <a:rPr lang="en-US" dirty="0" smtClean="0"/>
              <a:t>MFSK is characterized by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Complex Circuit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Higher bandwidth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Lower signal power</a:t>
            </a:r>
            <a:endParaRPr lang="ar-IQ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MFSK demodulator </a:t>
            </a:r>
            <a:endParaRPr lang="ar-IQ" dirty="0"/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>
          <a:xfrm>
            <a:off x="533400" y="1600200"/>
            <a:ext cx="8229600" cy="4407931"/>
            <a:chOff x="998538" y="2363788"/>
            <a:chExt cx="7307262" cy="3886895"/>
          </a:xfrm>
          <a:noFill/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998538" y="3806825"/>
              <a:ext cx="633412" cy="0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463925" y="2489200"/>
              <a:ext cx="401638" cy="392113"/>
            </a:xfrm>
            <a:prstGeom prst="ellips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tIns="18288" anchor="ctr"/>
            <a:lstStyle/>
            <a:p>
              <a:r>
                <a:rPr lang="en-US" baseline="0">
                  <a:solidFill>
                    <a:srgbClr val="C0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628900" y="3187700"/>
              <a:ext cx="2105025" cy="325675"/>
            </a:xfrm>
            <a:prstGeom prst="rect">
              <a:avLst/>
            </a:prstGeom>
            <a:grp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 dirty="0" err="1" smtClean="0">
                  <a:solidFill>
                    <a:srgbClr val="C00000"/>
                  </a:solidFill>
                </a:rPr>
                <a:t>cos</a:t>
              </a:r>
              <a:r>
                <a:rPr lang="en-US" baseline="0" dirty="0" smtClean="0">
                  <a:solidFill>
                    <a:srgbClr val="C00000"/>
                  </a:solidFill>
                </a:rPr>
                <a:t> </a:t>
              </a:r>
              <a:r>
                <a:rPr lang="en-US" baseline="0" dirty="0">
                  <a:solidFill>
                    <a:srgbClr val="C00000"/>
                  </a:solidFill>
                  <a:latin typeface="Symbol" pitchFamily="18" charset="2"/>
                </a:rPr>
                <a:t>w</a:t>
              </a:r>
              <a:r>
                <a:rPr lang="en-US" baseline="-25000" dirty="0">
                  <a:solidFill>
                    <a:srgbClr val="C00000"/>
                  </a:solidFill>
                </a:rPr>
                <a:t>1</a:t>
              </a:r>
              <a:r>
                <a:rPr lang="en-US" baseline="0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8" name="AutoShape 11"/>
            <p:cNvCxnSpPr>
              <a:cxnSpLocks noChangeShapeType="1"/>
              <a:stCxn id="5" idx="1"/>
            </p:cNvCxnSpPr>
            <p:nvPr/>
          </p:nvCxnSpPr>
          <p:spPr bwMode="auto">
            <a:xfrm rot="5400000" flipH="1" flipV="1">
              <a:off x="1973262" y="2344738"/>
              <a:ext cx="1135063" cy="1817688"/>
            </a:xfrm>
            <a:prstGeom prst="bentConnector4">
              <a:avLst>
                <a:gd name="adj1" fmla="val 100417"/>
                <a:gd name="adj2" fmla="val 50042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9" name="AutoShape 12"/>
            <p:cNvCxnSpPr>
              <a:cxnSpLocks noChangeShapeType="1"/>
              <a:stCxn id="6" idx="4"/>
              <a:endCxn id="7" idx="0"/>
            </p:cNvCxnSpPr>
            <p:nvPr/>
          </p:nvCxnSpPr>
          <p:spPr bwMode="auto">
            <a:xfrm>
              <a:off x="3664744" y="2881313"/>
              <a:ext cx="16669" cy="306387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198938" y="2473325"/>
              <a:ext cx="744537" cy="430213"/>
            </a:xfrm>
            <a:prstGeom prst="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 dirty="0" smtClean="0">
                  <a:solidFill>
                    <a:srgbClr val="C00000"/>
                  </a:solidFill>
                </a:rPr>
                <a:t>LPF</a:t>
              </a:r>
              <a:endParaRPr lang="en-US" baseline="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AutoShape 22"/>
            <p:cNvCxnSpPr>
              <a:cxnSpLocks noChangeShapeType="1"/>
              <a:stCxn id="6" idx="6"/>
              <a:endCxn id="10" idx="1"/>
            </p:cNvCxnSpPr>
            <p:nvPr/>
          </p:nvCxnSpPr>
          <p:spPr bwMode="auto">
            <a:xfrm>
              <a:off x="3879850" y="2686050"/>
              <a:ext cx="304800" cy="3175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 rot="16200000">
              <a:off x="5921129" y="3913434"/>
              <a:ext cx="3134219" cy="485775"/>
            </a:xfrm>
            <a:prstGeom prst="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aseline="0" dirty="0">
                  <a:solidFill>
                    <a:srgbClr val="C00000"/>
                  </a:solidFill>
                </a:rPr>
                <a:t>Comparator</a:t>
              </a:r>
            </a:p>
          </p:txBody>
        </p:sp>
        <p:cxnSp>
          <p:nvCxnSpPr>
            <p:cNvPr id="13" name="AutoShape 25"/>
            <p:cNvCxnSpPr>
              <a:cxnSpLocks noChangeShapeType="1"/>
            </p:cNvCxnSpPr>
            <p:nvPr/>
          </p:nvCxnSpPr>
          <p:spPr bwMode="auto">
            <a:xfrm>
              <a:off x="7753350" y="3998913"/>
              <a:ext cx="552450" cy="0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26"/>
            <p:cNvCxnSpPr>
              <a:cxnSpLocks noChangeShapeType="1"/>
              <a:stCxn id="10" idx="3"/>
            </p:cNvCxnSpPr>
            <p:nvPr/>
          </p:nvCxnSpPr>
          <p:spPr bwMode="auto">
            <a:xfrm>
              <a:off x="4957763" y="2689225"/>
              <a:ext cx="369887" cy="4763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flipV="1">
              <a:off x="5341938" y="2363788"/>
              <a:ext cx="268287" cy="328612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5711825" y="2733675"/>
              <a:ext cx="1552575" cy="0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3462338" y="3638550"/>
              <a:ext cx="401637" cy="392113"/>
            </a:xfrm>
            <a:prstGeom prst="ellips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tIns="18288" anchor="ctr"/>
            <a:lstStyle/>
            <a:p>
              <a:r>
                <a:rPr lang="en-US" baseline="0">
                  <a:solidFill>
                    <a:srgbClr val="C0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2606675" y="4265613"/>
              <a:ext cx="2105025" cy="32567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 dirty="0" err="1" smtClean="0">
                  <a:solidFill>
                    <a:srgbClr val="C00000"/>
                  </a:solidFill>
                </a:rPr>
                <a:t>cos</a:t>
              </a:r>
              <a:r>
                <a:rPr lang="en-US" baseline="0" dirty="0" smtClean="0">
                  <a:solidFill>
                    <a:srgbClr val="C00000"/>
                  </a:solidFill>
                </a:rPr>
                <a:t> </a:t>
              </a:r>
              <a:r>
                <a:rPr lang="en-US" baseline="0" dirty="0">
                  <a:solidFill>
                    <a:srgbClr val="C00000"/>
                  </a:solidFill>
                  <a:latin typeface="Symbol" pitchFamily="18" charset="2"/>
                </a:rPr>
                <a:t>w</a:t>
              </a:r>
              <a:r>
                <a:rPr lang="en-US" baseline="-25000" dirty="0">
                  <a:solidFill>
                    <a:srgbClr val="C00000"/>
                  </a:solidFill>
                </a:rPr>
                <a:t>2</a:t>
              </a:r>
              <a:r>
                <a:rPr lang="en-US" baseline="0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19" name="AutoShape 36"/>
            <p:cNvCxnSpPr>
              <a:cxnSpLocks noChangeShapeType="1"/>
              <a:stCxn id="5" idx="1"/>
            </p:cNvCxnSpPr>
            <p:nvPr/>
          </p:nvCxnSpPr>
          <p:spPr bwMode="auto">
            <a:xfrm rot="16200000" flipH="1">
              <a:off x="2516981" y="2936082"/>
              <a:ext cx="46037" cy="1816100"/>
            </a:xfrm>
            <a:prstGeom prst="bentConnector2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" name="AutoShape 37"/>
            <p:cNvCxnSpPr>
              <a:cxnSpLocks noChangeShapeType="1"/>
              <a:stCxn id="17" idx="4"/>
              <a:endCxn id="18" idx="0"/>
            </p:cNvCxnSpPr>
            <p:nvPr/>
          </p:nvCxnSpPr>
          <p:spPr bwMode="auto">
            <a:xfrm flipH="1">
              <a:off x="3659187" y="4030663"/>
              <a:ext cx="3969" cy="234950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4197350" y="3622675"/>
              <a:ext cx="744538" cy="430213"/>
            </a:xfrm>
            <a:prstGeom prst="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 dirty="0" smtClean="0">
                  <a:solidFill>
                    <a:srgbClr val="C00000"/>
                  </a:solidFill>
                </a:rPr>
                <a:t>LPF</a:t>
              </a:r>
              <a:endParaRPr lang="en-US" baseline="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AutoShape 39"/>
            <p:cNvCxnSpPr>
              <a:cxnSpLocks noChangeShapeType="1"/>
              <a:stCxn id="17" idx="6"/>
              <a:endCxn id="21" idx="1"/>
            </p:cNvCxnSpPr>
            <p:nvPr/>
          </p:nvCxnSpPr>
          <p:spPr bwMode="auto">
            <a:xfrm>
              <a:off x="3878263" y="3835400"/>
              <a:ext cx="304800" cy="3175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40"/>
            <p:cNvCxnSpPr>
              <a:cxnSpLocks noChangeShapeType="1"/>
              <a:stCxn id="21" idx="3"/>
            </p:cNvCxnSpPr>
            <p:nvPr/>
          </p:nvCxnSpPr>
          <p:spPr bwMode="auto">
            <a:xfrm>
              <a:off x="4956175" y="3838575"/>
              <a:ext cx="369888" cy="4763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 flipV="1">
              <a:off x="5340350" y="3513138"/>
              <a:ext cx="268288" cy="328612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5710238" y="3883025"/>
              <a:ext cx="1552575" cy="0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  <p:sp>
          <p:nvSpPr>
            <p:cNvPr id="26" name="Oval 43"/>
            <p:cNvSpPr>
              <a:spLocks noChangeArrowheads="1"/>
            </p:cNvSpPr>
            <p:nvPr/>
          </p:nvSpPr>
          <p:spPr bwMode="auto">
            <a:xfrm>
              <a:off x="3400425" y="5199063"/>
              <a:ext cx="401638" cy="392112"/>
            </a:xfrm>
            <a:prstGeom prst="ellips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tIns="18288" anchor="ctr"/>
            <a:lstStyle/>
            <a:p>
              <a:r>
                <a:rPr lang="en-US" baseline="0">
                  <a:solidFill>
                    <a:srgbClr val="C0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2554714" y="5925008"/>
              <a:ext cx="2105025" cy="325675"/>
            </a:xfrm>
            <a:prstGeom prst="rect">
              <a:avLst/>
            </a:prstGeom>
            <a:grp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 dirty="0" err="1" smtClean="0">
                  <a:solidFill>
                    <a:srgbClr val="C00000"/>
                  </a:solidFill>
                </a:rPr>
                <a:t>cos</a:t>
              </a:r>
              <a:r>
                <a:rPr lang="en-US" baseline="0" dirty="0" smtClean="0">
                  <a:solidFill>
                    <a:srgbClr val="C00000"/>
                  </a:solidFill>
                </a:rPr>
                <a:t> </a:t>
              </a:r>
              <a:r>
                <a:rPr lang="en-US" baseline="0" dirty="0" err="1">
                  <a:solidFill>
                    <a:srgbClr val="C00000"/>
                  </a:solidFill>
                  <a:latin typeface="Symbol" pitchFamily="18" charset="2"/>
                </a:rPr>
                <a:t>w</a:t>
              </a:r>
              <a:r>
                <a:rPr lang="en-US" baseline="-25000" dirty="0" err="1">
                  <a:solidFill>
                    <a:srgbClr val="C00000"/>
                  </a:solidFill>
                </a:rPr>
                <a:t>M</a:t>
              </a:r>
              <a:r>
                <a:rPr lang="en-US" baseline="0" dirty="0" err="1">
                  <a:solidFill>
                    <a:srgbClr val="C00000"/>
                  </a:solidFill>
                </a:rPr>
                <a:t>t</a:t>
              </a:r>
              <a:endParaRPr lang="en-US" baseline="0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AutoShape 45"/>
            <p:cNvCxnSpPr>
              <a:cxnSpLocks noChangeShapeType="1"/>
            </p:cNvCxnSpPr>
            <p:nvPr/>
          </p:nvCxnSpPr>
          <p:spPr bwMode="auto">
            <a:xfrm rot="16200000" flipH="1">
              <a:off x="1718249" y="3780926"/>
              <a:ext cx="1574800" cy="1754188"/>
            </a:xfrm>
            <a:prstGeom prst="bentConnector2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9" name="AutoShape 46"/>
            <p:cNvCxnSpPr>
              <a:cxnSpLocks noChangeShapeType="1"/>
              <a:stCxn id="26" idx="4"/>
              <a:endCxn id="27" idx="0"/>
            </p:cNvCxnSpPr>
            <p:nvPr/>
          </p:nvCxnSpPr>
          <p:spPr bwMode="auto">
            <a:xfrm>
              <a:off x="3601244" y="5591175"/>
              <a:ext cx="5983" cy="333834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4135438" y="5183188"/>
              <a:ext cx="744537" cy="430212"/>
            </a:xfrm>
            <a:prstGeom prst="rect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aseline="0" dirty="0" smtClean="0">
                  <a:solidFill>
                    <a:srgbClr val="C00000"/>
                  </a:solidFill>
                </a:rPr>
                <a:t>LPF</a:t>
              </a:r>
              <a:endParaRPr lang="en-US" baseline="0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AutoShape 48"/>
            <p:cNvCxnSpPr>
              <a:cxnSpLocks noChangeShapeType="1"/>
              <a:stCxn id="26" idx="6"/>
              <a:endCxn id="30" idx="1"/>
            </p:cNvCxnSpPr>
            <p:nvPr/>
          </p:nvCxnSpPr>
          <p:spPr bwMode="auto">
            <a:xfrm>
              <a:off x="3816350" y="5395913"/>
              <a:ext cx="304800" cy="3175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49"/>
            <p:cNvCxnSpPr>
              <a:cxnSpLocks noChangeShapeType="1"/>
              <a:stCxn id="30" idx="3"/>
            </p:cNvCxnSpPr>
            <p:nvPr/>
          </p:nvCxnSpPr>
          <p:spPr bwMode="auto">
            <a:xfrm>
              <a:off x="4894263" y="5399088"/>
              <a:ext cx="369887" cy="4762"/>
            </a:xfrm>
            <a:prstGeom prst="straightConnector1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 flipV="1">
              <a:off x="5278438" y="5073650"/>
              <a:ext cx="268287" cy="328613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  <p:sp>
          <p:nvSpPr>
            <p:cNvPr id="34" name="Line 51"/>
            <p:cNvSpPr>
              <a:spLocks noChangeShapeType="1"/>
            </p:cNvSpPr>
            <p:nvPr/>
          </p:nvSpPr>
          <p:spPr bwMode="auto">
            <a:xfrm>
              <a:off x="5648325" y="5443538"/>
              <a:ext cx="1552575" cy="0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>
                <a:solidFill>
                  <a:srgbClr val="C00000"/>
                </a:solidFill>
              </a:endParaRPr>
            </a:p>
          </p:txBody>
        </p:sp>
      </p:grpSp>
      <p:cxnSp>
        <p:nvCxnSpPr>
          <p:cNvPr id="36" name="Curved Connector 35"/>
          <p:cNvCxnSpPr/>
          <p:nvPr/>
        </p:nvCxnSpPr>
        <p:spPr>
          <a:xfrm rot="16200000" flipH="1">
            <a:off x="5334000" y="1828800"/>
            <a:ext cx="457200" cy="152400"/>
          </a:xfrm>
          <a:prstGeom prst="curvedConnector3">
            <a:avLst>
              <a:gd name="adj1" fmla="val -1031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5334000" y="3048000"/>
            <a:ext cx="457200" cy="152400"/>
          </a:xfrm>
          <a:prstGeom prst="curvedConnector3">
            <a:avLst>
              <a:gd name="adj1" fmla="val -1031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H="1">
            <a:off x="5257800" y="4876800"/>
            <a:ext cx="457200" cy="152400"/>
          </a:xfrm>
          <a:prstGeom prst="curvedConnector3">
            <a:avLst>
              <a:gd name="adj1" fmla="val -1031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10200" y="2209800"/>
            <a:ext cx="609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1/Ts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3581400"/>
            <a:ext cx="609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1/Ts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5334000"/>
            <a:ext cx="609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1/Ts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Error Performance</a:t>
            </a:r>
            <a:endParaRPr lang="ar-IQ" dirty="0"/>
          </a:p>
        </p:txBody>
      </p:sp>
      <p:pic>
        <p:nvPicPr>
          <p:cNvPr id="4" name="Picture 6" descr="C:\Julied\Classes\EE422\Lectures\Images\MFSKcoher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757"/>
          <a:stretch>
            <a:fillRect/>
          </a:stretch>
        </p:blipFill>
        <p:spPr bwMode="auto">
          <a:xfrm>
            <a:off x="1676400" y="1752600"/>
            <a:ext cx="65963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r="6871" b="10073"/>
          <a:stretch/>
        </p:blipFill>
        <p:spPr bwMode="auto">
          <a:xfrm>
            <a:off x="107504" y="620688"/>
            <a:ext cx="4378966" cy="57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electronicdesign.com/content/15001/60956-fig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2"/>
          <a:stretch/>
        </p:blipFill>
        <p:spPr bwMode="auto">
          <a:xfrm>
            <a:off x="4486470" y="620688"/>
            <a:ext cx="4474892" cy="56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2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371600"/>
            <a:ext cx="8201025" cy="4171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/>
              <a:t>As M increases, it is harder to make good decisions, more power is used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/>
              <a:t>But, more information is packed into a symbol so data rates can be increased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/>
              <a:t>Generally, higher data rates require more power (shorter distances, better SNR) to get good </a:t>
            </a:r>
            <a:r>
              <a:rPr lang="en-US" sz="2800" dirty="0" smtClean="0"/>
              <a:t>results</a:t>
            </a:r>
            <a:endParaRPr lang="en-US" sz="2800" dirty="0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74625"/>
            <a:ext cx="7772400" cy="663575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3600" dirty="0"/>
              <a:t>M-</a:t>
            </a:r>
            <a:r>
              <a:rPr lang="en-US" sz="3600" dirty="0" err="1"/>
              <a:t>ary</a:t>
            </a:r>
            <a:r>
              <a:rPr lang="en-US" sz="3600" dirty="0"/>
              <a:t> Communications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629400" cy="620713"/>
          </a:xfrm>
        </p:spPr>
        <p:txBody>
          <a:bodyPr/>
          <a:lstStyle/>
          <a:p>
            <a:pPr algn="l"/>
            <a:r>
              <a:rPr lang="en-US" sz="3200" dirty="0"/>
              <a:t>Multi-Amplitude Shift Keying (MASK)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762000"/>
          </a:xfrm>
        </p:spPr>
        <p:txBody>
          <a:bodyPr/>
          <a:lstStyle/>
          <a:p>
            <a:pPr>
              <a:buClr>
                <a:srgbClr val="FF0000"/>
              </a:buClr>
              <a:buSzPct val="150000"/>
            </a:pPr>
            <a:r>
              <a:rPr lang="en-US" sz="2400" dirty="0"/>
              <a:t>Send multiple amplitudes to denote different signals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609600" y="1981200"/>
            <a:ext cx="777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baseline="0" dirty="0">
                <a:solidFill>
                  <a:srgbClr val="FF0000"/>
                </a:solidFill>
                <a:latin typeface="Comic Sans MS" pitchFamily="66" charset="0"/>
              </a:rPr>
              <a:t>4-ary Amplitude Shift Keying</a:t>
            </a: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228600" y="2667000"/>
            <a:ext cx="8486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sz="2400" baseline="0" dirty="0">
                <a:solidFill>
                  <a:srgbClr val="0000FF"/>
                </a:solidFill>
              </a:rPr>
              <a:t>Each symbol sends 2 bits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sz="2400" baseline="0" dirty="0">
                <a:solidFill>
                  <a:srgbClr val="0000FF"/>
                </a:solidFill>
              </a:rPr>
              <a:t>Deciding which level is correct gets harder due to fading and noise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n-US" sz="2400" baseline="0" dirty="0">
                <a:solidFill>
                  <a:srgbClr val="0000FF"/>
                </a:solidFill>
              </a:rPr>
              <a:t>Receiver needs better SNR to achieve accuracy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63688" y="4419600"/>
            <a:ext cx="2895600" cy="2438400"/>
            <a:chOff x="3408" y="1248"/>
            <a:chExt cx="1824" cy="1296"/>
          </a:xfrm>
        </p:grpSpPr>
        <p:sp>
          <p:nvSpPr>
            <p:cNvPr id="403472" name="Text Box 16"/>
            <p:cNvSpPr txBox="1">
              <a:spLocks noChangeArrowheads="1"/>
            </p:cNvSpPr>
            <p:nvPr/>
          </p:nvSpPr>
          <p:spPr bwMode="auto">
            <a:xfrm>
              <a:off x="4224" y="124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aseline="0">
                  <a:solidFill>
                    <a:srgbClr val="0000FF"/>
                  </a:solidFill>
                </a:rPr>
                <a:t>10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408" y="1440"/>
              <a:ext cx="1824" cy="1104"/>
              <a:chOff x="3408" y="1440"/>
              <a:chExt cx="1824" cy="1104"/>
            </a:xfrm>
          </p:grpSpPr>
          <p:sp>
            <p:nvSpPr>
              <p:cNvPr id="403474" name="Rectangl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144" cy="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403475" name="Rectangle 19"/>
              <p:cNvSpPr>
                <a:spLocks noChangeArrowheads="1"/>
              </p:cNvSpPr>
              <p:nvPr/>
            </p:nvSpPr>
            <p:spPr bwMode="auto">
              <a:xfrm>
                <a:off x="4320" y="1488"/>
                <a:ext cx="144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403476" name="Rectangle 20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144" cy="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403477" name="Rectangle 21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144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403478" name="Line 22"/>
              <p:cNvSpPr>
                <a:spLocks noChangeShapeType="1"/>
              </p:cNvSpPr>
              <p:nvPr/>
            </p:nvSpPr>
            <p:spPr bwMode="auto">
              <a:xfrm>
                <a:off x="3408" y="1872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403479" name="Text Box 23"/>
              <p:cNvSpPr txBox="1">
                <a:spLocks noChangeArrowheads="1"/>
              </p:cNvSpPr>
              <p:nvPr/>
            </p:nvSpPr>
            <p:spPr bwMode="auto">
              <a:xfrm>
                <a:off x="3648" y="1440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baseline="0">
                    <a:solidFill>
                      <a:srgbClr val="0000FF"/>
                    </a:solidFill>
                  </a:rPr>
                  <a:t>11</a:t>
                </a:r>
              </a:p>
            </p:txBody>
          </p:sp>
          <p:sp>
            <p:nvSpPr>
              <p:cNvPr id="403480" name="Text Box 24"/>
              <p:cNvSpPr txBox="1">
                <a:spLocks noChangeArrowheads="1"/>
              </p:cNvSpPr>
              <p:nvPr/>
            </p:nvSpPr>
            <p:spPr bwMode="auto">
              <a:xfrm>
                <a:off x="3965" y="1995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baseline="0">
                    <a:solidFill>
                      <a:srgbClr val="0000FF"/>
                    </a:solidFill>
                  </a:rPr>
                  <a:t>01</a:t>
                </a:r>
              </a:p>
            </p:txBody>
          </p:sp>
          <p:sp>
            <p:nvSpPr>
              <p:cNvPr id="403481" name="Text Box 25"/>
              <p:cNvSpPr txBox="1">
                <a:spLocks noChangeArrowheads="1"/>
              </p:cNvSpPr>
              <p:nvPr/>
            </p:nvSpPr>
            <p:spPr bwMode="auto">
              <a:xfrm>
                <a:off x="4464" y="225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baseline="0">
                    <a:solidFill>
                      <a:srgbClr val="0000FF"/>
                    </a:solidFill>
                  </a:rPr>
                  <a:t>00</a:t>
                </a:r>
              </a:p>
            </p:txBody>
          </p:sp>
        </p:grp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806950" y="4267200"/>
            <a:ext cx="3498850" cy="2027238"/>
            <a:chOff x="3504" y="2496"/>
            <a:chExt cx="1824" cy="912"/>
          </a:xfrm>
        </p:grpSpPr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3504" y="3072"/>
              <a:ext cx="1824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03484" name="Freeform 28"/>
            <p:cNvSpPr>
              <a:spLocks/>
            </p:cNvSpPr>
            <p:nvPr/>
          </p:nvSpPr>
          <p:spPr bwMode="auto">
            <a:xfrm>
              <a:off x="3792" y="2624"/>
              <a:ext cx="1152" cy="696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48" y="352"/>
                </a:cxn>
                <a:cxn ang="0">
                  <a:pos x="96" y="352"/>
                </a:cxn>
                <a:cxn ang="0">
                  <a:pos x="144" y="304"/>
                </a:cxn>
                <a:cxn ang="0">
                  <a:pos x="192" y="352"/>
                </a:cxn>
                <a:cxn ang="0">
                  <a:pos x="240" y="352"/>
                </a:cxn>
                <a:cxn ang="0">
                  <a:pos x="288" y="448"/>
                </a:cxn>
                <a:cxn ang="0">
                  <a:pos x="288" y="496"/>
                </a:cxn>
                <a:cxn ang="0">
                  <a:pos x="336" y="592"/>
                </a:cxn>
                <a:cxn ang="0">
                  <a:pos x="384" y="544"/>
                </a:cxn>
                <a:cxn ang="0">
                  <a:pos x="432" y="592"/>
                </a:cxn>
                <a:cxn ang="0">
                  <a:pos x="480" y="640"/>
                </a:cxn>
                <a:cxn ang="0">
                  <a:pos x="528" y="496"/>
                </a:cxn>
                <a:cxn ang="0">
                  <a:pos x="528" y="400"/>
                </a:cxn>
                <a:cxn ang="0">
                  <a:pos x="528" y="304"/>
                </a:cxn>
                <a:cxn ang="0">
                  <a:pos x="624" y="160"/>
                </a:cxn>
                <a:cxn ang="0">
                  <a:pos x="672" y="16"/>
                </a:cxn>
                <a:cxn ang="0">
                  <a:pos x="768" y="64"/>
                </a:cxn>
                <a:cxn ang="0">
                  <a:pos x="816" y="112"/>
                </a:cxn>
                <a:cxn ang="0">
                  <a:pos x="768" y="304"/>
                </a:cxn>
                <a:cxn ang="0">
                  <a:pos x="864" y="496"/>
                </a:cxn>
                <a:cxn ang="0">
                  <a:pos x="912" y="592"/>
                </a:cxn>
                <a:cxn ang="0">
                  <a:pos x="912" y="688"/>
                </a:cxn>
                <a:cxn ang="0">
                  <a:pos x="1056" y="640"/>
                </a:cxn>
                <a:cxn ang="0">
                  <a:pos x="1056" y="592"/>
                </a:cxn>
                <a:cxn ang="0">
                  <a:pos x="1104" y="544"/>
                </a:cxn>
                <a:cxn ang="0">
                  <a:pos x="1152" y="448"/>
                </a:cxn>
              </a:cxnLst>
              <a:rect l="0" t="0" r="r" b="b"/>
              <a:pathLst>
                <a:path w="1152" h="696">
                  <a:moveTo>
                    <a:pt x="0" y="448"/>
                  </a:moveTo>
                  <a:cubicBezTo>
                    <a:pt x="16" y="408"/>
                    <a:pt x="32" y="368"/>
                    <a:pt x="48" y="352"/>
                  </a:cubicBezTo>
                  <a:cubicBezTo>
                    <a:pt x="64" y="336"/>
                    <a:pt x="80" y="360"/>
                    <a:pt x="96" y="352"/>
                  </a:cubicBezTo>
                  <a:cubicBezTo>
                    <a:pt x="112" y="344"/>
                    <a:pt x="128" y="304"/>
                    <a:pt x="144" y="304"/>
                  </a:cubicBezTo>
                  <a:cubicBezTo>
                    <a:pt x="160" y="304"/>
                    <a:pt x="176" y="344"/>
                    <a:pt x="192" y="352"/>
                  </a:cubicBezTo>
                  <a:cubicBezTo>
                    <a:pt x="208" y="360"/>
                    <a:pt x="224" y="336"/>
                    <a:pt x="240" y="352"/>
                  </a:cubicBezTo>
                  <a:cubicBezTo>
                    <a:pt x="256" y="368"/>
                    <a:pt x="280" y="424"/>
                    <a:pt x="288" y="448"/>
                  </a:cubicBezTo>
                  <a:cubicBezTo>
                    <a:pt x="296" y="472"/>
                    <a:pt x="280" y="472"/>
                    <a:pt x="288" y="496"/>
                  </a:cubicBezTo>
                  <a:cubicBezTo>
                    <a:pt x="296" y="520"/>
                    <a:pt x="320" y="584"/>
                    <a:pt x="336" y="592"/>
                  </a:cubicBezTo>
                  <a:cubicBezTo>
                    <a:pt x="352" y="600"/>
                    <a:pt x="368" y="544"/>
                    <a:pt x="384" y="544"/>
                  </a:cubicBezTo>
                  <a:cubicBezTo>
                    <a:pt x="400" y="544"/>
                    <a:pt x="416" y="576"/>
                    <a:pt x="432" y="592"/>
                  </a:cubicBezTo>
                  <a:cubicBezTo>
                    <a:pt x="448" y="608"/>
                    <a:pt x="464" y="656"/>
                    <a:pt x="480" y="640"/>
                  </a:cubicBezTo>
                  <a:cubicBezTo>
                    <a:pt x="496" y="624"/>
                    <a:pt x="520" y="536"/>
                    <a:pt x="528" y="496"/>
                  </a:cubicBezTo>
                  <a:cubicBezTo>
                    <a:pt x="536" y="456"/>
                    <a:pt x="528" y="432"/>
                    <a:pt x="528" y="400"/>
                  </a:cubicBezTo>
                  <a:cubicBezTo>
                    <a:pt x="528" y="368"/>
                    <a:pt x="512" y="344"/>
                    <a:pt x="528" y="304"/>
                  </a:cubicBezTo>
                  <a:cubicBezTo>
                    <a:pt x="544" y="264"/>
                    <a:pt x="600" y="208"/>
                    <a:pt x="624" y="160"/>
                  </a:cubicBezTo>
                  <a:cubicBezTo>
                    <a:pt x="648" y="112"/>
                    <a:pt x="648" y="32"/>
                    <a:pt x="672" y="16"/>
                  </a:cubicBezTo>
                  <a:cubicBezTo>
                    <a:pt x="696" y="0"/>
                    <a:pt x="744" y="48"/>
                    <a:pt x="768" y="64"/>
                  </a:cubicBezTo>
                  <a:cubicBezTo>
                    <a:pt x="792" y="80"/>
                    <a:pt x="816" y="72"/>
                    <a:pt x="816" y="112"/>
                  </a:cubicBezTo>
                  <a:cubicBezTo>
                    <a:pt x="816" y="152"/>
                    <a:pt x="760" y="240"/>
                    <a:pt x="768" y="304"/>
                  </a:cubicBezTo>
                  <a:cubicBezTo>
                    <a:pt x="776" y="368"/>
                    <a:pt x="840" y="448"/>
                    <a:pt x="864" y="496"/>
                  </a:cubicBezTo>
                  <a:cubicBezTo>
                    <a:pt x="888" y="544"/>
                    <a:pt x="904" y="560"/>
                    <a:pt x="912" y="592"/>
                  </a:cubicBezTo>
                  <a:cubicBezTo>
                    <a:pt x="920" y="624"/>
                    <a:pt x="888" y="680"/>
                    <a:pt x="912" y="688"/>
                  </a:cubicBezTo>
                  <a:cubicBezTo>
                    <a:pt x="936" y="696"/>
                    <a:pt x="1032" y="656"/>
                    <a:pt x="1056" y="640"/>
                  </a:cubicBezTo>
                  <a:cubicBezTo>
                    <a:pt x="1080" y="624"/>
                    <a:pt x="1048" y="608"/>
                    <a:pt x="1056" y="592"/>
                  </a:cubicBezTo>
                  <a:cubicBezTo>
                    <a:pt x="1064" y="576"/>
                    <a:pt x="1088" y="568"/>
                    <a:pt x="1104" y="544"/>
                  </a:cubicBezTo>
                  <a:cubicBezTo>
                    <a:pt x="1120" y="520"/>
                    <a:pt x="1144" y="464"/>
                    <a:pt x="1152" y="4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03485" name="Line 29"/>
            <p:cNvSpPr>
              <a:spLocks noChangeShapeType="1"/>
            </p:cNvSpPr>
            <p:nvPr/>
          </p:nvSpPr>
          <p:spPr bwMode="auto">
            <a:xfrm>
              <a:off x="3936" y="2736"/>
              <a:ext cx="0" cy="33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03486" name="Line 30"/>
            <p:cNvSpPr>
              <a:spLocks noChangeShapeType="1"/>
            </p:cNvSpPr>
            <p:nvPr/>
          </p:nvSpPr>
          <p:spPr bwMode="auto">
            <a:xfrm>
              <a:off x="4800" y="3072"/>
              <a:ext cx="0" cy="33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03487" name="Line 31"/>
            <p:cNvSpPr>
              <a:spLocks noChangeShapeType="1"/>
            </p:cNvSpPr>
            <p:nvPr/>
          </p:nvSpPr>
          <p:spPr bwMode="auto">
            <a:xfrm>
              <a:off x="4176" y="3072"/>
              <a:ext cx="0" cy="33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403488" name="Line 32"/>
            <p:cNvSpPr>
              <a:spLocks noChangeShapeType="1"/>
            </p:cNvSpPr>
            <p:nvPr/>
          </p:nvSpPr>
          <p:spPr bwMode="auto">
            <a:xfrm>
              <a:off x="4464" y="2496"/>
              <a:ext cx="0" cy="57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403489" name="Text Box 33"/>
          <p:cNvSpPr txBox="1">
            <a:spLocks noChangeArrowheads="1"/>
          </p:cNvSpPr>
          <p:nvPr/>
        </p:nvSpPr>
        <p:spPr bwMode="auto">
          <a:xfrm>
            <a:off x="6934200" y="5029200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 smtClean="0">
                <a:solidFill>
                  <a:srgbClr val="FF0000"/>
                </a:solidFill>
              </a:rPr>
              <a:t>Received </a:t>
            </a:r>
            <a:r>
              <a:rPr lang="en-US" sz="2000" baseline="0" dirty="0">
                <a:solidFill>
                  <a:srgbClr val="FF0000"/>
                </a:solidFill>
              </a:rPr>
              <a:t>Signal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4-ASK signal </a:t>
            </a:r>
            <a:endParaRPr lang="ar-IQ" dirty="0"/>
          </a:p>
        </p:txBody>
      </p:sp>
      <p:pic>
        <p:nvPicPr>
          <p:cNvPr id="4" name="Picture 3" descr="D:\!-WORK\F&amp;D-6th_Ed\FitzGerald art\CH04\0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3820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Quadrature PSK</a:t>
            </a:r>
            <a:endParaRPr lang="ar-IQ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95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QPSK can be used either to double the data rate compared with a BPSK system while maintaining the </a:t>
            </a:r>
            <a:r>
              <a:rPr lang="en-US" sz="2800" i="1" dirty="0" smtClean="0"/>
              <a:t>same</a:t>
            </a:r>
            <a:r>
              <a:rPr lang="en-US" sz="2800" dirty="0" smtClean="0"/>
              <a:t> bandwidth of the signal, or to </a:t>
            </a:r>
            <a:r>
              <a:rPr lang="en-US" sz="2800" i="1" dirty="0" smtClean="0"/>
              <a:t>maintain the data-rate of BPSK</a:t>
            </a:r>
            <a:r>
              <a:rPr lang="en-US" sz="2800" dirty="0" smtClean="0"/>
              <a:t> but halving the bandwidth needed</a:t>
            </a:r>
            <a:endParaRPr lang="ar-IQ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0668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multiple phases to denote different signals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Phase space is 2</a:t>
            </a:r>
            <a:r>
              <a:rPr lang="el-GR" sz="2800" dirty="0" smtClean="0"/>
              <a:t>π</a:t>
            </a:r>
            <a:r>
              <a:rPr lang="en-US" sz="2800" dirty="0" smtClean="0"/>
              <a:t>/M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 -PSK</a:t>
            </a:r>
            <a:endParaRPr kumimoji="0" lang="ar-IQ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QPSK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QPSK can encode two bits per symbol, shown in the diagram with </a:t>
            </a:r>
            <a:r>
              <a:rPr lang="en-US" sz="2400" dirty="0" smtClean="0">
                <a:hlinkClick r:id="rId2" action="ppaction://hlinkfile" tooltip="Gray coding"/>
              </a:rPr>
              <a:t>gray coding</a:t>
            </a:r>
            <a:r>
              <a:rPr lang="en-US" sz="2400" dirty="0" smtClean="0"/>
              <a:t> to minimize the bit error rate</a:t>
            </a:r>
            <a:endParaRPr lang="ar-IQ" sz="2400" dirty="0"/>
          </a:p>
        </p:txBody>
      </p:sp>
      <p:pic>
        <p:nvPicPr>
          <p:cNvPr id="1026" name="Picture 2" descr="File:QPSK Gray Cod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3648075" cy="380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This yields the four phases π/4, 3π/4, 5π/4 and 7π/4 as needed</a:t>
            </a:r>
            <a:endParaRPr lang="en-US" sz="2000" dirty="0"/>
          </a:p>
        </p:txBody>
      </p:sp>
      <p:pic>
        <p:nvPicPr>
          <p:cNvPr id="15366" name="Picture 6" descr="s_n(t) = \sqrt{\frac{2E_s}{T_s}} \cos \left ( 2 \pi f_c t + (2n -1) \frac{\pi}{4}\right ),\quad n = 1, 2, 3, 4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022353" cy="762000"/>
          </a:xfrm>
          <a:prstGeom prst="rect">
            <a:avLst/>
          </a:prstGeom>
          <a:noFill/>
        </p:spPr>
      </p:pic>
      <p:pic>
        <p:nvPicPr>
          <p:cNvPr id="15368" name="Picture 8" descr="File:QPSK timing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95600"/>
            <a:ext cx="570547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QPSK modulator </a:t>
            </a:r>
            <a:endParaRPr lang="ar-IQ" sz="3200" dirty="0"/>
          </a:p>
        </p:txBody>
      </p:sp>
      <p:pic>
        <p:nvPicPr>
          <p:cNvPr id="5122" name="Picture 2" descr="http://turboblogsite.com/wp-content/uploads/2010/03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191251" cy="2667000"/>
          </a:xfrm>
          <a:prstGeom prst="rect">
            <a:avLst/>
          </a:prstGeom>
          <a:noFill/>
        </p:spPr>
      </p:pic>
      <p:pic>
        <p:nvPicPr>
          <p:cNvPr id="5124" name="Picture 4" descr="File:Transmitter QPSK 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7620000" cy="2819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28600" y="3733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395</Words>
  <Application>Microsoft Office PowerPoint</Application>
  <PresentationFormat>On-screen Show (4:3)</PresentationFormat>
  <Paragraphs>92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Multi-Level Digital Modulation M-ary Modulation</vt:lpstr>
      <vt:lpstr>M-ary Communications</vt:lpstr>
      <vt:lpstr>M-ary Communications</vt:lpstr>
      <vt:lpstr>Multi-Amplitude Shift Keying (MASK)</vt:lpstr>
      <vt:lpstr>4-ASK signal </vt:lpstr>
      <vt:lpstr>Quadrature PSK</vt:lpstr>
      <vt:lpstr>QPSK</vt:lpstr>
      <vt:lpstr>PowerPoint Presentation</vt:lpstr>
      <vt:lpstr>QPSK modulator </vt:lpstr>
      <vt:lpstr>QPSK demodulator  (1)</vt:lpstr>
      <vt:lpstr>QPSK demodulator  (2)</vt:lpstr>
      <vt:lpstr>Higher order PSK</vt:lpstr>
      <vt:lpstr>BER</vt:lpstr>
      <vt:lpstr>Quadrature Amplitude Modulation</vt:lpstr>
      <vt:lpstr>Quadrature Amplitude Modulation (QAM)</vt:lpstr>
      <vt:lpstr>PowerPoint Presentation</vt:lpstr>
      <vt:lpstr>Rectangular Constellation Diagram 16-QAM</vt:lpstr>
      <vt:lpstr>Rectangular Constellation  8-QAM</vt:lpstr>
      <vt:lpstr>Circular Constellation Diagram  8-QAM and 16-QAM</vt:lpstr>
      <vt:lpstr>PowerPoint Presentation</vt:lpstr>
      <vt:lpstr>PowerPoint Presentation</vt:lpstr>
      <vt:lpstr>Error Performance</vt:lpstr>
      <vt:lpstr>M-FSK</vt:lpstr>
      <vt:lpstr>MFSK demodulator </vt:lpstr>
      <vt:lpstr>Error Performance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Samah</dc:creator>
  <cp:lastModifiedBy>Aram4656048</cp:lastModifiedBy>
  <cp:revision>24</cp:revision>
  <dcterms:created xsi:type="dcterms:W3CDTF">2006-08-16T00:00:00Z</dcterms:created>
  <dcterms:modified xsi:type="dcterms:W3CDTF">2021-11-10T17:35:29Z</dcterms:modified>
</cp:coreProperties>
</file>