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687" r:id="rId2"/>
    <p:sldId id="714" r:id="rId3"/>
    <p:sldId id="772" r:id="rId4"/>
    <p:sldId id="751" r:id="rId5"/>
    <p:sldId id="752" r:id="rId6"/>
    <p:sldId id="755" r:id="rId7"/>
    <p:sldId id="757" r:id="rId8"/>
    <p:sldId id="759" r:id="rId9"/>
    <p:sldId id="760" r:id="rId10"/>
    <p:sldId id="775" r:id="rId11"/>
    <p:sldId id="768" r:id="rId12"/>
    <p:sldId id="773" r:id="rId13"/>
    <p:sldId id="774" r:id="rId14"/>
    <p:sldId id="762" r:id="rId15"/>
    <p:sldId id="763" r:id="rId16"/>
    <p:sldId id="764" r:id="rId17"/>
    <p:sldId id="765" r:id="rId18"/>
    <p:sldId id="766" r:id="rId19"/>
    <p:sldId id="769" r:id="rId20"/>
    <p:sldId id="770" r:id="rId21"/>
    <p:sldId id="771" r:id="rId22"/>
    <p:sldId id="715" r:id="rId23"/>
    <p:sldId id="716" r:id="rId24"/>
    <p:sldId id="717" r:id="rId25"/>
    <p:sldId id="718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CC00"/>
    <a:srgbClr val="996633"/>
    <a:srgbClr val="6666FF"/>
    <a:srgbClr val="3366FF"/>
    <a:srgbClr val="CCFF99"/>
    <a:srgbClr val="99FF3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5" autoAdjust="0"/>
    <p:restoredTop sz="94680" autoAdjust="0"/>
  </p:normalViewPr>
  <p:slideViewPr>
    <p:cSldViewPr>
      <p:cViewPr>
        <p:scale>
          <a:sx n="75" d="100"/>
          <a:sy n="75" d="100"/>
        </p:scale>
        <p:origin x="-2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926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" charset="0"/>
              </a:defRPr>
            </a:lvl1pPr>
          </a:lstStyle>
          <a:p>
            <a:fld id="{91337344-34CA-4BF4-9AE2-4ECE62FC17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1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856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56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56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856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" charset="0"/>
              </a:defRPr>
            </a:lvl1pPr>
          </a:lstStyle>
          <a:p>
            <a:fld id="{421BCF90-D2B7-4A1F-A3C8-36D191301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 performance, B price, S/N channel condition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32FE6-629E-44EC-9FBE-0152315D34D5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1155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MFSK</a:t>
            </a:r>
            <a:r>
              <a:rPr lang="en-US" baseline="0" dirty="0" smtClean="0"/>
              <a:t> 1.5Rc and good suppression of </a:t>
            </a:r>
            <a:r>
              <a:rPr lang="en-US" baseline="0" dirty="0" err="1" smtClean="0"/>
              <a:t>sidelobe</a:t>
            </a:r>
            <a:r>
              <a:rPr lang="en-US" baseline="0" dirty="0" smtClean="0"/>
              <a:t> and fast </a:t>
            </a:r>
            <a:r>
              <a:rPr lang="en-US" baseline="0" dirty="0" err="1" smtClean="0"/>
              <a:t>sidelobe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rolloff</a:t>
            </a:r>
            <a:r>
              <a:rPr lang="en-US" baseline="0" dirty="0" smtClean="0"/>
              <a:t> . First </a:t>
            </a:r>
            <a:r>
              <a:rPr lang="en-US" baseline="0" dirty="0" err="1" smtClean="0"/>
              <a:t>sidelobe</a:t>
            </a:r>
            <a:r>
              <a:rPr lang="en-US" baseline="0" dirty="0" smtClean="0"/>
              <a:t> is -23db while other modulation is only -13dB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32FE6-629E-44EC-9FBE-0152315D34D5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4052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32FE6-629E-44EC-9FBE-0152315D34D5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6162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Times New Roman" pitchFamily="1" charset="0"/>
                <a:ea typeface="+mn-ea"/>
                <a:cs typeface="+mn-cs"/>
              </a:rPr>
              <a:t>mprovement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Times New Roman" pitchFamily="1" charset="0"/>
                <a:ea typeface="+mn-ea"/>
                <a:cs typeface="+mn-cs"/>
              </a:rPr>
              <a:t> in handover / handoff: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" charset="0"/>
                <a:ea typeface="+mn-ea"/>
                <a:cs typeface="+mn-cs"/>
              </a:rPr>
              <a:t>   Using CDMA it is possible for a terminal to communicate with two base stations at once. As a result, the old link only needs to be broken when the new one is firmly established. 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Times New Roman" pitchFamily="1" charset="0"/>
                <a:ea typeface="+mn-ea"/>
                <a:cs typeface="+mn-cs"/>
              </a:rPr>
              <a:t>This provides significant improvements in terms of the reliability of handover / handoff from one base station to another.</a:t>
            </a:r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BCF90-D2B7-4A1F-A3C8-36D191301F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76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80D7-52EF-4AA1-840A-AD3B7C355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0" y="65532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0">
                <a:latin typeface="McGrawHill-Italic" pitchFamily="2" charset="0"/>
              </a:rPr>
              <a:t>McGraw-Hill</a:t>
            </a:r>
            <a:endParaRPr lang="en-US" sz="2400" b="0">
              <a:latin typeface="Times New Roman" pitchFamily="1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4572000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buFontTx/>
              <a:buChar char="©"/>
            </a:pPr>
            <a:r>
              <a:rPr lang="en-US" sz="1400" b="0">
                <a:latin typeface="McGrawHill-Italic" pitchFamily="2" charset="0"/>
              </a:rPr>
              <a:t>The McGraw-Hill Companies, Inc., 2000</a:t>
            </a:r>
            <a:endParaRPr lang="en-US" sz="2400" b="0">
              <a:latin typeface="Times New Roman" pitchFamily="1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4134-B43E-44F6-A240-FED92C90CC47}" type="datetimeFigureOut">
              <a:rPr lang="ar-IQ" smtClean="0"/>
              <a:t>4/25/1443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6.</a:t>
            </a:r>
            <a:fld id="{55DFAB8D-AEF4-4290-B92A-044206B2C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4134-B43E-44F6-A240-FED92C90CC47}" type="datetimeFigureOut">
              <a:rPr lang="ar-IQ" smtClean="0"/>
              <a:t>4/25/1443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6.</a:t>
            </a:r>
            <a:fld id="{B38E6A06-1AB0-4BF6-B3DF-F33790468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4134-B43E-44F6-A240-FED92C90CC47}" type="datetimeFigureOut">
              <a:rPr lang="ar-IQ" smtClean="0"/>
              <a:t>4/25/1443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6.</a:t>
            </a:r>
            <a:fld id="{E0E07822-5B2F-427B-830E-BB89E994B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4134-B43E-44F6-A240-FED92C90CC47}" type="datetimeFigureOut">
              <a:rPr lang="ar-IQ" smtClean="0"/>
              <a:t>4/25/1443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6.</a:t>
            </a:r>
            <a:fld id="{9EF31D85-2E71-463D-AAAD-27D5B020A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4134-B43E-44F6-A240-FED92C90CC47}" type="datetimeFigureOut">
              <a:rPr lang="ar-IQ" smtClean="0"/>
              <a:t>4/25/1443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6.</a:t>
            </a:r>
            <a:fld id="{84DE1C70-E2C6-49FF-97D4-41324551F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4134-B43E-44F6-A240-FED92C90CC47}" type="datetimeFigureOut">
              <a:rPr lang="ar-IQ" smtClean="0"/>
              <a:t>4/25/1443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6.</a:t>
            </a:r>
            <a:fld id="{AAC1A74B-EF49-42B4-B33F-0E56E824D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4134-B43E-44F6-A240-FED92C90CC47}" type="datetimeFigureOut">
              <a:rPr lang="ar-IQ" smtClean="0"/>
              <a:t>4/25/1443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6.</a:t>
            </a:r>
            <a:fld id="{EA7ABE75-20E8-44DF-ACC5-96D5C1B5B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4134-B43E-44F6-A240-FED92C90CC47}" type="datetimeFigureOut">
              <a:rPr lang="ar-IQ" smtClean="0"/>
              <a:t>4/25/1443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6.</a:t>
            </a:r>
            <a:fld id="{B3E000F6-9E89-41D6-ABCB-78E5A2257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4134-B43E-44F6-A240-FED92C90CC47}" type="datetimeFigureOut">
              <a:rPr lang="ar-IQ" smtClean="0"/>
              <a:t>4/25/1443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6.</a:t>
            </a:r>
            <a:fld id="{E057F51D-3BC1-4459-B39B-04FC2B8AE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4134-B43E-44F6-A240-FED92C90CC47}" type="datetimeFigureOut">
              <a:rPr lang="ar-IQ" smtClean="0"/>
              <a:t>4/25/1443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6.</a:t>
            </a:r>
            <a:fld id="{1D7AA9B4-32D8-421C-AC71-5C141B4F4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04134-B43E-44F6-A240-FED92C90CC47}" type="datetimeFigureOut">
              <a:rPr lang="ar-IQ" smtClean="0"/>
              <a:t>4/25/1443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6.</a:t>
            </a:r>
            <a:fld id="{BDFA8C77-18AE-4C36-B968-0B8813AD4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42322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Times" pitchFamily="1" charset="0"/>
              </a:rPr>
              <a:t>SPREAD </a:t>
            </a:r>
            <a:r>
              <a:rPr lang="en-US" dirty="0">
                <a:latin typeface="Times" pitchFamily="1" charset="0"/>
              </a:rPr>
              <a:t>SPECTRUM</a:t>
            </a:r>
          </a:p>
        </p:txBody>
      </p:sp>
      <p:sp>
        <p:nvSpPr>
          <p:cNvPr id="79770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ar-IQ" sz="1800">
              <a:latin typeface="Times New Roman" pitchFamily="1" charset="0"/>
            </a:endParaRPr>
          </a:p>
        </p:txBody>
      </p:sp>
      <p:sp>
        <p:nvSpPr>
          <p:cNvPr id="797701" name="Rectangle 5"/>
          <p:cNvSpPr>
            <a:spLocks noChangeArrowheads="1"/>
          </p:cNvSpPr>
          <p:nvPr/>
        </p:nvSpPr>
        <p:spPr bwMode="auto">
          <a:xfrm>
            <a:off x="228600" y="1268178"/>
            <a:ext cx="8229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/>
            <a:r>
              <a:rPr lang="en-US" sz="2400" b="0" dirty="0">
                <a:latin typeface="Times New Roman" pitchFamily="1" charset="0"/>
              </a:rPr>
              <a:t>In spread spectrum (SS), we </a:t>
            </a:r>
            <a:r>
              <a:rPr lang="en-US" sz="2400" b="0" dirty="0" smtClean="0">
                <a:latin typeface="Times New Roman" pitchFamily="1" charset="0"/>
              </a:rPr>
              <a:t>spread a signal over a wide bandwidth (larger than BW in traditional communication systems)</a:t>
            </a:r>
          </a:p>
          <a:p>
            <a:pPr algn="just" eaLnBrk="1" hangingPunct="1"/>
            <a:endParaRPr lang="en-US" sz="2400" b="0" dirty="0" smtClean="0">
              <a:latin typeface="Times New Roman" pitchFamily="1" charset="0"/>
            </a:endParaRPr>
          </a:p>
          <a:p>
            <a:pPr algn="just" eaLnBrk="1" hangingPunct="1"/>
            <a:r>
              <a:rPr lang="en-US" sz="2400" b="0" dirty="0" smtClean="0">
                <a:latin typeface="Times New Roman" pitchFamily="1" charset="0"/>
              </a:rPr>
              <a:t>-  These techniques are used for a variety of reasons, including the establishment of secure communications, increasing resistance to natural interference, noise and jamming</a:t>
            </a:r>
            <a:endParaRPr lang="en-US" sz="2400" b="0" dirty="0">
              <a:latin typeface="Times New Roman" pitchFamily="1" charset="0"/>
            </a:endParaRPr>
          </a:p>
        </p:txBody>
      </p:sp>
      <p:sp>
        <p:nvSpPr>
          <p:cNvPr id="797702" name="Rectangle 6"/>
          <p:cNvSpPr>
            <a:spLocks noChangeArrowheads="1"/>
          </p:cNvSpPr>
          <p:nvPr/>
        </p:nvSpPr>
        <p:spPr bwMode="auto">
          <a:xfrm>
            <a:off x="152400" y="4772025"/>
            <a:ext cx="762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  <a:buSzPct val="117000"/>
              <a:buFont typeface="Wingdings" pitchFamily="1" charset="2"/>
              <a:buChar char="§"/>
            </a:pPr>
            <a:r>
              <a:rPr lang="fr-FR" sz="2400" b="0" dirty="0" smtClean="0">
                <a:solidFill>
                  <a:srgbClr val="0033CC"/>
                </a:solidFill>
                <a:latin typeface="Times New Roman" pitchFamily="1" charset="0"/>
              </a:rPr>
              <a:t>Direct </a:t>
            </a:r>
            <a:r>
              <a:rPr lang="fr-FR" sz="2400" b="0" dirty="0" err="1" smtClean="0">
                <a:solidFill>
                  <a:srgbClr val="0033CC"/>
                </a:solidFill>
                <a:latin typeface="Times New Roman" pitchFamily="1" charset="0"/>
              </a:rPr>
              <a:t>Sequence</a:t>
            </a:r>
            <a:r>
              <a:rPr lang="fr-FR" sz="2400" b="0" dirty="0" smtClean="0">
                <a:solidFill>
                  <a:srgbClr val="0033CC"/>
                </a:solidFill>
                <a:latin typeface="Times New Roman" pitchFamily="1" charset="0"/>
              </a:rPr>
              <a:t> </a:t>
            </a:r>
            <a:r>
              <a:rPr lang="fr-FR" sz="2400" b="0" dirty="0" err="1" smtClean="0">
                <a:solidFill>
                  <a:srgbClr val="0033CC"/>
                </a:solidFill>
                <a:latin typeface="Times New Roman" pitchFamily="1" charset="0"/>
              </a:rPr>
              <a:t>Spread</a:t>
            </a:r>
            <a:r>
              <a:rPr lang="fr-FR" sz="2400" b="0" dirty="0" smtClean="0">
                <a:solidFill>
                  <a:srgbClr val="0033CC"/>
                </a:solidFill>
                <a:latin typeface="Times New Roman" pitchFamily="1" charset="0"/>
              </a:rPr>
              <a:t> Spectrum (DSSS)</a:t>
            </a:r>
            <a:endParaRPr lang="en-US" sz="2400" b="0" dirty="0" smtClean="0">
              <a:solidFill>
                <a:srgbClr val="0033CC"/>
              </a:solidFill>
              <a:latin typeface="Times New Roman" pitchFamily="1" charset="0"/>
            </a:endParaRPr>
          </a:p>
          <a:p>
            <a:pPr marL="457200" indent="-457200">
              <a:buClr>
                <a:schemeClr val="tx1"/>
              </a:buClr>
              <a:buSzPct val="117000"/>
              <a:buFont typeface="Wingdings" pitchFamily="1" charset="2"/>
              <a:buChar char="§"/>
            </a:pPr>
            <a:r>
              <a:rPr lang="en-US" sz="2400" b="0" dirty="0" smtClean="0">
                <a:solidFill>
                  <a:srgbClr val="0033CC"/>
                </a:solidFill>
                <a:latin typeface="Times New Roman" pitchFamily="1" charset="0"/>
              </a:rPr>
              <a:t>Frequency </a:t>
            </a:r>
            <a:r>
              <a:rPr lang="en-US" sz="2400" b="0" dirty="0">
                <a:solidFill>
                  <a:srgbClr val="0033CC"/>
                </a:solidFill>
                <a:latin typeface="Times New Roman" pitchFamily="1" charset="0"/>
              </a:rPr>
              <a:t>Hopping Spread Spectrum (FHSS</a:t>
            </a:r>
            <a:r>
              <a:rPr lang="en-US" sz="2400" b="0" dirty="0" smtClean="0">
                <a:solidFill>
                  <a:srgbClr val="0033CC"/>
                </a:solidFill>
                <a:latin typeface="Times New Roman" pitchFamily="1" charset="0"/>
              </a:rPr>
              <a:t>)</a:t>
            </a:r>
          </a:p>
          <a:p>
            <a:pPr marL="457200" indent="-457200">
              <a:buClr>
                <a:schemeClr val="tx1"/>
              </a:buClr>
              <a:buSzPct val="117000"/>
              <a:buFont typeface="Wingdings" pitchFamily="1" charset="2"/>
              <a:buChar char="§"/>
            </a:pPr>
            <a:r>
              <a:rPr lang="en-US" sz="2400" b="0" dirty="0" smtClean="0">
                <a:solidFill>
                  <a:srgbClr val="0033CC"/>
                </a:solidFill>
                <a:latin typeface="Times New Roman" pitchFamily="1" charset="0"/>
              </a:rPr>
              <a:t>Time Hopping (THSS)</a:t>
            </a:r>
          </a:p>
          <a:p>
            <a:pPr marL="457200" indent="-457200">
              <a:buClr>
                <a:schemeClr val="tx1"/>
              </a:buClr>
              <a:buSzPct val="117000"/>
              <a:buFont typeface="Wingdings" pitchFamily="1" charset="2"/>
              <a:buChar char="§"/>
            </a:pPr>
            <a:r>
              <a:rPr lang="en-US" sz="2400" b="0" dirty="0" smtClean="0">
                <a:solidFill>
                  <a:srgbClr val="0033CC"/>
                </a:solidFill>
                <a:latin typeface="Times New Roman" pitchFamily="1" charset="0"/>
              </a:rPr>
              <a:t>Hybrid</a:t>
            </a:r>
            <a:endParaRPr lang="fr-FR" sz="2400" b="0" dirty="0">
              <a:solidFill>
                <a:srgbClr val="0033CC"/>
              </a:solidFill>
              <a:latin typeface="Times New Roman" pitchFamily="1" charset="0"/>
            </a:endParaRPr>
          </a:p>
        </p:txBody>
      </p:sp>
      <p:sp>
        <p:nvSpPr>
          <p:cNvPr id="797703" name="Text Box 7"/>
          <p:cNvSpPr txBox="1">
            <a:spLocks noChangeArrowheads="1"/>
          </p:cNvSpPr>
          <p:nvPr/>
        </p:nvSpPr>
        <p:spPr bwMode="auto">
          <a:xfrm>
            <a:off x="611676" y="4295775"/>
            <a:ext cx="3970959" cy="52322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" charset="0"/>
              </a:rPr>
              <a:t>Spread Spectrum systems:</a:t>
            </a:r>
            <a:endParaRPr lang="en-US" sz="2800" b="0" u="sng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bandwidth of DSSS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algn="l" rtl="0"/>
            <a:r>
              <a:rPr lang="en-US" dirty="0" smtClean="0"/>
              <a:t>Power distribution {(</a:t>
            </a:r>
            <a:r>
              <a:rPr lang="en-US" dirty="0" err="1" smtClean="0"/>
              <a:t>sinx</a:t>
            </a:r>
            <a:r>
              <a:rPr lang="en-US" dirty="0" smtClean="0"/>
              <a:t>)/x}</a:t>
            </a:r>
            <a:r>
              <a:rPr lang="en-US" baseline="30000" dirty="0" smtClean="0"/>
              <a:t>2  </a:t>
            </a:r>
            <a:r>
              <a:rPr lang="en-US" dirty="0" smtClean="0"/>
              <a:t>…………..</a:t>
            </a:r>
            <a:endParaRPr lang="en-US" baseline="30000" dirty="0" smtClean="0"/>
          </a:p>
          <a:p>
            <a:pPr algn="l" rtl="0"/>
            <a:r>
              <a:rPr lang="en-US" dirty="0" smtClean="0"/>
              <a:t>Null-to-null </a:t>
            </a:r>
            <a:r>
              <a:rPr lang="en-US" dirty="0"/>
              <a:t>bandwidth is </a:t>
            </a:r>
            <a:r>
              <a:rPr lang="en-US" dirty="0" smtClean="0"/>
              <a:t>2R</a:t>
            </a:r>
            <a:r>
              <a:rPr lang="en-US" baseline="-25000" dirty="0" smtClean="0"/>
              <a:t>c</a:t>
            </a:r>
          </a:p>
          <a:p>
            <a:pPr algn="l" rtl="0"/>
            <a:r>
              <a:rPr lang="en-US" dirty="0" smtClean="0"/>
              <a:t>90% of the power in the main-lobe</a:t>
            </a:r>
          </a:p>
          <a:p>
            <a:pPr algn="l" rtl="0"/>
            <a:r>
              <a:rPr lang="en-US" dirty="0" smtClean="0"/>
              <a:t>Other modulations like QPSK , MFSK …………….</a:t>
            </a:r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t="61314" r="24553"/>
          <a:stretch/>
        </p:blipFill>
        <p:spPr bwMode="auto">
          <a:xfrm>
            <a:off x="1259632" y="1628799"/>
            <a:ext cx="6552727" cy="23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Samah A. Mustafa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602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Gains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GB" dirty="0"/>
              <a:t>Immunity from various noise and multipath distortion</a:t>
            </a:r>
          </a:p>
          <a:p>
            <a:pPr lvl="1" algn="l" rtl="0">
              <a:lnSpc>
                <a:spcPct val="90000"/>
              </a:lnSpc>
            </a:pPr>
            <a:r>
              <a:rPr lang="en-GB" dirty="0"/>
              <a:t>Including jamming</a:t>
            </a:r>
          </a:p>
          <a:p>
            <a:pPr algn="l" rtl="0">
              <a:lnSpc>
                <a:spcPct val="90000"/>
              </a:lnSpc>
            </a:pPr>
            <a:r>
              <a:rPr lang="en-GB" dirty="0"/>
              <a:t>Can hide/encrypt signals</a:t>
            </a:r>
          </a:p>
          <a:p>
            <a:pPr lvl="1" algn="l" rtl="0">
              <a:lnSpc>
                <a:spcPct val="90000"/>
              </a:lnSpc>
            </a:pPr>
            <a:r>
              <a:rPr lang="en-GB" dirty="0"/>
              <a:t>Only receiver who knows spreading code can retrieve signal</a:t>
            </a:r>
          </a:p>
          <a:p>
            <a:pPr algn="l" rtl="0">
              <a:lnSpc>
                <a:spcPct val="90000"/>
              </a:lnSpc>
            </a:pPr>
            <a:r>
              <a:rPr lang="en-GB" dirty="0"/>
              <a:t>Several users can share same higher bandwidth with little interference</a:t>
            </a:r>
          </a:p>
          <a:p>
            <a:pPr lvl="1" algn="l" rtl="0">
              <a:lnSpc>
                <a:spcPct val="90000"/>
              </a:lnSpc>
            </a:pPr>
            <a:r>
              <a:rPr lang="en-GB" dirty="0"/>
              <a:t>Cellular telephones</a:t>
            </a:r>
          </a:p>
          <a:p>
            <a:pPr lvl="1" algn="l" rtl="0">
              <a:lnSpc>
                <a:spcPct val="90000"/>
              </a:lnSpc>
            </a:pPr>
            <a:r>
              <a:rPr lang="en-GB" dirty="0" smtClean="0"/>
              <a:t>Code </a:t>
            </a:r>
            <a:r>
              <a:rPr lang="en-GB" dirty="0"/>
              <a:t>division multiple access (CDMA)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1371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pPr algn="l" rtl="0"/>
            <a:r>
              <a:rPr lang="en-US" dirty="0"/>
              <a:t>Process </a:t>
            </a:r>
            <a:r>
              <a:rPr lang="en-US" dirty="0" smtClean="0"/>
              <a:t>Gain, typically 10-60 </a:t>
            </a:r>
            <a:r>
              <a:rPr lang="en-US" dirty="0"/>
              <a:t>dB</a:t>
            </a:r>
            <a:endParaRPr lang="ar-IQ" dirty="0"/>
          </a:p>
          <a:p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                                  G</a:t>
            </a:r>
            <a:r>
              <a:rPr lang="en-US" baseline="-25000" dirty="0" smtClean="0"/>
              <a:t>P</a:t>
            </a:r>
            <a:endParaRPr lang="en-US" baseline="-25000" dirty="0"/>
          </a:p>
          <a:p>
            <a:endParaRPr lang="en-US" dirty="0" smtClean="0"/>
          </a:p>
          <a:p>
            <a:pPr marL="0" indent="0" algn="l" rtl="0">
              <a:buNone/>
            </a:pPr>
            <a:endParaRPr lang="en-US" sz="1800" i="1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4"/>
          <a:stretch/>
        </p:blipFill>
        <p:spPr bwMode="auto">
          <a:xfrm>
            <a:off x="4211960" y="1844824"/>
            <a:ext cx="2410177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Samah A. Mustafa</a:t>
            </a:r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467544" y="2852936"/>
            <a:ext cx="77768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>Benefits:  </a:t>
            </a:r>
          </a:p>
          <a:p>
            <a:r>
              <a:rPr lang="en-US" sz="2000" b="0" dirty="0" smtClean="0"/>
              <a:t>Resistance </a:t>
            </a:r>
            <a:r>
              <a:rPr lang="en-US" sz="2000" b="0" dirty="0"/>
              <a:t>to Interference and Anti-jamming </a:t>
            </a:r>
            <a:r>
              <a:rPr lang="en-US" sz="2000" b="0" dirty="0" smtClean="0"/>
              <a:t>Effects</a:t>
            </a:r>
            <a:endParaRPr lang="en-US" sz="2000" b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04" b="4651"/>
          <a:stretch/>
        </p:blipFill>
        <p:spPr bwMode="auto">
          <a:xfrm>
            <a:off x="521866" y="4040944"/>
            <a:ext cx="80391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990600"/>
          </a:xfrm>
        </p:spPr>
        <p:txBody>
          <a:bodyPr/>
          <a:lstStyle/>
          <a:p>
            <a:r>
              <a:rPr lang="en-US" dirty="0" smtClean="0"/>
              <a:t>More benefits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000" dirty="0"/>
              <a:t>Resistance to Interception</a:t>
            </a:r>
          </a:p>
          <a:p>
            <a:pPr algn="l" rtl="0"/>
            <a:endParaRPr lang="en-US" sz="2000" dirty="0"/>
          </a:p>
          <a:p>
            <a:pPr algn="l" rtl="0"/>
            <a:endParaRPr lang="en-US" sz="2000" dirty="0" smtClean="0"/>
          </a:p>
          <a:p>
            <a:pPr algn="l" rtl="0"/>
            <a:endParaRPr lang="ar-IQ" sz="2000" dirty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Resistance </a:t>
            </a:r>
            <a:r>
              <a:rPr lang="en-US" sz="2000" dirty="0"/>
              <a:t>to </a:t>
            </a:r>
            <a:r>
              <a:rPr lang="en-US" sz="2000" dirty="0" smtClean="0"/>
              <a:t>Fading</a:t>
            </a:r>
          </a:p>
          <a:p>
            <a:pPr algn="l" rtl="0"/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Addressing</a:t>
            </a:r>
          </a:p>
          <a:p>
            <a:pPr algn="l" rtl="0"/>
            <a:r>
              <a:rPr lang="en-US" sz="2000" dirty="0" smtClean="0"/>
              <a:t>High resolution ranging</a:t>
            </a:r>
          </a:p>
          <a:p>
            <a:pPr algn="l" rtl="0"/>
            <a:r>
              <a:rPr lang="en-US" sz="2000" dirty="0" smtClean="0"/>
              <a:t>Multi access technique CDMA </a:t>
            </a:r>
            <a:endParaRPr lang="en-US" sz="2000" dirty="0"/>
          </a:p>
          <a:p>
            <a:pPr marL="0" indent="0" algn="l" rtl="0">
              <a:buNone/>
            </a:pPr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24" y="3573016"/>
            <a:ext cx="5256584" cy="161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46" y="1628800"/>
            <a:ext cx="640871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Samah A. Mustafa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03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Code Division Multiple Access (CDMA)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GB" sz="2400" dirty="0"/>
              <a:t>Multiplexing Technique used with spread </a:t>
            </a:r>
            <a:r>
              <a:rPr lang="en-GB" sz="2400" dirty="0" smtClean="0"/>
              <a:t>spectrum</a:t>
            </a:r>
          </a:p>
          <a:p>
            <a:pPr algn="l" rtl="0">
              <a:lnSpc>
                <a:spcPct val="90000"/>
              </a:lnSpc>
            </a:pPr>
            <a:r>
              <a:rPr lang="en-US" sz="2400" smtClean="0"/>
              <a:t>It </a:t>
            </a:r>
            <a:r>
              <a:rPr lang="en-US" sz="2400" dirty="0"/>
              <a:t>plays a critical role in building efficient, robust, and secure radio communication systems</a:t>
            </a:r>
            <a:endParaRPr lang="en-GB" sz="2400" dirty="0"/>
          </a:p>
          <a:p>
            <a:pPr algn="l" rtl="0">
              <a:lnSpc>
                <a:spcPct val="90000"/>
              </a:lnSpc>
            </a:pPr>
            <a:r>
              <a:rPr lang="en-GB" sz="2400" dirty="0"/>
              <a:t>Start with data signal rate </a:t>
            </a:r>
            <a:r>
              <a:rPr lang="en-GB" sz="2400" i="1" dirty="0"/>
              <a:t>D</a:t>
            </a:r>
          </a:p>
          <a:p>
            <a:pPr lvl="1" algn="l" rtl="0">
              <a:lnSpc>
                <a:spcPct val="90000"/>
              </a:lnSpc>
            </a:pPr>
            <a:r>
              <a:rPr lang="en-GB" sz="2000" dirty="0"/>
              <a:t>Called bit data rate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Break each bit into </a:t>
            </a:r>
            <a:r>
              <a:rPr lang="en-GB" sz="2400" i="1" dirty="0"/>
              <a:t>k</a:t>
            </a:r>
            <a:r>
              <a:rPr lang="en-GB" sz="2400" dirty="0"/>
              <a:t> chips according to fixed pattern specific to each user</a:t>
            </a:r>
          </a:p>
          <a:p>
            <a:pPr lvl="1" algn="l" rtl="0">
              <a:lnSpc>
                <a:spcPct val="90000"/>
              </a:lnSpc>
            </a:pPr>
            <a:r>
              <a:rPr lang="en-GB" sz="2000" dirty="0"/>
              <a:t>User’s code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New channel has chip data rate </a:t>
            </a:r>
            <a:r>
              <a:rPr lang="en-GB" sz="2400" i="1" dirty="0" err="1"/>
              <a:t>kD</a:t>
            </a:r>
            <a:r>
              <a:rPr lang="en-GB" sz="2400" dirty="0"/>
              <a:t> chips per second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E.g. </a:t>
            </a:r>
            <a:r>
              <a:rPr lang="en-GB" sz="2400" i="1" dirty="0"/>
              <a:t>k</a:t>
            </a:r>
            <a:r>
              <a:rPr lang="en-GB" sz="2400" dirty="0"/>
              <a:t>=6, three users (A,B,C) communicating with base receiver R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Code for A = &lt;1,-1,-1,1,-1,1&gt;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Code for B = &lt;1,1,-1,-1,1,1&gt;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Code for C = &lt;1,1,-1,1,1,-1&gt;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CDMA Example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 b="4028"/>
          <a:stretch>
            <a:fillRect/>
          </a:stretch>
        </p:blipFill>
        <p:spPr bwMode="auto">
          <a:xfrm>
            <a:off x="838200" y="1371600"/>
            <a:ext cx="716280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CDMA Explanation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GB" sz="2400" dirty="0"/>
              <a:t>Consider A communicating with base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Base knows A’s code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Assume communication already synchronized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A wants to send a 1</a:t>
            </a:r>
          </a:p>
          <a:p>
            <a:pPr lvl="1" algn="l" rtl="0">
              <a:lnSpc>
                <a:spcPct val="90000"/>
              </a:lnSpc>
            </a:pPr>
            <a:r>
              <a:rPr lang="en-GB" sz="2000" dirty="0"/>
              <a:t>Send chip pattern &lt;1,-1,-1,1,-1,1&gt;</a:t>
            </a:r>
          </a:p>
          <a:p>
            <a:pPr lvl="2" algn="l" rtl="0">
              <a:lnSpc>
                <a:spcPct val="90000"/>
              </a:lnSpc>
            </a:pPr>
            <a:r>
              <a:rPr lang="en-GB" sz="1800" dirty="0"/>
              <a:t>A’s code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A wants to send 0</a:t>
            </a:r>
          </a:p>
          <a:p>
            <a:pPr lvl="1" algn="l" rtl="0">
              <a:lnSpc>
                <a:spcPct val="90000"/>
              </a:lnSpc>
            </a:pPr>
            <a:r>
              <a:rPr lang="en-GB" sz="2000" dirty="0"/>
              <a:t>Send chip[ pattern &lt;-1,1,1,-1,1,-1&gt;</a:t>
            </a:r>
          </a:p>
          <a:p>
            <a:pPr lvl="2" algn="l" rtl="0">
              <a:lnSpc>
                <a:spcPct val="90000"/>
              </a:lnSpc>
            </a:pPr>
            <a:r>
              <a:rPr lang="en-GB" sz="1800" dirty="0"/>
              <a:t>Complement of A’s code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Decoder ignores other sources when using A’s code to decode</a:t>
            </a:r>
          </a:p>
          <a:p>
            <a:pPr lvl="1" algn="l" rtl="0">
              <a:lnSpc>
                <a:spcPct val="90000"/>
              </a:lnSpc>
            </a:pPr>
            <a:r>
              <a:rPr lang="en-GB" sz="2000" dirty="0"/>
              <a:t>Orthogonal codes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CDMA for DSSS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GB" dirty="0"/>
              <a:t>n users each using different orthogonal PN sequence</a:t>
            </a:r>
          </a:p>
          <a:p>
            <a:pPr algn="l" rtl="0"/>
            <a:r>
              <a:rPr lang="en-GB" dirty="0"/>
              <a:t>Modulate each users data stream</a:t>
            </a:r>
          </a:p>
          <a:p>
            <a:pPr lvl="1" algn="l" rtl="0"/>
            <a:r>
              <a:rPr lang="en-GB" dirty="0"/>
              <a:t>Using BPSK</a:t>
            </a:r>
          </a:p>
          <a:p>
            <a:pPr algn="l" rtl="0"/>
            <a:r>
              <a:rPr lang="en-GB" dirty="0"/>
              <a:t>Multiply by spreading code of user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CDMA in a DSSS Environment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 b="10974"/>
          <a:stretch>
            <a:fillRect/>
          </a:stretch>
        </p:blipFill>
        <p:spPr bwMode="auto">
          <a:xfrm>
            <a:off x="533400" y="1371600"/>
            <a:ext cx="80772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Frequency Hopping Spread Spectrum (FHSS)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GB" dirty="0"/>
              <a:t>Signal broadcast over </a:t>
            </a:r>
            <a:r>
              <a:rPr lang="en-GB" dirty="0" smtClean="0"/>
              <a:t>series </a:t>
            </a:r>
            <a:r>
              <a:rPr lang="en-GB" dirty="0"/>
              <a:t>of frequencies</a:t>
            </a:r>
          </a:p>
          <a:p>
            <a:pPr algn="l" rtl="0"/>
            <a:r>
              <a:rPr lang="en-GB" dirty="0"/>
              <a:t>Receiver hops between frequencies in sync with transmitter</a:t>
            </a:r>
          </a:p>
          <a:p>
            <a:pPr algn="l" rtl="0"/>
            <a:r>
              <a:rPr lang="en-GB" dirty="0"/>
              <a:t>Eavesdroppers hear unintelligible blips</a:t>
            </a:r>
          </a:p>
          <a:p>
            <a:pPr algn="l" rtl="0"/>
            <a:r>
              <a:rPr lang="en-GB" dirty="0"/>
              <a:t>Jamming on one frequency affects only a few bits</a:t>
            </a:r>
          </a:p>
          <a:p>
            <a:pPr algn="l" rtl="0"/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7" name="Line 3"/>
          <p:cNvSpPr>
            <a:spLocks noChangeShapeType="1"/>
          </p:cNvSpPr>
          <p:nvPr/>
        </p:nvSpPr>
        <p:spPr bwMode="auto">
          <a:xfrm>
            <a:off x="152400" y="1371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348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65694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folHlink"/>
                </a:solidFill>
                <a:latin typeface="Times New Roman" pitchFamily="1" charset="0"/>
              </a:rPr>
              <a:t>Pseudo noise (PN) code is required in SS systems</a:t>
            </a:r>
            <a:endParaRPr lang="en-US" sz="2000" i="1" dirty="0">
              <a:latin typeface="Times New Roman" pitchFamily="1" charset="0"/>
            </a:endParaRPr>
          </a:p>
        </p:txBody>
      </p:sp>
      <p:pic>
        <p:nvPicPr>
          <p:cNvPr id="8253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725" y="1988840"/>
            <a:ext cx="7788275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95536" y="5445224"/>
            <a:ext cx="5425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" charset="0"/>
              </a:rPr>
              <a:t>Pseudo noise (PN) code symbols are called chips</a:t>
            </a:r>
          </a:p>
          <a:p>
            <a:r>
              <a:rPr lang="en-US" sz="2000" dirty="0" smtClean="0">
                <a:latin typeface="Times New Roman" pitchFamily="1" charset="0"/>
              </a:rPr>
              <a:t>Chip rate or PN code rate   </a:t>
            </a:r>
            <a:r>
              <a:rPr lang="en-US" sz="2000" dirty="0" err="1" smtClean="0">
                <a:latin typeface="Times New Roman" pitchFamily="1" charset="0"/>
              </a:rPr>
              <a:t>R</a:t>
            </a:r>
            <a:r>
              <a:rPr lang="en-US" sz="2000" baseline="-25000" dirty="0" err="1" smtClean="0">
                <a:latin typeface="Times New Roman" pitchFamily="1" charset="0"/>
              </a:rPr>
              <a:t>c</a:t>
            </a:r>
            <a:r>
              <a:rPr lang="en-US" sz="2000" baseline="-25000" dirty="0" smtClean="0">
                <a:latin typeface="Times New Roman" pitchFamily="1" charset="0"/>
              </a:rPr>
              <a:t> </a:t>
            </a:r>
            <a:r>
              <a:rPr lang="en-US" sz="2000" dirty="0" smtClean="0">
                <a:latin typeface="Times New Roman" pitchFamily="1" charset="0"/>
              </a:rPr>
              <a:t> &gt;&gt; </a:t>
            </a:r>
            <a:r>
              <a:rPr lang="en-US" sz="2000" dirty="0" err="1" smtClean="0">
                <a:latin typeface="Times New Roman" pitchFamily="1" charset="0"/>
              </a:rPr>
              <a:t>R</a:t>
            </a:r>
            <a:r>
              <a:rPr lang="en-US" sz="2000" baseline="-25000" dirty="0" err="1" smtClean="0">
                <a:latin typeface="Times New Roman" pitchFamily="1" charset="0"/>
              </a:rPr>
              <a:t>original</a:t>
            </a:r>
            <a:r>
              <a:rPr lang="en-US" sz="2000" baseline="-25000" dirty="0" smtClean="0">
                <a:latin typeface="Times New Roman" pitchFamily="1" charset="0"/>
              </a:rPr>
              <a:t> signal</a:t>
            </a:r>
            <a:endParaRPr lang="ar-IQ" sz="2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Operation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/>
              <a:t>Typically 2</a:t>
            </a:r>
            <a:r>
              <a:rPr lang="en-GB" baseline="30000" dirty="0"/>
              <a:t>k</a:t>
            </a:r>
            <a:r>
              <a:rPr lang="en-GB" dirty="0"/>
              <a:t> carriers frequencies forming 2</a:t>
            </a:r>
            <a:r>
              <a:rPr lang="en-GB" baseline="30000" dirty="0"/>
              <a:t>k</a:t>
            </a:r>
            <a:r>
              <a:rPr lang="en-GB" dirty="0"/>
              <a:t> channels</a:t>
            </a:r>
          </a:p>
          <a:p>
            <a:pPr algn="l" rtl="0"/>
            <a:r>
              <a:rPr lang="en-GB" dirty="0"/>
              <a:t>Channel spacing corresponds with bandwidth of input</a:t>
            </a:r>
          </a:p>
          <a:p>
            <a:pPr algn="l" rtl="0"/>
            <a:r>
              <a:rPr lang="en-GB" dirty="0"/>
              <a:t>Each channel used for fixed interval</a:t>
            </a:r>
          </a:p>
          <a:p>
            <a:pPr lvl="1" algn="l" rtl="0"/>
            <a:r>
              <a:rPr lang="en-GB" dirty="0" smtClean="0"/>
              <a:t>Ex. 300 </a:t>
            </a:r>
            <a:r>
              <a:rPr lang="en-GB" dirty="0"/>
              <a:t>ms in IEEE </a:t>
            </a:r>
            <a:r>
              <a:rPr lang="en-GB" dirty="0" smtClean="0"/>
              <a:t>802.11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Frequency Hopping Example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 t="1299" b="20125"/>
          <a:stretch>
            <a:fillRect/>
          </a:stretch>
        </p:blipFill>
        <p:spPr bwMode="auto">
          <a:xfrm>
            <a:off x="100013" y="1752600"/>
            <a:ext cx="8891587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1" name="Line 3"/>
          <p:cNvSpPr>
            <a:spLocks noChangeShapeType="1"/>
          </p:cNvSpPr>
          <p:nvPr/>
        </p:nvSpPr>
        <p:spPr bwMode="auto">
          <a:xfrm>
            <a:off x="152400" y="1371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372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50742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Times New Roman" pitchFamily="1" charset="0"/>
              </a:rPr>
              <a:t>Frequency </a:t>
            </a:r>
            <a:r>
              <a:rPr lang="en-US" sz="2000" i="1" dirty="0">
                <a:latin typeface="Times New Roman" pitchFamily="1" charset="0"/>
              </a:rPr>
              <a:t>hopping spread spectrum (FHSS)</a:t>
            </a:r>
          </a:p>
        </p:txBody>
      </p:sp>
      <p:pic>
        <p:nvPicPr>
          <p:cNvPr id="8263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16" y="2276872"/>
            <a:ext cx="6562889" cy="397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7" t="60875" r="52015" b="21085"/>
          <a:stretch/>
        </p:blipFill>
        <p:spPr bwMode="auto">
          <a:xfrm>
            <a:off x="5863194" y="3549883"/>
            <a:ext cx="3087974" cy="142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5" name="Line 3"/>
          <p:cNvSpPr>
            <a:spLocks noChangeShapeType="1"/>
          </p:cNvSpPr>
          <p:nvPr/>
        </p:nvSpPr>
        <p:spPr bwMode="auto">
          <a:xfrm>
            <a:off x="152400" y="1371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7396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39637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itchFamily="1" charset="0"/>
              </a:rPr>
              <a:t>Frequency </a:t>
            </a:r>
            <a:r>
              <a:rPr lang="en-US" sz="2400" i="1" dirty="0">
                <a:latin typeface="Times New Roman" pitchFamily="1" charset="0"/>
              </a:rPr>
              <a:t>selection in FHSS</a:t>
            </a:r>
          </a:p>
        </p:txBody>
      </p:sp>
      <p:pic>
        <p:nvPicPr>
          <p:cNvPr id="8273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73215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9" name="Line 3"/>
          <p:cNvSpPr>
            <a:spLocks noChangeShapeType="1"/>
          </p:cNvSpPr>
          <p:nvPr/>
        </p:nvSpPr>
        <p:spPr bwMode="auto">
          <a:xfrm>
            <a:off x="152400" y="1371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842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1798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itchFamily="1" charset="0"/>
              </a:rPr>
              <a:t>FHSS </a:t>
            </a:r>
            <a:r>
              <a:rPr lang="en-US" sz="2400" i="1" dirty="0">
                <a:latin typeface="Times New Roman" pitchFamily="1" charset="0"/>
              </a:rPr>
              <a:t>cycles</a:t>
            </a:r>
          </a:p>
        </p:txBody>
      </p:sp>
      <p:pic>
        <p:nvPicPr>
          <p:cNvPr id="8284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988" y="1676400"/>
            <a:ext cx="6983412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3" name="Line 3"/>
          <p:cNvSpPr>
            <a:spLocks noChangeShapeType="1"/>
          </p:cNvSpPr>
          <p:nvPr/>
        </p:nvSpPr>
        <p:spPr bwMode="auto">
          <a:xfrm>
            <a:off x="152400" y="1371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9444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2709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itchFamily="1" charset="0"/>
              </a:rPr>
              <a:t>Bandwidth </a:t>
            </a:r>
            <a:r>
              <a:rPr lang="en-US" sz="2400" i="1" dirty="0">
                <a:latin typeface="Times New Roman" pitchFamily="1" charset="0"/>
              </a:rPr>
              <a:t>sharing</a:t>
            </a:r>
          </a:p>
        </p:txBody>
      </p:sp>
      <p:pic>
        <p:nvPicPr>
          <p:cNvPr id="8294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01838"/>
            <a:ext cx="8656638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Justification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Shannon and </a:t>
            </a:r>
            <a:r>
              <a:rPr lang="en-US" sz="2800" dirty="0" err="1" smtClean="0"/>
              <a:t>Hartely</a:t>
            </a:r>
            <a:r>
              <a:rPr lang="en-US" sz="2800" dirty="0" smtClean="0"/>
              <a:t> channel capacity theorem</a:t>
            </a:r>
          </a:p>
          <a:p>
            <a:pPr marL="0" indent="0" algn="ctr" rtl="0">
              <a:buNone/>
            </a:pPr>
            <a:r>
              <a:rPr lang="en-US" sz="2800" i="1" dirty="0" smtClean="0"/>
              <a:t>C=B 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(1+S/N)</a:t>
            </a:r>
          </a:p>
          <a:p>
            <a:pPr marL="0" indent="0" algn="l" rtl="0">
              <a:buNone/>
            </a:pPr>
            <a:r>
              <a:rPr lang="en-US" sz="2800" dirty="0" smtClean="0"/>
              <a:t>S/N is low for SS systems, so roughly </a:t>
            </a:r>
          </a:p>
          <a:p>
            <a:pPr marL="0" indent="0" algn="ctr" rtl="0">
              <a:buNone/>
            </a:pPr>
            <a:r>
              <a:rPr lang="en-US" sz="2800" i="1" dirty="0" smtClean="0"/>
              <a:t>C/B ≈ 1.433  * S/N </a:t>
            </a:r>
          </a:p>
          <a:p>
            <a:pPr marL="0" indent="0" algn="ctr" rtl="0">
              <a:buNone/>
            </a:pPr>
            <a:r>
              <a:rPr lang="en-US" sz="2800" i="1" dirty="0" smtClean="0"/>
              <a:t>or      N/S </a:t>
            </a:r>
            <a:r>
              <a:rPr lang="en-US" sz="2800" i="1" dirty="0"/>
              <a:t>≈ </a:t>
            </a:r>
            <a:r>
              <a:rPr lang="en-US" sz="2800" i="1" dirty="0" smtClean="0"/>
              <a:t> B/C</a:t>
            </a:r>
          </a:p>
          <a:p>
            <a:pPr marL="0" indent="0" algn="l" rtl="0">
              <a:buNone/>
            </a:pPr>
            <a:endParaRPr lang="en-US" sz="2800" i="1" dirty="0" smtClean="0"/>
          </a:p>
          <a:p>
            <a:pPr marL="0" indent="0" algn="l" rtl="0">
              <a:buNone/>
            </a:pPr>
            <a:r>
              <a:rPr lang="en-US" sz="2800" i="1" dirty="0" smtClean="0"/>
              <a:t>To </a:t>
            </a:r>
            <a:r>
              <a:rPr lang="en-US" sz="2800" i="1" dirty="0"/>
              <a:t>send error-free information for a given </a:t>
            </a:r>
            <a:r>
              <a:rPr lang="en-US" sz="2800" i="1" dirty="0" smtClean="0"/>
              <a:t>N/S in a channel, </a:t>
            </a:r>
            <a:r>
              <a:rPr lang="en-US" sz="2800" i="1" dirty="0"/>
              <a:t>one need </a:t>
            </a:r>
            <a:r>
              <a:rPr lang="en-US" sz="2800" i="1" dirty="0" smtClean="0"/>
              <a:t>only perform </a:t>
            </a:r>
            <a:r>
              <a:rPr lang="en-US" sz="2800" i="1" dirty="0"/>
              <a:t>the fundamental </a:t>
            </a:r>
            <a:r>
              <a:rPr lang="en-US" sz="2800" i="1" dirty="0" smtClean="0"/>
              <a:t>signal-spreading </a:t>
            </a:r>
            <a:r>
              <a:rPr lang="en-US" sz="2800" i="1" dirty="0"/>
              <a:t>operation: increase </a:t>
            </a:r>
            <a:r>
              <a:rPr lang="en-US" sz="2800" i="1" dirty="0" smtClean="0"/>
              <a:t>B.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Samah A. Mustafa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461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7" name="Line 3"/>
          <p:cNvSpPr>
            <a:spLocks noChangeShapeType="1"/>
          </p:cNvSpPr>
          <p:nvPr/>
        </p:nvSpPr>
        <p:spPr bwMode="auto">
          <a:xfrm>
            <a:off x="152400" y="1371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30468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56637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itchFamily="1" charset="0"/>
              </a:rPr>
              <a:t>Direct Sequence Spread Spectrum DSSS</a:t>
            </a:r>
            <a:endParaRPr lang="en-US" sz="2400" i="1" dirty="0">
              <a:latin typeface="Times New Roman" pitchFamily="1" charset="0"/>
            </a:endParaRPr>
          </a:p>
        </p:txBody>
      </p:sp>
      <p:pic>
        <p:nvPicPr>
          <p:cNvPr id="8304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7040140" cy="239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67544" y="1628800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/>
              <a:t>DSSS phase-modulates the original signal with a continuous string of </a:t>
            </a:r>
            <a:r>
              <a:rPr lang="en-US" sz="2000" b="0" dirty="0" err="1" smtClean="0"/>
              <a:t>pseudonoise</a:t>
            </a:r>
            <a:r>
              <a:rPr lang="en-US" sz="2000" b="0" dirty="0" smtClean="0"/>
              <a:t> (PN) code symbols, each of which has a much shorter duration than an information bit. </a:t>
            </a:r>
            <a:endParaRPr lang="ar-IQ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1" name="Line 3"/>
          <p:cNvSpPr>
            <a:spLocks noChangeShapeType="1"/>
          </p:cNvSpPr>
          <p:nvPr/>
        </p:nvSpPr>
        <p:spPr bwMode="auto">
          <a:xfrm>
            <a:off x="152400" y="1371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31492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17732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Times New Roman" pitchFamily="1" charset="0"/>
              </a:rPr>
              <a:t>DSSS </a:t>
            </a:r>
            <a:r>
              <a:rPr lang="en-US" sz="2000" i="1" dirty="0">
                <a:latin typeface="Times New Roman" pitchFamily="1" charset="0"/>
              </a:rPr>
              <a:t>example</a:t>
            </a:r>
          </a:p>
        </p:txBody>
      </p:sp>
      <p:pic>
        <p:nvPicPr>
          <p:cNvPr id="8314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057400"/>
            <a:ext cx="8875713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General Model of Spread Spectrum System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27747"/>
            <a:ext cx="7031505" cy="421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1988840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0" dirty="0" smtClean="0"/>
              <a:t> Receiver uses same sequence to demodulate signal</a:t>
            </a:r>
            <a:endParaRPr lang="en-GB" sz="2000" b="0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52400" y="1700808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DSSS Example</a:t>
            </a:r>
            <a:endParaRPr lang="en-GB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 t="8727" b="12675"/>
          <a:stretch>
            <a:fillRect/>
          </a:stretch>
        </p:blipFill>
        <p:spPr bwMode="auto">
          <a:xfrm>
            <a:off x="76200" y="1600200"/>
            <a:ext cx="87630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1340768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072" y="2204864"/>
            <a:ext cx="3394720" cy="1143000"/>
          </a:xfrm>
        </p:spPr>
        <p:txBody>
          <a:bodyPr>
            <a:normAutofit/>
          </a:bodyPr>
          <a:lstStyle/>
          <a:p>
            <a:pPr rtl="0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DSSS Receiver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433" t="46523" r="8099" b="26357"/>
          <a:stretch>
            <a:fillRect/>
          </a:stretch>
        </p:blipFill>
        <p:spPr bwMode="auto">
          <a:xfrm>
            <a:off x="4499992" y="3356992"/>
            <a:ext cx="46440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2866" t="11751" r="10855" b="63214"/>
          <a:stretch>
            <a:fillRect/>
          </a:stretch>
        </p:blipFill>
        <p:spPr bwMode="auto">
          <a:xfrm>
            <a:off x="0" y="1268761"/>
            <a:ext cx="44999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2314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DSSS Transmitter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DSSS Using </a:t>
            </a:r>
            <a:r>
              <a:rPr lang="en-GB" sz="2800" dirty="0"/>
              <a:t>BPSK Example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2724"/>
          <a:stretch>
            <a:fillRect/>
          </a:stretch>
        </p:blipFill>
        <p:spPr bwMode="auto">
          <a:xfrm>
            <a:off x="755576" y="980728"/>
            <a:ext cx="708660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2672</TotalTime>
  <Words>684</Words>
  <Application>Microsoft Office PowerPoint</Application>
  <PresentationFormat>On-screen Show (4:3)</PresentationFormat>
  <Paragraphs>124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Theoretical Justification</vt:lpstr>
      <vt:lpstr>PowerPoint Presentation</vt:lpstr>
      <vt:lpstr>PowerPoint Presentation</vt:lpstr>
      <vt:lpstr>General Model of Spread Spectrum System</vt:lpstr>
      <vt:lpstr>DSSS Example</vt:lpstr>
      <vt:lpstr>DSSS Receiver</vt:lpstr>
      <vt:lpstr>DSSS Using BPSK Example</vt:lpstr>
      <vt:lpstr>RF bandwidth of DSSS</vt:lpstr>
      <vt:lpstr>Gains</vt:lpstr>
      <vt:lpstr>PowerPoint Presentation</vt:lpstr>
      <vt:lpstr>More benefits</vt:lpstr>
      <vt:lpstr>Code Division Multiple Access (CDMA)</vt:lpstr>
      <vt:lpstr>CDMA Example</vt:lpstr>
      <vt:lpstr>CDMA Explanation</vt:lpstr>
      <vt:lpstr>CDMA for DSSS</vt:lpstr>
      <vt:lpstr>CDMA in a DSSS Environment</vt:lpstr>
      <vt:lpstr>Frequency Hopping Spread Spectrum (FHSS)</vt:lpstr>
      <vt:lpstr>Basic Operation</vt:lpstr>
      <vt:lpstr>Frequency Hopping Example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Aram4656048</cp:lastModifiedBy>
  <cp:revision>170</cp:revision>
  <dcterms:created xsi:type="dcterms:W3CDTF">2000-01-15T04:50:39Z</dcterms:created>
  <dcterms:modified xsi:type="dcterms:W3CDTF">2021-11-30T06:16:39Z</dcterms:modified>
</cp:coreProperties>
</file>