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System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871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Interference </a:t>
            </a:r>
            <a:r>
              <a:rPr lang="en-US" sz="2800" dirty="0"/>
              <a:t>averaging, an </a:t>
            </a:r>
            <a:r>
              <a:rPr lang="en-US" sz="2800" dirty="0" smtClean="0"/>
              <a:t>important property </a:t>
            </a:r>
            <a:r>
              <a:rPr lang="en-US" sz="2800" dirty="0"/>
              <a:t>of CDMA </a:t>
            </a:r>
            <a:r>
              <a:rPr lang="en-US" sz="2800" dirty="0" smtClean="0"/>
              <a:t>systems</a:t>
            </a:r>
            <a:r>
              <a:rPr lang="en-US" sz="2800" dirty="0" smtClean="0">
                <a:sym typeface="Wingdings" panose="05000000000000000000" pitchFamily="2" charset="2"/>
              </a:rPr>
              <a:t> larger system capacity</a:t>
            </a: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out-of-cell interference averaging: Users </a:t>
            </a:r>
            <a:r>
              <a:rPr lang="en-US" sz="2400" dirty="0" smtClean="0"/>
              <a:t>are in </a:t>
            </a:r>
            <a:r>
              <a:rPr lang="en-US" sz="2400" dirty="0"/>
              <a:t>random </a:t>
            </a:r>
            <a:r>
              <a:rPr lang="en-US" sz="2400" dirty="0" smtClean="0"/>
              <a:t>independent locations </a:t>
            </a:r>
            <a:r>
              <a:rPr lang="en-US" sz="2400" dirty="0"/>
              <a:t>in </a:t>
            </a:r>
            <a:r>
              <a:rPr lang="en-US" sz="2400" dirty="0" smtClean="0"/>
              <a:t>network, and </a:t>
            </a:r>
            <a:r>
              <a:rPr lang="en-US" sz="2400" dirty="0"/>
              <a:t>when there are many users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the </a:t>
            </a:r>
            <a:r>
              <a:rPr lang="en-US" sz="2400" dirty="0"/>
              <a:t>fluctuations of the aggregate interference </a:t>
            </a:r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adjacent cell is </a:t>
            </a:r>
            <a:r>
              <a:rPr lang="en-US" sz="2400" dirty="0" smtClean="0"/>
              <a:t>reduced.</a:t>
            </a:r>
            <a:endParaRPr lang="en-US" sz="2400" dirty="0"/>
          </a:p>
          <a:p>
            <a:r>
              <a:rPr lang="en-US" sz="2400" dirty="0" smtClean="0"/>
              <a:t>users</a:t>
            </a:r>
            <a:r>
              <a:rPr lang="en-US" sz="2400" dirty="0"/>
              <a:t>’ </a:t>
            </a:r>
            <a:r>
              <a:rPr lang="en-US" sz="2400" dirty="0" err="1"/>
              <a:t>burstiness</a:t>
            </a:r>
            <a:r>
              <a:rPr lang="en-US" sz="2400" dirty="0"/>
              <a:t> averaging: Independent users are unlikely to be active all </a:t>
            </a:r>
            <a:r>
              <a:rPr lang="en-US" sz="2400" dirty="0" smtClean="0"/>
              <a:t>the time</a:t>
            </a:r>
            <a:r>
              <a:rPr lang="en-US" sz="2400" dirty="0"/>
              <a:t>, thus allowing the system to admit more users than if it is assumed that </a:t>
            </a:r>
            <a:r>
              <a:rPr lang="en-US" sz="2400" dirty="0" smtClean="0"/>
              <a:t>every user </a:t>
            </a:r>
            <a:r>
              <a:rPr lang="en-US" sz="2400" dirty="0"/>
              <a:t>sends at peak rate all the time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imperfect </a:t>
            </a:r>
            <a:r>
              <a:rPr lang="en-US" sz="2400" dirty="0"/>
              <a:t>power control </a:t>
            </a:r>
            <a:r>
              <a:rPr lang="en-US" sz="2400" dirty="0" smtClean="0"/>
              <a:t>averaging: these </a:t>
            </a:r>
            <a:r>
              <a:rPr lang="en-US" sz="2400" dirty="0"/>
              <a:t>errors tend to </a:t>
            </a:r>
            <a:r>
              <a:rPr lang="en-US" sz="2400" dirty="0" smtClean="0"/>
              <a:t>occur independently </a:t>
            </a:r>
            <a:r>
              <a:rPr lang="en-US" sz="2400" dirty="0"/>
              <a:t>across the different users </a:t>
            </a:r>
            <a:r>
              <a:rPr lang="en-US" sz="2400" dirty="0" smtClean="0"/>
              <a:t>and </a:t>
            </a:r>
            <a:r>
              <a:rPr lang="en-US" sz="2400" dirty="0"/>
              <a:t>average out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For </a:t>
            </a:r>
            <a:r>
              <a:rPr lang="en-US" sz="2400" dirty="0" smtClean="0"/>
              <a:t>a </a:t>
            </a:r>
            <a:r>
              <a:rPr lang="en-US" sz="2400" dirty="0"/>
              <a:t>single cell </a:t>
            </a:r>
            <a:r>
              <a:rPr lang="en-US" sz="2400" dirty="0" smtClean="0"/>
              <a:t>with </a:t>
            </a:r>
            <a:r>
              <a:rPr lang="en-US" sz="2400" dirty="0"/>
              <a:t>K users power controlled to a common base </a:t>
            </a:r>
            <a:r>
              <a:rPr lang="en-US" sz="2400" dirty="0" smtClean="0"/>
              <a:t>station and </a:t>
            </a:r>
            <a:r>
              <a:rPr lang="en-US" sz="2400" dirty="0"/>
              <a:t>no out-of-cell </a:t>
            </a:r>
            <a:r>
              <a:rPr lang="en-US" sz="2400" dirty="0" smtClean="0"/>
              <a:t>interference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837104"/>
            <a:ext cx="1524000" cy="71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46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CDMA Downlink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near-far problem does not exist </a:t>
            </a:r>
            <a:r>
              <a:rPr lang="en-US" sz="2400" dirty="0" smtClean="0"/>
              <a:t>since </a:t>
            </a:r>
            <a:r>
              <a:rPr lang="en-US" sz="2400" dirty="0"/>
              <a:t>all the </a:t>
            </a:r>
            <a:r>
              <a:rPr lang="en-US" sz="2400" dirty="0" smtClean="0"/>
              <a:t>signals transmitted </a:t>
            </a:r>
            <a:r>
              <a:rPr lang="en-US" sz="2400" dirty="0"/>
              <a:t>from </a:t>
            </a:r>
            <a:r>
              <a:rPr lang="en-US" sz="2400" dirty="0" smtClean="0"/>
              <a:t>BS go </a:t>
            </a:r>
            <a:r>
              <a:rPr lang="en-US" sz="2400" dirty="0"/>
              <a:t>through the same channel to reach any given </a:t>
            </a:r>
            <a:r>
              <a:rPr lang="en-US" sz="2400" dirty="0" smtClean="0"/>
              <a:t>user. Thus</a:t>
            </a:r>
            <a:r>
              <a:rPr lang="en-US" sz="2400" dirty="0"/>
              <a:t>, power control is less </a:t>
            </a:r>
            <a:r>
              <a:rPr lang="en-US" sz="2400" dirty="0" smtClean="0"/>
              <a:t>crucial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since </a:t>
            </a:r>
            <a:r>
              <a:rPr lang="en-US" sz="2400" dirty="0"/>
              <a:t>signals </a:t>
            </a:r>
            <a:r>
              <a:rPr lang="en-US" sz="2400" dirty="0" smtClean="0"/>
              <a:t>are </a:t>
            </a:r>
            <a:r>
              <a:rPr lang="en-US" sz="2400" dirty="0"/>
              <a:t>all transmitted at </a:t>
            </a:r>
            <a:r>
              <a:rPr lang="en-US" sz="2400" dirty="0" smtClean="0"/>
              <a:t>BS, </a:t>
            </a:r>
            <a:r>
              <a:rPr lang="en-US" sz="2400" dirty="0"/>
              <a:t>it is possible to make the users orthogonal to each other, </a:t>
            </a:r>
            <a:r>
              <a:rPr lang="en-US" sz="2400" dirty="0" smtClean="0"/>
              <a:t>that is more </a:t>
            </a:r>
            <a:r>
              <a:rPr lang="en-US" sz="2400" dirty="0"/>
              <a:t>difficult </a:t>
            </a:r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uplink. </a:t>
            </a:r>
            <a:r>
              <a:rPr lang="en-US" sz="2400" dirty="0"/>
              <a:t>This reduces </a:t>
            </a:r>
            <a:r>
              <a:rPr lang="en-US" sz="2400" dirty="0" smtClean="0"/>
              <a:t>intra-cell interference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inter-cell interference is more poorly </a:t>
            </a:r>
            <a:r>
              <a:rPr lang="en-US" sz="2400" dirty="0" smtClean="0"/>
              <a:t>behaved since there are </a:t>
            </a:r>
            <a:r>
              <a:rPr lang="en-US" sz="2400" dirty="0"/>
              <a:t>there are only a few neighboring base stations but each transmits </a:t>
            </a:r>
            <a:r>
              <a:rPr lang="en-US" sz="2400" dirty="0" smtClean="0"/>
              <a:t>at high power</a:t>
            </a:r>
          </a:p>
          <a:p>
            <a:endParaRPr lang="en-US" sz="2400" dirty="0" smtClean="0"/>
          </a:p>
          <a:p>
            <a:r>
              <a:rPr lang="en-US" sz="2400" dirty="0"/>
              <a:t>multiple </a:t>
            </a:r>
            <a:r>
              <a:rPr lang="en-US" sz="2400" dirty="0" smtClean="0"/>
              <a:t>BSs have to simultaneously </a:t>
            </a:r>
            <a:r>
              <a:rPr lang="en-US" sz="2400" dirty="0"/>
              <a:t>transmit to a mobile in soft handoff. Since each cell has a </a:t>
            </a:r>
            <a:r>
              <a:rPr lang="en-US" sz="2400" dirty="0" smtClean="0"/>
              <a:t>fixed number </a:t>
            </a:r>
            <a:r>
              <a:rPr lang="en-US" sz="2400" dirty="0"/>
              <a:t>of orthogonal codes for the users, </a:t>
            </a:r>
            <a:r>
              <a:rPr lang="en-US" sz="2400" dirty="0" smtClean="0"/>
              <a:t>i.e. a </a:t>
            </a:r>
            <a:r>
              <a:rPr lang="en-US" sz="2400" dirty="0"/>
              <a:t>user in soft </a:t>
            </a:r>
            <a:r>
              <a:rPr lang="en-US" sz="2400" dirty="0" smtClean="0"/>
              <a:t>handoff is </a:t>
            </a:r>
            <a:r>
              <a:rPr lang="en-US" sz="2400" dirty="0"/>
              <a:t>consuming twice or more system resources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6232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OFDM-based </a:t>
            </a:r>
            <a:r>
              <a:rPr lang="en-US" dirty="0"/>
              <a:t>system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bandwidth W is divided into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sub-carriers such that OFDM </a:t>
            </a:r>
            <a:r>
              <a:rPr lang="en-US" dirty="0"/>
              <a:t>symbol period 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/W) </a:t>
            </a:r>
            <a:r>
              <a:rPr lang="en-US" dirty="0"/>
              <a:t>&lt; </a:t>
            </a:r>
            <a:r>
              <a:rPr lang="en-US" dirty="0" smtClean="0"/>
              <a:t>T</a:t>
            </a:r>
            <a:r>
              <a:rPr lang="en-US" baseline="-25000" dirty="0" smtClean="0"/>
              <a:t>c</a:t>
            </a:r>
          </a:p>
          <a:p>
            <a:r>
              <a:rPr lang="en-US" dirty="0"/>
              <a:t>n sub-carriers per </a:t>
            </a:r>
            <a:r>
              <a:rPr lang="en-US" dirty="0" smtClean="0"/>
              <a:t>user should be </a:t>
            </a:r>
            <a:r>
              <a:rPr lang="en-US" dirty="0"/>
              <a:t>spread out in frequency to take advantage of frequency </a:t>
            </a:r>
            <a:r>
              <a:rPr lang="en-US" dirty="0" smtClean="0"/>
              <a:t>diversity</a:t>
            </a:r>
          </a:p>
          <a:p>
            <a:r>
              <a:rPr lang="en-US" dirty="0" smtClean="0"/>
              <a:t>No intra-cell interference, </a:t>
            </a:r>
            <a:r>
              <a:rPr lang="en-US" dirty="0"/>
              <a:t>there is however inter-cell </a:t>
            </a:r>
            <a:r>
              <a:rPr lang="en-US" dirty="0" smtClean="0"/>
              <a:t>interference. </a:t>
            </a:r>
          </a:p>
          <a:p>
            <a:r>
              <a:rPr lang="en-US" dirty="0" smtClean="0"/>
              <a:t>For example on </a:t>
            </a:r>
            <a:r>
              <a:rPr lang="en-US" dirty="0"/>
              <a:t>the uplink. Two users in neighboring cells sharing the </a:t>
            </a:r>
            <a:r>
              <a:rPr lang="en-US" dirty="0" smtClean="0"/>
              <a:t>same sub-carrier </a:t>
            </a:r>
            <a:r>
              <a:rPr lang="en-US" dirty="0"/>
              <a:t>in any OFDM symbol time interfere with each other </a:t>
            </a:r>
            <a:r>
              <a:rPr lang="en-US" dirty="0" smtClean="0"/>
              <a:t>directly</a:t>
            </a:r>
          </a:p>
          <a:p>
            <a:r>
              <a:rPr lang="en-US" dirty="0"/>
              <a:t>If there were no hopping and coding across the sub-carriers, </a:t>
            </a:r>
            <a:r>
              <a:rPr lang="en-US" dirty="0" smtClean="0"/>
              <a:t>OFDM </a:t>
            </a:r>
            <a:r>
              <a:rPr lang="en-US" dirty="0"/>
              <a:t>system would behave </a:t>
            </a:r>
            <a:r>
              <a:rPr lang="en-US" dirty="0" smtClean="0"/>
              <a:t>poorly</a:t>
            </a:r>
          </a:p>
          <a:p>
            <a:r>
              <a:rPr lang="en-US" dirty="0" smtClean="0"/>
              <a:t>Interference </a:t>
            </a:r>
            <a:r>
              <a:rPr lang="en-US" dirty="0"/>
              <a:t>seen over </a:t>
            </a:r>
            <a:r>
              <a:rPr lang="en-US" dirty="0" smtClean="0"/>
              <a:t>a frame </a:t>
            </a:r>
            <a:r>
              <a:rPr lang="en-US" dirty="0"/>
              <a:t>can be attributed to most of the user </a:t>
            </a:r>
            <a:r>
              <a:rPr lang="en-US" dirty="0" smtClean="0"/>
              <a:t>transmissions in </a:t>
            </a:r>
            <a:r>
              <a:rPr lang="en-US" dirty="0"/>
              <a:t>the neighboring </a:t>
            </a:r>
            <a:r>
              <a:rPr lang="en-US" dirty="0" smtClean="0"/>
              <a:t>cell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overall </a:t>
            </a:r>
            <a:r>
              <a:rPr lang="en-US" dirty="0"/>
              <a:t>interference seen over a frame is a function of the average </a:t>
            </a:r>
            <a:r>
              <a:rPr lang="en-US" dirty="0" smtClean="0"/>
              <a:t>received power </a:t>
            </a:r>
            <a:r>
              <a:rPr lang="en-US" dirty="0"/>
              <a:t>of all the users in the neighboring cells.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295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Hopping Pattern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 sub-carriers for the user as spread out as possible and further, hop the n subcarriers every OFDM symbol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Periodic hopping patterns </a:t>
            </a:r>
            <a:r>
              <a:rPr lang="en-US" dirty="0"/>
              <a:t>can be represented by </a:t>
            </a:r>
            <a:r>
              <a:rPr lang="en-US" dirty="0" smtClean="0"/>
              <a:t>a square </a:t>
            </a:r>
            <a:r>
              <a:rPr lang="en-US" dirty="0"/>
              <a:t>matrix </a:t>
            </a:r>
            <a:r>
              <a:rPr lang="en-US" dirty="0" smtClean="0"/>
              <a:t>of </a:t>
            </a:r>
            <a:r>
              <a:rPr lang="en-US" dirty="0"/>
              <a:t>dimension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47987"/>
            <a:ext cx="15525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524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Wideband Systems: </a:t>
            </a:r>
            <a:r>
              <a:rPr lang="en-US" sz="3200" dirty="0" smtClean="0"/>
              <a:t>OFDM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6478"/>
            <a:ext cx="8229600" cy="565052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 </a:t>
            </a:r>
            <a:r>
              <a:rPr lang="en-US" dirty="0"/>
              <a:t>sub-carriers for the user as spread out as possible and further, hop the n subcarriers every OFDM symbol time.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</a:t>
            </a:r>
            <a:r>
              <a:rPr lang="en-US" dirty="0" smtClean="0">
                <a:sym typeface="Wingdings" panose="05000000000000000000" pitchFamily="2" charset="2"/>
              </a:rPr>
              <a:t>to accomplish </a:t>
            </a:r>
            <a:r>
              <a:rPr lang="en-US" dirty="0" smtClean="0"/>
              <a:t>interference diversity</a:t>
            </a:r>
            <a:endParaRPr lang="en-US" dirty="0"/>
          </a:p>
          <a:p>
            <a:pPr lvl="1"/>
            <a:r>
              <a:rPr lang="en-US" dirty="0" smtClean="0"/>
              <a:t>n subcarriers hop </a:t>
            </a:r>
            <a:r>
              <a:rPr lang="en-US" dirty="0"/>
              <a:t>every OFDM symbol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periodic hopping </a:t>
            </a:r>
            <a:r>
              <a:rPr lang="en-US" dirty="0" smtClean="0"/>
              <a:t>pattern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j) entry </a:t>
            </a:r>
            <a:r>
              <a:rPr lang="en-US" dirty="0"/>
              <a:t>of the matrix corresponds to the virtual channel number the </a:t>
            </a:r>
            <a:r>
              <a:rPr lang="en-US" dirty="0" err="1"/>
              <a:t>ith</a:t>
            </a:r>
            <a:r>
              <a:rPr lang="en-US" dirty="0"/>
              <a:t> sub-carrier </a:t>
            </a:r>
            <a:r>
              <a:rPr lang="en-US" dirty="0" smtClean="0"/>
              <a:t>is taken </a:t>
            </a:r>
            <a:r>
              <a:rPr lang="en-US" dirty="0"/>
              <a:t>on by, at OFDM symbol time </a:t>
            </a:r>
            <a:r>
              <a:rPr lang="en-US" dirty="0" smtClean="0"/>
              <a:t>j</a:t>
            </a:r>
          </a:p>
          <a:p>
            <a:pPr lvl="1"/>
            <a:r>
              <a:rPr lang="en-US" dirty="0"/>
              <a:t>every virtual channel </a:t>
            </a:r>
            <a:r>
              <a:rPr lang="en-US" dirty="0" smtClean="0"/>
              <a:t>hop over </a:t>
            </a:r>
            <a:r>
              <a:rPr lang="en-US" dirty="0"/>
              <a:t>all the sub-carriers in each period for maximal frequency diversity</a:t>
            </a:r>
            <a:r>
              <a:rPr lang="en-US" dirty="0" smtClean="0"/>
              <a:t>.</a:t>
            </a:r>
            <a:endParaRPr lang="en-US" sz="1300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base station has its own hopping </a:t>
            </a:r>
            <a:r>
              <a:rPr lang="en-US" dirty="0" smtClean="0"/>
              <a:t>matrix</a:t>
            </a:r>
          </a:p>
          <a:p>
            <a:pPr lvl="1"/>
            <a:r>
              <a:rPr lang="en-US" dirty="0"/>
              <a:t>to maximize </a:t>
            </a:r>
            <a:r>
              <a:rPr lang="en-US" dirty="0" smtClean="0"/>
              <a:t>interferer diversity </a:t>
            </a:r>
            <a:r>
              <a:rPr lang="en-US" dirty="0"/>
              <a:t>requires </a:t>
            </a:r>
            <a:r>
              <a:rPr lang="en-US" dirty="0" smtClean="0"/>
              <a:t>minimal </a:t>
            </a:r>
            <a:r>
              <a:rPr lang="en-US" dirty="0"/>
              <a:t>overlap between virtual channels of </a:t>
            </a:r>
            <a:r>
              <a:rPr lang="en-US" dirty="0" smtClean="0"/>
              <a:t>neighboring BSs.</a:t>
            </a:r>
            <a:r>
              <a:rPr lang="en-US" dirty="0"/>
              <a:t/>
            </a:r>
            <a:br>
              <a:rPr lang="en-US" dirty="0"/>
            </a:br>
            <a:endParaRPr lang="en-US" sz="700" dirty="0" smtClean="0"/>
          </a:p>
          <a:p>
            <a:pPr lvl="1"/>
            <a:r>
              <a:rPr lang="en-US" dirty="0" smtClean="0"/>
              <a:t>For prime </a:t>
            </a:r>
            <a:r>
              <a:rPr lang="en-US" dirty="0" err="1" smtClean="0"/>
              <a:t>Nc</a:t>
            </a:r>
            <a:r>
              <a:rPr lang="en-US" dirty="0" smtClean="0"/>
              <a:t>, and   </a:t>
            </a:r>
            <a:r>
              <a:rPr lang="en-US" dirty="0"/>
              <a:t>a = 1, . . ., 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− </a:t>
            </a:r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Dr Samah/ Wireless Comm.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177" y="1981200"/>
            <a:ext cx="15525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5073176" y="2482292"/>
            <a:ext cx="12191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subcarriers</a:t>
            </a:r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5743864" y="3248025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OFDM symbol time</a:t>
            </a:r>
            <a:endParaRPr lang="ar-IQ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352" y="6061038"/>
            <a:ext cx="2438400" cy="30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172200" y="2031999"/>
            <a:ext cx="1143000" cy="1216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3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Hopping Pattern 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Samah/ Wireless Comm.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572452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1547813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2192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a=2 &amp; </a:t>
            </a:r>
            <a:r>
              <a:rPr lang="en-US" dirty="0" err="1" smtClean="0"/>
              <a:t>Nc</a:t>
            </a:r>
            <a:r>
              <a:rPr lang="en-US" dirty="0" smtClean="0"/>
              <a:t>=5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86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SINRs </a:t>
            </a:r>
            <a:r>
              <a:rPr lang="en-US" sz="2400" dirty="0" smtClean="0"/>
              <a:t>levels in OFDM are </a:t>
            </a:r>
            <a:r>
              <a:rPr lang="en-US" sz="2400" dirty="0"/>
              <a:t>mid way </a:t>
            </a:r>
            <a:r>
              <a:rPr lang="en-US" sz="2400" dirty="0" smtClean="0"/>
              <a:t>between these in narrowband and CDMA systems</a:t>
            </a:r>
          </a:p>
          <a:p>
            <a:r>
              <a:rPr lang="en-US" sz="2400" dirty="0" smtClean="0"/>
              <a:t>Users </a:t>
            </a:r>
            <a:r>
              <a:rPr lang="en-US" sz="2400" dirty="0"/>
              <a:t>close to </a:t>
            </a:r>
            <a:r>
              <a:rPr lang="en-US" sz="2400" dirty="0" smtClean="0"/>
              <a:t>BS can have high </a:t>
            </a:r>
            <a:r>
              <a:rPr lang="en-US" sz="2400" dirty="0"/>
              <a:t>SINRs </a:t>
            </a:r>
            <a:r>
              <a:rPr lang="en-US" sz="2400" dirty="0" smtClean="0"/>
              <a:t>while users </a:t>
            </a:r>
            <a:r>
              <a:rPr lang="en-US" sz="2400" dirty="0"/>
              <a:t>at </a:t>
            </a:r>
            <a:r>
              <a:rPr lang="en-US" sz="2400" dirty="0" smtClean="0"/>
              <a:t>edge </a:t>
            </a:r>
            <a:r>
              <a:rPr lang="en-US" sz="2400" dirty="0"/>
              <a:t>of </a:t>
            </a:r>
            <a:r>
              <a:rPr lang="en-US" sz="2400" dirty="0" smtClean="0"/>
              <a:t>cell cannot </a:t>
            </a:r>
            <a:r>
              <a:rPr lang="en-US" sz="2400" dirty="0"/>
              <a:t>support high </a:t>
            </a:r>
            <a:r>
              <a:rPr lang="en-US" sz="2400" dirty="0" smtClean="0"/>
              <a:t>SINRs</a:t>
            </a:r>
          </a:p>
          <a:p>
            <a:r>
              <a:rPr lang="en-US" sz="2400" dirty="0" smtClean="0"/>
              <a:t>Dynamic </a:t>
            </a:r>
            <a:r>
              <a:rPr lang="en-US" sz="2400" dirty="0"/>
              <a:t>range of </a:t>
            </a:r>
            <a:r>
              <a:rPr lang="en-US" sz="2400" dirty="0" smtClean="0"/>
              <a:t>SINRs can be reduced by </a:t>
            </a:r>
            <a:r>
              <a:rPr lang="en-US" sz="2400" dirty="0" err="1" smtClean="0"/>
              <a:t>sectorization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Inter-sector </a:t>
            </a:r>
            <a:r>
              <a:rPr lang="en-US" sz="2400" dirty="0"/>
              <a:t>interference affects users</a:t>
            </a:r>
            <a:br>
              <a:rPr lang="en-US" sz="2400" dirty="0"/>
            </a:br>
            <a:r>
              <a:rPr lang="en-US" sz="2400" dirty="0"/>
              <a:t>regardless of whether they are at </a:t>
            </a:r>
            <a:r>
              <a:rPr lang="en-US" sz="2400" dirty="0" smtClean="0"/>
              <a:t>cell </a:t>
            </a:r>
            <a:r>
              <a:rPr lang="en-US" sz="2400" dirty="0"/>
              <a:t>edge </a:t>
            </a:r>
            <a:r>
              <a:rPr lang="en-US" sz="2400" dirty="0" smtClean="0"/>
              <a:t>or </a:t>
            </a:r>
            <a:r>
              <a:rPr lang="en-US" sz="2400" dirty="0"/>
              <a:t>close to </a:t>
            </a:r>
            <a:r>
              <a:rPr lang="en-US" sz="2400" dirty="0" smtClean="0"/>
              <a:t>BS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Samah/ Wireless Comm.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Licensed &amp; unlicensed spectrum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licensing </a:t>
            </a:r>
            <a:r>
              <a:rPr lang="en-US" dirty="0"/>
              <a:t>spectrum </a:t>
            </a:r>
            <a:endParaRPr lang="en-US" dirty="0" smtClean="0"/>
          </a:p>
          <a:p>
            <a:pPr lvl="1"/>
            <a:r>
              <a:rPr lang="en-US" sz="2400" dirty="0" smtClean="0"/>
              <a:t>provides </a:t>
            </a:r>
            <a:r>
              <a:rPr lang="en-US" sz="2400" dirty="0"/>
              <a:t>immunity from </a:t>
            </a:r>
            <a:r>
              <a:rPr lang="en-US" sz="2400" dirty="0" smtClean="0"/>
              <a:t>interference </a:t>
            </a:r>
            <a:r>
              <a:rPr lang="en-US" sz="2400" dirty="0"/>
              <a:t>outside of the system itself, </a:t>
            </a:r>
            <a:endParaRPr lang="en-US" sz="2400" dirty="0" smtClean="0"/>
          </a:p>
          <a:p>
            <a:pPr lvl="1"/>
            <a:r>
              <a:rPr lang="en-US" sz="2400" dirty="0" smtClean="0"/>
              <a:t>bandwidth </a:t>
            </a:r>
            <a:r>
              <a:rPr lang="en-US" sz="2400" dirty="0"/>
              <a:t>is very expensive. </a:t>
            </a:r>
            <a:endParaRPr lang="en-US" sz="2400" dirty="0" smtClean="0"/>
          </a:p>
          <a:p>
            <a:pPr lvl="1"/>
            <a:r>
              <a:rPr lang="en-US" sz="2400" dirty="0" smtClean="0"/>
              <a:t>High focus on higher spectrally </a:t>
            </a:r>
            <a:r>
              <a:rPr lang="en-US" sz="2400" dirty="0"/>
              <a:t>efficient as </a:t>
            </a:r>
            <a:r>
              <a:rPr lang="en-US" sz="2400" dirty="0" smtClean="0"/>
              <a:t>possible.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/>
              <a:t>hard constraints on </a:t>
            </a:r>
            <a:r>
              <a:rPr lang="en-US" sz="2400" dirty="0" smtClean="0"/>
              <a:t>transmitted </a:t>
            </a:r>
            <a:r>
              <a:rPr lang="en-US" sz="2400" dirty="0"/>
              <a:t>power </a:t>
            </a:r>
            <a:r>
              <a:rPr lang="en-US" sz="2400" dirty="0" smtClean="0"/>
              <a:t>but it is </a:t>
            </a:r>
            <a:r>
              <a:rPr lang="en-US" sz="2400" dirty="0"/>
              <a:t>expected to decay rapidly outside.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811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Cellular system on licensed spectrum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Network with no. if cells and each cell is divided into 3 sectors </a:t>
            </a:r>
            <a:r>
              <a:rPr lang="en-US" sz="2400" dirty="0"/>
              <a:t>using directional antennas</a:t>
            </a:r>
            <a:endParaRPr lang="en-US" sz="2400" dirty="0" smtClean="0"/>
          </a:p>
          <a:p>
            <a:r>
              <a:rPr lang="en-US" sz="2400" dirty="0" smtClean="0"/>
              <a:t>Multiple access…how the users in a cell share the resources ( intra-cell)</a:t>
            </a:r>
          </a:p>
          <a:p>
            <a:r>
              <a:rPr lang="en-US" sz="2400" dirty="0" smtClean="0"/>
              <a:t>Interference management … simultaneous transmission from users in different cells (inter-cell)</a:t>
            </a:r>
          </a:p>
          <a:p>
            <a:r>
              <a:rPr lang="en-US" sz="2400" dirty="0" smtClean="0"/>
              <a:t>TDD or </a:t>
            </a:r>
            <a:r>
              <a:rPr lang="en-US" sz="2400" u="sng" dirty="0" smtClean="0"/>
              <a:t>FDD</a:t>
            </a:r>
            <a:r>
              <a:rPr lang="en-US" sz="2400" dirty="0" smtClean="0"/>
              <a:t> to allocate the </a:t>
            </a:r>
            <a:r>
              <a:rPr lang="en-US" sz="2400" dirty="0"/>
              <a:t>resource </a:t>
            </a:r>
            <a:r>
              <a:rPr lang="en-US" sz="2400" dirty="0" smtClean="0"/>
              <a:t>between uplink and downlink</a:t>
            </a:r>
          </a:p>
          <a:p>
            <a:r>
              <a:rPr lang="en-US" sz="2400" dirty="0" smtClean="0"/>
              <a:t>Either narrowband  or wideband system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2498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Narrowband </a:t>
            </a:r>
            <a:r>
              <a:rPr lang="en-US" dirty="0"/>
              <a:t>system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Users </a:t>
            </a:r>
            <a:r>
              <a:rPr lang="en-US" sz="2400" dirty="0">
                <a:latin typeface="+mj-lt"/>
              </a:rPr>
              <a:t>within a cell </a:t>
            </a:r>
            <a:r>
              <a:rPr lang="en-US" sz="2400" dirty="0" smtClean="0">
                <a:latin typeface="+mj-lt"/>
              </a:rPr>
              <a:t>and neighboring </a:t>
            </a:r>
            <a:r>
              <a:rPr lang="en-US" sz="2400" dirty="0">
                <a:latin typeface="+mj-lt"/>
              </a:rPr>
              <a:t>cells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dirty="0">
                <a:latin typeface="+mj-lt"/>
              </a:rPr>
              <a:t>different narrowband channels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It reduces the frequency </a:t>
            </a:r>
            <a:r>
              <a:rPr lang="en-US" sz="2400" dirty="0">
                <a:latin typeface="+mj-lt"/>
              </a:rPr>
              <a:t>reuse in the network.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level of interference is kept </a:t>
            </a:r>
            <a:r>
              <a:rPr lang="en-US" sz="2400" dirty="0" smtClean="0">
                <a:latin typeface="+mj-lt"/>
              </a:rPr>
              <a:t>minimal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 high </a:t>
            </a:r>
            <a:r>
              <a:rPr lang="en-US" sz="2400" dirty="0" smtClean="0">
                <a:latin typeface="+mj-lt"/>
              </a:rPr>
              <a:t>SINR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endParaRPr lang="ar-IQ" sz="2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168" y="3048000"/>
            <a:ext cx="3287032" cy="342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50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Wideband system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Universal </a:t>
            </a:r>
            <a:r>
              <a:rPr lang="en-US" dirty="0"/>
              <a:t>frequency reuse: the same spectrum is used in every </a:t>
            </a:r>
            <a:r>
              <a:rPr lang="en-US" dirty="0" smtClean="0"/>
              <a:t>cell</a:t>
            </a:r>
          </a:p>
          <a:p>
            <a:r>
              <a:rPr lang="en-US" dirty="0" smtClean="0"/>
              <a:t>Simultaneous </a:t>
            </a:r>
            <a:r>
              <a:rPr lang="en-US" dirty="0"/>
              <a:t>transmissions can </a:t>
            </a:r>
            <a:r>
              <a:rPr lang="en-US" dirty="0" smtClean="0"/>
              <a:t>interfere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low SINR</a:t>
            </a:r>
          </a:p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system designs differ in how the users’ signals</a:t>
            </a:r>
            <a:br>
              <a:rPr lang="en-US" dirty="0"/>
            </a:br>
            <a:r>
              <a:rPr lang="en-US" dirty="0"/>
              <a:t>are </a:t>
            </a:r>
            <a:r>
              <a:rPr lang="en-US" dirty="0" smtClean="0"/>
              <a:t>spread: OFDM and CDMA</a:t>
            </a:r>
          </a:p>
          <a:p>
            <a:r>
              <a:rPr lang="en-US" dirty="0" smtClean="0"/>
              <a:t>In CDMA, </a:t>
            </a:r>
            <a:r>
              <a:rPr lang="en-US" dirty="0"/>
              <a:t>intra-cell and </a:t>
            </a:r>
            <a:r>
              <a:rPr lang="en-US" dirty="0" smtClean="0"/>
              <a:t>inter-cell</a:t>
            </a:r>
            <a:r>
              <a:rPr lang="en-US" dirty="0"/>
              <a:t> </a:t>
            </a:r>
            <a:r>
              <a:rPr lang="en-US" dirty="0" smtClean="0"/>
              <a:t>interference</a:t>
            </a:r>
          </a:p>
          <a:p>
            <a:r>
              <a:rPr lang="en-US" dirty="0" smtClean="0"/>
              <a:t>In OFDM by hopping in time-frequency grid, inter-cell interference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753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In CDMA-based system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users </a:t>
            </a:r>
            <a:r>
              <a:rPr lang="en-US" dirty="0" smtClean="0"/>
              <a:t>in </a:t>
            </a:r>
            <a:r>
              <a:rPr lang="en-US" dirty="0"/>
              <a:t>the same cell </a:t>
            </a:r>
            <a:r>
              <a:rPr lang="en-US" dirty="0" smtClean="0"/>
              <a:t>and different </a:t>
            </a:r>
            <a:r>
              <a:rPr lang="en-US" dirty="0"/>
              <a:t>cells </a:t>
            </a:r>
            <a:r>
              <a:rPr lang="en-US" dirty="0" smtClean="0"/>
              <a:t>share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the time-frequency degrees of </a:t>
            </a:r>
            <a:r>
              <a:rPr lang="en-US" dirty="0" smtClean="0"/>
              <a:t>freedom.</a:t>
            </a:r>
          </a:p>
          <a:p>
            <a:r>
              <a:rPr lang="en-US" dirty="0" smtClean="0"/>
              <a:t>by using long PN sequence, interference </a:t>
            </a:r>
            <a:r>
              <a:rPr lang="en-US" dirty="0"/>
              <a:t>seen by any user </a:t>
            </a:r>
            <a:r>
              <a:rPr lang="en-US" dirty="0"/>
              <a:t>(</a:t>
            </a:r>
            <a:r>
              <a:rPr lang="en-US" dirty="0" smtClean="0"/>
              <a:t>other users signals) appears </a:t>
            </a:r>
            <a:r>
              <a:rPr lang="en-US" dirty="0"/>
              <a:t>as pseudo white noise</a:t>
            </a:r>
            <a:r>
              <a:rPr lang="en-US" dirty="0" smtClean="0"/>
              <a:t>.</a:t>
            </a:r>
          </a:p>
          <a:p>
            <a:r>
              <a:rPr lang="en-US" dirty="0"/>
              <a:t>tight power control among users within the same cell to ensure that the received power of each user is no more than the minimum level needed </a:t>
            </a:r>
            <a:r>
              <a:rPr lang="en-US" dirty="0" smtClean="0"/>
              <a:t>for demodulation</a:t>
            </a:r>
          </a:p>
          <a:p>
            <a:r>
              <a:rPr lang="en-US" dirty="0"/>
              <a:t>averaging the interference of many geographically distributed users in </a:t>
            </a:r>
            <a:r>
              <a:rPr lang="en-US" dirty="0" smtClean="0"/>
              <a:t>nearby cells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aggregate interference look </a:t>
            </a:r>
            <a:r>
              <a:rPr lang="en-US" dirty="0" smtClean="0"/>
              <a:t>Gaussian</a:t>
            </a:r>
          </a:p>
          <a:p>
            <a:pPr lvl="1"/>
            <a:r>
              <a:rPr lang="en-US" dirty="0" smtClean="0"/>
              <a:t> less randomness </a:t>
            </a:r>
            <a:r>
              <a:rPr lang="en-US" dirty="0"/>
              <a:t>of </a:t>
            </a:r>
            <a:r>
              <a:rPr lang="en-US" dirty="0" smtClean="0"/>
              <a:t>interference level because of different </a:t>
            </a:r>
            <a:r>
              <a:rPr lang="en-US" dirty="0"/>
              <a:t>locations of the </a:t>
            </a:r>
            <a:r>
              <a:rPr lang="en-US" dirty="0" smtClean="0"/>
              <a:t>interferers</a:t>
            </a:r>
          </a:p>
          <a:p>
            <a:pPr lvl="1"/>
            <a:r>
              <a:rPr lang="en-US" dirty="0" smtClean="0"/>
              <a:t>Higher link reliability.</a:t>
            </a:r>
          </a:p>
          <a:p>
            <a:r>
              <a:rPr lang="en-US" dirty="0" smtClean="0"/>
              <a:t>soft capacity limit</a:t>
            </a:r>
          </a:p>
          <a:p>
            <a:r>
              <a:rPr lang="en-US" dirty="0"/>
              <a:t>soft </a:t>
            </a:r>
            <a:r>
              <a:rPr lang="en-US" dirty="0" smtClean="0"/>
              <a:t>handoff: </a:t>
            </a:r>
            <a:r>
              <a:rPr lang="en-US" dirty="0"/>
              <a:t>a user on the edge of a cell can </a:t>
            </a:r>
            <a:r>
              <a:rPr lang="en-US" dirty="0" smtClean="0"/>
              <a:t>receive or </a:t>
            </a:r>
            <a:r>
              <a:rPr lang="en-US" dirty="0"/>
              <a:t>transmit signals to two or more base </a:t>
            </a:r>
            <a:r>
              <a:rPr lang="en-US" dirty="0" smtClean="0"/>
              <a:t>stations </a:t>
            </a:r>
            <a:r>
              <a:rPr lang="en-US" dirty="0" smtClean="0">
                <a:sym typeface="Wingdings" panose="05000000000000000000" pitchFamily="2" charset="2"/>
              </a:rPr>
              <a:t> diversity technique</a:t>
            </a:r>
            <a:endParaRPr lang="en-US" dirty="0"/>
          </a:p>
          <a:p>
            <a:r>
              <a:rPr lang="en-US" dirty="0" smtClean="0"/>
              <a:t>IS-95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2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2679"/>
            <a:ext cx="8229600" cy="54633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K users and using BPSK</a:t>
            </a:r>
          </a:p>
          <a:p>
            <a:pPr marL="0" indent="0">
              <a:buNone/>
            </a:pPr>
            <a:r>
              <a:rPr lang="en-US" sz="2400" dirty="0" smtClean="0"/>
              <a:t>m is chip time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aggregate interference for user 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/>
              <a:t>the total average energy received per chip from the kth user due to the multipath</a:t>
            </a:r>
            <a:r>
              <a:rPr lang="en-US" sz="24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92301"/>
            <a:ext cx="4876800" cy="66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43" y="2209800"/>
            <a:ext cx="449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4032250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611414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2166" y="317212"/>
            <a:ext cx="24096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/>
              <a:t>CDMA Uplink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15455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6934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4373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Performance of user1 depend on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52" y="1219200"/>
            <a:ext cx="25908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22098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detection of </a:t>
            </a:r>
            <a:r>
              <a:rPr lang="en-US" sz="2400" dirty="0" smtClean="0"/>
              <a:t>an information </a:t>
            </a:r>
            <a:r>
              <a:rPr lang="en-US" sz="2400" dirty="0"/>
              <a:t>symbol is accomplished</a:t>
            </a:r>
          </a:p>
          <a:p>
            <a:r>
              <a:rPr lang="en-US" sz="2400" dirty="0"/>
              <a:t>by projecting the in-phase component of the received signal onto the sequence u </a:t>
            </a:r>
            <a:r>
              <a:rPr lang="en-US" sz="2400" dirty="0" smtClean="0"/>
              <a:t>= [</a:t>
            </a:r>
            <a:r>
              <a:rPr lang="en-US" sz="2400" dirty="0"/>
              <a:t>s</a:t>
            </a:r>
            <a:r>
              <a:rPr lang="en-US" sz="2400" baseline="300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[0], s</a:t>
            </a:r>
            <a:r>
              <a:rPr lang="en-US" sz="2400" baseline="300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[1], . . ., s</a:t>
            </a:r>
            <a:r>
              <a:rPr lang="en-US" sz="2400" baseline="300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[G − 1</a:t>
            </a:r>
            <a:r>
              <a:rPr lang="en-US" sz="2400" dirty="0" smtClean="0"/>
              <a:t>]], and </a:t>
            </a:r>
            <a:r>
              <a:rPr lang="en-US" sz="2400" dirty="0"/>
              <a:t>G = W/R</a:t>
            </a:r>
            <a:endParaRPr lang="ar-IQ" sz="2400" dirty="0"/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289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To maintain a target </a:t>
            </a:r>
            <a:r>
              <a:rPr lang="en-US" sz="2400" dirty="0" smtClean="0"/>
              <a:t>SINR=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/>
              <a:t>, </a:t>
            </a:r>
            <a:r>
              <a:rPr lang="en-US" sz="2400" dirty="0"/>
              <a:t>transmit power control is </a:t>
            </a:r>
            <a:r>
              <a:rPr lang="en-US" sz="2400" dirty="0" smtClean="0"/>
              <a:t>needed. suppose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user </a:t>
            </a:r>
            <a:r>
              <a:rPr lang="en-US" sz="2400" dirty="0"/>
              <a:t>k is assigned to base station c</a:t>
            </a:r>
            <a:r>
              <a:rPr lang="en-US" sz="2400" baseline="-25000" dirty="0"/>
              <a:t>k</a:t>
            </a:r>
            <a:r>
              <a:rPr lang="en-US" sz="2400" dirty="0"/>
              <a:t>. </a:t>
            </a:r>
            <a:endParaRPr lang="en-US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</a:t>
            </a:r>
            <a:r>
              <a:rPr lang="en-US" sz="2400" dirty="0"/>
              <a:t>the transmit power of user </a:t>
            </a:r>
            <a:r>
              <a:rPr lang="en-US" sz="2400" dirty="0" smtClean="0"/>
              <a:t>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g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,</a:t>
            </a:r>
            <a:r>
              <a:rPr lang="en-US" sz="2400" baseline="-25000" dirty="0" err="1" smtClean="0"/>
              <a:t>ck</a:t>
            </a:r>
            <a:r>
              <a:rPr lang="en-US" sz="2400" dirty="0" smtClean="0"/>
              <a:t> is </a:t>
            </a:r>
            <a:r>
              <a:rPr lang="en-US" sz="2400" dirty="0"/>
              <a:t>the attenuation of user k’s signal to base station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k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Also, there </a:t>
            </a:r>
            <a:r>
              <a:rPr lang="en-US" sz="2400" dirty="0"/>
              <a:t>is a limit of the transmit </a:t>
            </a:r>
            <a:r>
              <a:rPr lang="en-US" sz="2400" dirty="0" smtClean="0"/>
              <a:t>powers as </a:t>
            </a:r>
            <a:r>
              <a:rPr lang="en-US" sz="2400" dirty="0"/>
              <a:t>well: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046" y="2514600"/>
            <a:ext cx="4321493" cy="92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91" y="4114800"/>
            <a:ext cx="367501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47244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there is </a:t>
            </a:r>
            <a:r>
              <a:rPr lang="en-US" sz="2400" dirty="0" smtClean="0"/>
              <a:t>no a </a:t>
            </a:r>
            <a:r>
              <a:rPr lang="en-US" sz="2400" dirty="0"/>
              <a:t>feasible solution for the powers at </a:t>
            </a:r>
            <a:r>
              <a:rPr lang="en-US" sz="2400" dirty="0" smtClean="0"/>
              <a:t>all, then the system </a:t>
            </a:r>
            <a:r>
              <a:rPr lang="en-US" sz="2400" dirty="0"/>
              <a:t>is in </a:t>
            </a:r>
            <a:r>
              <a:rPr lang="en-US" sz="2400" dirty="0" smtClean="0"/>
              <a:t>outage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Zero outage probability is not possible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8958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985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Cellular System </vt:lpstr>
      <vt:lpstr>Licensed &amp; unlicensed spectrum </vt:lpstr>
      <vt:lpstr>Cellular system on licensed spectrum</vt:lpstr>
      <vt:lpstr>Narrowband system</vt:lpstr>
      <vt:lpstr>Wideband system</vt:lpstr>
      <vt:lpstr>In CDMA-based system</vt:lpstr>
      <vt:lpstr>PowerPoint Presentation</vt:lpstr>
      <vt:lpstr>PowerPoint Presentation</vt:lpstr>
      <vt:lpstr>PowerPoint Presentation</vt:lpstr>
      <vt:lpstr>Interference averaging, an important property of CDMA systems larger system capacity </vt:lpstr>
      <vt:lpstr>CDMA Downlink</vt:lpstr>
      <vt:lpstr>In OFDM-based system</vt:lpstr>
      <vt:lpstr>Hopping Pattern </vt:lpstr>
      <vt:lpstr>Wideband Systems: OFDM</vt:lpstr>
      <vt:lpstr>Hopping Pattern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System </dc:title>
  <dc:creator/>
  <cp:lastModifiedBy>Aram4656048</cp:lastModifiedBy>
  <cp:revision>25</cp:revision>
  <dcterms:created xsi:type="dcterms:W3CDTF">2006-08-16T00:00:00Z</dcterms:created>
  <dcterms:modified xsi:type="dcterms:W3CDTF">2024-05-22T17:29:53Z</dcterms:modified>
</cp:coreProperties>
</file>