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6" r:id="rId8"/>
    <p:sldId id="263" r:id="rId9"/>
    <p:sldId id="264" r:id="rId10"/>
    <p:sldId id="265" r:id="rId11"/>
    <p:sldId id="26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4633-17C1-4531-8855-D4F90A91D5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879723-92B8-4CDA-8AED-2C5A59D0A3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795AB9C-9C28-435B-BC9F-8550DB57EC8C}"/>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5" name="Footer Placeholder 4">
            <a:extLst>
              <a:ext uri="{FF2B5EF4-FFF2-40B4-BE49-F238E27FC236}">
                <a16:creationId xmlns:a16="http://schemas.microsoft.com/office/drawing/2014/main" id="{B7CD6320-2D84-4F4F-8ABA-F23920B89D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214C5-CFB2-43F7-8F2A-6054B5958FD5}"/>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2201902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B02F-33A7-4B42-9CE3-B1E52705C3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4435A1-6BBF-436B-91C5-AE8FAFF02B0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18E278-E946-4F9D-A1F5-64AFF86B0579}"/>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5" name="Footer Placeholder 4">
            <a:extLst>
              <a:ext uri="{FF2B5EF4-FFF2-40B4-BE49-F238E27FC236}">
                <a16:creationId xmlns:a16="http://schemas.microsoft.com/office/drawing/2014/main" id="{0D12FF70-B84E-47EA-B337-42BDCECC39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43741-5E1A-41C0-945C-B8697DA543D1}"/>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614377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A12D43-7426-42E9-B80F-9A484D66D2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9524DC-21DA-41E6-89A9-51AF55E612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1C84DE-925B-4950-B74A-8A2A37685018}"/>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5" name="Footer Placeholder 4">
            <a:extLst>
              <a:ext uri="{FF2B5EF4-FFF2-40B4-BE49-F238E27FC236}">
                <a16:creationId xmlns:a16="http://schemas.microsoft.com/office/drawing/2014/main" id="{D66811F8-73EC-4260-83CE-2D783861F7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6E3A86-2D5E-4784-87D1-C7B02ED2F288}"/>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2037927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25632-8AF3-408F-B677-EE214B4676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B79C10-AF77-4001-B67F-F21F8379B6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2E56C0-5A7D-4FB5-8BBD-09D4793604B5}"/>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5" name="Footer Placeholder 4">
            <a:extLst>
              <a:ext uri="{FF2B5EF4-FFF2-40B4-BE49-F238E27FC236}">
                <a16:creationId xmlns:a16="http://schemas.microsoft.com/office/drawing/2014/main" id="{18037537-2297-4830-A6FB-1DEF395B8A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5676ED-CBE1-4F29-9DB6-4E0FDBF137D4}"/>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475837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8738-F015-4A17-BCDC-1F0E1CF8B9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BFF5E3-65A4-4715-AC1C-96B3F5F310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4F54C2-62BA-4E9A-8D4B-34420D642720}"/>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5" name="Footer Placeholder 4">
            <a:extLst>
              <a:ext uri="{FF2B5EF4-FFF2-40B4-BE49-F238E27FC236}">
                <a16:creationId xmlns:a16="http://schemas.microsoft.com/office/drawing/2014/main" id="{EEA8D6FE-D706-4D51-A218-290CFB9DF1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B00D3A-CA81-4A22-A8A8-FE211CBC4131}"/>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311491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6E60C-47E3-4227-A924-8D8F7D5073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035E25-12CE-4A73-A035-F3E053828A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531FF9-E7D4-43F9-B933-18B21DC5C7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04DFE8-9CBF-481E-AD7C-1B837642CFF8}"/>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6" name="Footer Placeholder 5">
            <a:extLst>
              <a:ext uri="{FF2B5EF4-FFF2-40B4-BE49-F238E27FC236}">
                <a16:creationId xmlns:a16="http://schemas.microsoft.com/office/drawing/2014/main" id="{319AB15F-E7DF-4EC5-A120-2B45257BEE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FAC90C-3A2C-4ACC-84EF-FA41645CC53E}"/>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219329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4E921-FEF2-4E74-8287-9E83422E75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825196-D890-430D-8144-858281CE2F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0ECF42-594E-48E6-9F26-1C94CED1215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DAAB8F-B17F-4144-A7F9-CEC8883650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9BFE322-2350-4658-83C7-123BBF57F5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ABC8CD-813A-4B2F-BA75-98F59A7F4E6B}"/>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8" name="Footer Placeholder 7">
            <a:extLst>
              <a:ext uri="{FF2B5EF4-FFF2-40B4-BE49-F238E27FC236}">
                <a16:creationId xmlns:a16="http://schemas.microsoft.com/office/drawing/2014/main" id="{5E97668C-8F64-4D25-854B-86443E32C5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7D81AE-3C4A-415C-83CD-329EF82A5443}"/>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18715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E01E8-A925-41A7-B6B5-934BD603C6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DF76E49-3129-4735-94DB-AA71664D467D}"/>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4" name="Footer Placeholder 3">
            <a:extLst>
              <a:ext uri="{FF2B5EF4-FFF2-40B4-BE49-F238E27FC236}">
                <a16:creationId xmlns:a16="http://schemas.microsoft.com/office/drawing/2014/main" id="{89296AB2-257C-4CEA-AEE8-B4ACFEA51B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823CA2-A074-455A-A976-40DAE0662CB9}"/>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36911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E72AE3-085E-432A-9018-56450DCEA2A0}"/>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3" name="Footer Placeholder 2">
            <a:extLst>
              <a:ext uri="{FF2B5EF4-FFF2-40B4-BE49-F238E27FC236}">
                <a16:creationId xmlns:a16="http://schemas.microsoft.com/office/drawing/2014/main" id="{5AA9EBE0-66C3-4DB4-BCA3-A6554C7A49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B1F053-8B57-4611-B02D-3C6CBE2A4F58}"/>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1910292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735BF-ACD1-43D5-863C-484AE3912F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F9813CE-7410-4695-8ACB-2AFDD61548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9C3BA2-22DC-4433-BD0E-23A671D813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3875FFA-03A6-43AA-8C5D-EB4FF424D0A5}"/>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6" name="Footer Placeholder 5">
            <a:extLst>
              <a:ext uri="{FF2B5EF4-FFF2-40B4-BE49-F238E27FC236}">
                <a16:creationId xmlns:a16="http://schemas.microsoft.com/office/drawing/2014/main" id="{31ED0D54-E3B3-43C6-A8D5-4B129874CD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1E47D8-5C0B-4B21-94F4-0B650D0C2E65}"/>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409090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2DF69-3C13-415D-840E-F7D3A301D7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5DB002-5E59-4610-A311-1205966463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6432CA-E5E4-47FD-B2E5-86C7950938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9F22BB-8DDE-434A-BB7C-9E2AE338CCF4}"/>
              </a:ext>
            </a:extLst>
          </p:cNvPr>
          <p:cNvSpPr>
            <a:spLocks noGrp="1"/>
          </p:cNvSpPr>
          <p:nvPr>
            <p:ph type="dt" sz="half" idx="10"/>
          </p:nvPr>
        </p:nvSpPr>
        <p:spPr/>
        <p:txBody>
          <a:bodyPr/>
          <a:lstStyle/>
          <a:p>
            <a:fld id="{B1EBBF16-D6E8-4A73-A66E-2C968B1ADCC2}" type="datetimeFigureOut">
              <a:rPr lang="en-US" smtClean="0"/>
              <a:t>10/25/2021</a:t>
            </a:fld>
            <a:endParaRPr lang="en-US"/>
          </a:p>
        </p:txBody>
      </p:sp>
      <p:sp>
        <p:nvSpPr>
          <p:cNvPr id="6" name="Footer Placeholder 5">
            <a:extLst>
              <a:ext uri="{FF2B5EF4-FFF2-40B4-BE49-F238E27FC236}">
                <a16:creationId xmlns:a16="http://schemas.microsoft.com/office/drawing/2014/main" id="{4A76376F-8C83-4BFA-A878-A485896D0A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F5CDA2-3673-410A-98D7-47864BD3549D}"/>
              </a:ext>
            </a:extLst>
          </p:cNvPr>
          <p:cNvSpPr>
            <a:spLocks noGrp="1"/>
          </p:cNvSpPr>
          <p:nvPr>
            <p:ph type="sldNum" sz="quarter" idx="12"/>
          </p:nvPr>
        </p:nvSpPr>
        <p:spPr/>
        <p:txBody>
          <a:bodyPr/>
          <a:lstStyle/>
          <a:p>
            <a:fld id="{4A197C84-2653-4709-9E00-2EEF4B3B2353}" type="slidenum">
              <a:rPr lang="en-US" smtClean="0"/>
              <a:t>‹#›</a:t>
            </a:fld>
            <a:endParaRPr lang="en-US"/>
          </a:p>
        </p:txBody>
      </p:sp>
    </p:spTree>
    <p:extLst>
      <p:ext uri="{BB962C8B-B14F-4D97-AF65-F5344CB8AC3E}">
        <p14:creationId xmlns:p14="http://schemas.microsoft.com/office/powerpoint/2010/main" val="2286983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5EC62F-A023-4CFF-972D-FED6E2ACC1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82E031-8105-4DA2-8BA4-D060379072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73CF05-686B-41C8-A296-C019E7BBFD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BBF16-D6E8-4A73-A66E-2C968B1ADCC2}" type="datetimeFigureOut">
              <a:rPr lang="en-US" smtClean="0"/>
              <a:t>10/25/2021</a:t>
            </a:fld>
            <a:endParaRPr lang="en-US"/>
          </a:p>
        </p:txBody>
      </p:sp>
      <p:sp>
        <p:nvSpPr>
          <p:cNvPr id="5" name="Footer Placeholder 4">
            <a:extLst>
              <a:ext uri="{FF2B5EF4-FFF2-40B4-BE49-F238E27FC236}">
                <a16:creationId xmlns:a16="http://schemas.microsoft.com/office/drawing/2014/main" id="{8EA377DF-8613-45DC-8C35-CD085CE96C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F10A38E-11F0-423A-8143-61E0B2EA6D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97C84-2653-4709-9E00-2EEF4B3B2353}" type="slidenum">
              <a:rPr lang="en-US" smtClean="0"/>
              <a:t>‹#›</a:t>
            </a:fld>
            <a:endParaRPr lang="en-US"/>
          </a:p>
        </p:txBody>
      </p:sp>
    </p:spTree>
    <p:extLst>
      <p:ext uri="{BB962C8B-B14F-4D97-AF65-F5344CB8AC3E}">
        <p14:creationId xmlns:p14="http://schemas.microsoft.com/office/powerpoint/2010/main" val="1555839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99D1F-56B4-46E4-BD25-81B189D86D18}"/>
              </a:ext>
            </a:extLst>
          </p:cNvPr>
          <p:cNvSpPr>
            <a:spLocks noGrp="1"/>
          </p:cNvSpPr>
          <p:nvPr>
            <p:ph type="ctrTitle"/>
          </p:nvPr>
        </p:nvSpPr>
        <p:spPr/>
        <p:txBody>
          <a:bodyPr/>
          <a:lstStyle/>
          <a:p>
            <a:r>
              <a:rPr lang="en-US" dirty="0"/>
              <a:t>Lecture 2</a:t>
            </a:r>
          </a:p>
        </p:txBody>
      </p:sp>
      <p:sp>
        <p:nvSpPr>
          <p:cNvPr id="3" name="Subtitle 2">
            <a:extLst>
              <a:ext uri="{FF2B5EF4-FFF2-40B4-BE49-F238E27FC236}">
                <a16:creationId xmlns:a16="http://schemas.microsoft.com/office/drawing/2014/main" id="{542F4F2D-AF47-497B-A52B-21E2A2A0F136}"/>
              </a:ext>
            </a:extLst>
          </p:cNvPr>
          <p:cNvSpPr>
            <a:spLocks noGrp="1"/>
          </p:cNvSpPr>
          <p:nvPr>
            <p:ph type="subTitle" idx="1"/>
          </p:nvPr>
        </p:nvSpPr>
        <p:spPr/>
        <p:txBody>
          <a:bodyPr/>
          <a:lstStyle/>
          <a:p>
            <a:r>
              <a:rPr lang="en-US" dirty="0"/>
              <a:t>Immunology </a:t>
            </a:r>
          </a:p>
        </p:txBody>
      </p:sp>
    </p:spTree>
    <p:extLst>
      <p:ext uri="{BB962C8B-B14F-4D97-AF65-F5344CB8AC3E}">
        <p14:creationId xmlns:p14="http://schemas.microsoft.com/office/powerpoint/2010/main" val="2390017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28533B-58EC-4B04-9C29-028FE2B230DD}"/>
              </a:ext>
            </a:extLst>
          </p:cNvPr>
          <p:cNvSpPr>
            <a:spLocks noGrp="1"/>
          </p:cNvSpPr>
          <p:nvPr>
            <p:ph idx="1"/>
          </p:nvPr>
        </p:nvSpPr>
        <p:spPr>
          <a:xfrm>
            <a:off x="522514" y="519339"/>
            <a:ext cx="11212285" cy="5837918"/>
          </a:xfrm>
        </p:spPr>
        <p:txBody>
          <a:bodyPr>
            <a:normAutofit/>
          </a:bodyPr>
          <a:lstStyle/>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This kind of defense can be classified into two major categories: -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1- The first line of defense includes -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a- any barrier (mechanical or physical barriers) that block invasion at the portal of entry - or – block the entry of microorganisms such as skin.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       b- Bactericidal substances of the tissues and body fluids such as lysozyme, complement system or proteins.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dirty="0">
                <a:effectLst/>
                <a:latin typeface="Times New Roman" panose="02020603050405020304" pitchFamily="18" charset="0"/>
                <a:ea typeface="Calibri" panose="020F0502020204030204" pitchFamily="34" charset="0"/>
                <a:cs typeface="Arial" panose="020B0604020202020204" pitchFamily="34" charset="0"/>
              </a:rPr>
              <a:t>2- The second line of defense includes protective cells and fluids that include phagocytosis and inflammation such as neutrophil, macrophage. It acts rapidly at both the local and systemic levels when the first line of defense failed.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4084517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13299F2-1A37-491D-8E9B-CA70589243A6}"/>
              </a:ext>
            </a:extLst>
          </p:cNvPr>
          <p:cNvSpPr>
            <a:spLocks noGrp="1"/>
          </p:cNvSpPr>
          <p:nvPr>
            <p:ph idx="1"/>
          </p:nvPr>
        </p:nvSpPr>
        <p:spPr>
          <a:xfrm>
            <a:off x="664029" y="1150711"/>
            <a:ext cx="10515600" cy="4351338"/>
          </a:xfrm>
        </p:spPr>
        <p:txBody>
          <a:bodyPr>
            <a:normAutofit/>
          </a:bodyPr>
          <a:lstStyle/>
          <a:p>
            <a:pPr marL="0" indent="0" algn="ctr">
              <a:buNone/>
            </a:pPr>
            <a:r>
              <a:rPr lang="en-US" sz="8800" b="1" dirty="0">
                <a:ln w="22225">
                  <a:solidFill>
                    <a:schemeClr val="accent2"/>
                  </a:solidFill>
                  <a:prstDash val="solid"/>
                </a:ln>
                <a:solidFill>
                  <a:schemeClr val="accent2">
                    <a:lumMod val="40000"/>
                    <a:lumOff val="60000"/>
                  </a:schemeClr>
                </a:solidFill>
              </a:rPr>
              <a:t>The end</a:t>
            </a:r>
          </a:p>
        </p:txBody>
      </p:sp>
    </p:spTree>
    <p:extLst>
      <p:ext uri="{BB962C8B-B14F-4D97-AF65-F5344CB8AC3E}">
        <p14:creationId xmlns:p14="http://schemas.microsoft.com/office/powerpoint/2010/main" val="2800080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FA7AF2-3721-486E-B98E-5AAF86AE62BA}"/>
              </a:ext>
            </a:extLst>
          </p:cNvPr>
          <p:cNvSpPr>
            <a:spLocks noGrp="1"/>
          </p:cNvSpPr>
          <p:nvPr>
            <p:ph idx="1"/>
          </p:nvPr>
        </p:nvSpPr>
        <p:spPr>
          <a:xfrm>
            <a:off x="598713" y="421367"/>
            <a:ext cx="11016343" cy="5729061"/>
          </a:xfrm>
        </p:spPr>
        <p:txBody>
          <a:bodyPr>
            <a:normAutofit/>
          </a:bodyPr>
          <a:lstStyle/>
          <a:p>
            <a:pPr marL="0" marR="0">
              <a:lnSpc>
                <a:spcPct val="150000"/>
              </a:lnSpc>
              <a:spcBef>
                <a:spcPts val="0"/>
              </a:spcBef>
              <a:spcAft>
                <a:spcPts val="1000"/>
              </a:spcAft>
            </a:pPr>
            <a:r>
              <a:rPr lang="en-US" sz="2000"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Applications of Immunology:</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      At present the application of immunology is widespread. Following are some of the examples of its application.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1. Diagnosis of diseases</a:t>
            </a:r>
            <a:r>
              <a:rPr lang="en-US" sz="2000" dirty="0">
                <a:effectLst/>
                <a:latin typeface="Times New Roman" panose="02020603050405020304" pitchFamily="18" charset="0"/>
                <a:ea typeface="Calibri" panose="020F0502020204030204" pitchFamily="34" charset="0"/>
                <a:cs typeface="Arial" panose="020B0604020202020204" pitchFamily="34" charset="0"/>
              </a:rPr>
              <a:t>- by detecting antibody or antigen, it helps in diagnosis of many diseases, which includes infectious diseases, autoimmune disease and neoplasms. Some common tests are ASO, WIDAL, CA 15-3, and VDRL.</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2. Prevention and treatment of diseases</a:t>
            </a:r>
            <a:r>
              <a:rPr lang="en-US" sz="2000" dirty="0">
                <a:effectLst/>
                <a:latin typeface="Times New Roman" panose="02020603050405020304" pitchFamily="18" charset="0"/>
                <a:ea typeface="Calibri" panose="020F0502020204030204" pitchFamily="34" charset="0"/>
                <a:cs typeface="Arial" panose="020B0604020202020204" pitchFamily="34" charset="0"/>
              </a:rPr>
              <a:t>- active and passive immunization against many diseases by vaccines and immunoglobulins.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3. Blood transfusion serology</a:t>
            </a:r>
            <a:r>
              <a:rPr lang="en-US" sz="2000" dirty="0">
                <a:effectLst/>
                <a:latin typeface="Times New Roman" panose="02020603050405020304" pitchFamily="18" charset="0"/>
                <a:ea typeface="Calibri" panose="020F0502020204030204" pitchFamily="34" charset="0"/>
                <a:cs typeface="Arial" panose="020B0604020202020204" pitchFamily="34" charset="0"/>
              </a:rPr>
              <a:t> – grouping, typing and cross matching in transfusion.</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3361043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C1BF29-2802-4850-B02F-0FD7ACDABBB0}"/>
              </a:ext>
            </a:extLst>
          </p:cNvPr>
          <p:cNvSpPr>
            <a:spLocks noGrp="1"/>
          </p:cNvSpPr>
          <p:nvPr>
            <p:ph idx="1"/>
          </p:nvPr>
        </p:nvSpPr>
        <p:spPr>
          <a:xfrm>
            <a:off x="685800" y="671739"/>
            <a:ext cx="10744200" cy="5827031"/>
          </a:xfrm>
        </p:spPr>
        <p:txBody>
          <a:bodyPr>
            <a:normAutofit/>
          </a:bodyPr>
          <a:lstStyle/>
          <a:p>
            <a:pPr marL="0" marR="0">
              <a:lnSpc>
                <a:spcPct val="150000"/>
              </a:lnSpc>
              <a:spcBef>
                <a:spcPts val="0"/>
              </a:spcBef>
              <a:spcAft>
                <a:spcPts val="1000"/>
              </a:spcAft>
            </a:pPr>
            <a:r>
              <a:rPr lang="en-US" sz="2400"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Branches of immunology</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1000"/>
              </a:spcAft>
              <a:buFont typeface="+mj-lt"/>
              <a:buAutoNum type="arabicPeriod"/>
            </a:pPr>
            <a:r>
              <a:rPr lang="en-US" sz="2400" b="1" dirty="0">
                <a:effectLst/>
                <a:latin typeface="Times New Roman" panose="02020603050405020304" pitchFamily="18" charset="0"/>
                <a:ea typeface="Calibri" panose="020F0502020204030204" pitchFamily="34" charset="0"/>
                <a:cs typeface="Arial" panose="020B0604020202020204" pitchFamily="34" charset="0"/>
              </a:rPr>
              <a:t>Serology</a:t>
            </a:r>
            <a:r>
              <a:rPr lang="en-US" sz="2400" dirty="0">
                <a:effectLst/>
                <a:latin typeface="Times New Roman" panose="02020603050405020304" pitchFamily="18" charset="0"/>
                <a:ea typeface="Calibri" panose="020F0502020204030204" pitchFamily="34" charset="0"/>
                <a:cs typeface="Arial" panose="020B0604020202020204" pitchFamily="34" charset="0"/>
              </a:rPr>
              <a:t>- Study of immune reactions mediated by antibodies of immunoglobulin's present in the serum (</a:t>
            </a:r>
            <a:r>
              <a:rPr lang="en-US" sz="2400" i="1" dirty="0">
                <a:effectLst/>
                <a:latin typeface="Times New Roman" panose="02020603050405020304" pitchFamily="18" charset="0"/>
                <a:ea typeface="Calibri" panose="020F0502020204030204" pitchFamily="34" charset="0"/>
                <a:cs typeface="Arial" panose="020B0604020202020204" pitchFamily="34" charset="0"/>
              </a:rPr>
              <a:t>in vitro</a:t>
            </a:r>
            <a:r>
              <a:rPr lang="en-US" sz="2400" dirty="0">
                <a:effectLst/>
                <a:latin typeface="Times New Roman" panose="02020603050405020304" pitchFamily="18" charset="0"/>
                <a:ea typeface="Calibri" panose="020F0502020204030204" pitchFamily="34" charset="0"/>
                <a:cs typeface="Arial" panose="020B0604020202020204" pitchFamily="34" charset="0"/>
              </a:rPr>
              <a:t>) or reaction between antigen and antibody outside the body (in the lab) </a:t>
            </a:r>
            <a:r>
              <a:rPr lang="en-US" sz="2400" i="1" dirty="0">
                <a:effectLst/>
                <a:latin typeface="Times New Roman" panose="02020603050405020304" pitchFamily="18" charset="0"/>
                <a:ea typeface="Calibri" panose="020F0502020204030204" pitchFamily="34" charset="0"/>
                <a:cs typeface="Arial" panose="020B0604020202020204" pitchFamily="34" charset="0"/>
              </a:rPr>
              <a:t>in vitro</a:t>
            </a:r>
            <a:r>
              <a:rPr lang="en-US" sz="2400" dirty="0">
                <a:effectLst/>
                <a:latin typeface="Times New Roman" panose="02020603050405020304" pitchFamily="18" charset="0"/>
                <a:ea typeface="Calibri" panose="020F0502020204030204" pitchFamily="34" charset="0"/>
                <a:cs typeface="Arial" panose="020B0604020202020204" pitchFamily="34" charset="0"/>
              </a:rPr>
              <a:t>. The term serology usually refers to the diagnostic identification of antibodies in the serum. Serological tests may be performed for diagnostic purpose not protection or treatment when an infection is suspected. There are several serological techniques including: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400" b="1" dirty="0">
                <a:effectLst/>
                <a:latin typeface="Times New Roman" panose="02020603050405020304" pitchFamily="18" charset="0"/>
                <a:ea typeface="Calibri" panose="020F0502020204030204" pitchFamily="34" charset="0"/>
                <a:cs typeface="Arial" panose="020B0604020202020204" pitchFamily="34" charset="0"/>
              </a:rPr>
              <a:t> a- Agglutination test   -    b- Precipitation test -    c- Complement fixation    test - d- Immunofluorescence test    -    e- Radio immunoassay test.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sz="3600" dirty="0"/>
          </a:p>
        </p:txBody>
      </p:sp>
    </p:spTree>
    <p:extLst>
      <p:ext uri="{BB962C8B-B14F-4D97-AF65-F5344CB8AC3E}">
        <p14:creationId xmlns:p14="http://schemas.microsoft.com/office/powerpoint/2010/main" val="1140332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4B5BF1-3483-4946-841E-F0F6CC600EB7}"/>
              </a:ext>
            </a:extLst>
          </p:cNvPr>
          <p:cNvSpPr>
            <a:spLocks noGrp="1"/>
          </p:cNvSpPr>
          <p:nvPr>
            <p:ph idx="1"/>
          </p:nvPr>
        </p:nvSpPr>
        <p:spPr>
          <a:xfrm>
            <a:off x="707570" y="551995"/>
            <a:ext cx="10711543" cy="5674633"/>
          </a:xfrm>
        </p:spPr>
        <p:txBody>
          <a:bodyPr>
            <a:normAutofit/>
          </a:bodyPr>
          <a:lstStyle/>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Serum contains proteins known as antibodies. (For every antigen there exists a specific antibody). A serum that contains antibodies is known as an antiserum. (It reacts against antigens- only the specific one it is named for).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2- Immunobiology</a:t>
            </a:r>
            <a:r>
              <a:rPr lang="en-US" sz="2000" dirty="0">
                <a:effectLst/>
                <a:latin typeface="Times New Roman" panose="02020603050405020304" pitchFamily="18" charset="0"/>
                <a:ea typeface="Calibri" panose="020F0502020204030204" pitchFamily="34" charset="0"/>
                <a:cs typeface="Arial" panose="020B0604020202020204" pitchFamily="34" charset="0"/>
              </a:rPr>
              <a:t> - Related to biological functions of the cells and tissue component of the immune system.  Immune components are divided into: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 a- Humoral factor </a:t>
            </a:r>
            <a:r>
              <a:rPr lang="en-US" sz="2000" dirty="0">
                <a:effectLst/>
                <a:latin typeface="Times New Roman" panose="02020603050405020304" pitchFamily="18" charset="0"/>
                <a:ea typeface="Calibri" panose="020F0502020204030204" pitchFamily="34" charset="0"/>
                <a:cs typeface="Arial" panose="020B0604020202020204" pitchFamily="34" charset="0"/>
              </a:rPr>
              <a:t>(Immunoglobulins. Complement system, cytokine)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b- Cellular factor </a:t>
            </a:r>
            <a:r>
              <a:rPr lang="en-US" sz="2000" dirty="0">
                <a:effectLst/>
                <a:latin typeface="Times New Roman" panose="02020603050405020304" pitchFamily="18" charset="0"/>
                <a:ea typeface="Calibri" panose="020F0502020204030204" pitchFamily="34" charset="0"/>
                <a:cs typeface="Arial" panose="020B0604020202020204" pitchFamily="34" charset="0"/>
              </a:rPr>
              <a:t>(Phagocytes and Lymphocytes).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3- Immunochemistry</a:t>
            </a:r>
            <a:r>
              <a:rPr lang="en-US" sz="2000" dirty="0">
                <a:effectLst/>
                <a:latin typeface="Times New Roman" panose="02020603050405020304" pitchFamily="18" charset="0"/>
                <a:ea typeface="Calibri" panose="020F0502020204030204" pitchFamily="34" charset="0"/>
                <a:cs typeface="Arial" panose="020B0604020202020204" pitchFamily="34" charset="0"/>
              </a:rPr>
              <a:t>-Deals with the chemical nature or structure of antigen and antibody and their interactions.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4- Immunogenetics</a:t>
            </a:r>
            <a:r>
              <a:rPr lang="en-US" sz="2000" dirty="0">
                <a:effectLst/>
                <a:latin typeface="Times New Roman" panose="02020603050405020304" pitchFamily="18" charset="0"/>
                <a:ea typeface="Calibri" panose="020F0502020204030204" pitchFamily="34" charset="0"/>
                <a:cs typeface="Arial" panose="020B0604020202020204" pitchFamily="34" charset="0"/>
              </a:rPr>
              <a:t> - Study of immunoglobulin genes and the genetic basis of immune response.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7410323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CD9507-2903-4C01-85C6-84C4F84D9D22}"/>
              </a:ext>
            </a:extLst>
          </p:cNvPr>
          <p:cNvSpPr>
            <a:spLocks noGrp="1"/>
          </p:cNvSpPr>
          <p:nvPr>
            <p:ph idx="1"/>
          </p:nvPr>
        </p:nvSpPr>
        <p:spPr>
          <a:xfrm>
            <a:off x="511628" y="399597"/>
            <a:ext cx="11081658" cy="5729060"/>
          </a:xfrm>
        </p:spPr>
        <p:txBody>
          <a:bodyPr>
            <a:normAutofit/>
          </a:bodyPr>
          <a:lstStyle/>
          <a:p>
            <a:pPr algn="just"/>
            <a:r>
              <a:rPr lang="en-US" sz="4000" b="1" dirty="0">
                <a:effectLst/>
                <a:latin typeface="Times New Roman" panose="02020603050405020304" pitchFamily="18" charset="0"/>
                <a:ea typeface="Calibri" panose="020F0502020204030204" pitchFamily="34" charset="0"/>
                <a:cs typeface="Arial" panose="020B0604020202020204" pitchFamily="34" charset="0"/>
              </a:rPr>
              <a:t>Host defense mechanisms -</a:t>
            </a:r>
            <a:r>
              <a:rPr lang="en-US" sz="4000" dirty="0">
                <a:effectLst/>
                <a:latin typeface="Times New Roman" panose="02020603050405020304" pitchFamily="18" charset="0"/>
                <a:ea typeface="Calibri" panose="020F0502020204030204" pitchFamily="34" charset="0"/>
                <a:cs typeface="Arial" panose="020B0604020202020204" pitchFamily="34" charset="0"/>
              </a:rPr>
              <a:t> Ways in which the body protects itself from pathogen - can be thought of as an army consisting of three lines of defense. If the enemy (the pathogen) breaks through the first line of defense, it will encounter and, it is hoped, be stopped by the second line of defense. If the enemy manages to break through and escape the first two lines of defense, there is a third line of defense ready to attack it.</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sz="5400" dirty="0"/>
          </a:p>
        </p:txBody>
      </p:sp>
    </p:spTree>
    <p:extLst>
      <p:ext uri="{BB962C8B-B14F-4D97-AF65-F5344CB8AC3E}">
        <p14:creationId xmlns:p14="http://schemas.microsoft.com/office/powerpoint/2010/main" val="36429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C2CB09-1A4C-4346-8D2C-B6619FBF9F50}"/>
              </a:ext>
            </a:extLst>
          </p:cNvPr>
          <p:cNvSpPr>
            <a:spLocks noGrp="1"/>
          </p:cNvSpPr>
          <p:nvPr>
            <p:ph idx="1"/>
          </p:nvPr>
        </p:nvSpPr>
        <p:spPr>
          <a:xfrm>
            <a:off x="642256" y="443140"/>
            <a:ext cx="11168743" cy="5816146"/>
          </a:xfrm>
        </p:spPr>
        <p:txBody>
          <a:bodyPr>
            <a:normAutofit/>
          </a:bodyPr>
          <a:lstStyle/>
          <a:p>
            <a:pPr algn="just"/>
            <a:r>
              <a:rPr lang="en-US" sz="3200" dirty="0">
                <a:effectLst/>
                <a:latin typeface="Times New Roman" panose="02020603050405020304" pitchFamily="18" charset="0"/>
                <a:ea typeface="Calibri" panose="020F0502020204030204" pitchFamily="34" charset="0"/>
                <a:cs typeface="Arial" panose="020B0604020202020204" pitchFamily="34" charset="0"/>
              </a:rPr>
              <a:t>The first two lines of defense are </a:t>
            </a:r>
            <a:r>
              <a:rPr lang="en-US" sz="3200" b="1" dirty="0">
                <a:effectLst/>
                <a:latin typeface="Times New Roman" panose="02020603050405020304" pitchFamily="18" charset="0"/>
                <a:ea typeface="Calibri" panose="020F0502020204030204" pitchFamily="34" charset="0"/>
                <a:cs typeface="Arial" panose="020B0604020202020204" pitchFamily="34" charset="0"/>
              </a:rPr>
              <a:t>nonspecific</a:t>
            </a:r>
            <a:r>
              <a:rPr lang="en-US" sz="3200" dirty="0">
                <a:effectLst/>
                <a:latin typeface="Times New Roman" panose="02020603050405020304" pitchFamily="18" charset="0"/>
                <a:ea typeface="Calibri" panose="020F0502020204030204" pitchFamily="34" charset="0"/>
                <a:cs typeface="Arial" panose="020B0604020202020204" pitchFamily="34" charset="0"/>
              </a:rPr>
              <a:t>; these are ways in which the body attempts to destroy all types of substances that are foreign to it, including pathogens. The third line of defense, the </a:t>
            </a:r>
            <a:r>
              <a:rPr lang="en-US" sz="3200" b="1" dirty="0">
                <a:effectLst/>
                <a:latin typeface="Times New Roman" panose="02020603050405020304" pitchFamily="18" charset="0"/>
                <a:ea typeface="Calibri" panose="020F0502020204030204" pitchFamily="34" charset="0"/>
                <a:cs typeface="Arial" panose="020B0604020202020204" pitchFamily="34" charset="0"/>
              </a:rPr>
              <a:t>immune response</a:t>
            </a:r>
            <a:r>
              <a:rPr lang="en-US" sz="3200" dirty="0">
                <a:effectLst/>
                <a:latin typeface="Times New Roman" panose="02020603050405020304" pitchFamily="18" charset="0"/>
                <a:ea typeface="Calibri" panose="020F0502020204030204" pitchFamily="34" charset="0"/>
                <a:cs typeface="Arial" panose="020B0604020202020204" pitchFamily="34" charset="0"/>
              </a:rPr>
              <a:t>, is very specific. In the third line of defense (or </a:t>
            </a:r>
            <a:r>
              <a:rPr lang="en-US" sz="3200" b="1" dirty="0">
                <a:effectLst/>
                <a:latin typeface="Times New Roman" panose="02020603050405020304" pitchFamily="18" charset="0"/>
                <a:ea typeface="Calibri" panose="020F0502020204030204" pitchFamily="34" charset="0"/>
                <a:cs typeface="Arial" panose="020B0604020202020204" pitchFamily="34" charset="0"/>
              </a:rPr>
              <a:t>specific host defense mechanisms</a:t>
            </a:r>
            <a:r>
              <a:rPr lang="en-US" sz="3200" dirty="0">
                <a:effectLst/>
                <a:latin typeface="Times New Roman" panose="02020603050405020304" pitchFamily="18" charset="0"/>
                <a:ea typeface="Calibri" panose="020F0502020204030204" pitchFamily="34" charset="0"/>
                <a:cs typeface="Arial" panose="020B0604020202020204" pitchFamily="34" charset="0"/>
              </a:rPr>
              <a:t>), special proteins called </a:t>
            </a:r>
            <a:r>
              <a:rPr lang="en-US" sz="3200" b="1" dirty="0">
                <a:effectLst/>
                <a:latin typeface="Times New Roman" panose="02020603050405020304" pitchFamily="18" charset="0"/>
                <a:ea typeface="Calibri" panose="020F0502020204030204" pitchFamily="34" charset="0"/>
                <a:cs typeface="Arial" panose="020B0604020202020204" pitchFamily="34" charset="0"/>
              </a:rPr>
              <a:t>antibodies</a:t>
            </a:r>
            <a:r>
              <a:rPr lang="en-US" sz="3200" dirty="0">
                <a:effectLst/>
                <a:latin typeface="Times New Roman" panose="02020603050405020304" pitchFamily="18" charset="0"/>
                <a:ea typeface="Calibri" panose="020F0502020204030204" pitchFamily="34" charset="0"/>
                <a:cs typeface="Arial" panose="020B0604020202020204" pitchFamily="34" charset="0"/>
              </a:rPr>
              <a:t> are usually produced in the body in response to the presence of foreign substances.  These foreign substances are called </a:t>
            </a:r>
            <a:r>
              <a:rPr lang="en-US" sz="3200" b="1" dirty="0">
                <a:effectLst/>
                <a:latin typeface="Times New Roman" panose="02020603050405020304" pitchFamily="18" charset="0"/>
                <a:ea typeface="Calibri" panose="020F0502020204030204" pitchFamily="34" charset="0"/>
                <a:cs typeface="Arial" panose="020B0604020202020204" pitchFamily="34" charset="0"/>
              </a:rPr>
              <a:t>antigens</a:t>
            </a:r>
            <a:r>
              <a:rPr lang="en-US" sz="3200" dirty="0">
                <a:effectLst/>
                <a:latin typeface="Times New Roman" panose="02020603050405020304" pitchFamily="18" charset="0"/>
                <a:ea typeface="Calibri" panose="020F0502020204030204" pitchFamily="34" charset="0"/>
                <a:cs typeface="Arial" panose="020B0604020202020204" pitchFamily="34" charset="0"/>
              </a:rPr>
              <a:t> because they stimulate the production of specific antibodies; they are” antibody generation “substances. The antibodies that are produced are very specific, in that they can only recognize and attach to the antigen that stimulated their production.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endParaRPr lang="en-US" sz="4400" dirty="0"/>
          </a:p>
        </p:txBody>
      </p:sp>
    </p:spTree>
    <p:extLst>
      <p:ext uri="{BB962C8B-B14F-4D97-AF65-F5344CB8AC3E}">
        <p14:creationId xmlns:p14="http://schemas.microsoft.com/office/powerpoint/2010/main" val="2767065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CD5289-84A4-4D4C-BBD0-91890673FF20}"/>
              </a:ext>
            </a:extLst>
          </p:cNvPr>
          <p:cNvSpPr>
            <a:spLocks noGrp="1"/>
          </p:cNvSpPr>
          <p:nvPr>
            <p:ph idx="1"/>
          </p:nvPr>
        </p:nvSpPr>
        <p:spPr>
          <a:xfrm>
            <a:off x="729343" y="573768"/>
            <a:ext cx="10515600" cy="4351338"/>
          </a:xfrm>
        </p:spPr>
        <p:txBody>
          <a:bodyPr/>
          <a:lstStyle/>
          <a:p>
            <a:pPr marL="0" marR="0">
              <a:lnSpc>
                <a:spcPct val="150000"/>
              </a:lnSpc>
              <a:spcBef>
                <a:spcPts val="0"/>
              </a:spcBef>
              <a:spcAft>
                <a:spcPts val="1000"/>
              </a:spcAft>
            </a:pPr>
            <a:r>
              <a:rPr lang="en-US" sz="2800" b="1" dirty="0">
                <a:effectLst/>
                <a:latin typeface="Times New Roman" panose="02020603050405020304" pitchFamily="18" charset="0"/>
                <a:ea typeface="Calibri" panose="020F0502020204030204" pitchFamily="34" charset="0"/>
                <a:cs typeface="Arial" panose="020B0604020202020204" pitchFamily="34" charset="0"/>
              </a:rPr>
              <a:t>Antigen </a:t>
            </a:r>
            <a:r>
              <a:rPr lang="en-US" sz="2800" dirty="0">
                <a:effectLst/>
                <a:latin typeface="Times New Roman" panose="02020603050405020304" pitchFamily="18" charset="0"/>
                <a:ea typeface="Calibri" panose="020F0502020204030204" pitchFamily="34" charset="0"/>
                <a:cs typeface="Arial" panose="020B0604020202020204" pitchFamily="34" charset="0"/>
              </a:rPr>
              <a:t>means any substance that can evoke an immune response (production of antibody). Vaccines must be antigen to be effective).</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800" dirty="0">
                <a:effectLst/>
                <a:latin typeface="Times New Roman" panose="02020603050405020304" pitchFamily="18" charset="0"/>
                <a:ea typeface="Calibri" panose="020F0502020204030204" pitchFamily="34" charset="0"/>
                <a:cs typeface="Arial" panose="020B0604020202020204" pitchFamily="34" charset="0"/>
              </a:rPr>
              <a:t>         The reaction of the cells and molecules of the immune system to infectious microbes is the </a:t>
            </a:r>
            <a:r>
              <a:rPr lang="en-US" sz="2800" b="1" dirty="0">
                <a:effectLst/>
                <a:latin typeface="Times New Roman" panose="02020603050405020304" pitchFamily="18" charset="0"/>
                <a:ea typeface="Calibri" panose="020F0502020204030204" pitchFamily="34" charset="0"/>
                <a:cs typeface="Arial" panose="020B0604020202020204" pitchFamily="34" charset="0"/>
              </a:rPr>
              <a:t>immune response</a:t>
            </a:r>
            <a:r>
              <a:rPr lang="en-US" sz="2800" dirty="0">
                <a:effectLst/>
                <a:latin typeface="Times New Roman" panose="02020603050405020304" pitchFamily="18" charset="0"/>
                <a:ea typeface="Calibri" panose="020F0502020204030204" pitchFamily="34" charset="0"/>
                <a:cs typeface="Arial" panose="020B0604020202020204" pitchFamily="34" charset="0"/>
              </a:rPr>
              <a:t>. The usual outcome of immune response is beneficial, but it may cause harmful effects such as autoimmunity.</a:t>
            </a:r>
            <a:endParaRPr lang="en-US" sz="2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29825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F71EA7-C66C-4C4D-B30C-DF6519928BF8}"/>
              </a:ext>
            </a:extLst>
          </p:cNvPr>
          <p:cNvSpPr>
            <a:spLocks noGrp="1"/>
          </p:cNvSpPr>
          <p:nvPr>
            <p:ph idx="1"/>
          </p:nvPr>
        </p:nvSpPr>
        <p:spPr>
          <a:xfrm>
            <a:off x="696686" y="704396"/>
            <a:ext cx="10874828" cy="5478690"/>
          </a:xfrm>
        </p:spPr>
        <p:txBody>
          <a:bodyPr>
            <a:normAutofit fontScale="92500" lnSpcReduction="10000"/>
          </a:bodyPr>
          <a:lstStyle/>
          <a:p>
            <a:pPr marL="0" marR="0" algn="just">
              <a:lnSpc>
                <a:spcPct val="150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The human </a:t>
            </a:r>
            <a:r>
              <a:rPr lang="en-US" b="1" dirty="0">
                <a:effectLst/>
                <a:latin typeface="Times New Roman" panose="02020603050405020304" pitchFamily="18" charset="0"/>
                <a:ea typeface="Calibri" panose="020F0502020204030204" pitchFamily="34" charset="0"/>
                <a:cs typeface="Arial" panose="020B0604020202020204" pitchFamily="34" charset="0"/>
              </a:rPr>
              <a:t>immune system</a:t>
            </a:r>
            <a:r>
              <a:rPr lang="en-US" dirty="0">
                <a:effectLst/>
                <a:latin typeface="Times New Roman" panose="02020603050405020304" pitchFamily="18" charset="0"/>
                <a:ea typeface="Calibri" panose="020F0502020204030204" pitchFamily="34" charset="0"/>
                <a:cs typeface="Arial" panose="020B0604020202020204" pitchFamily="34" charset="0"/>
              </a:rPr>
              <a:t> includes cells (Neutrophil, Macrophage, Lymphocyte), tissue and molecules (antibody and complement), organs (Thymus gland, Bone marrow, Spleen, Lymph node) and mediators which are inactivating the microorganisms and neutralizing the toxins., also the immune system is capable of remembering previous encounters with antigen.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b="1" dirty="0">
                <a:effectLst/>
                <a:latin typeface="Times New Roman" panose="02020603050405020304" pitchFamily="18" charset="0"/>
                <a:ea typeface="Calibri" panose="020F0502020204030204" pitchFamily="34" charset="0"/>
                <a:cs typeface="Arial" panose="020B0604020202020204" pitchFamily="34" charset="0"/>
              </a:rPr>
              <a:t>Host defense mechanisms</a:t>
            </a:r>
            <a:r>
              <a:rPr lang="en-US" dirty="0">
                <a:effectLst/>
                <a:latin typeface="Times New Roman" panose="02020603050405020304" pitchFamily="18" charset="0"/>
                <a:ea typeface="Calibri" panose="020F0502020204030204" pitchFamily="34" charset="0"/>
                <a:cs typeface="Arial" panose="020B0604020202020204" pitchFamily="34" charset="0"/>
              </a:rPr>
              <a:t> consist of </a:t>
            </a:r>
            <a:r>
              <a:rPr lang="en-US" b="1" dirty="0">
                <a:effectLst/>
                <a:latin typeface="Times New Roman" panose="02020603050405020304" pitchFamily="18" charset="0"/>
                <a:ea typeface="Calibri" panose="020F0502020204030204" pitchFamily="34" charset="0"/>
                <a:cs typeface="Arial" panose="020B0604020202020204" pitchFamily="34" charset="0"/>
              </a:rPr>
              <a:t>innate immunity</a:t>
            </a:r>
            <a:r>
              <a:rPr lang="en-US" dirty="0">
                <a:effectLst/>
                <a:latin typeface="Times New Roman" panose="02020603050405020304" pitchFamily="18" charset="0"/>
                <a:ea typeface="Calibri" panose="020F0502020204030204" pitchFamily="34" charset="0"/>
                <a:cs typeface="Arial" panose="020B0604020202020204" pitchFamily="34" charset="0"/>
              </a:rPr>
              <a:t> which mediates the initial protection against infections and adaptive</a:t>
            </a:r>
            <a:r>
              <a:rPr lang="en-US" b="1" dirty="0">
                <a:effectLst/>
                <a:latin typeface="Times New Roman" panose="02020603050405020304" pitchFamily="18" charset="0"/>
                <a:ea typeface="Calibri" panose="020F0502020204030204" pitchFamily="34" charset="0"/>
                <a:cs typeface="Arial" panose="020B0604020202020204" pitchFamily="34" charset="0"/>
              </a:rPr>
              <a:t> immunity</a:t>
            </a:r>
            <a:r>
              <a:rPr lang="en-US" dirty="0">
                <a:effectLst/>
                <a:latin typeface="Times New Roman" panose="02020603050405020304" pitchFamily="18" charset="0"/>
                <a:ea typeface="Calibri" panose="020F0502020204030204" pitchFamily="34" charset="0"/>
                <a:cs typeface="Arial" panose="020B0604020202020204" pitchFamily="34" charset="0"/>
              </a:rPr>
              <a:t> which develops more slowly and mediates the later, even more effective, defense against infection.</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4000" dirty="0"/>
          </a:p>
        </p:txBody>
      </p:sp>
    </p:spTree>
    <p:extLst>
      <p:ext uri="{BB962C8B-B14F-4D97-AF65-F5344CB8AC3E}">
        <p14:creationId xmlns:p14="http://schemas.microsoft.com/office/powerpoint/2010/main" val="3857082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C5C6F2-6F52-4981-BB7F-D3E1E7EF2CBF}"/>
              </a:ext>
            </a:extLst>
          </p:cNvPr>
          <p:cNvSpPr>
            <a:spLocks noGrp="1"/>
          </p:cNvSpPr>
          <p:nvPr>
            <p:ph idx="1"/>
          </p:nvPr>
        </p:nvSpPr>
        <p:spPr>
          <a:xfrm>
            <a:off x="631370" y="519339"/>
            <a:ext cx="10961915" cy="5598432"/>
          </a:xfrm>
        </p:spPr>
        <p:txBody>
          <a:bodyPr>
            <a:normAutofit/>
          </a:bodyPr>
          <a:lstStyle/>
          <a:p>
            <a:pPr marL="0" marR="0" algn="just">
              <a:lnSpc>
                <a:spcPct val="150000"/>
              </a:lnSpc>
              <a:spcBef>
                <a:spcPts val="0"/>
              </a:spcBef>
              <a:spcAft>
                <a:spcPts val="10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A -Innate immunity (also called natural or non-specific or native immunity) </a:t>
            </a:r>
            <a:r>
              <a:rPr lang="en-US" sz="2000" dirty="0">
                <a:effectLst/>
                <a:latin typeface="Times New Roman" panose="02020603050405020304" pitchFamily="18" charset="0"/>
                <a:ea typeface="Calibri" panose="020F0502020204030204" pitchFamily="34" charset="0"/>
                <a:cs typeface="Arial" panose="020B0604020202020204" pitchFamily="34" charset="0"/>
              </a:rPr>
              <a:t>refers to the fact that: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1-	this type of host defense is always present in healthy individuals,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2-	act from the start of an infection and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3-	present from birth, and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4-	prepared to block the entry of microbes and to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5-	Rapidly eliminated microbes that do succeed in entering host tissues.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6-	Innate immunity protect against microorganisms in general (without memory),</a:t>
            </a: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7-	Found in all multicellular organisms.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8-	Defect in this type of immunity is very rare and almost lethal if occur.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50000"/>
              </a:lnSpc>
              <a:spcBef>
                <a:spcPts val="0"/>
              </a:spcBef>
              <a:spcAft>
                <a:spcPts val="10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endParaRPr lang="en-US" sz="3200" dirty="0"/>
          </a:p>
        </p:txBody>
      </p:sp>
    </p:spTree>
    <p:extLst>
      <p:ext uri="{BB962C8B-B14F-4D97-AF65-F5344CB8AC3E}">
        <p14:creationId xmlns:p14="http://schemas.microsoft.com/office/powerpoint/2010/main" val="3765776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920</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Lecture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Bayad-PC</dc:creator>
  <cp:lastModifiedBy>Bayad-PC</cp:lastModifiedBy>
  <cp:revision>3</cp:revision>
  <dcterms:created xsi:type="dcterms:W3CDTF">2021-10-04T07:07:59Z</dcterms:created>
  <dcterms:modified xsi:type="dcterms:W3CDTF">2021-10-25T06:20:46Z</dcterms:modified>
</cp:coreProperties>
</file>