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61"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EE101-B703-493C-86B3-339830118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4C2DA7-365B-4F62-A1B7-8330011C27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DF9D96-C116-454B-AF69-88B10C35E987}"/>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5" name="Footer Placeholder 4">
            <a:extLst>
              <a:ext uri="{FF2B5EF4-FFF2-40B4-BE49-F238E27FC236}">
                <a16:creationId xmlns:a16="http://schemas.microsoft.com/office/drawing/2014/main" id="{FB236944-451D-4159-B9DC-45A9CD6E0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F4CA2-A7D9-498C-8C96-7330BAE35FBC}"/>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243014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4473-410F-4671-97BF-11FBDAB8AA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06CDD5-8E8B-429A-88B2-E214AE7426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38E67-F983-4D1C-8518-B3D600BFB0C6}"/>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5" name="Footer Placeholder 4">
            <a:extLst>
              <a:ext uri="{FF2B5EF4-FFF2-40B4-BE49-F238E27FC236}">
                <a16:creationId xmlns:a16="http://schemas.microsoft.com/office/drawing/2014/main" id="{ADB66011-2E71-4409-8BEC-8B853A87E9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B8A02-36F2-4EF5-81F1-167B3AC7688B}"/>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4038530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D1B5C7-1E87-42F1-AD64-7D10D96714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73EB59-B326-469E-A881-CCFBADA03B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D6D2ED-B2A8-44AC-8F10-8D3299492090}"/>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5" name="Footer Placeholder 4">
            <a:extLst>
              <a:ext uri="{FF2B5EF4-FFF2-40B4-BE49-F238E27FC236}">
                <a16:creationId xmlns:a16="http://schemas.microsoft.com/office/drawing/2014/main" id="{FA382479-8783-45BA-B1F6-B3C9627EB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C23CB-11EC-4B35-AB94-22C8AF1918FF}"/>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276211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CD4B-CF3E-44A1-B5E3-07751043FE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3960E9-66CE-436C-AE60-C2788A3A3C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EE62A0-ED4D-48DA-A53C-2CF6010AC34D}"/>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5" name="Footer Placeholder 4">
            <a:extLst>
              <a:ext uri="{FF2B5EF4-FFF2-40B4-BE49-F238E27FC236}">
                <a16:creationId xmlns:a16="http://schemas.microsoft.com/office/drawing/2014/main" id="{4015EE2F-6E25-492D-A098-740C392DC1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52C9DF-EED0-471D-8BB2-E874F8C54C85}"/>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714593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BF6CE-AB83-4C2A-B79D-1281D3642B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8E5FD6-9E7A-4469-955B-36F01CBA1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626383-F7D3-4572-9385-FB1557CD6921}"/>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5" name="Footer Placeholder 4">
            <a:extLst>
              <a:ext uri="{FF2B5EF4-FFF2-40B4-BE49-F238E27FC236}">
                <a16:creationId xmlns:a16="http://schemas.microsoft.com/office/drawing/2014/main" id="{D486AC60-6442-40AA-B481-FE7D14A97B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54E8D-9319-409C-8FA3-5E0ADFFDEAEE}"/>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73052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CCBB5-DB9D-492A-8971-948FBBB807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D3222-4AB5-4E9B-B47D-0BC0B727AA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E46BD5-74C4-4730-BEFF-EF533B769F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2173D1-E23D-4696-811A-86E335946D09}"/>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6" name="Footer Placeholder 5">
            <a:extLst>
              <a:ext uri="{FF2B5EF4-FFF2-40B4-BE49-F238E27FC236}">
                <a16:creationId xmlns:a16="http://schemas.microsoft.com/office/drawing/2014/main" id="{1D2ED470-9FE1-46B0-BEDA-484780D95F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5C86E1-CE83-496C-8EF5-EFF4F55170E6}"/>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193407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97844-87AB-4D53-95FF-92D38556B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0DDCC5-EBCC-489B-8BE4-2F44764F93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ADC00-30E4-46FC-9590-9D4AFE8E69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C807F7-DC49-4F2E-A1E9-F881DECD2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59C49F-0B8D-41BC-AF59-BF33976218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9B4B5E-D764-4992-B879-701719B257EC}"/>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8" name="Footer Placeholder 7">
            <a:extLst>
              <a:ext uri="{FF2B5EF4-FFF2-40B4-BE49-F238E27FC236}">
                <a16:creationId xmlns:a16="http://schemas.microsoft.com/office/drawing/2014/main" id="{29871BD4-25E6-4A9E-8BAC-2E45A467D8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2BFDB7-5E02-418B-8A06-365BB953B433}"/>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1438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2338A-7B81-4B6D-89CE-3BEF5BC8E8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73C6F4-F732-46EA-8D32-2387FA366B58}"/>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4" name="Footer Placeholder 3">
            <a:extLst>
              <a:ext uri="{FF2B5EF4-FFF2-40B4-BE49-F238E27FC236}">
                <a16:creationId xmlns:a16="http://schemas.microsoft.com/office/drawing/2014/main" id="{9D511FC3-D396-4FEA-AF47-6E7C0344AC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9B6564-E9F8-40A8-8ECE-72275A4732CE}"/>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387401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F93762-206F-4C32-ADEB-40DAD3E30C00}"/>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3" name="Footer Placeholder 2">
            <a:extLst>
              <a:ext uri="{FF2B5EF4-FFF2-40B4-BE49-F238E27FC236}">
                <a16:creationId xmlns:a16="http://schemas.microsoft.com/office/drawing/2014/main" id="{EEB32A1E-F01C-45EA-B08E-25CD978BF3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257EC7-4004-4A60-BC15-332E8B6CC3F7}"/>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208400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F58D6-318C-4F54-A103-189ABBBC6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CF7394-E01D-4883-9FA3-C0A07B5910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559DEC-8A08-4C47-AA06-31F8F6761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1AECDF-0551-4D31-8AAA-2F3D671D686D}"/>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6" name="Footer Placeholder 5">
            <a:extLst>
              <a:ext uri="{FF2B5EF4-FFF2-40B4-BE49-F238E27FC236}">
                <a16:creationId xmlns:a16="http://schemas.microsoft.com/office/drawing/2014/main" id="{8E326A90-9A12-4372-8374-32CDD39EDB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238656-A33B-47F8-81A0-A19D01F6B5F0}"/>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181621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ADD66-E830-4E26-82AC-EB68A71CD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77018E-8556-46BF-884B-4296408AD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A699DE-EF96-4110-88BD-E0B8BF3A5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C70BC5-E929-404A-9AAA-A4C0B5129D40}"/>
              </a:ext>
            </a:extLst>
          </p:cNvPr>
          <p:cNvSpPr>
            <a:spLocks noGrp="1"/>
          </p:cNvSpPr>
          <p:nvPr>
            <p:ph type="dt" sz="half" idx="10"/>
          </p:nvPr>
        </p:nvSpPr>
        <p:spPr/>
        <p:txBody>
          <a:bodyPr/>
          <a:lstStyle/>
          <a:p>
            <a:fld id="{897B4787-25F2-4EB6-A01C-513D0186563E}" type="datetimeFigureOut">
              <a:rPr lang="en-US" smtClean="0"/>
              <a:t>11/22/2021</a:t>
            </a:fld>
            <a:endParaRPr lang="en-US"/>
          </a:p>
        </p:txBody>
      </p:sp>
      <p:sp>
        <p:nvSpPr>
          <p:cNvPr id="6" name="Footer Placeholder 5">
            <a:extLst>
              <a:ext uri="{FF2B5EF4-FFF2-40B4-BE49-F238E27FC236}">
                <a16:creationId xmlns:a16="http://schemas.microsoft.com/office/drawing/2014/main" id="{25477AF0-5EFA-4FF1-A1AF-9777D49826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B6D6E-772D-4A82-BD27-F28D87D572D6}"/>
              </a:ext>
            </a:extLst>
          </p:cNvPr>
          <p:cNvSpPr>
            <a:spLocks noGrp="1"/>
          </p:cNvSpPr>
          <p:nvPr>
            <p:ph type="sldNum" sz="quarter" idx="12"/>
          </p:nvPr>
        </p:nvSpPr>
        <p:spPr/>
        <p:txBody>
          <a:bodyPr/>
          <a:lstStyle/>
          <a:p>
            <a:fld id="{321090B2-A8F7-427F-B028-1F2E02673975}" type="slidenum">
              <a:rPr lang="en-US" smtClean="0"/>
              <a:t>‹#›</a:t>
            </a:fld>
            <a:endParaRPr lang="en-US"/>
          </a:p>
        </p:txBody>
      </p:sp>
    </p:spTree>
    <p:extLst>
      <p:ext uri="{BB962C8B-B14F-4D97-AF65-F5344CB8AC3E}">
        <p14:creationId xmlns:p14="http://schemas.microsoft.com/office/powerpoint/2010/main" val="330186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6AEBE5-DD57-4D48-B964-CED365DEE4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D59DA6-E3DC-40DE-BC6C-4E1604781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F3760-06DC-4BDC-BE2E-5D08EE392C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B4787-25F2-4EB6-A01C-513D0186563E}" type="datetimeFigureOut">
              <a:rPr lang="en-US" smtClean="0"/>
              <a:t>11/22/2021</a:t>
            </a:fld>
            <a:endParaRPr lang="en-US"/>
          </a:p>
        </p:txBody>
      </p:sp>
      <p:sp>
        <p:nvSpPr>
          <p:cNvPr id="5" name="Footer Placeholder 4">
            <a:extLst>
              <a:ext uri="{FF2B5EF4-FFF2-40B4-BE49-F238E27FC236}">
                <a16:creationId xmlns:a16="http://schemas.microsoft.com/office/drawing/2014/main" id="{14C7389E-2923-4339-9548-64DB217D5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B7791E-CF77-4B8A-B7D0-82B41E39B5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090B2-A8F7-427F-B028-1F2E02673975}" type="slidenum">
              <a:rPr lang="en-US" smtClean="0"/>
              <a:t>‹#›</a:t>
            </a:fld>
            <a:endParaRPr lang="en-US"/>
          </a:p>
        </p:txBody>
      </p:sp>
    </p:spTree>
    <p:extLst>
      <p:ext uri="{BB962C8B-B14F-4D97-AF65-F5344CB8AC3E}">
        <p14:creationId xmlns:p14="http://schemas.microsoft.com/office/powerpoint/2010/main" val="254121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F513-8A04-4FCC-A809-7440ECD8ADC5}"/>
              </a:ext>
            </a:extLst>
          </p:cNvPr>
          <p:cNvSpPr>
            <a:spLocks noGrp="1"/>
          </p:cNvSpPr>
          <p:nvPr>
            <p:ph type="ctrTitle"/>
          </p:nvPr>
        </p:nvSpPr>
        <p:spPr/>
        <p:txBody>
          <a:bodyPr/>
          <a:lstStyle/>
          <a:p>
            <a:r>
              <a:rPr lang="en-US" dirty="0"/>
              <a:t>Lecture 6</a:t>
            </a:r>
          </a:p>
        </p:txBody>
      </p:sp>
      <p:sp>
        <p:nvSpPr>
          <p:cNvPr id="3" name="Subtitle 2">
            <a:extLst>
              <a:ext uri="{FF2B5EF4-FFF2-40B4-BE49-F238E27FC236}">
                <a16:creationId xmlns:a16="http://schemas.microsoft.com/office/drawing/2014/main" id="{7A2155C5-140D-489B-A37E-0CC5B0B9E974}"/>
              </a:ext>
            </a:extLst>
          </p:cNvPr>
          <p:cNvSpPr>
            <a:spLocks noGrp="1"/>
          </p:cNvSpPr>
          <p:nvPr>
            <p:ph type="subTitle" idx="1"/>
          </p:nvPr>
        </p:nvSpPr>
        <p:spPr/>
        <p:txBody>
          <a:bodyPr/>
          <a:lstStyle/>
          <a:p>
            <a:r>
              <a:rPr lang="en-US" dirty="0"/>
              <a:t>Immunology</a:t>
            </a:r>
          </a:p>
        </p:txBody>
      </p:sp>
    </p:spTree>
    <p:extLst>
      <p:ext uri="{BB962C8B-B14F-4D97-AF65-F5344CB8AC3E}">
        <p14:creationId xmlns:p14="http://schemas.microsoft.com/office/powerpoint/2010/main" val="3247037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E0EA54-398F-4896-B4FE-E7F5B407B76A}"/>
              </a:ext>
            </a:extLst>
          </p:cNvPr>
          <p:cNvSpPr>
            <a:spLocks noGrp="1"/>
          </p:cNvSpPr>
          <p:nvPr>
            <p:ph idx="1"/>
          </p:nvPr>
        </p:nvSpPr>
        <p:spPr>
          <a:xfrm>
            <a:off x="655320" y="758825"/>
            <a:ext cx="10515600" cy="4351338"/>
          </a:xfrm>
        </p:spPr>
        <p:txBody>
          <a:bodyPr>
            <a:normAutofit lnSpcReduction="10000"/>
          </a:bodyPr>
          <a:lstStyle/>
          <a:p>
            <a:pPr marL="228600" marR="0" algn="just">
              <a:lnSpc>
                <a:spcPct val="150000"/>
              </a:lnSpc>
              <a:spcBef>
                <a:spcPts val="0"/>
              </a:spcBef>
              <a:spcAft>
                <a:spcPts val="10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There are three types of INFs: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1- INF-α – secreted by macrophage and other leukocytes, is induced by viruses.</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2- INF –β – secreted by fibroblast also induced by viruses and synthetic polynucleotide.</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3- INF –δ – secreted by T-cell after stimulation with the specific Ag.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algn="just"/>
            <a:endParaRPr lang="en-US" sz="4000" dirty="0"/>
          </a:p>
        </p:txBody>
      </p:sp>
    </p:spTree>
    <p:extLst>
      <p:ext uri="{BB962C8B-B14F-4D97-AF65-F5344CB8AC3E}">
        <p14:creationId xmlns:p14="http://schemas.microsoft.com/office/powerpoint/2010/main" val="249426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A89D1-65E0-4CE1-9E32-7EB5C45B429D}"/>
              </a:ext>
            </a:extLst>
          </p:cNvPr>
          <p:cNvSpPr>
            <a:spLocks noGrp="1"/>
          </p:cNvSpPr>
          <p:nvPr>
            <p:ph idx="1"/>
          </p:nvPr>
        </p:nvSpPr>
        <p:spPr>
          <a:xfrm>
            <a:off x="838200" y="626745"/>
            <a:ext cx="10515600" cy="4351338"/>
          </a:xfrm>
        </p:spPr>
        <p:txBody>
          <a:bodyPr>
            <a:normAutofit fontScale="92500" lnSpcReduction="20000"/>
          </a:bodyPr>
          <a:lstStyle/>
          <a:p>
            <a:pPr marL="228600" marR="0">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Protective effects of INF: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1- Activate cellular genes, including neighboring cells to produce antiviral proteins that interfere with the translation of viral m-RNA.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2- Block viral translation by two enzyme-mediated processes protein kinase &amp; oligonucleotide polymerase.</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3- Enhancing T- cell activity.</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4- Activating macrophage.</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5- Increasing the cytotoxic action of natural killer (NK) cell.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600" dirty="0"/>
          </a:p>
        </p:txBody>
      </p:sp>
    </p:spTree>
    <p:extLst>
      <p:ext uri="{BB962C8B-B14F-4D97-AF65-F5344CB8AC3E}">
        <p14:creationId xmlns:p14="http://schemas.microsoft.com/office/powerpoint/2010/main" val="3405485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28DEE-8D90-46F2-B29C-97A2DF48DA4C}"/>
              </a:ext>
            </a:extLst>
          </p:cNvPr>
          <p:cNvSpPr>
            <a:spLocks noGrp="1"/>
          </p:cNvSpPr>
          <p:nvPr>
            <p:ph idx="1"/>
          </p:nvPr>
        </p:nvSpPr>
        <p:spPr>
          <a:xfrm>
            <a:off x="838200" y="484504"/>
            <a:ext cx="10515600" cy="5448935"/>
          </a:xfrm>
        </p:spPr>
        <p:txBody>
          <a:bodyPr>
            <a:normAutofit/>
          </a:bodyPr>
          <a:lstStyle/>
          <a:p>
            <a:pPr algn="just"/>
            <a:r>
              <a:rPr lang="en-US" sz="3200" dirty="0">
                <a:effectLst/>
                <a:latin typeface="Times New Roman" panose="02020603050405020304" pitchFamily="18" charset="0"/>
                <a:ea typeface="Times New Roman" panose="02020603050405020304" pitchFamily="18" charset="0"/>
                <a:cs typeface="Arial" panose="020B0604020202020204" pitchFamily="34" charset="0"/>
              </a:rPr>
              <a:t>C-</a:t>
            </a:r>
            <a:r>
              <a:rPr lang="en-US" sz="3200" dirty="0" err="1">
                <a:effectLst/>
                <a:latin typeface="Times New Roman" panose="02020603050405020304" pitchFamily="18" charset="0"/>
                <a:ea typeface="Times New Roman" panose="02020603050405020304" pitchFamily="18" charset="0"/>
                <a:cs typeface="Arial" panose="020B0604020202020204" pitchFamily="34" charset="0"/>
              </a:rPr>
              <a:t>reative</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protein (CRP) / Is a protein found in the blood in response to inflammation (an acute phase protein). It is produced by the liver and by fat cells (Adipocytes). Its level increase or rise during inflammatory processes occurring in the body due to a rise in the plasma concentration of IL-6 which is produced by macrophages as well as adipocytes.  It is assisted in complement binding to foreign and damaged cells and enhances phagocytosis by macrophages which express a receptor for CRP. It is used mainly as a marker of inflammation, apart from liver failure.</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algn="just"/>
            <a:endParaRPr lang="en-US" sz="4400" dirty="0"/>
          </a:p>
        </p:txBody>
      </p:sp>
    </p:spTree>
    <p:extLst>
      <p:ext uri="{BB962C8B-B14F-4D97-AF65-F5344CB8AC3E}">
        <p14:creationId xmlns:p14="http://schemas.microsoft.com/office/powerpoint/2010/main" val="404284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088743-34B4-42C4-B86A-1A3F47415E95}"/>
              </a:ext>
            </a:extLst>
          </p:cNvPr>
          <p:cNvSpPr>
            <a:spLocks noGrp="1"/>
          </p:cNvSpPr>
          <p:nvPr>
            <p:ph idx="1"/>
          </p:nvPr>
        </p:nvSpPr>
        <p:spPr>
          <a:xfrm>
            <a:off x="838200" y="687705"/>
            <a:ext cx="10515600" cy="4351338"/>
          </a:xfrm>
        </p:spPr>
        <p:txBody>
          <a:bodyPr>
            <a:normAutofit/>
          </a:bodyPr>
          <a:lstStyle/>
          <a:p>
            <a:pPr algn="just"/>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Lactoferrin / </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Also known </a:t>
            </a:r>
            <a:r>
              <a:rPr lang="en-US" sz="3200" dirty="0" err="1">
                <a:effectLst/>
                <a:latin typeface="Times New Roman" panose="02020603050405020304" pitchFamily="18" charset="0"/>
                <a:ea typeface="Times New Roman" panose="02020603050405020304" pitchFamily="18" charset="0"/>
                <a:cs typeface="Arial" panose="020B0604020202020204" pitchFamily="34" charset="0"/>
              </a:rPr>
              <a:t>lactotransferrin</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is protein with antimicrobial activity (bactericide &amp; fungicide), and is part of innate defense mainly at </a:t>
            </a:r>
            <a:r>
              <a:rPr lang="en-US" sz="3200" dirty="0" err="1">
                <a:effectLst/>
                <a:latin typeface="Times New Roman" panose="02020603050405020304" pitchFamily="18" charset="0"/>
                <a:ea typeface="Times New Roman" panose="02020603050405020304" pitchFamily="18" charset="0"/>
                <a:cs typeface="Arial" panose="020B0604020202020204" pitchFamily="34" charset="0"/>
              </a:rPr>
              <a:t>mucosas</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It is found in milk, many mucosal secretions such as saliva and tears and in secondary granules of PMN. Human </a:t>
            </a:r>
            <a:r>
              <a:rPr lang="en-US" sz="3200" dirty="0" err="1">
                <a:effectLst/>
                <a:latin typeface="Times New Roman" panose="02020603050405020304" pitchFamily="18" charset="0"/>
                <a:ea typeface="Times New Roman" panose="02020603050405020304" pitchFamily="18" charset="0"/>
                <a:cs typeface="Arial" panose="020B0604020202020204" pitchFamily="34" charset="0"/>
              </a:rPr>
              <a:t>colostrums</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has the highest concentration followed by human milk. Lactoferrin antimicrobial activity is due to its high affinity for Fe+3 (ferric state). When LF proteolysis produces lactoferricin, </a:t>
            </a:r>
            <a:r>
              <a:rPr lang="en-US" sz="3200" dirty="0" err="1">
                <a:effectLst/>
                <a:latin typeface="Times New Roman" panose="02020603050405020304" pitchFamily="18" charset="0"/>
                <a:ea typeface="Times New Roman" panose="02020603050405020304" pitchFamily="18" charset="0"/>
                <a:cs typeface="Arial" panose="020B0604020202020204" pitchFamily="34" charset="0"/>
              </a:rPr>
              <a:t>kaliocin</a:t>
            </a:r>
            <a:r>
              <a:rPr lang="en-US" sz="3200" dirty="0">
                <a:effectLst/>
                <a:latin typeface="Times New Roman" panose="02020603050405020304" pitchFamily="18" charset="0"/>
                <a:ea typeface="Times New Roman" panose="02020603050405020304" pitchFamily="18" charset="0"/>
                <a:cs typeface="Arial" panose="020B0604020202020204" pitchFamily="34" charset="0"/>
              </a:rPr>
              <a:t> (small peptide with antimicrobial activity).</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algn="just"/>
            <a:endParaRPr lang="en-US" sz="4400" dirty="0"/>
          </a:p>
        </p:txBody>
      </p:sp>
    </p:spTree>
    <p:extLst>
      <p:ext uri="{BB962C8B-B14F-4D97-AF65-F5344CB8AC3E}">
        <p14:creationId xmlns:p14="http://schemas.microsoft.com/office/powerpoint/2010/main" val="237674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247DEC-5778-4139-A385-E5E8797DFDBF}"/>
              </a:ext>
            </a:extLst>
          </p:cNvPr>
          <p:cNvSpPr>
            <a:spLocks noGrp="1"/>
          </p:cNvSpPr>
          <p:nvPr>
            <p:ph idx="1"/>
          </p:nvPr>
        </p:nvSpPr>
        <p:spPr/>
        <p:txBody>
          <a:bodyPr>
            <a:normAutofit/>
          </a:bodyPr>
          <a:lstStyle/>
          <a:p>
            <a:pPr marL="0" indent="0" algn="ctr">
              <a:buNone/>
            </a:pPr>
            <a:r>
              <a:rPr lang="en-US" sz="6600" dirty="0"/>
              <a:t>The End</a:t>
            </a:r>
          </a:p>
        </p:txBody>
      </p:sp>
    </p:spTree>
    <p:extLst>
      <p:ext uri="{BB962C8B-B14F-4D97-AF65-F5344CB8AC3E}">
        <p14:creationId xmlns:p14="http://schemas.microsoft.com/office/powerpoint/2010/main" val="2611824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24B25A-E563-4B94-A064-5BD419778E1D}"/>
              </a:ext>
            </a:extLst>
          </p:cNvPr>
          <p:cNvSpPr>
            <a:spLocks noGrp="1"/>
          </p:cNvSpPr>
          <p:nvPr>
            <p:ph idx="1"/>
          </p:nvPr>
        </p:nvSpPr>
        <p:spPr>
          <a:xfrm>
            <a:off x="665480" y="514985"/>
            <a:ext cx="10515600" cy="4351338"/>
          </a:xfrm>
        </p:spPr>
        <p:txBody>
          <a:bodyPr>
            <a:normAutofit lnSpcReduction="10000"/>
          </a:bodyPr>
          <a:lstStyle/>
          <a:p>
            <a:pPr marL="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A/ Chemical barriers to infection</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Saliva/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is produced by the salivary glands, saliva helps by</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Arial" panose="020B0604020202020204" pitchFamily="34" charset="0"/>
              <a:buChar char="•"/>
              <a:tabLst>
                <a:tab pos="4572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Dilute and wash away the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both the surface of the teeth and the mucus membrane of the mouth, this help and prevent colonization by microbes.</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Arial" panose="020B0604020202020204" pitchFamily="34" charset="0"/>
              <a:buChar char="•"/>
              <a:tabLst>
                <a:tab pos="4572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Contain enzymes – lysozyme – that damage the microbial cell wall and membrane and cause leakage of cytoplasm.</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Arial" panose="020B0604020202020204" pitchFamily="34" charset="0"/>
              <a:buChar char="•"/>
              <a:tabLst>
                <a:tab pos="4572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Contain antibodies that opsonize microbes.</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49107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48181B-1EE8-4C13-9CFE-7432C3BEF9C5}"/>
              </a:ext>
            </a:extLst>
          </p:cNvPr>
          <p:cNvSpPr>
            <a:spLocks noGrp="1"/>
          </p:cNvSpPr>
          <p:nvPr>
            <p:ph idx="1"/>
          </p:nvPr>
        </p:nvSpPr>
        <p:spPr>
          <a:xfrm>
            <a:off x="685800" y="464184"/>
            <a:ext cx="10515600" cy="5611495"/>
          </a:xfrm>
        </p:spPr>
        <p:txBody>
          <a:bodyPr>
            <a:normAutofit fontScale="92500"/>
          </a:bodyPr>
          <a:lstStyle/>
          <a:p>
            <a:pPr marL="0" marR="0" algn="just">
              <a:lnSpc>
                <a:spcPct val="150000"/>
              </a:lnSpc>
              <a:spcBef>
                <a:spcPts val="0"/>
              </a:spcBef>
              <a:spcAft>
                <a:spcPts val="100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Tears / </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Secrete by tear duct that are found inside corners of the eye, near the nose. The functions of tears are: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Arial" panose="020B0604020202020204" pitchFamily="34" charset="0"/>
              <a:buChar char="•"/>
              <a:tabLst>
                <a:tab pos="45720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Washing the eyes, so removing the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before they can penetrate into the soft tissue of the eye ball.</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1000"/>
              </a:spcAft>
              <a:buFont typeface="Arial" panose="020B0604020202020204" pitchFamily="34" charset="0"/>
              <a:buChar char="•"/>
              <a:tabLst>
                <a:tab pos="45720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Contain lysozyme which lyses bacteria.</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gn="just">
              <a:lnSpc>
                <a:spcPct val="150000"/>
              </a:lnSpc>
              <a:spcBef>
                <a:spcPts val="0"/>
              </a:spcBef>
              <a:spcAft>
                <a:spcPts val="100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Sebum / </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Is produced by sebaceous gland that prevent hair from drying, also forms a protective film over the surface of the skin, the component of the sebum is unsaturated fatty acids (like caprylic acid) which inhibit the growth of pathogenic bacteria and fungi, and fatty acid denature proteins of the cell membrane.</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The </a:t>
            </a: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sweat glands</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of the skin produce </a:t>
            </a: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perspiration</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which help maintain body temperature, eliminate certain waste and flush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m.o</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from the surface of the skin. Perspiration also contains lysozyme which inhibit the growth of G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ve</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bacteria.</a:t>
            </a:r>
            <a:r>
              <a:rPr lang="en-US" sz="2000" b="1" kern="1200" dirty="0">
                <a:solidFill>
                  <a:srgbClr val="984807"/>
                </a:solidFill>
                <a:effectLst/>
                <a:latin typeface="Times New Roman" panose="02020603050405020304" pitchFamily="18" charset="0"/>
                <a:ea typeface="+mn-ea"/>
                <a:cs typeface="Arial" panose="020B0604020202020204" pitchFamily="34" charset="0"/>
              </a:rPr>
              <a:t>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200" dirty="0"/>
          </a:p>
        </p:txBody>
      </p:sp>
    </p:spTree>
    <p:extLst>
      <p:ext uri="{BB962C8B-B14F-4D97-AF65-F5344CB8AC3E}">
        <p14:creationId xmlns:p14="http://schemas.microsoft.com/office/powerpoint/2010/main" val="142622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FC5508-8790-47D8-9026-69FAC08B0CE6}"/>
              </a:ext>
            </a:extLst>
          </p:cNvPr>
          <p:cNvSpPr>
            <a:spLocks noGrp="1"/>
          </p:cNvSpPr>
          <p:nvPr>
            <p:ph idx="1"/>
          </p:nvPr>
        </p:nvSpPr>
        <p:spPr>
          <a:xfrm>
            <a:off x="838200" y="514984"/>
            <a:ext cx="10515600" cy="5794375"/>
          </a:xfrm>
        </p:spPr>
        <p:txBody>
          <a:bodyPr>
            <a:normAutofit fontScale="92500" lnSpcReduction="10000"/>
          </a:bodyPr>
          <a:lstStyle/>
          <a:p>
            <a:pPr marL="22860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Vaginal secretions /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Lactic acid removes microbes from genital tract by maintain acidic environment to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m.o.</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An acid environment kills most pathogenic microbes while promoting the growth of non-pathogenic bacteria lik</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e Lactobacillus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in the vagina.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Spermine /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 pH dependent polyamine found in seminal fluids which inhibits the growth of G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ve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bacteria.</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Lysozyme /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Also known as muramidase or N-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acetyle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muramide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glycanhydrolase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Is a basic protein present in a number of secretions such as tears, saliva, urine and mucus, it is also found in cytoplasmic granules of the polymorphonuclear neutrophils (PMN). Large amounts of lysozyme can be found in egg whites. This enzyme damage bacterial cell walls (G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ve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by catalyzing or hydrolysis of the glycosidic bond that connects N-acetylmuramic acid and N-</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acetylglycose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amine.</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600" dirty="0"/>
          </a:p>
        </p:txBody>
      </p:sp>
    </p:spTree>
    <p:extLst>
      <p:ext uri="{BB962C8B-B14F-4D97-AF65-F5344CB8AC3E}">
        <p14:creationId xmlns:p14="http://schemas.microsoft.com/office/powerpoint/2010/main" val="2500206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ADE5F-8BAA-4E40-9EE9-F047E2AF377A}"/>
              </a:ext>
            </a:extLst>
          </p:cNvPr>
          <p:cNvSpPr>
            <a:spLocks noGrp="1"/>
          </p:cNvSpPr>
          <p:nvPr>
            <p:ph idx="1"/>
          </p:nvPr>
        </p:nvSpPr>
        <p:spPr>
          <a:xfrm>
            <a:off x="767080" y="474344"/>
            <a:ext cx="10515600" cy="5692775"/>
          </a:xfrm>
        </p:spPr>
        <p:txBody>
          <a:bodyPr>
            <a:normAutofit/>
          </a:bodyPr>
          <a:lstStyle/>
          <a:p>
            <a:pPr algn="just"/>
            <a:r>
              <a:rPr lang="en-US" dirty="0">
                <a:effectLst/>
                <a:latin typeface="Calibri" panose="020F0502020204030204" pitchFamily="34" charset="0"/>
                <a:ea typeface="Times New Roman" panose="02020603050405020304" pitchFamily="18" charset="0"/>
                <a:cs typeface="Arial" panose="020B0604020202020204" pitchFamily="34" charset="0"/>
              </a:rPr>
              <a:t> </a:t>
            </a:r>
            <a:r>
              <a:rPr lang="en-US" b="1" dirty="0">
                <a:effectLst/>
                <a:latin typeface="Times New Roman" panose="02020603050405020304" pitchFamily="18" charset="0"/>
                <a:ea typeface="Times New Roman" panose="02020603050405020304" pitchFamily="18" charset="0"/>
                <a:cs typeface="Arial" panose="020B0604020202020204" pitchFamily="34" charset="0"/>
              </a:rPr>
              <a:t>Opsonin /</a:t>
            </a:r>
            <a:r>
              <a:rPr lang="en-US" dirty="0">
                <a:effectLst/>
                <a:latin typeface="Times New Roman" panose="02020603050405020304" pitchFamily="18" charset="0"/>
                <a:ea typeface="Times New Roman" panose="02020603050405020304" pitchFamily="18" charset="0"/>
                <a:cs typeface="Arial" panose="020B0604020202020204" pitchFamily="34" charset="0"/>
              </a:rPr>
              <a:t> Is any molecule that act as a binding enhancer for the process of phagocytosis, for example, by coating the negatively-charged molecules on the membrane. Opsonin like antibodies IgG &amp; IgA, complements fragments, C3b, C4b and mannose-binding lectin. Both the membrane of a phagocytosing cell and its target have negative charge (zeta-potential) making it difficult for the two cells to come close together. During the process of opsonization, </a:t>
            </a:r>
            <a:r>
              <a:rPr lang="en-US" dirty="0" err="1">
                <a:effectLst/>
                <a:latin typeface="Times New Roman" panose="02020603050405020304" pitchFamily="18" charset="0"/>
                <a:ea typeface="Times New Roman" panose="02020603050405020304" pitchFamily="18" charset="0"/>
                <a:cs typeface="Arial" panose="020B0604020202020204" pitchFamily="34" charset="0"/>
              </a:rPr>
              <a:t>Ags</a:t>
            </a:r>
            <a:r>
              <a:rPr lang="en-US" dirty="0">
                <a:effectLst/>
                <a:latin typeface="Times New Roman" panose="02020603050405020304" pitchFamily="18" charset="0"/>
                <a:ea typeface="Times New Roman" panose="02020603050405020304" pitchFamily="18" charset="0"/>
                <a:cs typeface="Arial" panose="020B0604020202020204" pitchFamily="34" charset="0"/>
              </a:rPr>
              <a:t> are bound by Ab and/or complement molecules. Phagocytic cells express receptors that bind opsonin molecules, these include Fc receptors, with the Ag coated in these molecules, binding of the Ag to the phagocyte is greatly enhanced. Most phagocytic binding cannot occur without opsonization of the Ag.</a:t>
            </a:r>
            <a:r>
              <a:rPr lang="en-US" dirty="0">
                <a:effectLst/>
                <a:latin typeface="Calibri" panose="020F0502020204030204" pitchFamily="34" charset="0"/>
                <a:ea typeface="Times New Roman" panose="02020603050405020304" pitchFamily="18" charset="0"/>
                <a:cs typeface="Arial" panose="020B0604020202020204" pitchFamily="34" charset="0"/>
              </a:rPr>
              <a:t> </a:t>
            </a:r>
          </a:p>
          <a:p>
            <a:pPr algn="just"/>
            <a:endParaRPr lang="en-US" sz="4000" dirty="0"/>
          </a:p>
        </p:txBody>
      </p:sp>
    </p:spTree>
    <p:extLst>
      <p:ext uri="{BB962C8B-B14F-4D97-AF65-F5344CB8AC3E}">
        <p14:creationId xmlns:p14="http://schemas.microsoft.com/office/powerpoint/2010/main" val="4052284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FC09E4-AC00-4208-A395-2720F969388B}"/>
              </a:ext>
            </a:extLst>
          </p:cNvPr>
          <p:cNvSpPr>
            <a:spLocks noGrp="1"/>
          </p:cNvSpPr>
          <p:nvPr>
            <p:ph idx="1"/>
          </p:nvPr>
        </p:nvSpPr>
        <p:spPr>
          <a:xfrm>
            <a:off x="838200" y="372745"/>
            <a:ext cx="10515600" cy="4351338"/>
          </a:xfrm>
        </p:spPr>
        <p:txBody>
          <a:bodyPr>
            <a:normAutofit fontScale="92500" lnSpcReduction="20000"/>
          </a:bodyPr>
          <a:lstStyle/>
          <a:p>
            <a:pPr marL="22860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B-Lysin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Is a protein produced by platelet when they rupture during coagulation, can lyses many G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ve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bacteria by acting as a cationic detergent.</a:t>
            </a:r>
            <a:r>
              <a:rPr lang="en-US" sz="2400" dirty="0">
                <a:effectLst/>
                <a:latin typeface="Calibri" panose="020F0502020204030204" pitchFamily="34" charset="0"/>
                <a:ea typeface="Times New Roman" panose="02020603050405020304" pitchFamily="18" charset="0"/>
                <a:cs typeface="Arial" panose="020B0604020202020204" pitchFamily="34" charset="0"/>
              </a:rPr>
              <a:t> </a:t>
            </a:r>
            <a:r>
              <a:rPr lang="en-US" sz="2400" b="1" dirty="0" err="1">
                <a:effectLst/>
                <a:latin typeface="Times New Roman" panose="02020603050405020304" pitchFamily="18" charset="0"/>
                <a:ea typeface="Times New Roman" panose="02020603050405020304" pitchFamily="18" charset="0"/>
                <a:cs typeface="Arial" panose="020B0604020202020204" pitchFamily="34" charset="0"/>
              </a:rPr>
              <a:t>Lactoperoxidase</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Is found in saliva and milk. Its mechanism of action is similar to that of myeloperoxidase (equal to catalase). It splits H2O2 and release toxic oxygen metabolite (O-, O-3, OH-) which destroy bacteria.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Humoral factor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contribute to nonspecific immunity, like antibody &amp; complement. Normal serum can kill and lyses some G –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ve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bacteria, this property is the result of the combined action of Ab &amp; complement fragments, both of which are present in normal serum. The activities destroyed by heating the serum at 56 C</a:t>
            </a:r>
            <a:r>
              <a:rPr lang="en-US" sz="2400" dirty="0">
                <a:effectLst/>
                <a:latin typeface="Cambria Math" panose="02040503050406030204" pitchFamily="18" charset="0"/>
                <a:ea typeface="Times New Roman" panose="02020603050405020304" pitchFamily="18" charset="0"/>
                <a:cs typeface="Cambria Math" panose="02040503050406030204" pitchFamily="18" charset="0"/>
              </a:rPr>
              <a:t>⁰</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for 30 min.</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algn="just"/>
            <a:endParaRPr lang="en-US" sz="3600" dirty="0"/>
          </a:p>
        </p:txBody>
      </p:sp>
    </p:spTree>
    <p:extLst>
      <p:ext uri="{BB962C8B-B14F-4D97-AF65-F5344CB8AC3E}">
        <p14:creationId xmlns:p14="http://schemas.microsoft.com/office/powerpoint/2010/main" val="3401911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E106A3-895C-4A27-8410-64300C63A9C0}"/>
              </a:ext>
            </a:extLst>
          </p:cNvPr>
          <p:cNvSpPr>
            <a:spLocks noGrp="1"/>
          </p:cNvSpPr>
          <p:nvPr>
            <p:ph idx="1"/>
          </p:nvPr>
        </p:nvSpPr>
        <p:spPr>
          <a:xfrm>
            <a:off x="838200" y="596264"/>
            <a:ext cx="10515600" cy="5316855"/>
          </a:xfrm>
        </p:spPr>
        <p:txBody>
          <a:bodyPr>
            <a:normAutofit/>
          </a:bodyPr>
          <a:lstStyle/>
          <a:p>
            <a:pPr marL="228600" marR="0" algn="just">
              <a:lnSpc>
                <a:spcPct val="150000"/>
              </a:lnSpc>
              <a:spcBef>
                <a:spcPts val="0"/>
              </a:spcBef>
              <a:spcAft>
                <a:spcPts val="1000"/>
              </a:spcAft>
            </a:pP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Interferon –INF-</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 Termed interferon because they “interfere” with viral replication. Are natural proteins produced by the cells of the immune system in response to challenges by foreign agents such as viruses, tumor cells and parasites. INF is produced by a cell in response to the presence of double-strand RNA, a key indicator of viral infection. INF produced by virally infected cells to protect other cells in the area. Mechanisms of INF</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      1- secreted  IFNs bind to cell surface IFN-receptor,</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       2- induce  host cell proteins that inhibit viral replication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      3- active  Natural Killer (NK) cells to lyse infected cells  and to secrete   cytokines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    4-IFNs serve as a firebreak to prevent spread of virus in tissue.</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algn="just"/>
            <a:endParaRPr lang="en-US" sz="3200" dirty="0"/>
          </a:p>
        </p:txBody>
      </p:sp>
    </p:spTree>
    <p:extLst>
      <p:ext uri="{BB962C8B-B14F-4D97-AF65-F5344CB8AC3E}">
        <p14:creationId xmlns:p14="http://schemas.microsoft.com/office/powerpoint/2010/main" val="3598187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a:extLst>
              <a:ext uri="{FF2B5EF4-FFF2-40B4-BE49-F238E27FC236}">
                <a16:creationId xmlns:a16="http://schemas.microsoft.com/office/drawing/2014/main" id="{8E1E954F-1DAD-4F34-AF70-3AB46FD63BC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2480" y="791601"/>
            <a:ext cx="6685478" cy="5018565"/>
          </a:xfrm>
          <a:prstGeom prst="rect">
            <a:avLst/>
          </a:prstGeom>
          <a:noFill/>
        </p:spPr>
      </p:pic>
    </p:spTree>
    <p:extLst>
      <p:ext uri="{BB962C8B-B14F-4D97-AF65-F5344CB8AC3E}">
        <p14:creationId xmlns:p14="http://schemas.microsoft.com/office/powerpoint/2010/main" val="2604926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C309C61D-E540-43D4-9A9B-5A79BACE5B9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7440" y="354721"/>
            <a:ext cx="7437120" cy="5582797"/>
          </a:xfrm>
          <a:prstGeom prst="rect">
            <a:avLst/>
          </a:prstGeom>
          <a:noFill/>
        </p:spPr>
      </p:pic>
    </p:spTree>
    <p:extLst>
      <p:ext uri="{BB962C8B-B14F-4D97-AF65-F5344CB8AC3E}">
        <p14:creationId xmlns:p14="http://schemas.microsoft.com/office/powerpoint/2010/main" val="2463568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1101</Words>
  <Application>Microsoft Office PowerPoint</Application>
  <PresentationFormat>Widescreen</PresentationFormat>
  <Paragraphs>36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 Math</vt:lpstr>
      <vt:lpstr>Times New Roman</vt:lpstr>
      <vt:lpstr>Office Theme</vt:lpstr>
      <vt:lpstr>Lecture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dc:title>
  <dc:creator>Bayad-PC</dc:creator>
  <cp:lastModifiedBy>Bayad-PC</cp:lastModifiedBy>
  <cp:revision>4</cp:revision>
  <dcterms:created xsi:type="dcterms:W3CDTF">2021-11-22T06:17:39Z</dcterms:created>
  <dcterms:modified xsi:type="dcterms:W3CDTF">2021-11-22T06:26:22Z</dcterms:modified>
</cp:coreProperties>
</file>