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62BF-1B37-4C2C-89DC-BA1610B3FD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718FF3-8B9E-41E0-841A-359970133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204618-21AF-4E88-B9B6-67708B3A8393}"/>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A6A88F9C-B460-4452-8CB0-A46994490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47096-A46E-4876-8893-D9504A165FD7}"/>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306440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F6CA-4AE5-4C4D-A2B7-815F1A56A3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C2037D-EA03-4893-AF60-1798A1828F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EC5CB-7A3D-4090-B02C-8DB8BA5630A5}"/>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0193D91E-0820-48F7-B49B-4037DFDF4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E1D90-0BDA-42EF-A04C-13080014FD3A}"/>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214812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229240-FF40-4E8D-8E69-36EF5B0FA4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F78FB3-00B5-4E30-9CE9-049E03970D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5A90F-2B73-4E36-8387-B3A3BC719496}"/>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43BCC2C1-676D-45B1-BCEE-0169F8D85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ADED25-4419-4E92-A8C3-D251AF6857DE}"/>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173441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AA94-2AAC-4A5D-ACDA-F235EA5F19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C21AF-87ED-419D-9599-EFADD94EF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D6B03F-3F02-4021-AFD2-56C9D809BEBC}"/>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2BECB078-1466-4F48-85A9-24CAD2B7B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9A247-8930-4B76-9E18-A6183D2B7031}"/>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344686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40290-67D3-4763-9D98-F1007D1036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D730E-7BC6-4A99-BF6C-85D2118B4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B97AC6-3D8D-4712-9805-4ED19235232F}"/>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098FB290-B603-4DE6-80D5-90C614046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0909E-466B-4283-968A-978D90F5A431}"/>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2993201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3174-B696-4D21-ADE4-6C6DC73ABC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E0770F-DF63-490B-85E7-90CE5A88B5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9C8547-3E92-4545-9265-15C3F5A1BD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EF18CC-8F88-4CAB-BB3B-B7152288D5CE}"/>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6" name="Footer Placeholder 5">
            <a:extLst>
              <a:ext uri="{FF2B5EF4-FFF2-40B4-BE49-F238E27FC236}">
                <a16:creationId xmlns:a16="http://schemas.microsoft.com/office/drawing/2014/main" id="{03277347-7B34-4481-9AB7-79C8016F3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EA2009-C461-4EB1-96F2-D1E5C8BDD7EE}"/>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339199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4D770-3018-4C1A-8D1E-54AE597D30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DEC6E-FDE2-4E92-AE36-F86D58447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39BCCF-E60C-4F5E-9CB4-CEF328A08E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291376-E9FA-4CC4-BDD5-B23E4EAB7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A97504-F8A6-4D78-BD00-CE7CA66F43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FBADAC-8476-486E-8657-75DF3392D9CC}"/>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8" name="Footer Placeholder 7">
            <a:extLst>
              <a:ext uri="{FF2B5EF4-FFF2-40B4-BE49-F238E27FC236}">
                <a16:creationId xmlns:a16="http://schemas.microsoft.com/office/drawing/2014/main" id="{BF690A71-91B5-4844-AE7D-41292E935E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CCD79B-3943-4490-B79F-A36C927E8BEE}"/>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416582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F28-D054-4798-9B0B-385823E97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DEB67D-2FE7-4FEF-824A-BBDADFA98D34}"/>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4" name="Footer Placeholder 3">
            <a:extLst>
              <a:ext uri="{FF2B5EF4-FFF2-40B4-BE49-F238E27FC236}">
                <a16:creationId xmlns:a16="http://schemas.microsoft.com/office/drawing/2014/main" id="{6803F233-DF07-47EF-B5F1-DBE39C8289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E73AB6-3C53-4215-AB39-92235C2D26E4}"/>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349472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CFA76-1C07-4D34-8542-6E2C587B0778}"/>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3" name="Footer Placeholder 2">
            <a:extLst>
              <a:ext uri="{FF2B5EF4-FFF2-40B4-BE49-F238E27FC236}">
                <a16:creationId xmlns:a16="http://schemas.microsoft.com/office/drawing/2014/main" id="{81ED3029-523B-427C-9C91-CDDC73922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21B8B8-7618-41E0-B206-2B4E7CE18DDA}"/>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401260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290B-D3AA-4380-944D-3BC54CAFF8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6D93E-7591-4043-99FD-6919DFF341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62532-1AA3-4C22-AB41-C2AB08FAF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0757A1-E431-497F-8706-D049E4E584EB}"/>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6" name="Footer Placeholder 5">
            <a:extLst>
              <a:ext uri="{FF2B5EF4-FFF2-40B4-BE49-F238E27FC236}">
                <a16:creationId xmlns:a16="http://schemas.microsoft.com/office/drawing/2014/main" id="{1BF17EF2-DD29-4A57-A26B-97F3724332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452DC-9CB1-41F4-A28B-BEBD5DCED83F}"/>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134430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3429-3383-41FD-A996-1C06852BDA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A9B18E-5262-4E32-B642-34032ABE43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ED1D85-5753-4C9B-947A-EB7DFFE2D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29C9EA-12A8-47E5-ABC9-4F6F66EC1554}"/>
              </a:ext>
            </a:extLst>
          </p:cNvPr>
          <p:cNvSpPr>
            <a:spLocks noGrp="1"/>
          </p:cNvSpPr>
          <p:nvPr>
            <p:ph type="dt" sz="half" idx="10"/>
          </p:nvPr>
        </p:nvSpPr>
        <p:spPr/>
        <p:txBody>
          <a:bodyPr/>
          <a:lstStyle/>
          <a:p>
            <a:fld id="{64CDC1D0-4D6C-44BA-9076-60EB501FCD6A}" type="datetimeFigureOut">
              <a:rPr lang="en-US" smtClean="0"/>
              <a:t>11/15/2021</a:t>
            </a:fld>
            <a:endParaRPr lang="en-US"/>
          </a:p>
        </p:txBody>
      </p:sp>
      <p:sp>
        <p:nvSpPr>
          <p:cNvPr id="6" name="Footer Placeholder 5">
            <a:extLst>
              <a:ext uri="{FF2B5EF4-FFF2-40B4-BE49-F238E27FC236}">
                <a16:creationId xmlns:a16="http://schemas.microsoft.com/office/drawing/2014/main" id="{D61DB5FB-CAF6-4EAF-9193-546CE7F4F6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DAA8CC-3FD3-412E-88D1-445DF007E571}"/>
              </a:ext>
            </a:extLst>
          </p:cNvPr>
          <p:cNvSpPr>
            <a:spLocks noGrp="1"/>
          </p:cNvSpPr>
          <p:nvPr>
            <p:ph type="sldNum" sz="quarter" idx="12"/>
          </p:nvPr>
        </p:nvSpPr>
        <p:spPr/>
        <p:txBody>
          <a:bodyPr/>
          <a:lstStyle/>
          <a:p>
            <a:fld id="{C70C5448-0175-4B74-83FA-628118DBA910}" type="slidenum">
              <a:rPr lang="en-US" smtClean="0"/>
              <a:t>‹#›</a:t>
            </a:fld>
            <a:endParaRPr lang="en-US"/>
          </a:p>
        </p:txBody>
      </p:sp>
    </p:spTree>
    <p:extLst>
      <p:ext uri="{BB962C8B-B14F-4D97-AF65-F5344CB8AC3E}">
        <p14:creationId xmlns:p14="http://schemas.microsoft.com/office/powerpoint/2010/main" val="423379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B0F3CD-68B7-49C0-B7B7-9E1D53F5EB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7F85BF-2B22-4D43-81A2-2E225F07D1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D0A3E-810A-4987-A438-670BA92563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DC1D0-4D6C-44BA-9076-60EB501FCD6A}" type="datetimeFigureOut">
              <a:rPr lang="en-US" smtClean="0"/>
              <a:t>11/15/2021</a:t>
            </a:fld>
            <a:endParaRPr lang="en-US"/>
          </a:p>
        </p:txBody>
      </p:sp>
      <p:sp>
        <p:nvSpPr>
          <p:cNvPr id="5" name="Footer Placeholder 4">
            <a:extLst>
              <a:ext uri="{FF2B5EF4-FFF2-40B4-BE49-F238E27FC236}">
                <a16:creationId xmlns:a16="http://schemas.microsoft.com/office/drawing/2014/main" id="{6AEB2E30-A8D6-4239-94D9-9062157F2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B49501-647F-4D39-B95B-76D58FCF64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C5448-0175-4B74-83FA-628118DBA910}" type="slidenum">
              <a:rPr lang="en-US" smtClean="0"/>
              <a:t>‹#›</a:t>
            </a:fld>
            <a:endParaRPr lang="en-US"/>
          </a:p>
        </p:txBody>
      </p:sp>
    </p:spTree>
    <p:extLst>
      <p:ext uri="{BB962C8B-B14F-4D97-AF65-F5344CB8AC3E}">
        <p14:creationId xmlns:p14="http://schemas.microsoft.com/office/powerpoint/2010/main" val="242709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C27E1-58FD-4FD4-965E-ADF773815A9F}"/>
              </a:ext>
            </a:extLst>
          </p:cNvPr>
          <p:cNvSpPr>
            <a:spLocks noGrp="1"/>
          </p:cNvSpPr>
          <p:nvPr>
            <p:ph type="ctrTitle"/>
          </p:nvPr>
        </p:nvSpPr>
        <p:spPr/>
        <p:txBody>
          <a:bodyPr>
            <a:normAutofit/>
          </a:bodyPr>
          <a:lstStyle/>
          <a:p>
            <a:r>
              <a:rPr lang="en-US" sz="8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Immunology</a:t>
            </a:r>
            <a:br>
              <a:rPr lang="en-US" sz="8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br>
            <a:r>
              <a:rPr lang="en-US" sz="8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lecture 5</a:t>
            </a:r>
          </a:p>
        </p:txBody>
      </p:sp>
      <p:sp>
        <p:nvSpPr>
          <p:cNvPr id="3" name="Subtitle 2">
            <a:extLst>
              <a:ext uri="{FF2B5EF4-FFF2-40B4-BE49-F238E27FC236}">
                <a16:creationId xmlns:a16="http://schemas.microsoft.com/office/drawing/2014/main" id="{C7E665C5-AD8D-4EED-892C-9DF0B629A480}"/>
              </a:ext>
            </a:extLst>
          </p:cNvPr>
          <p:cNvSpPr>
            <a:spLocks noGrp="1"/>
          </p:cNvSpPr>
          <p:nvPr>
            <p:ph type="subTitle" idx="1"/>
          </p:nvPr>
        </p:nvSpPr>
        <p:spPr/>
        <p:txBody>
          <a:bodyPr>
            <a:normAutofit/>
          </a:bodyPr>
          <a:lstStyle/>
          <a:p>
            <a:r>
              <a:rPr lang="en-US" sz="3200" b="1" dirty="0">
                <a:solidFill>
                  <a:schemeClr val="accent1"/>
                </a:solidFill>
              </a:rPr>
              <a:t>Dr. Sarhang H. Azeez</a:t>
            </a:r>
          </a:p>
        </p:txBody>
      </p:sp>
    </p:spTree>
    <p:extLst>
      <p:ext uri="{BB962C8B-B14F-4D97-AF65-F5344CB8AC3E}">
        <p14:creationId xmlns:p14="http://schemas.microsoft.com/office/powerpoint/2010/main" val="2881402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20F3E2-2E06-4BD8-8472-53E6694E3612}"/>
              </a:ext>
            </a:extLst>
          </p:cNvPr>
          <p:cNvSpPr>
            <a:spLocks noGrp="1"/>
          </p:cNvSpPr>
          <p:nvPr>
            <p:ph idx="1"/>
          </p:nvPr>
        </p:nvSpPr>
        <p:spPr>
          <a:xfrm>
            <a:off x="685800" y="454025"/>
            <a:ext cx="10515600" cy="4351338"/>
          </a:xfrm>
        </p:spPr>
        <p:txBody>
          <a:bodyPr>
            <a:normAutofit/>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The foreign material which is trapped in by mucus is removed by mechanical stratagems such as ciliary movement. For examples: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Coughing and sneezing</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movement of the cilia remove the microbe and prevent them to enter the lung.</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Washing actions of tears, saliva, urine and other body</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fluids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which assist to help in flushing microbes from the body.</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Vomiting and diarrhea</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eliminate pathogenic organisms. </a:t>
            </a:r>
            <a:endParaRPr lang="en-US" sz="3600" dirty="0"/>
          </a:p>
        </p:txBody>
      </p:sp>
    </p:spTree>
    <p:extLst>
      <p:ext uri="{BB962C8B-B14F-4D97-AF65-F5344CB8AC3E}">
        <p14:creationId xmlns:p14="http://schemas.microsoft.com/office/powerpoint/2010/main" val="109195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A0C0DE-FF4F-4943-A342-0BEB989AC39B}"/>
              </a:ext>
            </a:extLst>
          </p:cNvPr>
          <p:cNvSpPr>
            <a:spLocks noGrp="1"/>
          </p:cNvSpPr>
          <p:nvPr>
            <p:ph idx="1"/>
          </p:nvPr>
        </p:nvSpPr>
        <p:spPr>
          <a:xfrm>
            <a:off x="838200" y="443138"/>
            <a:ext cx="10515600" cy="5195661"/>
          </a:xfrm>
        </p:spPr>
        <p:txBody>
          <a:bodyPr>
            <a:normAutofit/>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Beating of cilia of epithelial cells in the respiratory tract removes contaminating microorganisms that become trapped in the mucus. This mechanism can be damaged by air, smoking, viruses and alcohol. The damage leads the host to bacterial infection.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Note-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Some pathogens can survive on the moist secretions of a mucus membrane, and these pathogens may penetrate the membrane if they are present in large numbers. This penetration may be facilitated by toxin produced by such organisms. E.g., </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Entamoeba histolytica</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Enteroinvasive</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E. coli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and </a:t>
            </a:r>
            <a:r>
              <a:rPr lang="en-US" sz="2400" i="1" dirty="0">
                <a:effectLst/>
                <a:latin typeface="Times New Roman" panose="02020603050405020304" pitchFamily="18" charset="0"/>
                <a:ea typeface="Times New Roman" panose="02020603050405020304" pitchFamily="18" charset="0"/>
                <a:cs typeface="Arial" panose="020B0604020202020204" pitchFamily="34" charset="0"/>
              </a:rPr>
              <a:t>Treponema palladium.</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196361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4E261-E852-4A94-A7D3-E1F8094BE504}"/>
              </a:ext>
            </a:extLst>
          </p:cNvPr>
          <p:cNvSpPr>
            <a:spLocks noGrp="1"/>
          </p:cNvSpPr>
          <p:nvPr>
            <p:ph idx="1"/>
          </p:nvPr>
        </p:nvSpPr>
        <p:spPr>
          <a:xfrm>
            <a:off x="925285" y="791482"/>
            <a:ext cx="10515600" cy="4351338"/>
          </a:xfrm>
        </p:spPr>
        <p:txBody>
          <a:bodyPr>
            <a:normAutofit/>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I</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f the microorganisms penetrated the body, three or four defensive operation comes into play:</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 The destructive effect of soluble chemical factor such as bactericidal enzymes.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2- The mechanisms of phagocytosis.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3- Extracellular killing by natural killer cell.</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4- Inflammation.</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87007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8532A3-A088-46A6-BBBF-FC08308EFB64}"/>
              </a:ext>
            </a:extLst>
          </p:cNvPr>
          <p:cNvSpPr>
            <a:spLocks noGrp="1"/>
          </p:cNvSpPr>
          <p:nvPr>
            <p:ph idx="1"/>
          </p:nvPr>
        </p:nvSpPr>
        <p:spPr/>
        <p:txBody>
          <a:bodyPr>
            <a:normAutofit/>
          </a:bodyPr>
          <a:lstStyle/>
          <a:p>
            <a:pPr marL="0" indent="0" algn="ctr">
              <a:buNone/>
            </a:pPr>
            <a:r>
              <a:rPr lang="en-US" sz="7200" b="1" dirty="0">
                <a:ln w="22225">
                  <a:solidFill>
                    <a:schemeClr val="accent2"/>
                  </a:solidFill>
                  <a:prstDash val="solid"/>
                </a:ln>
                <a:solidFill>
                  <a:schemeClr val="accent2">
                    <a:lumMod val="40000"/>
                    <a:lumOff val="60000"/>
                  </a:schemeClr>
                </a:solidFill>
              </a:rPr>
              <a:t>The End</a:t>
            </a:r>
          </a:p>
        </p:txBody>
      </p:sp>
    </p:spTree>
    <p:extLst>
      <p:ext uri="{BB962C8B-B14F-4D97-AF65-F5344CB8AC3E}">
        <p14:creationId xmlns:p14="http://schemas.microsoft.com/office/powerpoint/2010/main" val="78562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A7C22-9C66-4AA0-8BA8-3D22EDE1566E}"/>
              </a:ext>
            </a:extLst>
          </p:cNvPr>
          <p:cNvSpPr>
            <a:spLocks noGrp="1"/>
          </p:cNvSpPr>
          <p:nvPr>
            <p:ph idx="1"/>
          </p:nvPr>
        </p:nvSpPr>
        <p:spPr>
          <a:xfrm>
            <a:off x="653143" y="432253"/>
            <a:ext cx="10515600" cy="4351338"/>
          </a:xfrm>
        </p:spPr>
        <p:txBody>
          <a:bodyPr>
            <a:normAutofit fontScale="92500" lnSpcReduction="10000"/>
          </a:bodyPr>
          <a:lstStyle/>
          <a:p>
            <a:pPr marL="0" marR="0" algn="just">
              <a:lnSpc>
                <a:spcPct val="150000"/>
              </a:lnSpc>
              <a:spcBef>
                <a:spcPts val="0"/>
              </a:spcBef>
              <a:spcAft>
                <a:spcPts val="1000"/>
              </a:spcAft>
            </a:pP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Components of Innate Immunity</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 External and internal body surface.</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 Soluble (humoral) mediators.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 Phagocytosis.</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 Extracellular killing.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en-US" sz="3200" dirty="0">
                <a:effectLst/>
                <a:latin typeface="Times New Roman" panose="02020603050405020304" pitchFamily="18" charset="0"/>
                <a:ea typeface="Times New Roman" panose="02020603050405020304" pitchFamily="18" charset="0"/>
                <a:cs typeface="Arial" panose="020B0604020202020204" pitchFamily="34" charset="0"/>
              </a:rPr>
              <a:t>  Inflammation.</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a:p>
            <a:pPr algn="just"/>
            <a:endParaRPr lang="en-US" sz="4400" dirty="0"/>
          </a:p>
        </p:txBody>
      </p:sp>
    </p:spTree>
    <p:extLst>
      <p:ext uri="{BB962C8B-B14F-4D97-AF65-F5344CB8AC3E}">
        <p14:creationId xmlns:p14="http://schemas.microsoft.com/office/powerpoint/2010/main" val="162007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C23E6-4273-49DC-A2D1-6AC897104FDB}"/>
              </a:ext>
            </a:extLst>
          </p:cNvPr>
          <p:cNvSpPr>
            <a:spLocks noGrp="1"/>
          </p:cNvSpPr>
          <p:nvPr>
            <p:ph idx="1"/>
          </p:nvPr>
        </p:nvSpPr>
        <p:spPr>
          <a:xfrm>
            <a:off x="566058" y="508453"/>
            <a:ext cx="10515600" cy="5565775"/>
          </a:xfrm>
        </p:spPr>
        <p:txBody>
          <a:bodyPr>
            <a:normAutofit fontScale="92500"/>
          </a:bodyPr>
          <a:lstStyle/>
          <a:p>
            <a:pPr marL="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A- </a:t>
            </a:r>
            <a:r>
              <a:rPr lang="en-US" b="1" dirty="0">
                <a:effectLst/>
                <a:latin typeface="Times New Roman" panose="02020603050405020304" pitchFamily="18" charset="0"/>
                <a:ea typeface="Times New Roman" panose="02020603050405020304" pitchFamily="18" charset="0"/>
                <a:cs typeface="Arial" panose="020B0604020202020204" pitchFamily="34" charset="0"/>
              </a:rPr>
              <a:t>External body surface</a:t>
            </a:r>
            <a:r>
              <a:rPr lang="en-US" dirty="0">
                <a:effectLst/>
                <a:latin typeface="Times New Roman" panose="02020603050405020304" pitchFamily="18" charset="0"/>
                <a:ea typeface="Times New Roman" panose="02020603050405020304" pitchFamily="18" charset="0"/>
                <a:cs typeface="Arial" panose="020B0604020202020204" pitchFamily="34" charset="0"/>
              </a:rPr>
              <a:t> – Barrier defense - or called mechanical barriers to infection- contribute to innate immunity by inhibiting the attachment and penetration of infectious agents.</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     The barrier defenses are those layers on the outer surface of the body that protect the deeper tissues. The intact skin is one of the most important barrier defenses, and the largest organ of the body. Skin is the first line of defense which prevents the entry of pathogen and it is impermeable to most infectious agents. The skin is made up of cells called epithelial cells.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sz="4000" dirty="0"/>
          </a:p>
        </p:txBody>
      </p:sp>
    </p:spTree>
    <p:extLst>
      <p:ext uri="{BB962C8B-B14F-4D97-AF65-F5344CB8AC3E}">
        <p14:creationId xmlns:p14="http://schemas.microsoft.com/office/powerpoint/2010/main" val="135073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FC61A-459C-4D82-98FE-854D0D7BD639}"/>
              </a:ext>
            </a:extLst>
          </p:cNvPr>
          <p:cNvSpPr>
            <a:spLocks noGrp="1"/>
          </p:cNvSpPr>
          <p:nvPr>
            <p:ph idx="1"/>
          </p:nvPr>
        </p:nvSpPr>
        <p:spPr>
          <a:xfrm>
            <a:off x="511629" y="432253"/>
            <a:ext cx="10515600" cy="5239204"/>
          </a:xfrm>
        </p:spPr>
        <p:txBody>
          <a:bodyPr>
            <a:normAutofit lnSpcReduction="10000"/>
          </a:bodyPr>
          <a:lstStyle/>
          <a:p>
            <a:pPr marL="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The intact skin consists of two distinct portions: -</a:t>
            </a:r>
            <a:r>
              <a:rPr lang="en-US"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cs typeface="Arial" panose="020B0604020202020204" pitchFamily="34" charset="0"/>
              </a:rPr>
              <a:t> Epidermis</a:t>
            </a:r>
            <a:r>
              <a:rPr lang="en-US" dirty="0">
                <a:effectLst/>
                <a:latin typeface="Times New Roman" panose="02020603050405020304" pitchFamily="18" charset="0"/>
                <a:ea typeface="Times New Roman" panose="02020603050405020304" pitchFamily="18" charset="0"/>
                <a:cs typeface="Arial" panose="020B0604020202020204" pitchFamily="34" charset="0"/>
              </a:rPr>
              <a:t> – outer, thinner portion of the skin that is direct contact with the external environment. The cells of this portion fit together with no space between the cells, making the layers of the skin impermeable or hard to penetrate, so the microorganisms can not pass between skin cells. A second aspect of skin structure that is important is its multi-layered nature, the layers cover each other and the newest layers are toward the inside the body.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sz="4000" dirty="0"/>
          </a:p>
        </p:txBody>
      </p:sp>
    </p:spTree>
    <p:extLst>
      <p:ext uri="{BB962C8B-B14F-4D97-AF65-F5344CB8AC3E}">
        <p14:creationId xmlns:p14="http://schemas.microsoft.com/office/powerpoint/2010/main" val="961671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543ECF-0F19-4FB5-841B-B8D86E5277EE}"/>
              </a:ext>
            </a:extLst>
          </p:cNvPr>
          <p:cNvSpPr>
            <a:spLocks noGrp="1"/>
          </p:cNvSpPr>
          <p:nvPr>
            <p:ph idx="1"/>
          </p:nvPr>
        </p:nvSpPr>
        <p:spPr>
          <a:xfrm>
            <a:off x="925286" y="541110"/>
            <a:ext cx="10515600" cy="5554889"/>
          </a:xfrm>
        </p:spPr>
        <p:txBody>
          <a:bodyPr>
            <a:normAutofit fontScale="92500" lnSpcReduction="10000"/>
          </a:bodyPr>
          <a:lstStyle/>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Cells of the epidermis</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the top – most layer of skin</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err="1">
                <a:effectLst/>
                <a:latin typeface="Times New Roman" panose="02020603050405020304" pitchFamily="18" charset="0"/>
                <a:ea typeface="Times New Roman" panose="02020603050405020304" pitchFamily="18" charset="0"/>
                <a:cs typeface="Arial" panose="020B0604020202020204" pitchFamily="34" charset="0"/>
              </a:rPr>
              <a:t>Kerationcytes</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 (95%)</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Predominantly act as barrier cells (the wall), contain a layer of protective protein called keratin, in addition the dryness of the skin, is a major factor in inhibiting microbial growth on the skin. When the skin is moist, skin infections are very common especially fungal infection such as athletic foot, these fungi hydrolyze keratin when water is available.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Dendritic cells (2-3%)</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main immune system cell (the lookout) that picks up foreign invaders and travels out of the skin to lymph nodes to alert the body that something is wrong in skin.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Melanocytes (1-2%)</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produce melatonin or pigment that protect the skin against sun damage (the paint on the wall).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2045040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BAFEFE-0661-4787-AE65-F51EB08F9F5C}"/>
              </a:ext>
            </a:extLst>
          </p:cNvPr>
          <p:cNvSpPr>
            <a:spLocks noGrp="1"/>
          </p:cNvSpPr>
          <p:nvPr>
            <p:ph idx="1"/>
          </p:nvPr>
        </p:nvSpPr>
        <p:spPr>
          <a:xfrm>
            <a:off x="740228" y="573768"/>
            <a:ext cx="10515600" cy="5674632"/>
          </a:xfrm>
        </p:spPr>
        <p:txBody>
          <a:bodyPr>
            <a:normAutofit fontScale="92500"/>
          </a:bodyPr>
          <a:lstStyle/>
          <a:p>
            <a:pPr marL="0" marR="0" algn="just">
              <a:lnSpc>
                <a:spcPct val="150000"/>
              </a:lnSpc>
              <a:spcBef>
                <a:spcPts val="0"/>
              </a:spcBef>
              <a:spcAft>
                <a:spcPts val="1000"/>
              </a:spcAft>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2 -Dermis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–The inner, thicker portion of the skin, which is composed of connective tissue.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Cells of dermis – the second layer of the skin</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Fibroblasts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give strength or toughness to skin.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Endothelial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–linings of blood vessels.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a:lnSpc>
                <a:spcPct val="150000"/>
              </a:lnSpc>
              <a:spcBef>
                <a:spcPts val="0"/>
              </a:spcBef>
              <a:spcAft>
                <a:spcPts val="100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T- cells</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immune system cells that fight foreign invaders (the troops).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      The bacteria most likely to cause infection are the staphylococci that normally inhabit the epidermis hair follicles, sweat and oil glands of the skin, infections of the skin and underlying tissues frequently occur as a result of burns, cuts, wounds or other conditions that break the skin.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3593978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B53F26-D4BA-46E4-8DC4-2BEF4F55565B}"/>
              </a:ext>
            </a:extLst>
          </p:cNvPr>
          <p:cNvSpPr>
            <a:spLocks noGrp="1"/>
          </p:cNvSpPr>
          <p:nvPr>
            <p:ph idx="1"/>
          </p:nvPr>
        </p:nvSpPr>
        <p:spPr>
          <a:xfrm>
            <a:off x="762000" y="747938"/>
            <a:ext cx="10515600" cy="5565775"/>
          </a:xfrm>
        </p:spPr>
        <p:txBody>
          <a:bodyPr>
            <a:normAutofit lnSpcReduction="10000"/>
          </a:bodyPr>
          <a:lstStyle/>
          <a:p>
            <a:pPr marL="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Many organisms live on or in the skin as members of the </a:t>
            </a:r>
            <a:r>
              <a:rPr lang="en-US" sz="2000" b="1" dirty="0">
                <a:effectLst/>
                <a:latin typeface="Times New Roman" panose="02020603050405020304" pitchFamily="18" charset="0"/>
                <a:ea typeface="Times New Roman" panose="02020603050405020304" pitchFamily="18" charset="0"/>
                <a:cs typeface="Arial" panose="020B0604020202020204" pitchFamily="34" charset="0"/>
              </a:rPr>
              <a:t>normal flora</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they are harmless as long as they do not cause disease or they do not enter the body. Normal flora suppresses the growth of pathogenic bacteria and fungi by: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1- Competition for essential nutrients.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2- Production of microbicidal substances.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3- Prevent the attachment of pathogen in their sites.</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Times New Roman" panose="02020603050405020304" pitchFamily="18" charset="0"/>
                <a:cs typeface="Arial" panose="020B0604020202020204" pitchFamily="34" charset="0"/>
              </a:rPr>
              <a:t>      Most bacteria fail to survive for long time on the intact skin because of the direct inhibitory effects (antibacterial and antifungal activity) of fatty acid and lactic acid in sweat and sebaceous secretions, which are interfere with the membrane of bacteria (G –</a:t>
            </a:r>
            <a:r>
              <a:rPr lang="en-US" sz="2000" dirty="0" err="1">
                <a:effectLst/>
                <a:latin typeface="Times New Roman" panose="02020603050405020304" pitchFamily="18" charset="0"/>
                <a:ea typeface="Times New Roman" panose="02020603050405020304" pitchFamily="18" charset="0"/>
                <a:cs typeface="Arial" panose="020B0604020202020204" pitchFamily="34" charset="0"/>
              </a:rPr>
              <a:t>ve</a:t>
            </a:r>
            <a:r>
              <a:rPr lang="en-US" sz="2000" dirty="0">
                <a:effectLst/>
                <a:latin typeface="Times New Roman" panose="02020603050405020304" pitchFamily="18" charset="0"/>
                <a:ea typeface="Times New Roman" panose="02020603050405020304" pitchFamily="18" charset="0"/>
                <a:cs typeface="Arial" panose="020B0604020202020204" pitchFamily="34" charset="0"/>
              </a:rPr>
              <a:t>). The low pH of the skin (between 3-5), which is due to this fatty acid, also has antimicrobial effect make the skin unpleasant media for pathogen.</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200" dirty="0"/>
          </a:p>
        </p:txBody>
      </p:sp>
    </p:spTree>
    <p:extLst>
      <p:ext uri="{BB962C8B-B14F-4D97-AF65-F5344CB8AC3E}">
        <p14:creationId xmlns:p14="http://schemas.microsoft.com/office/powerpoint/2010/main" val="204972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EA09D0-78AE-415C-8F84-D1251B84DB21}"/>
              </a:ext>
            </a:extLst>
          </p:cNvPr>
          <p:cNvSpPr>
            <a:spLocks noGrp="1"/>
          </p:cNvSpPr>
          <p:nvPr>
            <p:ph idx="1"/>
          </p:nvPr>
        </p:nvSpPr>
        <p:spPr>
          <a:xfrm>
            <a:off x="718457" y="497568"/>
            <a:ext cx="10515600" cy="4351338"/>
          </a:xfrm>
        </p:spPr>
        <p:txBody>
          <a:bodyPr>
            <a:normAutofit/>
          </a:bodyPr>
          <a:lstStyle/>
          <a:p>
            <a:pPr marL="0" marR="0" algn="just">
              <a:lnSpc>
                <a:spcPct val="150000"/>
              </a:lnSpc>
              <a:spcBef>
                <a:spcPts val="0"/>
              </a:spcBef>
              <a:spcAft>
                <a:spcPts val="1000"/>
              </a:spcAft>
            </a:pPr>
            <a:r>
              <a:rPr lang="en-US" b="1" dirty="0">
                <a:effectLst/>
                <a:latin typeface="Times New Roman" panose="02020603050405020304" pitchFamily="18" charset="0"/>
                <a:ea typeface="Times New Roman" panose="02020603050405020304" pitchFamily="18" charset="0"/>
                <a:cs typeface="Arial" panose="020B0604020202020204" pitchFamily="34" charset="0"/>
              </a:rPr>
              <a:t>B- Internal body surface (Mucosal surface)</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dirty="0">
                <a:effectLst/>
                <a:latin typeface="Times New Roman" panose="02020603050405020304" pitchFamily="18" charset="0"/>
                <a:ea typeface="Times New Roman" panose="02020603050405020304" pitchFamily="18" charset="0"/>
                <a:cs typeface="Arial" panose="020B0604020202020204" pitchFamily="34" charset="0"/>
              </a:rPr>
              <a:t>      The second barrier defense that is important is the </a:t>
            </a:r>
            <a:r>
              <a:rPr lang="en-US" b="1" dirty="0">
                <a:effectLst/>
                <a:latin typeface="Times New Roman" panose="02020603050405020304" pitchFamily="18" charset="0"/>
                <a:ea typeface="Times New Roman" panose="02020603050405020304" pitchFamily="18" charset="0"/>
                <a:cs typeface="Arial" panose="020B0604020202020204" pitchFamily="34" charset="0"/>
              </a:rPr>
              <a:t>mucous membrane</a:t>
            </a:r>
            <a:r>
              <a:rPr lang="en-US" dirty="0">
                <a:effectLst/>
                <a:latin typeface="Times New Roman" panose="02020603050405020304" pitchFamily="18" charset="0"/>
                <a:ea typeface="Times New Roman" panose="02020603050405020304" pitchFamily="18" charset="0"/>
                <a:cs typeface="Arial" panose="020B0604020202020204" pitchFamily="34" charset="0"/>
              </a:rPr>
              <a:t>. These membranes are found lining the tracts of the body (Respiratory, digestive tract-----</a:t>
            </a:r>
            <a:r>
              <a:rPr lang="en-US" dirty="0" err="1">
                <a:effectLst/>
                <a:latin typeface="Times New Roman" panose="02020603050405020304" pitchFamily="18" charset="0"/>
                <a:ea typeface="Times New Roman" panose="02020603050405020304" pitchFamily="18" charset="0"/>
                <a:cs typeface="Arial" panose="020B0604020202020204" pitchFamily="34" charset="0"/>
              </a:rPr>
              <a:t>etc</a:t>
            </a:r>
            <a:r>
              <a:rPr lang="en-US" dirty="0">
                <a:effectLst/>
                <a:latin typeface="Times New Roman" panose="02020603050405020304" pitchFamily="18" charset="0"/>
                <a:ea typeface="Times New Roman" panose="02020603050405020304" pitchFamily="18" charset="0"/>
                <a:cs typeface="Arial" panose="020B0604020202020204" pitchFamily="34" charset="0"/>
              </a:rPr>
              <a:t>). Mucosa membrane is also made of epithelial cells, but of a different sort than skin.</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sz="4000" dirty="0"/>
          </a:p>
        </p:txBody>
      </p:sp>
    </p:spTree>
    <p:extLst>
      <p:ext uri="{BB962C8B-B14F-4D97-AF65-F5344CB8AC3E}">
        <p14:creationId xmlns:p14="http://schemas.microsoft.com/office/powerpoint/2010/main" val="119311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F5649-3C8B-41CF-8C92-0C6246794A81}"/>
              </a:ext>
            </a:extLst>
          </p:cNvPr>
          <p:cNvSpPr>
            <a:spLocks noGrp="1"/>
          </p:cNvSpPr>
          <p:nvPr>
            <p:ph idx="1"/>
          </p:nvPr>
        </p:nvSpPr>
        <p:spPr>
          <a:xfrm>
            <a:off x="838200" y="530225"/>
            <a:ext cx="10515600" cy="4351338"/>
          </a:xfrm>
        </p:spPr>
        <p:txBody>
          <a:bodyPr>
            <a:normAutofit lnSpcReduction="10000"/>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Throughout the mucous membranes, there are specialized cells called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goblet cells</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these cells produce and secrete sticky thick liquid called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mucus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onto the surface of the membranes. </a:t>
            </a:r>
            <a:r>
              <a:rPr lang="en-US" sz="2400" b="1" dirty="0">
                <a:effectLst/>
                <a:latin typeface="Times New Roman" panose="02020603050405020304" pitchFamily="18" charset="0"/>
                <a:ea typeface="Times New Roman" panose="02020603050405020304" pitchFamily="18" charset="0"/>
                <a:cs typeface="Arial" panose="020B0604020202020204" pitchFamily="34" charset="0"/>
              </a:rPr>
              <a:t>The function of mucus is</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1- Keep the membranes moist, or prevents the tract from drying out.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2- Acts to trap foreign bodies (Dust, soot and microorganisms).</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Times New Roman" panose="02020603050405020304" pitchFamily="18" charset="0"/>
                <a:cs typeface="Arial" panose="020B0604020202020204" pitchFamily="34" charset="0"/>
              </a:rPr>
              <a:t>3- Acts as a protective barrier to block the adherence of bacteria to epithelial cells or preventing any contact between any pathogen and areas not covered by skin.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600" dirty="0"/>
          </a:p>
        </p:txBody>
      </p:sp>
    </p:spTree>
    <p:extLst>
      <p:ext uri="{BB962C8B-B14F-4D97-AF65-F5344CB8AC3E}">
        <p14:creationId xmlns:p14="http://schemas.microsoft.com/office/powerpoint/2010/main" val="3383487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1010</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Immunology lecture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Bayad-PC</dc:creator>
  <cp:lastModifiedBy>Bayad-PC</cp:lastModifiedBy>
  <cp:revision>4</cp:revision>
  <dcterms:created xsi:type="dcterms:W3CDTF">2021-11-15T05:45:12Z</dcterms:created>
  <dcterms:modified xsi:type="dcterms:W3CDTF">2021-11-15T05:56:51Z</dcterms:modified>
</cp:coreProperties>
</file>