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3" r:id="rId2"/>
  </p:sldMasterIdLst>
  <p:notesMasterIdLst>
    <p:notesMasterId r:id="rId18"/>
  </p:notesMasterIdLst>
  <p:sldIdLst>
    <p:sldId id="330" r:id="rId3"/>
    <p:sldId id="352" r:id="rId4"/>
    <p:sldId id="353" r:id="rId5"/>
    <p:sldId id="354" r:id="rId6"/>
    <p:sldId id="314" r:id="rId7"/>
    <p:sldId id="277" r:id="rId8"/>
    <p:sldId id="309" r:id="rId9"/>
    <p:sldId id="349" r:id="rId10"/>
    <p:sldId id="350" r:id="rId11"/>
    <p:sldId id="278" r:id="rId12"/>
    <p:sldId id="279" r:id="rId13"/>
    <p:sldId id="315" r:id="rId14"/>
    <p:sldId id="345" r:id="rId15"/>
    <p:sldId id="301" r:id="rId16"/>
    <p:sldId id="30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0B64B9-2E88-49B7-BA8A-DF114F3EFD53}" type="datetimeFigureOut">
              <a:rPr lang="en-US" smtClean="0"/>
              <a:t>5/24/2018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74E65-F6B3-47A6-B040-7D206FE0DF4F}" type="slidenum">
              <a:rPr lang="en-US" smtClean="0"/>
              <a:t>‹#›</a:t>
            </a:fld>
            <a:endParaRPr lang="en-US"/>
          </a:p>
        </p:txBody>
      </p:sp>
    </p:spTree>
    <p:extLst>
      <p:ext uri="{BB962C8B-B14F-4D97-AF65-F5344CB8AC3E}">
        <p14:creationId xmlns:p14="http://schemas.microsoft.com/office/powerpoint/2010/main" val="2010921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A4891B-50F4-4908-9845-F27995237D1D}" type="slidenum">
              <a:rPr lang="en-US" altLang="en-US" sz="1200"/>
              <a:pPr eaLnBrk="1" hangingPunct="1"/>
              <a:t>7</a:t>
            </a:fld>
            <a:endParaRPr lang="en-US" altLang="en-US" sz="120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E08B534-D56D-433A-999E-1A126AD7433D}" type="slidenum">
              <a:rPr lang="en-US" altLang="en-US" smtClean="0">
                <a:latin typeface="Tahoma" pitchFamily="34" charset="0"/>
              </a:rPr>
              <a:pPr>
                <a:spcBef>
                  <a:spcPct val="0"/>
                </a:spcBef>
              </a:pPr>
              <a:t>11</a:t>
            </a:fld>
            <a:endParaRPr lang="en-US" altLang="en-US" smtClean="0">
              <a:latin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1F575D-8C22-47F7-B0D8-3CE67CCCE331}" type="slidenum">
              <a:rPr lang="en-US" altLang="en-US">
                <a:latin typeface="Tahoma" pitchFamily="8" charset="0"/>
              </a:rPr>
              <a:pPr/>
              <a:t>13</a:t>
            </a:fld>
            <a:endParaRPr lang="en-US" altLang="en-US">
              <a:latin typeface="Tahoma" pitchFamily="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113058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74382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3515966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15C7B294-CD7F-4F55-9FF8-41D3CF4A5F86}"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666179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BBD7AD9-2D4F-4F51-9E87-0ECDE85FDBF8}" type="datetimeFigureOut">
              <a:rPr lang="en-US" smtClean="0"/>
              <a:t>5/24/2018</a:t>
            </a:fld>
            <a:endParaRPr lang="en-US"/>
          </a:p>
        </p:txBody>
      </p:sp>
      <p:sp>
        <p:nvSpPr>
          <p:cNvPr id="8" name="Slide Number Placeholder 7"/>
          <p:cNvSpPr>
            <a:spLocks noGrp="1"/>
          </p:cNvSpPr>
          <p:nvPr>
            <p:ph type="sldNum" sz="quarter" idx="11"/>
          </p:nvPr>
        </p:nvSpPr>
        <p:spPr/>
        <p:txBody>
          <a:bodyPr/>
          <a:lstStyle/>
          <a:p>
            <a:fld id="{04B1DBEB-59B4-49A3-A20F-B8940311734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BD7AD9-2D4F-4F51-9E87-0ECDE85FDBF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1DBEB-59B4-49A3-A20F-B8940311734E}"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BBD7AD9-2D4F-4F51-9E87-0ECDE85FDBF8}"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B1DBEB-59B4-49A3-A20F-B8940311734E}"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BD7AD9-2D4F-4F51-9E87-0ECDE85FDBF8}"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B1DBEB-59B4-49A3-A20F-B8940311734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D7AD9-2D4F-4F51-9E87-0ECDE85FDBF8}"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1DBEB-59B4-49A3-A20F-B894031173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3429332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D7AD9-2D4F-4F51-9E87-0ECDE85FDBF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1DBEB-59B4-49A3-A20F-B8940311734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D7AD9-2D4F-4F51-9E87-0ECDE85FDBF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1DBEB-59B4-49A3-A20F-B8940311734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14758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BD7AD9-2D4F-4F51-9E87-0ECDE85FDBF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416549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BD7AD9-2D4F-4F51-9E87-0ECDE85FDBF8}"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106557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BD7AD9-2D4F-4F51-9E87-0ECDE85FDBF8}"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22879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D7AD9-2D4F-4F51-9E87-0ECDE85FDBF8}"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210350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D7AD9-2D4F-4F51-9E87-0ECDE85FDBF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877786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D7AD9-2D4F-4F51-9E87-0ECDE85FDBF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97303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D7AD9-2D4F-4F51-9E87-0ECDE85FDBF8}" type="datetimeFigureOut">
              <a:rPr lang="en-US" smtClean="0"/>
              <a:t>5/24/2018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1DBEB-59B4-49A3-A20F-B8940311734E}" type="slidenum">
              <a:rPr lang="en-US" smtClean="0"/>
              <a:t>‹#›</a:t>
            </a:fld>
            <a:endParaRPr lang="en-US"/>
          </a:p>
        </p:txBody>
      </p:sp>
    </p:spTree>
    <p:extLst>
      <p:ext uri="{BB962C8B-B14F-4D97-AF65-F5344CB8AC3E}">
        <p14:creationId xmlns:p14="http://schemas.microsoft.com/office/powerpoint/2010/main" val="3779305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9BBD7AD9-2D4F-4F51-9E87-0ECDE85FDBF8}" type="datetimeFigureOut">
              <a:rPr lang="en-US" smtClean="0"/>
              <a:t>5/24/2018</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04B1DBEB-59B4-49A3-A20F-B8940311734E}"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virology.ws/2009/08/12/simplifying-virus-classification-the-baltimore-syste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Picornavirus" TargetMode="External"/><Relationship Id="rId3" Type="http://schemas.openxmlformats.org/officeDocument/2006/relationships/hyperlink" Target="https://en.wikipedia.org/wiki/Herpesvirus" TargetMode="External"/><Relationship Id="rId7" Type="http://schemas.openxmlformats.org/officeDocument/2006/relationships/hyperlink" Target="https://en.wikipedia.org/wiki/Positive-sense_ssRNA_virus" TargetMode="External"/><Relationship Id="rId2" Type="http://schemas.openxmlformats.org/officeDocument/2006/relationships/hyperlink" Target="https://en.wikipedia.org/wiki/Adenovirus" TargetMode="External"/><Relationship Id="rId1" Type="http://schemas.openxmlformats.org/officeDocument/2006/relationships/slideLayout" Target="../slideLayouts/slideLayout2.xml"/><Relationship Id="rId6" Type="http://schemas.openxmlformats.org/officeDocument/2006/relationships/hyperlink" Target="https://en.wikipedia.org/wiki/Parvovirus" TargetMode="External"/><Relationship Id="rId11" Type="http://schemas.openxmlformats.org/officeDocument/2006/relationships/hyperlink" Target="https://en.wikipedia.org/wiki/Reovirus" TargetMode="External"/><Relationship Id="rId5" Type="http://schemas.openxmlformats.org/officeDocument/2006/relationships/hyperlink" Target="https://en.wikipedia.org/wiki/SsDNA_virus" TargetMode="External"/><Relationship Id="rId10" Type="http://schemas.openxmlformats.org/officeDocument/2006/relationships/hyperlink" Target="https://en.wikipedia.org/wiki/DsRNA_virus" TargetMode="External"/><Relationship Id="rId4" Type="http://schemas.openxmlformats.org/officeDocument/2006/relationships/hyperlink" Target="https://en.wikipedia.org/wiki/Poxvirus" TargetMode="External"/><Relationship Id="rId9" Type="http://schemas.openxmlformats.org/officeDocument/2006/relationships/hyperlink" Target="https://en.wikipedia.org/wiki/Togaviru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Hepadnavirus" TargetMode="External"/><Relationship Id="rId3" Type="http://schemas.openxmlformats.org/officeDocument/2006/relationships/hyperlink" Target="https://en.wikipedia.org/wiki/Orthomyxovirus" TargetMode="External"/><Relationship Id="rId7" Type="http://schemas.openxmlformats.org/officeDocument/2006/relationships/hyperlink" Target="https://en.wikipedia.org/wiki/DsDNA-RT_virus" TargetMode="External"/><Relationship Id="rId2" Type="http://schemas.openxmlformats.org/officeDocument/2006/relationships/hyperlink" Target="https://en.wikipedia.org/wiki/Negative-sense_ssRNA_virus" TargetMode="External"/><Relationship Id="rId1" Type="http://schemas.openxmlformats.org/officeDocument/2006/relationships/slideLayout" Target="../slideLayouts/slideLayout2.xml"/><Relationship Id="rId6" Type="http://schemas.openxmlformats.org/officeDocument/2006/relationships/hyperlink" Target="https://en.wikipedia.org/wiki/Retrovirus" TargetMode="External"/><Relationship Id="rId5" Type="http://schemas.openxmlformats.org/officeDocument/2006/relationships/hyperlink" Target="https://en.wikipedia.org/wiki/SsRNA-RT_virus" TargetMode="External"/><Relationship Id="rId4" Type="http://schemas.openxmlformats.org/officeDocument/2006/relationships/hyperlink" Target="https://en.wikipedia.org/wiki/Rhabdovir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General Virology</a:t>
            </a:r>
            <a:br>
              <a:rPr lang="en-US" dirty="0" smtClean="0"/>
            </a:br>
            <a:r>
              <a:rPr lang="en-US" dirty="0" smtClean="0"/>
              <a:t>1</a:t>
            </a:r>
            <a:r>
              <a:rPr lang="en-US" baseline="30000" dirty="0" smtClean="0"/>
              <a:t>st</a:t>
            </a:r>
            <a:r>
              <a:rPr lang="en-US" dirty="0" smtClean="0"/>
              <a:t> Lecture </a:t>
            </a:r>
            <a:br>
              <a:rPr lang="en-US" dirty="0" smtClean="0"/>
            </a:br>
            <a:endParaRPr lang="en-US" dirty="0"/>
          </a:p>
        </p:txBody>
      </p:sp>
    </p:spTree>
    <p:extLst>
      <p:ext uri="{BB962C8B-B14F-4D97-AF65-F5344CB8AC3E}">
        <p14:creationId xmlns:p14="http://schemas.microsoft.com/office/powerpoint/2010/main" val="223469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Autofit/>
          </a:bodyPr>
          <a:lstStyle/>
          <a:p>
            <a:r>
              <a:rPr lang="en-US" altLang="en-US" sz="3600" dirty="0"/>
              <a:t>The Position of Viruses in the Biological Spectrum</a:t>
            </a:r>
            <a:endParaRPr lang="en-US" altLang="en-US" sz="3600" dirty="0" smtClean="0">
              <a:solidFill>
                <a:srgbClr val="FF0000"/>
              </a:solidFill>
            </a:endParaRP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sz="2800" dirty="0" smtClean="0">
                <a:latin typeface="Times New Roman" pitchFamily="18" charset="0"/>
                <a:cs typeface="Times New Roman" pitchFamily="18" charset="0"/>
              </a:rPr>
              <a:t>Viruses are infectious agents with both </a:t>
            </a:r>
            <a:r>
              <a:rPr lang="en-US" sz="2800" dirty="0" smtClean="0">
                <a:solidFill>
                  <a:srgbClr val="FF0000"/>
                </a:solidFill>
                <a:latin typeface="Times New Roman" pitchFamily="18" charset="0"/>
                <a:cs typeface="Times New Roman" pitchFamily="18" charset="0"/>
              </a:rPr>
              <a:t>living </a:t>
            </a:r>
            <a:r>
              <a:rPr lang="en-US" sz="2800" dirty="0" smtClean="0">
                <a:latin typeface="Times New Roman" pitchFamily="18" charset="0"/>
                <a:cs typeface="Times New Roman" pitchFamily="18" charset="0"/>
              </a:rPr>
              <a:t>and </a:t>
            </a:r>
            <a:r>
              <a:rPr lang="en-US" sz="2800" dirty="0" smtClean="0">
                <a:solidFill>
                  <a:srgbClr val="FF0000"/>
                </a:solidFill>
                <a:latin typeface="Times New Roman" pitchFamily="18" charset="0"/>
                <a:cs typeface="Times New Roman" pitchFamily="18" charset="0"/>
              </a:rPr>
              <a:t>nonliving</a:t>
            </a:r>
            <a:r>
              <a:rPr lang="en-US" sz="2800" dirty="0" smtClean="0">
                <a:latin typeface="Times New Roman" pitchFamily="18" charset="0"/>
                <a:cs typeface="Times New Roman" pitchFamily="18" charset="0"/>
              </a:rPr>
              <a:t> characteristics. </a:t>
            </a:r>
          </a:p>
          <a:p>
            <a:pPr marL="0" indent="0" eaLnBrk="1" fontAlgn="auto" hangingPunct="1">
              <a:spcAft>
                <a:spcPts val="0"/>
              </a:spcAft>
              <a:buClr>
                <a:schemeClr val="accent3"/>
              </a:buClr>
              <a:buNone/>
              <a:defRPr/>
            </a:pPr>
            <a:endParaRPr lang="en-US" sz="28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pitchFamily="2" charset="2"/>
              <a:buNone/>
              <a:defRPr/>
            </a:pPr>
            <a:r>
              <a:rPr lang="en-US" sz="2800" dirty="0" smtClean="0">
                <a:solidFill>
                  <a:srgbClr val="FF0000"/>
                </a:solidFill>
                <a:latin typeface="Times New Roman" pitchFamily="18" charset="0"/>
                <a:cs typeface="Times New Roman" pitchFamily="18" charset="0"/>
              </a:rPr>
              <a:t>1. Living characteristics of viruses</a:t>
            </a:r>
            <a:r>
              <a:rPr lang="en-US" sz="2800" b="1" dirty="0" smtClean="0">
                <a:solidFill>
                  <a:srgbClr val="FF0000"/>
                </a:solidFill>
                <a:latin typeface="Times New Roman" pitchFamily="18" charset="0"/>
                <a:cs typeface="Times New Roman" pitchFamily="18" charset="0"/>
              </a:rPr>
              <a:t> </a:t>
            </a:r>
            <a:endParaRPr lang="en-US" sz="2800" dirty="0" smtClean="0">
              <a:solidFill>
                <a:srgbClr val="FF0000"/>
              </a:solidFill>
              <a:latin typeface="Times New Roman" pitchFamily="18" charset="0"/>
              <a:cs typeface="Times New Roman" pitchFamily="18" charset="0"/>
            </a:endParaRPr>
          </a:p>
          <a:p>
            <a:pPr marL="0" indent="0" eaLnBrk="1" fontAlgn="auto" hangingPunct="1">
              <a:spcAft>
                <a:spcPts val="0"/>
              </a:spcAft>
              <a:buClr>
                <a:schemeClr val="accent3"/>
              </a:buClr>
              <a:buNone/>
              <a:defRPr/>
            </a:pPr>
            <a:r>
              <a:rPr lang="en-US" sz="2800" dirty="0" smtClean="0">
                <a:latin typeface="Times New Roman" pitchFamily="18" charset="0"/>
                <a:cs typeface="Times New Roman" pitchFamily="18" charset="0"/>
              </a:rPr>
              <a:t> (a). They reproduce at a fantastic rate, but only in living host cells</a:t>
            </a:r>
          </a:p>
          <a:p>
            <a:pPr marL="514350" indent="-514350" eaLnBrk="1" fontAlgn="auto" hangingPunct="1">
              <a:spcAft>
                <a:spcPts val="0"/>
              </a:spcAft>
              <a:buClr>
                <a:schemeClr val="accent3"/>
              </a:buClr>
              <a:buFont typeface="Wingdings 2"/>
              <a:buNone/>
              <a:defRPr/>
            </a:pPr>
            <a:r>
              <a:rPr lang="en-US" sz="2800" dirty="0" smtClean="0">
                <a:latin typeface="Times New Roman" pitchFamily="18" charset="0"/>
                <a:cs typeface="Times New Roman" pitchFamily="18" charset="0"/>
              </a:rPr>
              <a:t>  (b). They can mutate. </a:t>
            </a:r>
          </a:p>
          <a:p>
            <a:pPr marL="274320" indent="-274320" eaLnBrk="1" fontAlgn="auto" hangingPunct="1">
              <a:spcAft>
                <a:spcPts val="0"/>
              </a:spcAft>
              <a:buClr>
                <a:schemeClr val="accent3"/>
              </a:buClr>
              <a:buFont typeface="Wingdings 2"/>
              <a:buChar char=""/>
              <a:defRPr/>
            </a:pPr>
            <a:endParaRPr lang="en-US" sz="2800" dirty="0" smtClean="0"/>
          </a:p>
        </p:txBody>
      </p:sp>
    </p:spTree>
    <p:extLst>
      <p:ext uri="{BB962C8B-B14F-4D97-AF65-F5344CB8AC3E}">
        <p14:creationId xmlns:p14="http://schemas.microsoft.com/office/powerpoint/2010/main" val="361453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Autofit/>
          </a:bodyPr>
          <a:lstStyle/>
          <a:p>
            <a:r>
              <a:rPr lang="en-US" altLang="en-US" sz="3600" dirty="0"/>
              <a:t>The Position of Viruses in the Biological Spectrum</a:t>
            </a:r>
            <a:endParaRPr lang="en-US" altLang="en-US" sz="3600" dirty="0" smtClean="0"/>
          </a:p>
        </p:txBody>
      </p:sp>
      <p:sp>
        <p:nvSpPr>
          <p:cNvPr id="10243" name="Content Placeholder 2"/>
          <p:cNvSpPr>
            <a:spLocks noGrp="1"/>
          </p:cNvSpPr>
          <p:nvPr>
            <p:ph idx="1"/>
          </p:nvPr>
        </p:nvSpPr>
        <p:spPr/>
        <p:txBody>
          <a:bodyPr/>
          <a:lstStyle/>
          <a:p>
            <a:pPr eaLnBrk="1" hangingPunct="1">
              <a:buFont typeface="Wingdings" pitchFamily="2" charset="2"/>
              <a:buNone/>
            </a:pPr>
            <a:r>
              <a:rPr lang="en-US" altLang="en-US" sz="3200" dirty="0" smtClean="0">
                <a:solidFill>
                  <a:srgbClr val="FF0000"/>
                </a:solidFill>
              </a:rPr>
              <a:t>2. </a:t>
            </a:r>
            <a:r>
              <a:rPr lang="en-US" altLang="en-US" sz="3200" dirty="0" smtClean="0">
                <a:solidFill>
                  <a:srgbClr val="FF0000"/>
                </a:solidFill>
                <a:latin typeface="Times New Roman" pitchFamily="18" charset="0"/>
                <a:cs typeface="Times New Roman" pitchFamily="18" charset="0"/>
              </a:rPr>
              <a:t>Nonliving characteristics of viruses </a:t>
            </a:r>
          </a:p>
          <a:p>
            <a:pPr eaLnBrk="1" hangingPunct="1">
              <a:buFont typeface="Wingdings" pitchFamily="2" charset="2"/>
              <a:buNone/>
            </a:pPr>
            <a:endParaRPr lang="en-US" altLang="en-US" sz="3200" dirty="0" smtClean="0">
              <a:solidFill>
                <a:srgbClr val="FF0000"/>
              </a:solidFill>
              <a:latin typeface="Times New Roman" pitchFamily="18" charset="0"/>
              <a:cs typeface="Times New Roman" pitchFamily="18" charset="0"/>
            </a:endParaRPr>
          </a:p>
          <a:p>
            <a:pPr algn="just"/>
            <a:r>
              <a:rPr lang="en-US" altLang="en-US" sz="3200" dirty="0" smtClean="0">
                <a:latin typeface="Times New Roman" pitchFamily="18" charset="0"/>
                <a:cs typeface="Times New Roman" pitchFamily="18" charset="0"/>
              </a:rPr>
              <a:t> They are acellular, that is,  </a:t>
            </a:r>
            <a:r>
              <a:rPr lang="en-US" altLang="en-US" sz="3200" u="sng" dirty="0" smtClean="0">
                <a:solidFill>
                  <a:srgbClr val="FF0000"/>
                </a:solidFill>
                <a:latin typeface="Times New Roman" pitchFamily="18" charset="0"/>
                <a:cs typeface="Times New Roman" pitchFamily="18" charset="0"/>
              </a:rPr>
              <a:t>no</a:t>
            </a:r>
            <a:r>
              <a:rPr lang="en-US" altLang="en-US" sz="3200" dirty="0" smtClean="0">
                <a:latin typeface="Times New Roman" pitchFamily="18" charset="0"/>
                <a:cs typeface="Times New Roman" pitchFamily="18" charset="0"/>
              </a:rPr>
              <a:t> cytoplasm or </a:t>
            </a:r>
            <a:r>
              <a:rPr lang="en-US" altLang="en-US" u="sng" dirty="0">
                <a:solidFill>
                  <a:srgbClr val="FF0000"/>
                </a:solidFill>
                <a:latin typeface="Times New Roman" pitchFamily="18" charset="0"/>
                <a:cs typeface="Times New Roman" pitchFamily="18" charset="0"/>
              </a:rPr>
              <a:t>no</a:t>
            </a:r>
            <a:r>
              <a:rPr lang="en-US" altLang="en-US" dirty="0">
                <a:solidFill>
                  <a:srgbClr val="FF0000"/>
                </a:solidFill>
                <a:latin typeface="Times New Roman" pitchFamily="18" charset="0"/>
                <a:cs typeface="Times New Roman" pitchFamily="18" charset="0"/>
              </a:rPr>
              <a:t> </a:t>
            </a:r>
            <a:r>
              <a:rPr lang="en-US" altLang="en-US" sz="3200" dirty="0" smtClean="0">
                <a:latin typeface="Times New Roman" pitchFamily="18" charset="0"/>
                <a:cs typeface="Times New Roman" pitchFamily="18" charset="0"/>
              </a:rPr>
              <a:t>cellular organelles. </a:t>
            </a:r>
          </a:p>
          <a:p>
            <a:pPr algn="just" eaLnBrk="1" hangingPunct="1"/>
            <a:r>
              <a:rPr lang="en-US" altLang="en-US" sz="3200" dirty="0" smtClean="0">
                <a:latin typeface="Times New Roman" pitchFamily="18" charset="0"/>
                <a:cs typeface="Times New Roman" pitchFamily="18" charset="0"/>
              </a:rPr>
              <a:t>  </a:t>
            </a:r>
            <a:r>
              <a:rPr lang="en-US" altLang="en-US" u="sng" dirty="0">
                <a:solidFill>
                  <a:srgbClr val="FF0000"/>
                </a:solidFill>
                <a:latin typeface="Times New Roman" pitchFamily="18" charset="0"/>
                <a:cs typeface="Times New Roman" pitchFamily="18" charset="0"/>
              </a:rPr>
              <a:t>N</a:t>
            </a:r>
            <a:r>
              <a:rPr lang="en-US" altLang="en-US" sz="3200" u="sng" dirty="0" smtClean="0">
                <a:solidFill>
                  <a:srgbClr val="FF0000"/>
                </a:solidFill>
                <a:latin typeface="Times New Roman" pitchFamily="18" charset="0"/>
                <a:cs typeface="Times New Roman" pitchFamily="18" charset="0"/>
              </a:rPr>
              <a:t>o</a:t>
            </a:r>
            <a:r>
              <a:rPr lang="en-US" altLang="en-US" sz="3200" dirty="0" smtClean="0">
                <a:latin typeface="Times New Roman" pitchFamily="18" charset="0"/>
                <a:cs typeface="Times New Roman" pitchFamily="18" charset="0"/>
              </a:rPr>
              <a:t> metabolism on their own and must replicate using the host cell's metabolic machinery.</a:t>
            </a:r>
          </a:p>
        </p:txBody>
      </p:sp>
    </p:spTree>
    <p:extLst>
      <p:ext uri="{BB962C8B-B14F-4D97-AF65-F5344CB8AC3E}">
        <p14:creationId xmlns:p14="http://schemas.microsoft.com/office/powerpoint/2010/main" val="288970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981200"/>
            <a:ext cx="4114800" cy="3886200"/>
          </a:xfrm>
        </p:spPr>
        <p:txBody>
          <a:bodyPr>
            <a:normAutofit/>
          </a:bodyPr>
          <a:lstStyle/>
          <a:p>
            <a:pPr algn="l">
              <a:defRPr/>
            </a:pPr>
            <a:r>
              <a:rPr lang="en-US" altLang="en-US" sz="2400" dirty="0" smtClean="0"/>
              <a:t>Edward Jenner </a:t>
            </a:r>
            <a:br>
              <a:rPr lang="en-US" altLang="en-US" sz="2400" dirty="0" smtClean="0"/>
            </a:br>
            <a:r>
              <a:rPr lang="en-US" altLang="en-US" sz="2400" dirty="0" smtClean="0"/>
              <a:t>1796 </a:t>
            </a:r>
            <a:r>
              <a:rPr lang="en-US" altLang="en-US" sz="2400" dirty="0"/>
              <a:t>Vaccinations</a:t>
            </a:r>
            <a:br>
              <a:rPr lang="en-US" altLang="en-US" sz="2400" dirty="0"/>
            </a:br>
            <a:r>
              <a:rPr lang="en-US" altLang="en-US" sz="2400" dirty="0"/>
              <a:t>Cowpox </a:t>
            </a:r>
            <a:br>
              <a:rPr lang="en-US" altLang="en-US" sz="2400" dirty="0"/>
            </a:br>
            <a:r>
              <a:rPr lang="en-US" altLang="en-US" sz="2400" dirty="0"/>
              <a:t>cross protection against small </a:t>
            </a:r>
            <a:r>
              <a:rPr lang="en-US" altLang="en-US" sz="2400" dirty="0" smtClean="0"/>
              <a:t>pox (</a:t>
            </a:r>
            <a:r>
              <a:rPr lang="en-US" altLang="en-US" sz="2400" dirty="0" err="1" smtClean="0"/>
              <a:t>Variola</a:t>
            </a:r>
            <a:r>
              <a:rPr lang="en-US" altLang="en-US" sz="2400" dirty="0" smtClean="0"/>
              <a:t> virus)</a:t>
            </a:r>
            <a:br>
              <a:rPr lang="en-US" altLang="en-US" sz="2400" dirty="0" smtClean="0"/>
            </a:br>
            <a:r>
              <a:rPr lang="en-US" altLang="en-US" sz="2400" dirty="0"/>
              <a:t/>
            </a:r>
            <a:br>
              <a:rPr lang="en-US" altLang="en-US" sz="2400" dirty="0"/>
            </a:br>
            <a:r>
              <a:rPr lang="en-US" altLang="en-US" sz="2400" dirty="0"/>
              <a:t>Similar infection in cows</a:t>
            </a:r>
            <a:br>
              <a:rPr lang="en-US" altLang="en-US" sz="2400" dirty="0"/>
            </a:br>
            <a:r>
              <a:rPr lang="en-US" altLang="en-US" sz="2400" dirty="0"/>
              <a:t>Milkmaids infected by cowpox do not get smallpox</a:t>
            </a:r>
            <a:br>
              <a:rPr lang="en-US" altLang="en-US" sz="2400" dirty="0"/>
            </a:br>
            <a:endParaRPr lang="en-US" altLang="en-US" sz="2400" dirty="0" smtClean="0"/>
          </a:p>
        </p:txBody>
      </p:sp>
      <p:sp>
        <p:nvSpPr>
          <p:cNvPr id="2" name="Rectangle 1"/>
          <p:cNvSpPr/>
          <p:nvPr/>
        </p:nvSpPr>
        <p:spPr>
          <a:xfrm>
            <a:off x="1066800" y="457200"/>
            <a:ext cx="6858000" cy="523220"/>
          </a:xfrm>
          <a:prstGeom prst="rect">
            <a:avLst/>
          </a:prstGeom>
        </p:spPr>
        <p:txBody>
          <a:bodyPr wrap="square">
            <a:spAutoFit/>
          </a:bodyPr>
          <a:lstStyle/>
          <a:p>
            <a:pPr algn="ctr"/>
            <a:r>
              <a:rPr lang="en-US" altLang="en-US" sz="2800" b="1" dirty="0"/>
              <a:t>History &amp; Landmarks in Virology</a:t>
            </a:r>
            <a:endParaRPr lang="en-US" sz="2800" b="1" dirty="0"/>
          </a:p>
        </p:txBody>
      </p:sp>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663688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Rot="1" noChangeArrowheads="1"/>
          </p:cNvSpPr>
          <p:nvPr>
            <p:ph type="body" idx="1"/>
          </p:nvPr>
        </p:nvSpPr>
        <p:spPr>
          <a:xfrm>
            <a:off x="755650" y="2708275"/>
            <a:ext cx="7696200" cy="3657600"/>
          </a:xfrm>
        </p:spPr>
        <p:txBody>
          <a:bodyPr/>
          <a:lstStyle/>
          <a:p>
            <a:pPr eaLnBrk="1" hangingPunct="1">
              <a:lnSpc>
                <a:spcPct val="90000"/>
              </a:lnSpc>
              <a:defRPr/>
            </a:pPr>
            <a:endParaRPr lang="en-US" altLang="en-US" dirty="0" smtClean="0"/>
          </a:p>
          <a:p>
            <a:pPr eaLnBrk="1" hangingPunct="1">
              <a:lnSpc>
                <a:spcPct val="90000"/>
              </a:lnSpc>
              <a:defRPr/>
            </a:pPr>
            <a:endParaRPr lang="en-US" altLang="en-US" dirty="0" smtClean="0"/>
          </a:p>
          <a:p>
            <a:pPr eaLnBrk="1" hangingPunct="1">
              <a:lnSpc>
                <a:spcPct val="90000"/>
              </a:lnSpc>
              <a:defRPr/>
            </a:pPr>
            <a:endParaRPr lang="en-US" altLang="en-US" dirty="0" smtClean="0"/>
          </a:p>
          <a:p>
            <a:pPr eaLnBrk="1" hangingPunct="1">
              <a:lnSpc>
                <a:spcPct val="90000"/>
              </a:lnSpc>
              <a:defRPr/>
            </a:pPr>
            <a:endParaRPr lang="en-US" altLang="en-US" dirty="0" smtClean="0"/>
          </a:p>
          <a:p>
            <a:pPr eaLnBrk="1" hangingPunct="1">
              <a:lnSpc>
                <a:spcPct val="90000"/>
              </a:lnSpc>
              <a:defRPr/>
            </a:pPr>
            <a:r>
              <a:rPr lang="en-US" altLang="en-US" dirty="0" smtClean="0"/>
              <a:t>Used the pus from cowpox lesions to inoculate and prevent smallpox</a:t>
            </a:r>
          </a:p>
          <a:p>
            <a:pPr eaLnBrk="1" hangingPunct="1">
              <a:lnSpc>
                <a:spcPct val="90000"/>
              </a:lnSpc>
              <a:defRPr/>
            </a:pPr>
            <a:r>
              <a:rPr lang="en-US" altLang="en-US" dirty="0" smtClean="0"/>
              <a:t>Termed “vaccination” (</a:t>
            </a:r>
            <a:r>
              <a:rPr lang="en-US" altLang="en-US" dirty="0" err="1" smtClean="0"/>
              <a:t>vaccinus</a:t>
            </a:r>
            <a:r>
              <a:rPr lang="en-US" altLang="en-US" dirty="0" smtClean="0"/>
              <a:t>, cow)</a:t>
            </a:r>
          </a:p>
          <a:p>
            <a:pPr marL="0" indent="0" eaLnBrk="1" hangingPunct="1">
              <a:lnSpc>
                <a:spcPct val="90000"/>
              </a:lnSpc>
              <a:buNone/>
              <a:defRPr/>
            </a:pPr>
            <a:endParaRPr lang="en-US" altLang="en-US" dirty="0" smtClean="0"/>
          </a:p>
        </p:txBody>
      </p:sp>
      <p:pic>
        <p:nvPicPr>
          <p:cNvPr id="6148" name="Picture 4" descr="Scan0068"/>
          <p:cNvPicPr>
            <a:picLocks noChangeAspect="1" noChangeArrowheads="1"/>
          </p:cNvPicPr>
          <p:nvPr/>
        </p:nvPicPr>
        <p:blipFill>
          <a:blip r:embed="rId3" cstate="print">
            <a:lum contrast="6000"/>
            <a:extLst>
              <a:ext uri="{28A0092B-C50C-407E-A947-70E740481C1C}">
                <a14:useLocalDpi xmlns:a14="http://schemas.microsoft.com/office/drawing/2010/main" val="0"/>
              </a:ext>
            </a:extLst>
          </a:blip>
          <a:srcRect/>
          <a:stretch>
            <a:fillRect/>
          </a:stretch>
        </p:blipFill>
        <p:spPr bwMode="auto">
          <a:xfrm>
            <a:off x="2743200" y="1295400"/>
            <a:ext cx="3170238" cy="248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022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228600" y="304800"/>
            <a:ext cx="8686800" cy="4800600"/>
          </a:xfrm>
        </p:spPr>
        <p:txBody>
          <a:bodyPr>
            <a:noAutofit/>
          </a:bodyPr>
          <a:lstStyle/>
          <a:p>
            <a:r>
              <a:rPr lang="en-US" sz="2000" dirty="0" smtClean="0"/>
              <a:t>Rabies </a:t>
            </a:r>
            <a:r>
              <a:rPr lang="en-US" sz="2000" dirty="0"/>
              <a:t>vaccination by </a:t>
            </a:r>
            <a:r>
              <a:rPr lang="en-US" sz="2000" dirty="0" smtClean="0"/>
              <a:t>Louis Pasteur</a:t>
            </a:r>
            <a:r>
              <a:rPr lang="en-US" sz="2000" dirty="0"/>
              <a:t> </a:t>
            </a:r>
            <a:r>
              <a:rPr lang="en-US" sz="2000" dirty="0" smtClean="0"/>
              <a:t>in </a:t>
            </a:r>
            <a:r>
              <a:rPr lang="en-US" sz="2000" dirty="0"/>
              <a:t>1886. The nature of viruses however was not </a:t>
            </a:r>
            <a:r>
              <a:rPr lang="en-US" sz="2000" dirty="0" smtClean="0"/>
              <a:t>clear.</a:t>
            </a:r>
            <a:endParaRPr lang="en-US" altLang="en-US" sz="2000" b="1" dirty="0" smtClean="0"/>
          </a:p>
          <a:p>
            <a:pPr marL="0" indent="0">
              <a:buNone/>
            </a:pPr>
            <a:endParaRPr lang="en-US" altLang="en-US" sz="2000" dirty="0" smtClean="0"/>
          </a:p>
          <a:p>
            <a:pPr marL="342900" lvl="1" indent="-342900">
              <a:buFont typeface="Arial" panose="020B0604020202020204" pitchFamily="34" charset="0"/>
              <a:buChar char="•"/>
            </a:pPr>
            <a:r>
              <a:rPr lang="en-US" altLang="en-US" sz="2000" dirty="0" smtClean="0"/>
              <a:t>Introduction of concept of ‘filterable agents’ for plant pathogens (Dimitri </a:t>
            </a:r>
            <a:r>
              <a:rPr lang="en-US" altLang="en-US" sz="2000" dirty="0" err="1" smtClean="0"/>
              <a:t>Ivanofsky</a:t>
            </a:r>
            <a:r>
              <a:rPr lang="en-US" altLang="en-US" sz="2000" dirty="0" smtClean="0"/>
              <a:t>, </a:t>
            </a:r>
            <a:r>
              <a:rPr lang="en-US" altLang="en-US" sz="2000" dirty="0" err="1" smtClean="0"/>
              <a:t>Beijerinck</a:t>
            </a:r>
            <a:r>
              <a:rPr lang="en-US" altLang="en-US" sz="2000" dirty="0" smtClean="0"/>
              <a:t> in late 1880’s) </a:t>
            </a:r>
            <a:r>
              <a:rPr lang="en-US" altLang="en-US" sz="2000" dirty="0"/>
              <a:t>showed that a disease in tobacco was caused by a </a:t>
            </a:r>
            <a:r>
              <a:rPr lang="en-US" altLang="en-US" sz="2000" dirty="0" smtClean="0"/>
              <a:t>virus</a:t>
            </a:r>
          </a:p>
          <a:p>
            <a:pPr marL="0" lvl="1" indent="0">
              <a:buNone/>
            </a:pPr>
            <a:endParaRPr lang="en-US" altLang="en-US" sz="2000" dirty="0" smtClean="0"/>
          </a:p>
          <a:p>
            <a:pPr marL="342900" lvl="1" indent="-342900">
              <a:buFont typeface="Arial" panose="020B0604020202020204" pitchFamily="34" charset="0"/>
              <a:buChar char="•"/>
            </a:pPr>
            <a:r>
              <a:rPr lang="en-US" altLang="en-US" sz="2000" dirty="0" smtClean="0"/>
              <a:t>First filterable agent from animals described – foot and mouth disease </a:t>
            </a:r>
            <a:r>
              <a:rPr lang="en-US" altLang="en-US" sz="2000" dirty="0"/>
              <a:t>in </a:t>
            </a:r>
            <a:r>
              <a:rPr lang="en-US" altLang="en-US" sz="2000" dirty="0" smtClean="0"/>
              <a:t>cattle (</a:t>
            </a:r>
            <a:r>
              <a:rPr lang="en-US" altLang="en-US" sz="2000" dirty="0" err="1" smtClean="0"/>
              <a:t>Loeffler</a:t>
            </a:r>
            <a:r>
              <a:rPr lang="en-US" altLang="en-US" sz="2000" dirty="0" smtClean="0"/>
              <a:t> and </a:t>
            </a:r>
            <a:r>
              <a:rPr lang="en-US" altLang="en-US" sz="2000" dirty="0" err="1" smtClean="0"/>
              <a:t>Frosch</a:t>
            </a:r>
            <a:r>
              <a:rPr lang="en-US" altLang="en-US" sz="2000" dirty="0" smtClean="0"/>
              <a:t> in 1898)</a:t>
            </a:r>
          </a:p>
          <a:p>
            <a:pPr marL="0" lvl="1" indent="0">
              <a:buNone/>
            </a:pPr>
            <a:endParaRPr lang="en-US" altLang="en-US" sz="2000" dirty="0" smtClean="0"/>
          </a:p>
          <a:p>
            <a:pPr eaLnBrk="1" hangingPunct="1"/>
            <a:r>
              <a:rPr lang="en-US" altLang="en-US" sz="2000" dirty="0" smtClean="0"/>
              <a:t>First human filterable agent described - yellow fever virus (Reed in 1901)</a:t>
            </a:r>
          </a:p>
          <a:p>
            <a:pPr marL="0" indent="0" eaLnBrk="1" hangingPunct="1">
              <a:buNone/>
            </a:pPr>
            <a:endParaRPr lang="en-US" altLang="en-US" sz="2000" dirty="0" smtClean="0"/>
          </a:p>
          <a:p>
            <a:pPr eaLnBrk="1" hangingPunct="1"/>
            <a:r>
              <a:rPr lang="en-US" altLang="en-US" sz="2000" dirty="0" smtClean="0"/>
              <a:t>Linkage of viruses with cancer (</a:t>
            </a:r>
            <a:r>
              <a:rPr lang="en-US" altLang="en-US" sz="2000" dirty="0" err="1" smtClean="0"/>
              <a:t>Ellerman</a:t>
            </a:r>
            <a:r>
              <a:rPr lang="en-US" altLang="en-US" sz="2000" dirty="0" smtClean="0"/>
              <a:t>, Bang 1908; Rous 1911)</a:t>
            </a:r>
          </a:p>
        </p:txBody>
      </p:sp>
    </p:spTree>
    <p:extLst>
      <p:ext uri="{BB962C8B-B14F-4D97-AF65-F5344CB8AC3E}">
        <p14:creationId xmlns:p14="http://schemas.microsoft.com/office/powerpoint/2010/main" val="3888168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457200"/>
            <a:ext cx="8686800" cy="4114800"/>
          </a:xfrm>
        </p:spPr>
        <p:txBody>
          <a:bodyPr>
            <a:normAutofit fontScale="92500" lnSpcReduction="10000"/>
          </a:bodyPr>
          <a:lstStyle/>
          <a:p>
            <a:pPr eaLnBrk="1" hangingPunct="1">
              <a:lnSpc>
                <a:spcPct val="90000"/>
              </a:lnSpc>
            </a:pPr>
            <a:r>
              <a:rPr lang="en-US" altLang="en-US" sz="2400" dirty="0" smtClean="0">
                <a:solidFill>
                  <a:srgbClr val="FF0000"/>
                </a:solidFill>
              </a:rPr>
              <a:t>Satellite or defective viruses</a:t>
            </a:r>
          </a:p>
          <a:p>
            <a:pPr lvl="1" eaLnBrk="1" hangingPunct="1">
              <a:lnSpc>
                <a:spcPct val="90000"/>
              </a:lnSpc>
            </a:pPr>
            <a:r>
              <a:rPr lang="en-US" altLang="en-US" sz="2400" dirty="0" smtClean="0"/>
              <a:t>Viruses which require a second (helper) virus for replication</a:t>
            </a:r>
          </a:p>
          <a:p>
            <a:pPr lvl="2" eaLnBrk="1" hangingPunct="1">
              <a:lnSpc>
                <a:spcPct val="90000"/>
              </a:lnSpc>
            </a:pPr>
            <a:r>
              <a:rPr lang="en-US" altLang="en-US" dirty="0" smtClean="0"/>
              <a:t>Example: hepatitis delta virus requires hepatitis B</a:t>
            </a:r>
          </a:p>
          <a:p>
            <a:pPr lvl="0"/>
            <a:r>
              <a:rPr lang="en-US" sz="2400" dirty="0">
                <a:solidFill>
                  <a:srgbClr val="FF0000"/>
                </a:solidFill>
              </a:rPr>
              <a:t>Bacteriophage</a:t>
            </a:r>
          </a:p>
          <a:p>
            <a:pPr marL="0" indent="0">
              <a:buNone/>
            </a:pPr>
            <a:r>
              <a:rPr lang="en-US" b="1" dirty="0"/>
              <a:t> </a:t>
            </a:r>
            <a:r>
              <a:rPr lang="en-US" sz="2400" dirty="0"/>
              <a:t>Virus that infects prokaryotic (bacterial) </a:t>
            </a:r>
            <a:r>
              <a:rPr lang="en-US" sz="2400" dirty="0" smtClean="0"/>
              <a:t>cells</a:t>
            </a:r>
          </a:p>
          <a:p>
            <a:pPr marL="0" indent="0">
              <a:buNone/>
            </a:pPr>
            <a:endParaRPr lang="en-US" sz="2400" dirty="0" smtClean="0"/>
          </a:p>
          <a:p>
            <a:r>
              <a:rPr lang="en-US" sz="2400" dirty="0" err="1">
                <a:solidFill>
                  <a:srgbClr val="FF0000"/>
                </a:solidFill>
              </a:rPr>
              <a:t>Pseudovirus</a:t>
            </a:r>
            <a:r>
              <a:rPr lang="en-US" sz="2400" dirty="0">
                <a:solidFill>
                  <a:srgbClr val="FF0000"/>
                </a:solidFill>
              </a:rPr>
              <a:t>:</a:t>
            </a:r>
            <a:r>
              <a:rPr lang="en-US" sz="2400" b="1" dirty="0"/>
              <a:t> </a:t>
            </a:r>
            <a:endParaRPr lang="en-US" sz="2400" b="1" dirty="0" smtClean="0"/>
          </a:p>
          <a:p>
            <a:pPr marL="0" indent="0">
              <a:buNone/>
            </a:pPr>
            <a:r>
              <a:rPr lang="en-US" sz="2400" dirty="0" smtClean="0"/>
              <a:t>During </a:t>
            </a:r>
            <a:r>
              <a:rPr lang="en-US" sz="2400" dirty="0"/>
              <a:t>viral replication the capsid sometimes encloses host nucleic acid rather than viral nucleic acid. Such particles look like ordinary virus, particles when observed by electron microscopy, but they do not replicate. </a:t>
            </a:r>
            <a:r>
              <a:rPr lang="en-US" sz="2400" dirty="0" err="1"/>
              <a:t>Pseudovirions</a:t>
            </a:r>
            <a:r>
              <a:rPr lang="en-US" sz="2400" dirty="0"/>
              <a:t> contain the “wrong”  nucleic acid.</a:t>
            </a:r>
          </a:p>
          <a:p>
            <a:pPr marL="0" indent="0">
              <a:buNone/>
            </a:pPr>
            <a:endParaRPr lang="en-US" sz="2400" dirty="0"/>
          </a:p>
          <a:p>
            <a:pPr marL="914400" lvl="2" indent="0" eaLnBrk="1" hangingPunct="1">
              <a:lnSpc>
                <a:spcPct val="90000"/>
              </a:lnSpc>
              <a:buNone/>
            </a:pPr>
            <a:endParaRPr lang="en-US" altLang="en-US" dirty="0"/>
          </a:p>
        </p:txBody>
      </p:sp>
    </p:spTree>
    <p:extLst>
      <p:ext uri="{BB962C8B-B14F-4D97-AF65-F5344CB8AC3E}">
        <p14:creationId xmlns:p14="http://schemas.microsoft.com/office/powerpoint/2010/main" val="4805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228600" y="1600200"/>
            <a:ext cx="8686800" cy="4525963"/>
          </a:xfrm>
        </p:spPr>
        <p:txBody>
          <a:bodyPr>
            <a:normAutofit fontScale="70000" lnSpcReduction="20000"/>
          </a:bodyPr>
          <a:lstStyle/>
          <a:p>
            <a:r>
              <a:rPr lang="en-US" b="1" dirty="0"/>
              <a:t>Week l:</a:t>
            </a:r>
            <a:r>
              <a:rPr lang="en-US" dirty="0"/>
              <a:t> -Introduction and General characters of viruses</a:t>
            </a:r>
          </a:p>
          <a:p>
            <a:pPr marL="0" indent="0">
              <a:buNone/>
            </a:pPr>
            <a:r>
              <a:rPr lang="en-US" dirty="0" smtClean="0"/>
              <a:t>      </a:t>
            </a:r>
            <a:r>
              <a:rPr lang="en-US" dirty="0"/>
              <a:t>(History ,definition, and importance of study)</a:t>
            </a:r>
          </a:p>
          <a:p>
            <a:pPr marL="0" indent="0">
              <a:buNone/>
            </a:pPr>
            <a:r>
              <a:rPr lang="en-US" dirty="0"/>
              <a:t> </a:t>
            </a:r>
            <a:r>
              <a:rPr lang="en-US" dirty="0" smtClean="0"/>
              <a:t>     Viral </a:t>
            </a:r>
            <a:r>
              <a:rPr lang="en-US" dirty="0"/>
              <a:t>structure</a:t>
            </a:r>
          </a:p>
          <a:p>
            <a:pPr marL="0" indent="0">
              <a:buNone/>
            </a:pPr>
            <a:r>
              <a:rPr lang="en-US" dirty="0" smtClean="0"/>
              <a:t>      Virus </a:t>
            </a:r>
            <a:r>
              <a:rPr lang="en-US" dirty="0"/>
              <a:t>structure and morphology</a:t>
            </a:r>
          </a:p>
          <a:p>
            <a:pPr marL="0" indent="0">
              <a:buNone/>
            </a:pPr>
            <a:r>
              <a:rPr lang="en-US" dirty="0" smtClean="0"/>
              <a:t>      composition </a:t>
            </a:r>
            <a:r>
              <a:rPr lang="en-US" dirty="0"/>
              <a:t>and function of viral structure </a:t>
            </a:r>
          </a:p>
          <a:p>
            <a:endParaRPr lang="en-US" b="1" dirty="0" smtClean="0"/>
          </a:p>
          <a:p>
            <a:r>
              <a:rPr lang="en-US" b="1" dirty="0" smtClean="0"/>
              <a:t>Week </a:t>
            </a:r>
            <a:r>
              <a:rPr lang="en-US" b="1" dirty="0"/>
              <a:t>2</a:t>
            </a:r>
            <a:r>
              <a:rPr lang="en-GB" dirty="0"/>
              <a:t>: </a:t>
            </a:r>
            <a:r>
              <a:rPr lang="en-US" dirty="0"/>
              <a:t>Virus Architecture and Nomenclature</a:t>
            </a:r>
          </a:p>
          <a:p>
            <a:pPr marL="0" indent="0">
              <a:buNone/>
            </a:pPr>
            <a:r>
              <a:rPr lang="en-US" dirty="0" smtClean="0"/>
              <a:t>      Viral </a:t>
            </a:r>
            <a:r>
              <a:rPr lang="en-US" dirty="0"/>
              <a:t>shape(Symmetry)  and different figure of virus</a:t>
            </a:r>
          </a:p>
          <a:p>
            <a:pPr marL="0" indent="0">
              <a:buNone/>
            </a:pPr>
            <a:r>
              <a:rPr lang="en-US" dirty="0" smtClean="0"/>
              <a:t>      Classification </a:t>
            </a:r>
            <a:r>
              <a:rPr lang="en-US" dirty="0"/>
              <a:t>of Animal Viruses (ICV and </a:t>
            </a:r>
            <a:r>
              <a:rPr lang="en-US" dirty="0">
                <a:hlinkClick r:id="rId2"/>
              </a:rPr>
              <a:t>Baltimore scheme</a:t>
            </a:r>
            <a:r>
              <a:rPr lang="en-US" dirty="0"/>
              <a:t>)</a:t>
            </a:r>
          </a:p>
          <a:p>
            <a:endParaRPr lang="en-US" b="1" dirty="0" smtClean="0"/>
          </a:p>
          <a:p>
            <a:r>
              <a:rPr lang="en-US" b="1" dirty="0" smtClean="0"/>
              <a:t>Week </a:t>
            </a:r>
            <a:r>
              <a:rPr lang="en-US" b="1" dirty="0"/>
              <a:t>3:</a:t>
            </a:r>
            <a:r>
              <a:rPr lang="en-US" dirty="0"/>
              <a:t> Virus replication Strategies</a:t>
            </a:r>
          </a:p>
          <a:p>
            <a:pPr marL="0" indent="0">
              <a:buNone/>
            </a:pPr>
            <a:r>
              <a:rPr lang="en-US" dirty="0"/>
              <a:t>Principal events involved in replication: Adsorption, penetration, </a:t>
            </a:r>
            <a:r>
              <a:rPr lang="en-US" dirty="0" err="1"/>
              <a:t>uncoating</a:t>
            </a:r>
            <a:r>
              <a:rPr lang="en-US" dirty="0"/>
              <a:t> nucleic acid and protein synthesis, assembly, maturation and release.</a:t>
            </a:r>
          </a:p>
          <a:p>
            <a:pPr marL="0" indent="0">
              <a:buNone/>
            </a:pPr>
            <a:endParaRPr lang="en-US" dirty="0"/>
          </a:p>
        </p:txBody>
      </p:sp>
    </p:spTree>
    <p:extLst>
      <p:ext uri="{BB962C8B-B14F-4D97-AF65-F5344CB8AC3E}">
        <p14:creationId xmlns:p14="http://schemas.microsoft.com/office/powerpoint/2010/main" val="312683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6019800"/>
          </a:xfrm>
        </p:spPr>
        <p:txBody>
          <a:bodyPr>
            <a:normAutofit fontScale="62500" lnSpcReduction="20000"/>
          </a:bodyPr>
          <a:lstStyle/>
          <a:p>
            <a:r>
              <a:rPr lang="en-GB" b="1" dirty="0"/>
              <a:t>Week 4 : </a:t>
            </a:r>
            <a:r>
              <a:rPr lang="en-US" dirty="0"/>
              <a:t>Chemical and physical agent reaction</a:t>
            </a:r>
          </a:p>
          <a:p>
            <a:pPr marL="0" indent="0">
              <a:buNone/>
            </a:pPr>
            <a:r>
              <a:rPr lang="en-US" dirty="0" smtClean="0"/>
              <a:t>       To </a:t>
            </a:r>
            <a:r>
              <a:rPr lang="en-US" dirty="0"/>
              <a:t>discuss the effect of pH, temperature ,Heat, cold and salts upon</a:t>
            </a:r>
          </a:p>
          <a:p>
            <a:pPr marL="0" indent="0">
              <a:buNone/>
            </a:pPr>
            <a:r>
              <a:rPr lang="en-US" dirty="0" smtClean="0"/>
              <a:t>       Viral </a:t>
            </a:r>
            <a:r>
              <a:rPr lang="en-US" dirty="0"/>
              <a:t>activities.</a:t>
            </a:r>
          </a:p>
          <a:p>
            <a:pPr marL="0" indent="0">
              <a:buNone/>
            </a:pPr>
            <a:r>
              <a:rPr lang="en-US" dirty="0"/>
              <a:t> </a:t>
            </a:r>
            <a:r>
              <a:rPr lang="en-US" dirty="0" smtClean="0"/>
              <a:t>       Viral </a:t>
            </a:r>
            <a:r>
              <a:rPr lang="en-US" dirty="0"/>
              <a:t>Immunopathology-Viral Immune response and viral evasion Mechanisms </a:t>
            </a:r>
            <a:endParaRPr lang="en-US" dirty="0" smtClean="0"/>
          </a:p>
          <a:p>
            <a:pPr marL="0" indent="0">
              <a:buNone/>
            </a:pPr>
            <a:endParaRPr lang="en-US" dirty="0"/>
          </a:p>
          <a:p>
            <a:r>
              <a:rPr lang="en-GB" b="1" dirty="0"/>
              <a:t>Week 5 : </a:t>
            </a:r>
            <a:r>
              <a:rPr lang="en-US" dirty="0"/>
              <a:t>Laboratory Diagnosis of Virus Infections (Method of Diagnosis)</a:t>
            </a:r>
          </a:p>
          <a:p>
            <a:pPr marL="0" indent="0">
              <a:buNone/>
            </a:pPr>
            <a:r>
              <a:rPr lang="en-US" dirty="0"/>
              <a:t> </a:t>
            </a:r>
            <a:r>
              <a:rPr lang="en-US" dirty="0" smtClean="0"/>
              <a:t>        Direct method</a:t>
            </a:r>
          </a:p>
          <a:p>
            <a:pPr marL="0" indent="0">
              <a:buNone/>
            </a:pPr>
            <a:r>
              <a:rPr lang="en-US" dirty="0" smtClean="0"/>
              <a:t>         In Direct method</a:t>
            </a:r>
          </a:p>
          <a:p>
            <a:pPr marL="0" indent="0">
              <a:buNone/>
            </a:pPr>
            <a:r>
              <a:rPr lang="en-US" dirty="0"/>
              <a:t> </a:t>
            </a:r>
            <a:r>
              <a:rPr lang="en-US" dirty="0" smtClean="0"/>
              <a:t>         Serological </a:t>
            </a:r>
            <a:r>
              <a:rPr lang="en-US" dirty="0"/>
              <a:t>and molecular </a:t>
            </a:r>
            <a:r>
              <a:rPr lang="en-US" dirty="0" smtClean="0"/>
              <a:t>method</a:t>
            </a:r>
          </a:p>
          <a:p>
            <a:pPr marL="0" indent="0">
              <a:buNone/>
            </a:pPr>
            <a:endParaRPr lang="en-US" b="1" dirty="0"/>
          </a:p>
          <a:p>
            <a:r>
              <a:rPr lang="en-GB" b="1" dirty="0" smtClean="0"/>
              <a:t>Week </a:t>
            </a:r>
            <a:r>
              <a:rPr lang="en-GB" b="1" dirty="0"/>
              <a:t>6 </a:t>
            </a:r>
            <a:r>
              <a:rPr lang="en-GB" dirty="0"/>
              <a:t>: </a:t>
            </a:r>
            <a:r>
              <a:rPr lang="en-US" dirty="0"/>
              <a:t>Double stranded DNA Virus (</a:t>
            </a:r>
            <a:r>
              <a:rPr lang="en-US" dirty="0">
                <a:hlinkClick r:id="rId2" tooltip="Adenovirus"/>
              </a:rPr>
              <a:t>Adenoviruses</a:t>
            </a:r>
            <a:r>
              <a:rPr lang="en-US" dirty="0"/>
              <a:t>, </a:t>
            </a:r>
            <a:r>
              <a:rPr lang="en-US" dirty="0" err="1">
                <a:hlinkClick r:id="rId3" tooltip="Herpesvirus"/>
              </a:rPr>
              <a:t>Herpesviruses</a:t>
            </a:r>
            <a:r>
              <a:rPr lang="en-US" dirty="0"/>
              <a:t>, </a:t>
            </a:r>
            <a:r>
              <a:rPr lang="en-US" dirty="0">
                <a:hlinkClick r:id="rId4" tooltip="Poxvirus"/>
              </a:rPr>
              <a:t>Poxviruses</a:t>
            </a:r>
            <a:endParaRPr lang="en-US" dirty="0"/>
          </a:p>
          <a:p>
            <a:pPr marL="0" indent="0" rtl="1">
              <a:buNone/>
            </a:pPr>
            <a:r>
              <a:rPr lang="en-GB" dirty="0"/>
              <a:t> </a:t>
            </a:r>
            <a:endParaRPr lang="en-US" dirty="0"/>
          </a:p>
          <a:p>
            <a:r>
              <a:rPr lang="en-US" b="1" dirty="0"/>
              <a:t>Week 7: </a:t>
            </a:r>
            <a:r>
              <a:rPr lang="en-US" dirty="0">
                <a:hlinkClick r:id="rId5" tooltip="SsDNA virus"/>
              </a:rPr>
              <a:t>Single strand DNA viruses</a:t>
            </a:r>
            <a:r>
              <a:rPr lang="en-US" dirty="0"/>
              <a:t> (+ sense) DNA (e.g. </a:t>
            </a:r>
            <a:r>
              <a:rPr lang="en-US" dirty="0" smtClean="0">
                <a:hlinkClick r:id="rId6" tooltip="Parvovirus"/>
              </a:rPr>
              <a:t>Parvoviruses</a:t>
            </a:r>
            <a:r>
              <a:rPr lang="en-US" dirty="0" smtClean="0"/>
              <a:t>)</a:t>
            </a:r>
          </a:p>
          <a:p>
            <a:pPr marL="0" indent="0">
              <a:buNone/>
            </a:pPr>
            <a:endParaRPr lang="en-US" dirty="0" smtClean="0"/>
          </a:p>
          <a:p>
            <a:r>
              <a:rPr lang="en-GB" b="1" dirty="0" smtClean="0"/>
              <a:t>Week </a:t>
            </a:r>
            <a:r>
              <a:rPr lang="en-GB" b="1" dirty="0"/>
              <a:t>8: </a:t>
            </a:r>
            <a:r>
              <a:rPr lang="en-US" dirty="0"/>
              <a:t>Positive single strand </a:t>
            </a:r>
            <a:r>
              <a:rPr lang="en-US" dirty="0">
                <a:hlinkClick r:id="rId7" tooltip="Positive-sense ssRNA virus"/>
              </a:rPr>
              <a:t>(+)</a:t>
            </a:r>
            <a:r>
              <a:rPr lang="en-US" dirty="0" err="1">
                <a:hlinkClick r:id="rId7" tooltip="Positive-sense ssRNA virus"/>
              </a:rPr>
              <a:t>ssRNA</a:t>
            </a:r>
            <a:r>
              <a:rPr lang="en-US" dirty="0">
                <a:hlinkClick r:id="rId7" tooltip="Positive-sense ssRNA virus"/>
              </a:rPr>
              <a:t> viruses</a:t>
            </a:r>
            <a:r>
              <a:rPr lang="en-US" dirty="0"/>
              <a:t> (+ sense) RNA (</a:t>
            </a:r>
            <a:r>
              <a:rPr lang="en-US" dirty="0" smtClean="0"/>
              <a:t>e.g. </a:t>
            </a:r>
            <a:r>
              <a:rPr lang="en-US" dirty="0" err="1" smtClean="0">
                <a:hlinkClick r:id="rId8" tooltip="Picornavirus"/>
              </a:rPr>
              <a:t>Picornaviruses</a:t>
            </a:r>
            <a:r>
              <a:rPr lang="en-US" dirty="0"/>
              <a:t>, </a:t>
            </a:r>
            <a:r>
              <a:rPr lang="en-US" dirty="0" err="1" smtClean="0">
                <a:hlinkClick r:id="rId9" tooltip="Togavirus"/>
              </a:rPr>
              <a:t>Togaviruses</a:t>
            </a:r>
            <a:r>
              <a:rPr lang="en-US" dirty="0" smtClean="0"/>
              <a:t>)</a:t>
            </a:r>
          </a:p>
          <a:p>
            <a:r>
              <a:rPr lang="en-GB" b="1" dirty="0" smtClean="0"/>
              <a:t>Week </a:t>
            </a:r>
            <a:r>
              <a:rPr lang="en-GB" b="1" dirty="0"/>
              <a:t>9: </a:t>
            </a:r>
            <a:r>
              <a:rPr lang="en-US" dirty="0"/>
              <a:t>Double strand </a:t>
            </a:r>
            <a:r>
              <a:rPr lang="en-US" dirty="0">
                <a:hlinkClick r:id="rId10" tooltip="DsRNA virus"/>
              </a:rPr>
              <a:t>RNA viruses</a:t>
            </a:r>
            <a:r>
              <a:rPr lang="en-US" dirty="0"/>
              <a:t> (e.g. </a:t>
            </a:r>
            <a:r>
              <a:rPr lang="en-US" dirty="0" err="1">
                <a:hlinkClick r:id="rId11" tooltip="Reovirus"/>
              </a:rPr>
              <a:t>Reoviruses</a:t>
            </a:r>
            <a:r>
              <a:rPr lang="en-US" dirty="0"/>
              <a:t>)</a:t>
            </a:r>
          </a:p>
          <a:p>
            <a:pPr marL="0" indent="0">
              <a:buNone/>
            </a:pPr>
            <a:endParaRPr lang="en-US" dirty="0"/>
          </a:p>
        </p:txBody>
      </p:sp>
    </p:spTree>
    <p:extLst>
      <p:ext uri="{BB962C8B-B14F-4D97-AF65-F5344CB8AC3E}">
        <p14:creationId xmlns:p14="http://schemas.microsoft.com/office/powerpoint/2010/main" val="369917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4953000"/>
          </a:xfrm>
        </p:spPr>
        <p:txBody>
          <a:bodyPr>
            <a:normAutofit fontScale="77500" lnSpcReduction="20000"/>
          </a:bodyPr>
          <a:lstStyle/>
          <a:p>
            <a:pPr marL="0" indent="0" rtl="1">
              <a:buNone/>
            </a:pPr>
            <a:r>
              <a:rPr lang="en-GB" b="1" dirty="0"/>
              <a:t>Week 10 : </a:t>
            </a:r>
            <a:r>
              <a:rPr lang="en-US" dirty="0"/>
              <a:t>Negative single strand </a:t>
            </a:r>
            <a:r>
              <a:rPr lang="en-US" dirty="0">
                <a:hlinkClick r:id="rId2" tooltip="Negative-sense ssRNA virus"/>
              </a:rPr>
              <a:t>(−)</a:t>
            </a:r>
            <a:r>
              <a:rPr lang="en-US" dirty="0" err="1">
                <a:hlinkClick r:id="rId2" tooltip="Negative-sense ssRNA virus"/>
              </a:rPr>
              <a:t>ssRNA</a:t>
            </a:r>
            <a:r>
              <a:rPr lang="en-US" dirty="0">
                <a:hlinkClick r:id="rId2" tooltip="Negative-sense ssRNA virus"/>
              </a:rPr>
              <a:t> viruses</a:t>
            </a:r>
            <a:r>
              <a:rPr lang="en-US" dirty="0"/>
              <a:t> (antisense) RNA (e.g. </a:t>
            </a:r>
            <a:r>
              <a:rPr lang="en-US" dirty="0" err="1">
                <a:hlinkClick r:id="rId3" tooltip="Orthomyxovirus"/>
              </a:rPr>
              <a:t>Orthomyxoviruses</a:t>
            </a:r>
            <a:r>
              <a:rPr lang="en-US" dirty="0"/>
              <a:t>, </a:t>
            </a:r>
            <a:r>
              <a:rPr lang="en-US" dirty="0" err="1">
                <a:hlinkClick r:id="rId4" tooltip="Rhabdovirus"/>
              </a:rPr>
              <a:t>Rhabdoviruses</a:t>
            </a:r>
            <a:r>
              <a:rPr lang="en-US" dirty="0"/>
              <a:t>)</a:t>
            </a:r>
          </a:p>
          <a:p>
            <a:pPr marL="0" indent="0" rtl="1">
              <a:buNone/>
            </a:pPr>
            <a:r>
              <a:rPr lang="en-GB" dirty="0"/>
              <a:t> </a:t>
            </a:r>
            <a:endParaRPr lang="en-US" dirty="0"/>
          </a:p>
          <a:p>
            <a:pPr marL="0" indent="0" rtl="1">
              <a:buNone/>
            </a:pPr>
            <a:r>
              <a:rPr lang="en-GB" b="1" dirty="0"/>
              <a:t>Week 11 : </a:t>
            </a:r>
            <a:r>
              <a:rPr lang="en-US" dirty="0"/>
              <a:t>Single strand RNA-</a:t>
            </a:r>
            <a:r>
              <a:rPr lang="en-US" dirty="0">
                <a:hlinkClick r:id="rId5" tooltip="SsRNA-RT virus"/>
              </a:rPr>
              <a:t>RT viruses</a:t>
            </a:r>
            <a:r>
              <a:rPr lang="en-US" dirty="0"/>
              <a:t> (+ sense) RNA with DNA intermediate in life-cycle (e.g. </a:t>
            </a:r>
            <a:r>
              <a:rPr lang="en-US" dirty="0">
                <a:hlinkClick r:id="rId6" tooltip="Retrovirus"/>
              </a:rPr>
              <a:t>Retroviruses</a:t>
            </a:r>
            <a:r>
              <a:rPr lang="en-US" dirty="0"/>
              <a:t>)</a:t>
            </a:r>
          </a:p>
          <a:p>
            <a:pPr marL="0" indent="0" rtl="1">
              <a:buNone/>
            </a:pPr>
            <a:r>
              <a:rPr lang="en-US" dirty="0"/>
              <a:t> </a:t>
            </a:r>
          </a:p>
          <a:p>
            <a:pPr marL="0" indent="0" rtl="1">
              <a:buNone/>
            </a:pPr>
            <a:r>
              <a:rPr lang="en-GB" b="1" dirty="0"/>
              <a:t>Week 12 : </a:t>
            </a:r>
            <a:r>
              <a:rPr lang="en-US" dirty="0"/>
              <a:t>Double strand </a:t>
            </a:r>
            <a:r>
              <a:rPr lang="en-US" dirty="0">
                <a:hlinkClick r:id="rId7" tooltip="DsDNA-RT virus"/>
              </a:rPr>
              <a:t>DNA-RT viruses</a:t>
            </a:r>
            <a:r>
              <a:rPr lang="en-US" dirty="0"/>
              <a:t> (</a:t>
            </a:r>
            <a:r>
              <a:rPr lang="en-US" dirty="0" smtClean="0"/>
              <a:t>e.g. </a:t>
            </a:r>
            <a:r>
              <a:rPr lang="en-US" dirty="0" err="1" smtClean="0">
                <a:hlinkClick r:id="rId8" tooltip="Hepadnavirus"/>
              </a:rPr>
              <a:t>Hepadnaviruses</a:t>
            </a:r>
            <a:r>
              <a:rPr lang="en-US" dirty="0" smtClean="0"/>
              <a:t>)</a:t>
            </a:r>
          </a:p>
          <a:p>
            <a:pPr marL="0" indent="0" rtl="1">
              <a:buNone/>
            </a:pPr>
            <a:r>
              <a:rPr lang="en-US" b="1" dirty="0" smtClean="0"/>
              <a:t> </a:t>
            </a:r>
            <a:endParaRPr lang="en-US" dirty="0"/>
          </a:p>
          <a:p>
            <a:pPr marL="0" indent="0">
              <a:buNone/>
            </a:pPr>
            <a:r>
              <a:rPr lang="en-US" b="1" dirty="0"/>
              <a:t>Week 13: </a:t>
            </a:r>
            <a:r>
              <a:rPr lang="en-US" dirty="0"/>
              <a:t>Viral Persistence: Chronic &amp; Latent Virus Infections, Effect of Host Age.</a:t>
            </a:r>
          </a:p>
          <a:p>
            <a:endParaRPr lang="en-GB" b="1" dirty="0" smtClean="0"/>
          </a:p>
          <a:p>
            <a:pPr marL="0" indent="0">
              <a:buNone/>
            </a:pPr>
            <a:r>
              <a:rPr lang="en-GB" b="1" dirty="0" smtClean="0"/>
              <a:t>Week </a:t>
            </a:r>
            <a:r>
              <a:rPr lang="en-GB" b="1" dirty="0"/>
              <a:t>14: </a:t>
            </a:r>
            <a:r>
              <a:rPr lang="en-GB" dirty="0"/>
              <a:t>Antiviral Chemotherapy, Viral Vaccines.</a:t>
            </a:r>
            <a:endParaRPr lang="en-US" dirty="0"/>
          </a:p>
        </p:txBody>
      </p:sp>
    </p:spTree>
    <p:extLst>
      <p:ext uri="{BB962C8B-B14F-4D97-AF65-F5344CB8AC3E}">
        <p14:creationId xmlns:p14="http://schemas.microsoft.com/office/powerpoint/2010/main" val="226648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dirty="0" smtClean="0"/>
              <a:t>General Virology</a:t>
            </a:r>
          </a:p>
        </p:txBody>
      </p:sp>
      <p:sp>
        <p:nvSpPr>
          <p:cNvPr id="3075" name="Rectangle 3"/>
          <p:cNvSpPr>
            <a:spLocks noGrp="1" noChangeArrowheads="1"/>
          </p:cNvSpPr>
          <p:nvPr>
            <p:ph type="subTitle" idx="1"/>
          </p:nvPr>
        </p:nvSpPr>
        <p:spPr>
          <a:xfrm>
            <a:off x="1371600" y="3886200"/>
            <a:ext cx="6400800" cy="914400"/>
          </a:xfrm>
        </p:spPr>
        <p:txBody>
          <a:bodyPr>
            <a:normAutofit/>
          </a:bodyPr>
          <a:lstStyle/>
          <a:p>
            <a:pPr eaLnBrk="1" hangingPunct="1"/>
            <a:r>
              <a:rPr lang="en-US" altLang="en-US" sz="3600" dirty="0" smtClean="0">
                <a:solidFill>
                  <a:srgbClr val="C00000"/>
                </a:solidFill>
              </a:rPr>
              <a:t>Introduction to the viruses</a:t>
            </a:r>
          </a:p>
        </p:txBody>
      </p:sp>
    </p:spTree>
    <p:extLst>
      <p:ext uri="{BB962C8B-B14F-4D97-AF65-F5344CB8AC3E}">
        <p14:creationId xmlns:p14="http://schemas.microsoft.com/office/powerpoint/2010/main" val="230060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19100" y="205922"/>
            <a:ext cx="8229600" cy="762000"/>
          </a:xfrm>
        </p:spPr>
        <p:txBody>
          <a:bodyPr/>
          <a:lstStyle/>
          <a:p>
            <a:pPr eaLnBrk="1" hangingPunct="1"/>
            <a:r>
              <a:rPr lang="en-US" altLang="en-US" sz="4400" dirty="0" smtClean="0">
                <a:solidFill>
                  <a:srgbClr val="FF0000"/>
                </a:solidFill>
                <a:latin typeface="Book Antiqua" pitchFamily="18" charset="0"/>
              </a:rPr>
              <a:t>Viruses</a:t>
            </a:r>
          </a:p>
        </p:txBody>
      </p:sp>
      <p:sp>
        <p:nvSpPr>
          <p:cNvPr id="8195" name="Rectangle 8"/>
          <p:cNvSpPr>
            <a:spLocks noChangeArrowheads="1"/>
          </p:cNvSpPr>
          <p:nvPr/>
        </p:nvSpPr>
        <p:spPr bwMode="auto">
          <a:xfrm>
            <a:off x="0" y="94615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sz="2800"/>
          </a:p>
          <a:p>
            <a:endParaRPr lang="en-US" altLang="en-US" sz="2800"/>
          </a:p>
        </p:txBody>
      </p:sp>
      <p:sp>
        <p:nvSpPr>
          <p:cNvPr id="8196" name="Rectangle 4"/>
          <p:cNvSpPr>
            <a:spLocks noChangeArrowheads="1"/>
          </p:cNvSpPr>
          <p:nvPr/>
        </p:nvSpPr>
        <p:spPr bwMode="auto">
          <a:xfrm>
            <a:off x="990600" y="1524000"/>
            <a:ext cx="58674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90000"/>
              </a:lnSpc>
              <a:buFont typeface="Arial" charset="0"/>
              <a:buChar char="•"/>
            </a:pPr>
            <a:endParaRPr lang="en-US" altLang="en-US" sz="2800" b="1"/>
          </a:p>
        </p:txBody>
      </p:sp>
      <p:sp>
        <p:nvSpPr>
          <p:cNvPr id="8197" name="Rectangle 4"/>
          <p:cNvSpPr>
            <a:spLocks noChangeArrowheads="1"/>
          </p:cNvSpPr>
          <p:nvPr/>
        </p:nvSpPr>
        <p:spPr bwMode="auto">
          <a:xfrm>
            <a:off x="416923" y="1219200"/>
            <a:ext cx="83058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3200" dirty="0" smtClean="0">
                <a:solidFill>
                  <a:srgbClr val="FF0000"/>
                </a:solidFill>
                <a:latin typeface="Times New Roman" pitchFamily="18" charset="0"/>
                <a:cs typeface="Times New Roman" pitchFamily="18" charset="0"/>
              </a:rPr>
              <a:t>Viruses</a:t>
            </a:r>
            <a:r>
              <a:rPr lang="en-US" altLang="en-US" sz="3200" b="1" dirty="0" smtClean="0">
                <a:latin typeface="Times New Roman" pitchFamily="18" charset="0"/>
                <a:cs typeface="Times New Roman" pitchFamily="18" charset="0"/>
              </a:rPr>
              <a:t>= </a:t>
            </a:r>
            <a:r>
              <a:rPr lang="en-US" altLang="en-US" sz="2800" dirty="0" smtClean="0">
                <a:latin typeface="Times New Roman" pitchFamily="18" charset="0"/>
                <a:cs typeface="Times New Roman" pitchFamily="18" charset="0"/>
              </a:rPr>
              <a:t>Latin </a:t>
            </a:r>
            <a:r>
              <a:rPr lang="en-US" altLang="en-US" sz="2800" dirty="0">
                <a:latin typeface="Times New Roman" pitchFamily="18" charset="0"/>
                <a:cs typeface="Times New Roman" pitchFamily="18" charset="0"/>
              </a:rPr>
              <a:t>for ‘slimy liquid’ or ‘poison’</a:t>
            </a:r>
          </a:p>
          <a:p>
            <a:pPr>
              <a:buFont typeface="Arial" charset="0"/>
              <a:buChar char="•"/>
            </a:pPr>
            <a:r>
              <a:rPr lang="en-US" altLang="en-US" sz="2800" dirty="0">
                <a:latin typeface="Times New Roman" pitchFamily="18" charset="0"/>
                <a:cs typeface="Times New Roman" pitchFamily="18" charset="0"/>
              </a:rPr>
              <a:t> are </a:t>
            </a:r>
            <a:r>
              <a:rPr lang="en-US" altLang="en-US" sz="2800" dirty="0" smtClean="0">
                <a:latin typeface="Times New Roman" pitchFamily="18" charset="0"/>
                <a:cs typeface="Times New Roman" pitchFamily="18" charset="0"/>
              </a:rPr>
              <a:t>non-cellular </a:t>
            </a:r>
            <a:r>
              <a:rPr lang="en-US" altLang="en-US" sz="2800" dirty="0">
                <a:latin typeface="Times New Roman" pitchFamily="18" charset="0"/>
                <a:cs typeface="Times New Roman" pitchFamily="18" charset="0"/>
              </a:rPr>
              <a:t>or </a:t>
            </a:r>
            <a:r>
              <a:rPr lang="en-US" altLang="en-US" sz="2800" dirty="0" smtClean="0">
                <a:latin typeface="Times New Roman" pitchFamily="18" charset="0"/>
                <a:cs typeface="Times New Roman" pitchFamily="18" charset="0"/>
              </a:rPr>
              <a:t>Acellular infectious agents</a:t>
            </a:r>
          </a:p>
          <a:p>
            <a:endParaRPr lang="en-US" altLang="en-US" sz="3200" dirty="0" smtClean="0">
              <a:solidFill>
                <a:srgbClr val="FF0000"/>
              </a:solidFill>
              <a:latin typeface="Times New Roman" pitchFamily="18" charset="0"/>
              <a:cs typeface="Times New Roman" pitchFamily="18" charset="0"/>
            </a:endParaRPr>
          </a:p>
          <a:p>
            <a:r>
              <a:rPr lang="en-US" altLang="en-US" sz="3200" dirty="0" smtClean="0">
                <a:solidFill>
                  <a:srgbClr val="FF0000"/>
                </a:solidFill>
                <a:latin typeface="Times New Roman" pitchFamily="18" charset="0"/>
                <a:cs typeface="Times New Roman" pitchFamily="18" charset="0"/>
              </a:rPr>
              <a:t>Virology</a:t>
            </a:r>
            <a:r>
              <a:rPr lang="en-US" altLang="en-US" sz="3200" b="1" dirty="0" smtClean="0">
                <a:latin typeface="Times New Roman" pitchFamily="18" charset="0"/>
                <a:cs typeface="Times New Roman" pitchFamily="18" charset="0"/>
              </a:rPr>
              <a:t>=</a:t>
            </a:r>
            <a:r>
              <a:rPr lang="en-US" altLang="en-US" sz="2800" dirty="0" smtClean="0">
                <a:latin typeface="Times New Roman" pitchFamily="18" charset="0"/>
                <a:cs typeface="Times New Roman" pitchFamily="18" charset="0"/>
              </a:rPr>
              <a:t>study </a:t>
            </a:r>
            <a:r>
              <a:rPr lang="en-US" altLang="en-US" sz="2800" dirty="0">
                <a:latin typeface="Times New Roman" pitchFamily="18" charset="0"/>
                <a:cs typeface="Times New Roman" pitchFamily="18" charset="0"/>
              </a:rPr>
              <a:t>of viruses</a:t>
            </a:r>
          </a:p>
          <a:p>
            <a:endParaRPr lang="en-US" altLang="en-US" sz="3200" dirty="0">
              <a:solidFill>
                <a:schemeClr val="accent2"/>
              </a:solidFill>
              <a:latin typeface="Times New Roman" pitchFamily="18" charset="0"/>
              <a:cs typeface="Times New Roman" pitchFamily="18" charset="0"/>
            </a:endParaRPr>
          </a:p>
          <a:p>
            <a:r>
              <a:rPr lang="en-US" altLang="en-US" sz="3200" dirty="0" smtClean="0">
                <a:solidFill>
                  <a:srgbClr val="FF0000"/>
                </a:solidFill>
                <a:latin typeface="Times New Roman" pitchFamily="18" charset="0"/>
                <a:cs typeface="Times New Roman" pitchFamily="18" charset="0"/>
              </a:rPr>
              <a:t>Virologists</a:t>
            </a:r>
            <a:r>
              <a:rPr lang="en-US" altLang="en-US" sz="3200" dirty="0">
                <a:solidFill>
                  <a:schemeClr val="accent2"/>
                </a:solidFill>
                <a:latin typeface="Times New Roman" pitchFamily="18" charset="0"/>
                <a:cs typeface="Times New Roman" pitchFamily="18" charset="0"/>
              </a:rPr>
              <a:t> </a:t>
            </a:r>
            <a:r>
              <a:rPr lang="en-US" altLang="en-US" sz="3200" b="1" dirty="0">
                <a:latin typeface="Times New Roman" pitchFamily="18" charset="0"/>
                <a:cs typeface="Times New Roman" pitchFamily="18" charset="0"/>
              </a:rPr>
              <a:t>=</a:t>
            </a:r>
            <a:r>
              <a:rPr lang="en-US" altLang="en-US" sz="2800" dirty="0">
                <a:latin typeface="Times New Roman" pitchFamily="18" charset="0"/>
                <a:cs typeface="Times New Roman" pitchFamily="18" charset="0"/>
              </a:rPr>
              <a:t>scientists who study viruses</a:t>
            </a:r>
          </a:p>
          <a:p>
            <a:endParaRPr lang="en-US"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384705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304800"/>
            <a:ext cx="8077200" cy="914400"/>
          </a:xfrm>
          <a:solidFill>
            <a:schemeClr val="bg1"/>
          </a:solidFill>
          <a:ln w="25400">
            <a:solidFill>
              <a:srgbClr val="FF0000"/>
            </a:solidFill>
            <a:miter lim="800000"/>
            <a:headEnd/>
            <a:tailEnd/>
          </a:ln>
        </p:spPr>
        <p:txBody>
          <a:bodyPr>
            <a:normAutofit/>
          </a:bodyPr>
          <a:lstStyle/>
          <a:p>
            <a:pPr eaLnBrk="1" hangingPunct="1"/>
            <a:r>
              <a:rPr lang="en-US" altLang="en-US" sz="4000" dirty="0" smtClean="0"/>
              <a:t>Why Study Viruses</a:t>
            </a:r>
          </a:p>
        </p:txBody>
      </p:sp>
      <p:sp>
        <p:nvSpPr>
          <p:cNvPr id="8195" name="Rectangle 3"/>
          <p:cNvSpPr>
            <a:spLocks noGrp="1" noChangeArrowheads="1"/>
          </p:cNvSpPr>
          <p:nvPr>
            <p:ph type="body" idx="1"/>
          </p:nvPr>
        </p:nvSpPr>
        <p:spPr>
          <a:xfrm>
            <a:off x="609600" y="1600200"/>
            <a:ext cx="7772400" cy="4953000"/>
          </a:xfrm>
        </p:spPr>
        <p:txBody>
          <a:bodyPr>
            <a:normAutofit fontScale="92500" lnSpcReduction="20000"/>
          </a:bodyPr>
          <a:lstStyle/>
          <a:p>
            <a:pPr eaLnBrk="1" hangingPunct="1"/>
            <a:r>
              <a:rPr lang="en-US" altLang="en-US" sz="2800" dirty="0" smtClean="0"/>
              <a:t>Viruses are capable of infecting all forms of life </a:t>
            </a:r>
            <a:r>
              <a:rPr lang="en-US" altLang="en-US" sz="3200" dirty="0" smtClean="0"/>
              <a:t>Vertebrates, prokaryotes, fungi, algae</a:t>
            </a:r>
          </a:p>
          <a:p>
            <a:pPr eaLnBrk="1" hangingPunct="1"/>
            <a:endParaRPr lang="en-US" altLang="en-US" sz="3200" dirty="0" smtClean="0"/>
          </a:p>
          <a:p>
            <a:pPr eaLnBrk="1" hangingPunct="1"/>
            <a:r>
              <a:rPr lang="en-US" altLang="en-US" sz="2800" dirty="0" smtClean="0"/>
              <a:t>Most abundant form of life-</a:t>
            </a:r>
            <a:r>
              <a:rPr lang="en-US" altLang="en-US" dirty="0" smtClean="0"/>
              <a:t>Bacteriophages are extremely abundant</a:t>
            </a:r>
          </a:p>
          <a:p>
            <a:pPr marL="0" indent="0" eaLnBrk="1" hangingPunct="1">
              <a:buNone/>
            </a:pPr>
            <a:endParaRPr lang="en-US" altLang="en-US" dirty="0" smtClean="0"/>
          </a:p>
          <a:p>
            <a:r>
              <a:rPr lang="en-US" altLang="en-US" dirty="0" smtClean="0">
                <a:latin typeface="Times New Roman" pitchFamily="18" charset="0"/>
                <a:cs typeface="Times New Roman" pitchFamily="18" charset="0"/>
              </a:rPr>
              <a:t>Recognizing </a:t>
            </a:r>
            <a:r>
              <a:rPr lang="en-US" altLang="en-US" dirty="0">
                <a:latin typeface="Times New Roman" pitchFamily="18" charset="0"/>
                <a:cs typeface="Times New Roman" pitchFamily="18" charset="0"/>
              </a:rPr>
              <a:t>the shape, size, and structure of different viruses is critical to the study of disease</a:t>
            </a:r>
          </a:p>
          <a:p>
            <a:pPr marL="457200" lvl="1" indent="0" eaLnBrk="1" hangingPunct="1">
              <a:buNone/>
            </a:pPr>
            <a:endParaRPr lang="en-US" altLang="en-US" dirty="0" smtClean="0"/>
          </a:p>
          <a:p>
            <a:pPr eaLnBrk="1" hangingPunct="1"/>
            <a:r>
              <a:rPr lang="en-US" altLang="en-US" sz="2800" dirty="0" smtClean="0"/>
              <a:t>Excellent molecular biology tools</a:t>
            </a:r>
          </a:p>
        </p:txBody>
      </p:sp>
    </p:spTree>
    <p:extLst>
      <p:ext uri="{BB962C8B-B14F-4D97-AF65-F5344CB8AC3E}">
        <p14:creationId xmlns:p14="http://schemas.microsoft.com/office/powerpoint/2010/main" val="2227645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 y="304800"/>
            <a:ext cx="8854440" cy="7201972"/>
          </a:xfrm>
          <a:prstGeom prst="rect">
            <a:avLst/>
          </a:prstGeom>
        </p:spPr>
        <p:txBody>
          <a:bodyPr wrap="square">
            <a:spAutoFit/>
          </a:bodyPr>
          <a:lstStyle/>
          <a:p>
            <a:r>
              <a:rPr lang="en-US" sz="2400" b="1" dirty="0">
                <a:solidFill>
                  <a:srgbClr val="FF0000"/>
                </a:solidFill>
              </a:rPr>
              <a:t>Some viruses are useful:-</a:t>
            </a:r>
            <a:endParaRPr lang="en-US" sz="2400" dirty="0">
              <a:solidFill>
                <a:srgbClr val="FF0000"/>
              </a:solidFill>
            </a:endParaRPr>
          </a:p>
          <a:p>
            <a:endParaRPr lang="en-US" dirty="0"/>
          </a:p>
          <a:p>
            <a:r>
              <a:rPr lang="en-US" sz="2000" dirty="0"/>
              <a:t>• </a:t>
            </a:r>
            <a:r>
              <a:rPr lang="en-US" sz="2000" b="1" dirty="0"/>
              <a:t>Phage typing of bacteria</a:t>
            </a:r>
            <a:r>
              <a:rPr lang="en-US" sz="2000" i="1" dirty="0"/>
              <a:t>: </a:t>
            </a:r>
            <a:r>
              <a:rPr lang="en-US" sz="2000" dirty="0"/>
              <a:t>Some groups of bacteria, such as some </a:t>
            </a:r>
            <a:r>
              <a:rPr lang="en-US" sz="2000" i="1" dirty="0"/>
              <a:t>Salmonella </a:t>
            </a:r>
            <a:r>
              <a:rPr lang="en-US" sz="2000" dirty="0"/>
              <a:t>species, are classified into strains on the basis of the spectrum of phages to which they are </a:t>
            </a:r>
            <a:r>
              <a:rPr lang="en-US" sz="2000" dirty="0" smtClean="0"/>
              <a:t>susceptible.</a:t>
            </a:r>
          </a:p>
          <a:p>
            <a:r>
              <a:rPr lang="en-US" sz="2000" dirty="0" smtClean="0"/>
              <a:t> </a:t>
            </a:r>
            <a:endParaRPr lang="en-US" sz="2000" dirty="0"/>
          </a:p>
          <a:p>
            <a:r>
              <a:rPr lang="en-US" sz="2000" dirty="0"/>
              <a:t>• </a:t>
            </a:r>
            <a:r>
              <a:rPr lang="en-US" sz="2000" b="1" dirty="0"/>
              <a:t>Sources of enzyme:</a:t>
            </a:r>
            <a:r>
              <a:rPr lang="en-US" sz="2000" i="1" dirty="0"/>
              <a:t> </a:t>
            </a:r>
            <a:r>
              <a:rPr lang="en-US" sz="2000" dirty="0"/>
              <a:t>A number of enzymes used in molecular biology are virus enzymes. Examples include </a:t>
            </a:r>
            <a:r>
              <a:rPr lang="en-US" sz="2000" dirty="0">
                <a:solidFill>
                  <a:srgbClr val="FF0000"/>
                </a:solidFill>
              </a:rPr>
              <a:t>reverse transcriptase </a:t>
            </a:r>
            <a:r>
              <a:rPr lang="en-US" sz="2000" dirty="0"/>
              <a:t>from retroviruses and RNA polymerases from phages</a:t>
            </a:r>
            <a:r>
              <a:rPr lang="en-US" sz="2000" dirty="0" smtClean="0"/>
              <a:t>.</a:t>
            </a:r>
          </a:p>
          <a:p>
            <a:endParaRPr lang="en-US" sz="2000" dirty="0"/>
          </a:p>
          <a:p>
            <a:r>
              <a:rPr lang="en-US" sz="2000" b="1" dirty="0"/>
              <a:t>• Pesticides: </a:t>
            </a:r>
            <a:r>
              <a:rPr lang="en-US" sz="2000" dirty="0"/>
              <a:t>Some insect pests are controlled with </a:t>
            </a:r>
            <a:r>
              <a:rPr lang="en-US" sz="2000" dirty="0" err="1"/>
              <a:t>baculoviruses</a:t>
            </a:r>
            <a:r>
              <a:rPr lang="en-US" sz="2000" dirty="0"/>
              <a:t> and </a:t>
            </a:r>
            <a:r>
              <a:rPr lang="en-US" sz="2000" dirty="0" err="1"/>
              <a:t>myxoma</a:t>
            </a:r>
            <a:r>
              <a:rPr lang="en-US" sz="2000" dirty="0"/>
              <a:t> virus</a:t>
            </a:r>
            <a:r>
              <a:rPr lang="en-US" sz="2000" dirty="0" smtClean="0"/>
              <a:t>.</a:t>
            </a:r>
          </a:p>
          <a:p>
            <a:endParaRPr lang="en-US" sz="2000" dirty="0"/>
          </a:p>
          <a:p>
            <a:r>
              <a:rPr lang="en-US" sz="2000" b="1" dirty="0"/>
              <a:t>• Anti-bacterial agent:</a:t>
            </a:r>
            <a:r>
              <a:rPr lang="en-US" sz="2000" i="1" dirty="0"/>
              <a:t> </a:t>
            </a:r>
            <a:r>
              <a:rPr lang="en-US" sz="2000" dirty="0" smtClean="0"/>
              <a:t>phages </a:t>
            </a:r>
            <a:r>
              <a:rPr lang="en-US" sz="2000" dirty="0"/>
              <a:t>were used to treat some bacterial infections of humans</a:t>
            </a:r>
            <a:r>
              <a:rPr lang="en-US" sz="2000" dirty="0" smtClean="0"/>
              <a:t>.</a:t>
            </a:r>
          </a:p>
          <a:p>
            <a:endParaRPr lang="en-US" sz="2000" dirty="0"/>
          </a:p>
          <a:p>
            <a:r>
              <a:rPr lang="en-US" sz="2000" b="1" dirty="0"/>
              <a:t>• Anti-cancer agents:</a:t>
            </a:r>
            <a:r>
              <a:rPr lang="en-US" sz="2000" i="1" dirty="0"/>
              <a:t> </a:t>
            </a:r>
            <a:r>
              <a:rPr lang="en-US" sz="2000" dirty="0"/>
              <a:t>Genetically modified strains of viruses, such as herpes simplex virus and vaccinia virus, are being investigated for treatment of cancers</a:t>
            </a:r>
            <a:r>
              <a:rPr lang="en-US" sz="2000" dirty="0" smtClean="0"/>
              <a:t>.</a:t>
            </a:r>
          </a:p>
          <a:p>
            <a:endParaRPr lang="en-US" sz="2000" dirty="0"/>
          </a:p>
          <a:p>
            <a:r>
              <a:rPr lang="en-US" sz="2000" b="1" dirty="0"/>
              <a:t>• Gene vectors for protein production:</a:t>
            </a:r>
            <a:r>
              <a:rPr lang="en-US" sz="2000" i="1" dirty="0"/>
              <a:t> </a:t>
            </a:r>
            <a:r>
              <a:rPr lang="en-US" sz="2000" dirty="0"/>
              <a:t>Viruses such as certain adenoviruses are used as vectors to take genes into animal cells growing in culture. </a:t>
            </a:r>
            <a:endParaRPr lang="en-US" sz="2000" dirty="0" smtClean="0"/>
          </a:p>
          <a:p>
            <a:endParaRPr lang="en-US" sz="2000" dirty="0"/>
          </a:p>
          <a:p>
            <a:r>
              <a:rPr lang="en-US" sz="2000" b="1" dirty="0"/>
              <a:t>• Gene vectors for treatment of genetic </a:t>
            </a:r>
            <a:r>
              <a:rPr lang="en-US" sz="2000" b="1" dirty="0" smtClean="0"/>
              <a:t>disease</a:t>
            </a:r>
            <a:endParaRPr lang="en-US" sz="2000" dirty="0"/>
          </a:p>
        </p:txBody>
      </p:sp>
    </p:spTree>
    <p:extLst>
      <p:ext uri="{BB962C8B-B14F-4D97-AF65-F5344CB8AC3E}">
        <p14:creationId xmlns:p14="http://schemas.microsoft.com/office/powerpoint/2010/main" val="196508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97346"/>
            <a:ext cx="8534400" cy="6401753"/>
          </a:xfrm>
          <a:prstGeom prst="rect">
            <a:avLst/>
          </a:prstGeom>
          <a:ln>
            <a:noFill/>
          </a:ln>
        </p:spPr>
        <p:txBody>
          <a:bodyPr wrap="square">
            <a:spAutoFit/>
          </a:bodyPr>
          <a:lstStyle/>
          <a:p>
            <a:r>
              <a:rPr lang="en-US" sz="2400" b="1" dirty="0">
                <a:solidFill>
                  <a:srgbClr val="FF0000"/>
                </a:solidFill>
              </a:rPr>
              <a:t>Evolutionary Origin of </a:t>
            </a:r>
            <a:r>
              <a:rPr lang="en-US" sz="2400" b="1" dirty="0" smtClean="0">
                <a:solidFill>
                  <a:srgbClr val="FF0000"/>
                </a:solidFill>
              </a:rPr>
              <a:t>Viruses</a:t>
            </a:r>
          </a:p>
          <a:p>
            <a:endParaRPr lang="en-US" sz="2400" dirty="0">
              <a:solidFill>
                <a:srgbClr val="FF0000"/>
              </a:solidFill>
            </a:endParaRPr>
          </a:p>
          <a:p>
            <a:r>
              <a:rPr lang="en-US" sz="2400" dirty="0" smtClean="0">
                <a:solidFill>
                  <a:schemeClr val="accent2"/>
                </a:solidFill>
              </a:rPr>
              <a:t>The origin of viruses is not known. </a:t>
            </a:r>
          </a:p>
          <a:p>
            <a:endParaRPr lang="en-US" dirty="0" smtClean="0"/>
          </a:p>
          <a:p>
            <a:pPr marL="285750" indent="-285750">
              <a:buFont typeface="Wingdings" panose="05000000000000000000" pitchFamily="2" charset="2"/>
              <a:buChar char="§"/>
            </a:pPr>
            <a:r>
              <a:rPr lang="en-US" sz="2000" dirty="0" smtClean="0"/>
              <a:t>There </a:t>
            </a:r>
            <a:r>
              <a:rPr lang="en-US" sz="2000" dirty="0"/>
              <a:t>are profound differences among the DNA viruses, the RNA viruses, and viruses that utilize both DNA and RNA as their genetic material during different stages of their life cycle. It is possible that different types of agents are of different origins. </a:t>
            </a:r>
            <a:endParaRPr lang="en-US" sz="2000" dirty="0" smtClean="0"/>
          </a:p>
          <a:p>
            <a:endParaRPr lang="en-US" sz="2000" dirty="0" smtClean="0"/>
          </a:p>
          <a:p>
            <a:pPr marL="285750" indent="-285750">
              <a:buFont typeface="Wingdings" panose="05000000000000000000" pitchFamily="2" charset="2"/>
              <a:buChar char="§"/>
            </a:pPr>
            <a:r>
              <a:rPr lang="en-US" sz="2000" dirty="0" smtClean="0">
                <a:solidFill>
                  <a:schemeClr val="tx2"/>
                </a:solidFill>
              </a:rPr>
              <a:t>Two </a:t>
            </a:r>
            <a:r>
              <a:rPr lang="en-US" sz="2000" dirty="0">
                <a:solidFill>
                  <a:schemeClr val="tx2"/>
                </a:solidFill>
              </a:rPr>
              <a:t>theories of viral origin can be summarized as follows:</a:t>
            </a:r>
          </a:p>
          <a:p>
            <a:pPr marL="342900" indent="-342900">
              <a:buAutoNum type="arabicParenBoth"/>
            </a:pPr>
            <a:r>
              <a:rPr lang="en-US" sz="2000" dirty="0" smtClean="0"/>
              <a:t>Viruses </a:t>
            </a:r>
            <a:r>
              <a:rPr lang="en-US" sz="2000" dirty="0"/>
              <a:t>may be derived from DNA or RNA nucleic acid components of host cells that became able to replicate autonomously and evolve independently. They resemble genes that have acquired the capacity to exist independently of the cell</a:t>
            </a:r>
            <a:r>
              <a:rPr lang="en-US" sz="2000" dirty="0" smtClean="0"/>
              <a:t>.</a:t>
            </a:r>
          </a:p>
          <a:p>
            <a:endParaRPr lang="en-US" sz="2000" dirty="0"/>
          </a:p>
          <a:p>
            <a:r>
              <a:rPr lang="en-US" sz="2000" dirty="0"/>
              <a:t>(2) Viruses may be degenerate forms of intracellular parasites. There is no evidence that viruses evolved from bacteria, though other obligatory intracellular organisms, e.g. rickettsia and chlamydia presumably did so. However, poxviruses are so large and complex that they might represent evolutionary products of some cellular ancestor.</a:t>
            </a:r>
          </a:p>
        </p:txBody>
      </p:sp>
    </p:spTree>
    <p:extLst>
      <p:ext uri="{BB962C8B-B14F-4D97-AF65-F5344CB8AC3E}">
        <p14:creationId xmlns:p14="http://schemas.microsoft.com/office/powerpoint/2010/main" val="11376998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4989</TotalTime>
  <Words>901</Words>
  <Application>Microsoft Office PowerPoint</Application>
  <PresentationFormat>On-screen Show (4:3)</PresentationFormat>
  <Paragraphs>120</Paragraphs>
  <Slides>15</Slides>
  <Notes>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Perspective</vt:lpstr>
      <vt:lpstr>General Virology 1st Lecture  </vt:lpstr>
      <vt:lpstr>Topics</vt:lpstr>
      <vt:lpstr>PowerPoint Presentation</vt:lpstr>
      <vt:lpstr>PowerPoint Presentation</vt:lpstr>
      <vt:lpstr>General Virology</vt:lpstr>
      <vt:lpstr>Viruses</vt:lpstr>
      <vt:lpstr>Why Study Viruses</vt:lpstr>
      <vt:lpstr>PowerPoint Presentation</vt:lpstr>
      <vt:lpstr>PowerPoint Presentation</vt:lpstr>
      <vt:lpstr>The Position of Viruses in the Biological Spectrum</vt:lpstr>
      <vt:lpstr>The Position of Viruses in the Biological Spectrum</vt:lpstr>
      <vt:lpstr>Edward Jenner  1796 Vaccinations Cowpox  cross protection against small pox (Variola virus)  Similar infection in cows Milkmaids infected by cowpox do not get smallpox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Comparison to bacteria  1. overall</dc:title>
  <dc:creator>sazan</dc:creator>
  <cp:lastModifiedBy>Ram For Computer</cp:lastModifiedBy>
  <cp:revision>57</cp:revision>
  <dcterms:created xsi:type="dcterms:W3CDTF">2015-10-07T15:34:45Z</dcterms:created>
  <dcterms:modified xsi:type="dcterms:W3CDTF">2018-05-24T07:36:38Z</dcterms:modified>
</cp:coreProperties>
</file>