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Lst>
  <p:notesMasterIdLst>
    <p:notesMasterId r:id="rId18"/>
  </p:notesMasterIdLst>
  <p:sldIdLst>
    <p:sldId id="330" r:id="rId3"/>
    <p:sldId id="346" r:id="rId4"/>
    <p:sldId id="262" r:id="rId5"/>
    <p:sldId id="347" r:id="rId6"/>
    <p:sldId id="348" r:id="rId7"/>
    <p:sldId id="351" r:id="rId8"/>
    <p:sldId id="283" r:id="rId9"/>
    <p:sldId id="306" r:id="rId10"/>
    <p:sldId id="299" r:id="rId11"/>
    <p:sldId id="322" r:id="rId12"/>
    <p:sldId id="265" r:id="rId13"/>
    <p:sldId id="269" r:id="rId14"/>
    <p:sldId id="307" r:id="rId15"/>
    <p:sldId id="293" r:id="rId16"/>
    <p:sldId id="30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0B64B9-2E88-49B7-BA8A-DF114F3EFD53}" type="datetimeFigureOut">
              <a:rPr lang="en-US" smtClean="0"/>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74E65-F6B3-47A6-B040-7D206FE0DF4F}" type="slidenum">
              <a:rPr lang="en-US" smtClean="0"/>
              <a:t>‹#›</a:t>
            </a:fld>
            <a:endParaRPr lang="en-US"/>
          </a:p>
        </p:txBody>
      </p:sp>
    </p:spTree>
    <p:extLst>
      <p:ext uri="{BB962C8B-B14F-4D97-AF65-F5344CB8AC3E}">
        <p14:creationId xmlns:p14="http://schemas.microsoft.com/office/powerpoint/2010/main" val="201092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051259A-A8EE-4931-80AA-99C974C1F407}" type="slidenum">
              <a:rPr lang="en-US" altLang="en-US" smtClean="0">
                <a:latin typeface="Tahoma" pitchFamily="34" charset="0"/>
              </a:rPr>
              <a:pPr>
                <a:spcBef>
                  <a:spcPct val="0"/>
                </a:spcBef>
              </a:pPr>
              <a:t>7</a:t>
            </a:fld>
            <a:endParaRPr lang="en-US" altLang="en-US" smtClean="0">
              <a:latin typeface="Tahoma" pitchFamily="34" charset="0"/>
            </a:endParaRPr>
          </a:p>
        </p:txBody>
      </p:sp>
      <p:sp>
        <p:nvSpPr>
          <p:cNvPr id="4505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476E99-972E-4057-9A14-B2FEC37496A1}" type="slidenum">
              <a:rPr lang="en-US" altLang="en-US" sz="1200"/>
              <a:pPr eaLnBrk="1" hangingPunct="1"/>
              <a:t>8</a:t>
            </a:fld>
            <a:endParaRPr lang="en-US" altLang="en-US" sz="120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3E8A80-8269-4BCB-92E0-0B6B09C53927}" type="slidenum">
              <a:rPr lang="en-US" altLang="en-US" sz="1200"/>
              <a:pPr eaLnBrk="1" hangingPunct="1"/>
              <a:t>13</a:t>
            </a:fld>
            <a:endParaRPr lang="en-US" altLang="en-US"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113058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74382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351596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BBD7AD9-2D4F-4F51-9E87-0ECDE85FDBF8}" type="datetimeFigureOut">
              <a:rPr lang="en-US" smtClean="0"/>
              <a:t>5/24/2018</a:t>
            </a:fld>
            <a:endParaRPr lang="en-US"/>
          </a:p>
        </p:txBody>
      </p:sp>
      <p:sp>
        <p:nvSpPr>
          <p:cNvPr id="8" name="Slide Number Placeholder 7"/>
          <p:cNvSpPr>
            <a:spLocks noGrp="1"/>
          </p:cNvSpPr>
          <p:nvPr>
            <p:ph type="sldNum" sz="quarter" idx="11"/>
          </p:nvPr>
        </p:nvSpPr>
        <p:spPr/>
        <p:txBody>
          <a:bodyPr/>
          <a:lstStyle/>
          <a:p>
            <a:fld id="{04B1DBEB-59B4-49A3-A20F-B8940311734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BD7AD9-2D4F-4F51-9E87-0ECDE85FDBF8}"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1DBEB-59B4-49A3-A20F-B8940311734E}"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D7AD9-2D4F-4F51-9E87-0ECDE85FDBF8}"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D7AD9-2D4F-4F51-9E87-0ECDE85FDBF8}"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342933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D7AD9-2D4F-4F51-9E87-0ECDE85FDBF8}"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14758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416549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BD7AD9-2D4F-4F51-9E87-0ECDE85FDBF8}"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106557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D7AD9-2D4F-4F51-9E87-0ECDE85FDBF8}"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22879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D7AD9-2D4F-4F51-9E87-0ECDE85FDBF8}"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210350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87778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7AD9-2D4F-4F51-9E87-0ECDE85FDBF8}"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1DBEB-59B4-49A3-A20F-B8940311734E}" type="slidenum">
              <a:rPr lang="en-US" smtClean="0"/>
              <a:t>‹#›</a:t>
            </a:fld>
            <a:endParaRPr lang="en-US"/>
          </a:p>
        </p:txBody>
      </p:sp>
    </p:spTree>
    <p:extLst>
      <p:ext uri="{BB962C8B-B14F-4D97-AF65-F5344CB8AC3E}">
        <p14:creationId xmlns:p14="http://schemas.microsoft.com/office/powerpoint/2010/main" val="97303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D7AD9-2D4F-4F51-9E87-0ECDE85FDBF8}" type="datetimeFigureOut">
              <a:rPr lang="en-US" smtClean="0"/>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1DBEB-59B4-49A3-A20F-B8940311734E}" type="slidenum">
              <a:rPr lang="en-US" smtClean="0"/>
              <a:t>‹#›</a:t>
            </a:fld>
            <a:endParaRPr lang="en-US"/>
          </a:p>
        </p:txBody>
      </p:sp>
    </p:spTree>
    <p:extLst>
      <p:ext uri="{BB962C8B-B14F-4D97-AF65-F5344CB8AC3E}">
        <p14:creationId xmlns:p14="http://schemas.microsoft.com/office/powerpoint/2010/main" val="3779305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BBD7AD9-2D4F-4F51-9E87-0ECDE85FDBF8}" type="datetimeFigureOut">
              <a:rPr lang="en-US" smtClean="0"/>
              <a:t>5/24/2018</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4B1DBEB-59B4-49A3-A20F-B8940311734E}"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General Virology</a:t>
            </a:r>
            <a:br>
              <a:rPr lang="en-US" dirty="0" smtClean="0"/>
            </a:br>
            <a:r>
              <a:rPr lang="en-US" dirty="0" smtClean="0"/>
              <a:t>2</a:t>
            </a:r>
            <a:r>
              <a:rPr lang="en-US" sz="4400" baseline="30000" dirty="0" smtClean="0"/>
              <a:t>nd</a:t>
            </a:r>
            <a:r>
              <a:rPr lang="en-US" dirty="0" smtClean="0"/>
              <a:t> </a:t>
            </a:r>
            <a:r>
              <a:rPr lang="en-US" dirty="0" smtClean="0"/>
              <a:t>Lecture </a:t>
            </a:r>
            <a:br>
              <a:rPr lang="en-US" dirty="0" smtClean="0"/>
            </a:br>
            <a:endParaRPr lang="en-US" dirty="0"/>
          </a:p>
        </p:txBody>
      </p:sp>
    </p:spTree>
    <p:extLst>
      <p:ext uri="{BB962C8B-B14F-4D97-AF65-F5344CB8AC3E}">
        <p14:creationId xmlns:p14="http://schemas.microsoft.com/office/powerpoint/2010/main" val="223469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457200"/>
            <a:ext cx="8229600" cy="1143000"/>
          </a:xfrm>
        </p:spPr>
        <p:txBody>
          <a:bodyPr/>
          <a:lstStyle/>
          <a:p>
            <a:pPr eaLnBrk="1" hangingPunct="1"/>
            <a:r>
              <a:rPr lang="en-US" altLang="en-US" sz="4000" smtClean="0"/>
              <a:t>Capsomeres are capsid subunits</a:t>
            </a:r>
          </a:p>
        </p:txBody>
      </p:sp>
      <p:pic>
        <p:nvPicPr>
          <p:cNvPr id="19459" name="Picture 8" descr="virusshapes_capsi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639888"/>
            <a:ext cx="7086600" cy="217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9" descr="capsom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90963"/>
            <a:ext cx="75438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89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ow95289_06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52550"/>
            <a:ext cx="89154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06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ow95289_06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0975"/>
            <a:ext cx="77724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7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685800" y="152400"/>
            <a:ext cx="7772400" cy="1143000"/>
          </a:xfrm>
          <a:prstGeom prst="rect">
            <a:avLst/>
          </a:prstGeom>
          <a:solidFill>
            <a:srgbClr val="FFFF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4400">
                <a:solidFill>
                  <a:schemeClr val="tx2"/>
                </a:solidFill>
              </a:rPr>
              <a:t>Virus Genomes</a:t>
            </a:r>
          </a:p>
        </p:txBody>
      </p:sp>
      <p:pic>
        <p:nvPicPr>
          <p:cNvPr id="40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30375"/>
            <a:ext cx="8991600"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26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143000"/>
            <a:ext cx="8686800" cy="5562600"/>
          </a:xfrm>
        </p:spPr>
        <p:txBody>
          <a:bodyPr>
            <a:normAutofit fontScale="62500" lnSpcReduction="20000"/>
          </a:bodyPr>
          <a:lstStyle/>
          <a:p>
            <a:pPr algn="just"/>
            <a:r>
              <a:rPr lang="en-US" altLang="en-US" sz="2800" u="sng" dirty="0" smtClean="0">
                <a:solidFill>
                  <a:srgbClr val="FF0000"/>
                </a:solidFill>
                <a:latin typeface="Arial" charset="0"/>
              </a:rPr>
              <a:t>Virus</a:t>
            </a:r>
            <a:r>
              <a:rPr lang="en-US" altLang="en-US" sz="2800" dirty="0" smtClean="0">
                <a:solidFill>
                  <a:srgbClr val="FF0000"/>
                </a:solidFill>
                <a:latin typeface="Arial" charset="0"/>
              </a:rPr>
              <a:t> </a:t>
            </a:r>
            <a:r>
              <a:rPr lang="en-US" altLang="en-US" sz="2800" dirty="0" smtClean="0"/>
              <a:t>is a broad general term for any aspect of the infectious agent and includes:</a:t>
            </a:r>
          </a:p>
          <a:p>
            <a:pPr algn="just">
              <a:buFontTx/>
              <a:buNone/>
            </a:pPr>
            <a:r>
              <a:rPr lang="en-US" altLang="en-US" sz="2800" dirty="0" smtClean="0"/>
              <a:t>	•	the infectious or inactivated virus particle</a:t>
            </a:r>
          </a:p>
          <a:p>
            <a:pPr algn="just">
              <a:buFontTx/>
              <a:buNone/>
            </a:pPr>
            <a:r>
              <a:rPr lang="en-US" altLang="en-US" sz="2800" dirty="0" smtClean="0"/>
              <a:t>	•	viral nucleic acid and protein in the infected cell </a:t>
            </a:r>
          </a:p>
          <a:p>
            <a:pPr>
              <a:buFontTx/>
              <a:buNone/>
            </a:pPr>
            <a:endParaRPr lang="en-US" altLang="en-US" sz="2800" dirty="0" smtClean="0">
              <a:latin typeface="Arial" charset="0"/>
            </a:endParaRPr>
          </a:p>
          <a:p>
            <a:pPr algn="just"/>
            <a:r>
              <a:rPr lang="en-US" altLang="en-US" sz="2800" u="sng" dirty="0" err="1" smtClean="0">
                <a:solidFill>
                  <a:srgbClr val="FF0000"/>
                </a:solidFill>
                <a:latin typeface="Arial" charset="0"/>
              </a:rPr>
              <a:t>Virion</a:t>
            </a:r>
            <a:r>
              <a:rPr lang="en-US" altLang="en-US" sz="2800" dirty="0" smtClean="0">
                <a:latin typeface="Arial" charset="0"/>
              </a:rPr>
              <a:t> </a:t>
            </a:r>
            <a:r>
              <a:rPr lang="en-US" altLang="en-US" sz="2800" dirty="0"/>
              <a:t>is the physical particle in the extra-cellular phase which is able to spread to new host cells; complete intact virus </a:t>
            </a:r>
            <a:r>
              <a:rPr lang="en-US" altLang="en-US" sz="2800" dirty="0" smtClean="0"/>
              <a:t>particle</a:t>
            </a:r>
          </a:p>
          <a:p>
            <a:pPr marL="0" indent="0" algn="just">
              <a:buNone/>
            </a:pPr>
            <a:endParaRPr lang="en-US" altLang="en-US" sz="2800" dirty="0" smtClean="0"/>
          </a:p>
          <a:p>
            <a:pPr>
              <a:lnSpc>
                <a:spcPct val="90000"/>
              </a:lnSpc>
            </a:pPr>
            <a:r>
              <a:rPr lang="en-US" altLang="en-US" sz="2800" u="sng" dirty="0" err="1">
                <a:solidFill>
                  <a:srgbClr val="FF0000"/>
                </a:solidFill>
                <a:latin typeface="Arial" charset="0"/>
              </a:rPr>
              <a:t>Viroids</a:t>
            </a:r>
            <a:endParaRPr lang="en-US" altLang="en-US" sz="2800" u="sng" dirty="0">
              <a:solidFill>
                <a:srgbClr val="FF0000"/>
              </a:solidFill>
              <a:latin typeface="Arial" charset="0"/>
            </a:endParaRPr>
          </a:p>
          <a:p>
            <a:pPr lvl="1">
              <a:lnSpc>
                <a:spcPct val="90000"/>
              </a:lnSpc>
            </a:pPr>
            <a:r>
              <a:rPr lang="en-US" altLang="en-US" dirty="0"/>
              <a:t>Small, autonomously replicating molecules</a:t>
            </a:r>
          </a:p>
          <a:p>
            <a:pPr lvl="1">
              <a:lnSpc>
                <a:spcPct val="90000"/>
              </a:lnSpc>
            </a:pPr>
            <a:r>
              <a:rPr lang="en-US" altLang="en-US" dirty="0"/>
              <a:t>Single stranded circular RNA, 240-375 residues in length</a:t>
            </a:r>
          </a:p>
          <a:p>
            <a:pPr lvl="1">
              <a:lnSpc>
                <a:spcPct val="90000"/>
              </a:lnSpc>
            </a:pPr>
            <a:r>
              <a:rPr lang="en-US" altLang="en-US" dirty="0"/>
              <a:t>Plant </a:t>
            </a:r>
            <a:r>
              <a:rPr lang="en-US" altLang="en-US" dirty="0" smtClean="0"/>
              <a:t>pathogens</a:t>
            </a:r>
          </a:p>
          <a:p>
            <a:pPr marL="457200" lvl="1" indent="0">
              <a:lnSpc>
                <a:spcPct val="90000"/>
              </a:lnSpc>
              <a:buNone/>
            </a:pPr>
            <a:endParaRPr lang="en-US" altLang="en-US" dirty="0" smtClean="0"/>
          </a:p>
          <a:p>
            <a:pPr>
              <a:lnSpc>
                <a:spcPct val="90000"/>
              </a:lnSpc>
            </a:pPr>
            <a:r>
              <a:rPr lang="en-US" altLang="en-US" sz="2900" u="sng" dirty="0" smtClean="0">
                <a:solidFill>
                  <a:srgbClr val="FF0000"/>
                </a:solidFill>
                <a:latin typeface="Arial" charset="0"/>
              </a:rPr>
              <a:t>Prions</a:t>
            </a:r>
            <a:endParaRPr lang="en-US" sz="2400" dirty="0"/>
          </a:p>
          <a:p>
            <a:pPr lvl="1"/>
            <a:r>
              <a:rPr lang="en-US" dirty="0"/>
              <a:t>Infectious particles that are entirely protein</a:t>
            </a:r>
            <a:endParaRPr lang="en-US" sz="2000" dirty="0"/>
          </a:p>
          <a:p>
            <a:pPr lvl="1"/>
            <a:r>
              <a:rPr lang="en-US" dirty="0"/>
              <a:t>No nucleic acid</a:t>
            </a:r>
            <a:endParaRPr lang="en-US" sz="2000" dirty="0"/>
          </a:p>
          <a:p>
            <a:pPr lvl="1"/>
            <a:r>
              <a:rPr lang="en-US" dirty="0"/>
              <a:t>Highly heat resistant</a:t>
            </a:r>
            <a:endParaRPr lang="en-US" sz="2000" dirty="0"/>
          </a:p>
          <a:p>
            <a:pPr lvl="1"/>
            <a:r>
              <a:rPr lang="en-US" dirty="0"/>
              <a:t>Animal disease that affects nervous tissue</a:t>
            </a:r>
            <a:endParaRPr lang="en-US" sz="2000" dirty="0"/>
          </a:p>
          <a:p>
            <a:pPr lvl="1"/>
            <a:r>
              <a:rPr lang="en-US" dirty="0"/>
              <a:t>Affects nervous tissue and results in </a:t>
            </a:r>
            <a:endParaRPr lang="en-US" sz="2000" dirty="0"/>
          </a:p>
          <a:p>
            <a:pPr lvl="2"/>
            <a:r>
              <a:rPr lang="en-US" dirty="0"/>
              <a:t>Bovine spongiform encephalitis (BSE) “mad cow disease”, </a:t>
            </a:r>
            <a:endParaRPr lang="en-US" sz="1800" dirty="0"/>
          </a:p>
          <a:p>
            <a:pPr lvl="2"/>
            <a:r>
              <a:rPr lang="en-US" dirty="0"/>
              <a:t>Scrapie in sheep</a:t>
            </a:r>
            <a:endParaRPr lang="en-US" sz="1800" dirty="0"/>
          </a:p>
          <a:p>
            <a:pPr lvl="2"/>
            <a:r>
              <a:rPr lang="en-US" dirty="0"/>
              <a:t>kuru &amp; Creutzfeldt-Jakob Disease (CJD) in humans</a:t>
            </a:r>
            <a:endParaRPr lang="en-US" sz="1800" dirty="0"/>
          </a:p>
          <a:p>
            <a:pPr marL="457200" lvl="1" indent="0">
              <a:lnSpc>
                <a:spcPct val="90000"/>
              </a:lnSpc>
              <a:buNone/>
            </a:pPr>
            <a:endParaRPr lang="en-US" altLang="en-US" sz="2900" dirty="0"/>
          </a:p>
          <a:p>
            <a:pPr marL="457200" lvl="1" indent="0">
              <a:lnSpc>
                <a:spcPct val="90000"/>
              </a:lnSpc>
              <a:buNone/>
            </a:pPr>
            <a:endParaRPr lang="en-US" altLang="en-US" sz="2900" dirty="0"/>
          </a:p>
          <a:p>
            <a:pPr algn="just"/>
            <a:endParaRPr lang="en-US" altLang="en-US" sz="2800" dirty="0"/>
          </a:p>
        </p:txBody>
      </p:sp>
      <p:sp>
        <p:nvSpPr>
          <p:cNvPr id="6" name="Rectangle 2"/>
          <p:cNvSpPr>
            <a:spLocks noGrp="1" noChangeArrowheads="1"/>
          </p:cNvSpPr>
          <p:nvPr>
            <p:ph type="title"/>
          </p:nvPr>
        </p:nvSpPr>
        <p:spPr>
          <a:xfrm>
            <a:off x="685800" y="228600"/>
            <a:ext cx="7772400" cy="1143000"/>
          </a:xfrm>
        </p:spPr>
        <p:txBody>
          <a:bodyPr>
            <a:normAutofit/>
          </a:bodyPr>
          <a:lstStyle/>
          <a:p>
            <a:pPr eaLnBrk="1" hangingPunct="1"/>
            <a:r>
              <a:rPr lang="en-US" altLang="en-US" sz="3200" dirty="0" smtClean="0">
                <a:solidFill>
                  <a:srgbClr val="FF0000"/>
                </a:solidFill>
              </a:rPr>
              <a:t>Terminology and Definition</a:t>
            </a:r>
          </a:p>
        </p:txBody>
      </p:sp>
    </p:spTree>
    <p:extLst>
      <p:ext uri="{BB962C8B-B14F-4D97-AF65-F5344CB8AC3E}">
        <p14:creationId xmlns:p14="http://schemas.microsoft.com/office/powerpoint/2010/main" val="417662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 y="457200"/>
            <a:ext cx="8686800" cy="4114800"/>
          </a:xfrm>
        </p:spPr>
        <p:txBody>
          <a:bodyPr>
            <a:normAutofit fontScale="92500" lnSpcReduction="10000"/>
          </a:bodyPr>
          <a:lstStyle/>
          <a:p>
            <a:pPr eaLnBrk="1" hangingPunct="1">
              <a:lnSpc>
                <a:spcPct val="90000"/>
              </a:lnSpc>
            </a:pPr>
            <a:r>
              <a:rPr lang="en-US" altLang="en-US" sz="2400" dirty="0" smtClean="0">
                <a:solidFill>
                  <a:srgbClr val="FF0000"/>
                </a:solidFill>
              </a:rPr>
              <a:t>Satellite or defective viruses</a:t>
            </a:r>
          </a:p>
          <a:p>
            <a:pPr lvl="1" eaLnBrk="1" hangingPunct="1">
              <a:lnSpc>
                <a:spcPct val="90000"/>
              </a:lnSpc>
            </a:pPr>
            <a:r>
              <a:rPr lang="en-US" altLang="en-US" sz="2400" dirty="0" smtClean="0"/>
              <a:t>Viruses which require a second (helper) virus for replication</a:t>
            </a:r>
          </a:p>
          <a:p>
            <a:pPr lvl="2" eaLnBrk="1" hangingPunct="1">
              <a:lnSpc>
                <a:spcPct val="90000"/>
              </a:lnSpc>
            </a:pPr>
            <a:r>
              <a:rPr lang="en-US" altLang="en-US" dirty="0" smtClean="0"/>
              <a:t>Example: hepatitis delta virus requires hepatitis B</a:t>
            </a:r>
          </a:p>
          <a:p>
            <a:pPr lvl="0"/>
            <a:r>
              <a:rPr lang="en-US" sz="2400" dirty="0">
                <a:solidFill>
                  <a:srgbClr val="FF0000"/>
                </a:solidFill>
              </a:rPr>
              <a:t>Bacteriophage</a:t>
            </a:r>
          </a:p>
          <a:p>
            <a:pPr marL="0" indent="0">
              <a:buNone/>
            </a:pPr>
            <a:r>
              <a:rPr lang="en-US" b="1" dirty="0"/>
              <a:t> </a:t>
            </a:r>
            <a:r>
              <a:rPr lang="en-US" sz="2400" dirty="0"/>
              <a:t>Virus that infects prokaryotic (bacterial) </a:t>
            </a:r>
            <a:r>
              <a:rPr lang="en-US" sz="2400" dirty="0" smtClean="0"/>
              <a:t>cells</a:t>
            </a:r>
          </a:p>
          <a:p>
            <a:pPr marL="0" indent="0">
              <a:buNone/>
            </a:pPr>
            <a:endParaRPr lang="en-US" sz="2400" dirty="0" smtClean="0"/>
          </a:p>
          <a:p>
            <a:r>
              <a:rPr lang="en-US" sz="2400" dirty="0" err="1">
                <a:solidFill>
                  <a:srgbClr val="FF0000"/>
                </a:solidFill>
              </a:rPr>
              <a:t>Pseudovirus</a:t>
            </a:r>
            <a:r>
              <a:rPr lang="en-US" sz="2400" dirty="0">
                <a:solidFill>
                  <a:srgbClr val="FF0000"/>
                </a:solidFill>
              </a:rPr>
              <a:t>:</a:t>
            </a:r>
            <a:r>
              <a:rPr lang="en-US" sz="2400" b="1" dirty="0"/>
              <a:t> </a:t>
            </a:r>
            <a:endParaRPr lang="en-US" sz="2400" b="1" dirty="0" smtClean="0"/>
          </a:p>
          <a:p>
            <a:pPr marL="0" indent="0">
              <a:buNone/>
            </a:pPr>
            <a:r>
              <a:rPr lang="en-US" sz="2400" dirty="0" smtClean="0"/>
              <a:t>During </a:t>
            </a:r>
            <a:r>
              <a:rPr lang="en-US" sz="2400" dirty="0"/>
              <a:t>viral replication the capsid sometimes encloses host nucleic acid rather than viral nucleic acid. Such particles look like ordinary virus, particles when observed by electron microscopy, but they do not replicate. </a:t>
            </a:r>
            <a:r>
              <a:rPr lang="en-US" sz="2400" dirty="0" err="1"/>
              <a:t>Pseudovirions</a:t>
            </a:r>
            <a:r>
              <a:rPr lang="en-US" sz="2400" dirty="0"/>
              <a:t> contain the “wrong”  nucleic acid.</a:t>
            </a:r>
          </a:p>
          <a:p>
            <a:pPr marL="0" indent="0">
              <a:buNone/>
            </a:pPr>
            <a:endParaRPr lang="en-US" sz="2400" dirty="0"/>
          </a:p>
          <a:p>
            <a:pPr marL="914400" lvl="2" indent="0" eaLnBrk="1" hangingPunct="1">
              <a:lnSpc>
                <a:spcPct val="90000"/>
              </a:lnSpc>
              <a:buNone/>
            </a:pPr>
            <a:endParaRPr lang="en-US" altLang="en-US" dirty="0"/>
          </a:p>
        </p:txBody>
      </p:sp>
    </p:spTree>
    <p:extLst>
      <p:ext uri="{BB962C8B-B14F-4D97-AF65-F5344CB8AC3E}">
        <p14:creationId xmlns:p14="http://schemas.microsoft.com/office/powerpoint/2010/main" val="4805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063198"/>
          </a:xfrm>
          <a:prstGeom prst="rect">
            <a:avLst/>
          </a:prstGeom>
        </p:spPr>
        <p:txBody>
          <a:bodyPr wrap="square">
            <a:spAutoFit/>
          </a:bodyPr>
          <a:lstStyle/>
          <a:p>
            <a:r>
              <a:rPr lang="en-US" sz="2400" b="1" dirty="0">
                <a:solidFill>
                  <a:srgbClr val="FF0000"/>
                </a:solidFill>
              </a:rPr>
              <a:t>General characters of viruses</a:t>
            </a:r>
            <a:r>
              <a:rPr lang="en-US" sz="2400" b="1" dirty="0" smtClean="0">
                <a:solidFill>
                  <a:srgbClr val="FF0000"/>
                </a:solidFill>
              </a:rPr>
              <a:t>:</a:t>
            </a:r>
          </a:p>
          <a:p>
            <a:endParaRPr lang="en-US" sz="2400" dirty="0">
              <a:solidFill>
                <a:srgbClr val="FF0000"/>
              </a:solidFill>
            </a:endParaRPr>
          </a:p>
          <a:p>
            <a:pPr marL="342900" indent="-342900" algn="just">
              <a:buFont typeface="Wingdings" panose="05000000000000000000" pitchFamily="2" charset="2"/>
              <a:buChar char="§"/>
            </a:pPr>
            <a:r>
              <a:rPr lang="en-US" sz="2000" dirty="0" smtClean="0"/>
              <a:t>Virus </a:t>
            </a:r>
            <a:r>
              <a:rPr lang="en-US" sz="2000" dirty="0"/>
              <a:t>particles are very small in size; they are between 20-500 nm (nanometer) in </a:t>
            </a:r>
            <a:r>
              <a:rPr lang="en-US" sz="2000" dirty="0" smtClean="0"/>
              <a:t>diameter. For this Viruses </a:t>
            </a:r>
            <a:r>
              <a:rPr lang="en-US" sz="2000" dirty="0"/>
              <a:t>cannot be seen by ordinary microscope, but only by Electron microscope (EM).</a:t>
            </a:r>
          </a:p>
          <a:p>
            <a:pPr algn="just"/>
            <a:endParaRPr lang="en-US" sz="2000" dirty="0"/>
          </a:p>
          <a:p>
            <a:pPr marL="342900" indent="-342900" algn="just">
              <a:buFont typeface="Wingdings" panose="05000000000000000000" pitchFamily="2" charset="2"/>
              <a:buChar char="§"/>
            </a:pPr>
            <a:r>
              <a:rPr lang="en-US" sz="2000" dirty="0" smtClean="0"/>
              <a:t>Viruses </a:t>
            </a:r>
            <a:r>
              <a:rPr lang="en-US" sz="2000" dirty="0"/>
              <a:t>are obligate intracellular parasites. They replicate only inside living </a:t>
            </a:r>
            <a:r>
              <a:rPr lang="en-US" sz="2000" dirty="0" smtClean="0"/>
              <a:t>cells.</a:t>
            </a:r>
          </a:p>
          <a:p>
            <a:pPr algn="just"/>
            <a:endParaRPr lang="en-US" sz="2000" dirty="0"/>
          </a:p>
          <a:p>
            <a:pPr marL="342900" indent="-342900" algn="just">
              <a:buFont typeface="Wingdings" panose="05000000000000000000" pitchFamily="2" charset="2"/>
              <a:buChar char="§"/>
            </a:pPr>
            <a:r>
              <a:rPr lang="en-US" sz="2000" dirty="0" smtClean="0"/>
              <a:t>Multiply </a:t>
            </a:r>
            <a:r>
              <a:rPr lang="en-US" sz="2000" dirty="0"/>
              <a:t>inside the cells by replicating their genomes which either DNA or RNA, but never both</a:t>
            </a:r>
            <a:r>
              <a:rPr lang="en-US" sz="2000" dirty="0" smtClean="0"/>
              <a:t>.</a:t>
            </a:r>
          </a:p>
          <a:p>
            <a:pPr algn="just"/>
            <a:r>
              <a:rPr lang="en-US" sz="2000" dirty="0" smtClean="0"/>
              <a:t> </a:t>
            </a:r>
          </a:p>
          <a:p>
            <a:pPr marL="342900" indent="-342900" algn="just">
              <a:buFont typeface="Wingdings" panose="05000000000000000000" pitchFamily="2" charset="2"/>
              <a:buChar char="§"/>
            </a:pPr>
            <a:r>
              <a:rPr lang="en-US" sz="2000" dirty="0" smtClean="0"/>
              <a:t>Viruses </a:t>
            </a:r>
            <a:r>
              <a:rPr lang="en-US" sz="2000" dirty="0"/>
              <a:t>lack cellular organelles, such as mitochondria and </a:t>
            </a:r>
            <a:r>
              <a:rPr lang="en-US" sz="2000" dirty="0" smtClean="0"/>
              <a:t>ribosomes.</a:t>
            </a:r>
          </a:p>
          <a:p>
            <a:pPr algn="just"/>
            <a:endParaRPr lang="en-US" sz="2000" dirty="0"/>
          </a:p>
          <a:p>
            <a:pPr marL="342900" indent="-342900" algn="just">
              <a:buFont typeface="Wingdings" panose="05000000000000000000" pitchFamily="2" charset="2"/>
              <a:buChar char="§"/>
            </a:pPr>
            <a:r>
              <a:rPr lang="en-US" sz="2000" dirty="0" smtClean="0"/>
              <a:t>Virus </a:t>
            </a:r>
            <a:r>
              <a:rPr lang="en-US" sz="2000" dirty="0"/>
              <a:t>does not affect with antibiotics</a:t>
            </a:r>
            <a:r>
              <a:rPr lang="en-US" sz="2000" dirty="0" smtClean="0"/>
              <a:t>.</a:t>
            </a:r>
          </a:p>
          <a:p>
            <a:pPr algn="just"/>
            <a:endParaRPr lang="en-US" sz="2000" dirty="0" smtClean="0"/>
          </a:p>
          <a:p>
            <a:pPr marL="342900" indent="-342900" algn="just">
              <a:buFont typeface="Wingdings" panose="05000000000000000000" pitchFamily="2" charset="2"/>
              <a:buChar char="§"/>
            </a:pPr>
            <a:r>
              <a:rPr lang="en-US" sz="2000" dirty="0" smtClean="0"/>
              <a:t> </a:t>
            </a:r>
            <a:r>
              <a:rPr lang="en-US" sz="2000" dirty="0"/>
              <a:t>Most viruses sensitive to </a:t>
            </a:r>
            <a:r>
              <a:rPr lang="en-US" sz="2000" dirty="0" smtClean="0"/>
              <a:t>interferon.</a:t>
            </a:r>
          </a:p>
          <a:p>
            <a:pPr algn="just"/>
            <a:endParaRPr lang="en-US" sz="2000" dirty="0" smtClean="0"/>
          </a:p>
          <a:p>
            <a:pPr marL="342900" indent="-342900" algn="just">
              <a:buFont typeface="Wingdings" panose="05000000000000000000" pitchFamily="2" charset="2"/>
              <a:buChar char="§"/>
            </a:pPr>
            <a:r>
              <a:rPr lang="en-US" sz="2000" dirty="0" smtClean="0"/>
              <a:t>Viruses </a:t>
            </a:r>
            <a:r>
              <a:rPr lang="en-US" sz="2000" dirty="0"/>
              <a:t>cannot grow on artificial media, but only in living cells (specific host, Lab. Animals, chicken </a:t>
            </a:r>
            <a:r>
              <a:rPr lang="en-US" sz="2000" dirty="0" err="1"/>
              <a:t>embryonated</a:t>
            </a:r>
            <a:r>
              <a:rPr lang="en-US" sz="2000" dirty="0"/>
              <a:t> eggs &amp; tissue culture</a:t>
            </a:r>
            <a:r>
              <a:rPr lang="en-US" sz="2000" dirty="0" smtClean="0"/>
              <a:t>).</a:t>
            </a:r>
          </a:p>
        </p:txBody>
      </p:sp>
    </p:spTree>
    <p:extLst>
      <p:ext uri="{BB962C8B-B14F-4D97-AF65-F5344CB8AC3E}">
        <p14:creationId xmlns:p14="http://schemas.microsoft.com/office/powerpoint/2010/main" val="425844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838200" y="152400"/>
            <a:ext cx="4114800" cy="838200"/>
          </a:xfrm>
        </p:spPr>
        <p:txBody>
          <a:bodyPr anchorCtr="0"/>
          <a:lstStyle/>
          <a:p>
            <a:pPr eaLnBrk="1" hangingPunct="1">
              <a:defRPr/>
            </a:pPr>
            <a:r>
              <a:rPr lang="en-US" altLang="en-US" dirty="0" smtClean="0"/>
              <a:t>Size Range</a:t>
            </a:r>
          </a:p>
        </p:txBody>
      </p:sp>
      <p:sp>
        <p:nvSpPr>
          <p:cNvPr id="3" name="Content Placeholder 2"/>
          <p:cNvSpPr>
            <a:spLocks noGrp="1"/>
          </p:cNvSpPr>
          <p:nvPr>
            <p:ph idx="4294967295"/>
          </p:nvPr>
        </p:nvSpPr>
        <p:spPr>
          <a:xfrm>
            <a:off x="533400" y="1095374"/>
            <a:ext cx="4876800" cy="4525963"/>
          </a:xfrm>
        </p:spPr>
        <p:txBody>
          <a:bodyPr>
            <a:normAutofit/>
          </a:bodyPr>
          <a:lstStyle/>
          <a:p>
            <a:pPr algn="just" eaLnBrk="1" hangingPunct="1">
              <a:lnSpc>
                <a:spcPct val="80000"/>
              </a:lnSpc>
              <a:defRPr/>
            </a:pPr>
            <a:r>
              <a:rPr lang="en-US" altLang="en-US" sz="2700" dirty="0" smtClean="0"/>
              <a:t>Smallest infectious agents</a:t>
            </a:r>
          </a:p>
          <a:p>
            <a:pPr algn="just" eaLnBrk="1" hangingPunct="1">
              <a:lnSpc>
                <a:spcPct val="80000"/>
              </a:lnSpc>
              <a:defRPr/>
            </a:pPr>
            <a:r>
              <a:rPr lang="en-US" altLang="en-US" sz="2700" dirty="0" smtClean="0"/>
              <a:t>Most are so small, they can only be seen with an electron microscope</a:t>
            </a:r>
          </a:p>
        </p:txBody>
      </p:sp>
      <p:pic>
        <p:nvPicPr>
          <p:cNvPr id="3074" name="Picture 2" descr="C:\Users\sazan\Desktop\330px-Siemens-electron-micro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
            <a:ext cx="2892906" cy="3821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048000"/>
            <a:ext cx="5867400" cy="1569660"/>
          </a:xfrm>
          <a:prstGeom prst="rect">
            <a:avLst/>
          </a:prstGeom>
        </p:spPr>
        <p:txBody>
          <a:bodyPr wrap="square">
            <a:spAutoFit/>
          </a:bodyPr>
          <a:lstStyle/>
          <a:p>
            <a:pPr lvl="1"/>
            <a:r>
              <a:rPr lang="en-US" sz="2400" b="1" dirty="0" smtClean="0"/>
              <a:t>A </a:t>
            </a:r>
            <a:r>
              <a:rPr lang="en-US" sz="2400" b="1" dirty="0"/>
              <a:t>small </a:t>
            </a:r>
            <a:r>
              <a:rPr lang="en-US" sz="2400" b="1" dirty="0" smtClean="0"/>
              <a:t>virus (</a:t>
            </a:r>
            <a:r>
              <a:rPr lang="en-US" sz="2400" dirty="0" smtClean="0"/>
              <a:t>Proviruses)- </a:t>
            </a:r>
            <a:r>
              <a:rPr lang="en-US" sz="2400" dirty="0"/>
              <a:t>around 20  nm in diameter</a:t>
            </a:r>
          </a:p>
          <a:p>
            <a:pPr lvl="1"/>
            <a:r>
              <a:rPr lang="en-US" sz="2400" b="1" dirty="0"/>
              <a:t>A large virus </a:t>
            </a:r>
            <a:r>
              <a:rPr lang="en-US" sz="2400" b="1" dirty="0" smtClean="0"/>
              <a:t>(</a:t>
            </a:r>
            <a:r>
              <a:rPr lang="en-US" sz="2400" dirty="0" smtClean="0"/>
              <a:t>Mimi viruses)- </a:t>
            </a:r>
            <a:r>
              <a:rPr lang="en-US" sz="2400" dirty="0"/>
              <a:t>up to 450 nm in </a:t>
            </a:r>
            <a:r>
              <a:rPr lang="en-US" sz="2400" dirty="0" smtClean="0"/>
              <a:t>diameter</a:t>
            </a:r>
            <a:endParaRPr lang="en-US" sz="2400" dirty="0"/>
          </a:p>
        </p:txBody>
      </p:sp>
    </p:spTree>
    <p:extLst>
      <p:ext uri="{BB962C8B-B14F-4D97-AF65-F5344CB8AC3E}">
        <p14:creationId xmlns:p14="http://schemas.microsoft.com/office/powerpoint/2010/main" val="420559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w95289_06_01"/>
          <p:cNvPicPr/>
          <p:nvPr/>
        </p:nvPicPr>
        <p:blipFill rotWithShape="1">
          <a:blip r:embed="rId2">
            <a:extLst>
              <a:ext uri="{28A0092B-C50C-407E-A947-70E740481C1C}">
                <a14:useLocalDpi xmlns:a14="http://schemas.microsoft.com/office/drawing/2010/main" val="0"/>
              </a:ext>
            </a:extLst>
          </a:blip>
          <a:srcRect t="4693"/>
          <a:stretch/>
        </p:blipFill>
        <p:spPr bwMode="auto">
          <a:xfrm>
            <a:off x="304800" y="533401"/>
            <a:ext cx="8610600" cy="6172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236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86800" cy="6096000"/>
          </a:xfrm>
          <a:prstGeom prst="rect">
            <a:avLst/>
          </a:prstGeom>
          <a:noFill/>
          <a:ln>
            <a:noFill/>
          </a:ln>
          <a:effectLst/>
          <a:extLst/>
        </p:spPr>
      </p:pic>
    </p:spTree>
    <p:extLst>
      <p:ext uri="{BB962C8B-B14F-4D97-AF65-F5344CB8AC3E}">
        <p14:creationId xmlns:p14="http://schemas.microsoft.com/office/powerpoint/2010/main" val="41765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370975"/>
          </a:xfrm>
          <a:prstGeom prst="rect">
            <a:avLst/>
          </a:prstGeom>
        </p:spPr>
        <p:txBody>
          <a:bodyPr wrap="square">
            <a:spAutoFit/>
          </a:bodyPr>
          <a:lstStyle/>
          <a:p>
            <a:pPr algn="ctr"/>
            <a:r>
              <a:rPr lang="en-US" sz="2400" b="1" dirty="0">
                <a:solidFill>
                  <a:srgbClr val="FF0000"/>
                </a:solidFill>
              </a:rPr>
              <a:t>Reaction to physical and chemical </a:t>
            </a:r>
            <a:r>
              <a:rPr lang="en-US" sz="2400" b="1" dirty="0" smtClean="0">
                <a:solidFill>
                  <a:srgbClr val="FF0000"/>
                </a:solidFill>
              </a:rPr>
              <a:t>agents</a:t>
            </a:r>
            <a:endParaRPr lang="en-US" sz="2400" dirty="0"/>
          </a:p>
          <a:p>
            <a:pPr algn="ctr"/>
            <a:endParaRPr lang="en-US" sz="2400" dirty="0"/>
          </a:p>
          <a:p>
            <a:pPr marL="342900" indent="-342900">
              <a:buAutoNum type="arabicPeriod"/>
            </a:pPr>
            <a:r>
              <a:rPr lang="en-US" b="1" dirty="0" smtClean="0"/>
              <a:t>Heat </a:t>
            </a:r>
            <a:r>
              <a:rPr lang="en-US" b="1" dirty="0"/>
              <a:t>and </a:t>
            </a:r>
            <a:r>
              <a:rPr lang="en-US" b="1" dirty="0" smtClean="0"/>
              <a:t>cold: </a:t>
            </a:r>
            <a:r>
              <a:rPr lang="en-US" dirty="0"/>
              <a:t>Viral infectivity is generally destroyed by heating at </a:t>
            </a:r>
            <a:r>
              <a:rPr lang="en-US" dirty="0" smtClean="0"/>
              <a:t>(50-60 °C) </a:t>
            </a:r>
            <a:r>
              <a:rPr lang="en-US" dirty="0"/>
              <a:t>for 30</a:t>
            </a:r>
            <a:r>
              <a:rPr lang="en-US" b="1" dirty="0"/>
              <a:t> </a:t>
            </a:r>
            <a:r>
              <a:rPr lang="en-US" dirty="0" smtClean="0"/>
              <a:t>min. </a:t>
            </a:r>
            <a:r>
              <a:rPr lang="en-US" dirty="0"/>
              <a:t>Viruses can be preserved at </a:t>
            </a:r>
            <a:r>
              <a:rPr lang="en-US" dirty="0" smtClean="0"/>
              <a:t>-</a:t>
            </a:r>
            <a:r>
              <a:rPr lang="en-US" dirty="0"/>
              <a:t>2</a:t>
            </a:r>
            <a:r>
              <a:rPr lang="en-US" dirty="0" smtClean="0"/>
              <a:t>0 °C or -</a:t>
            </a:r>
            <a:r>
              <a:rPr lang="en-US" dirty="0"/>
              <a:t>196 </a:t>
            </a:r>
            <a:r>
              <a:rPr lang="en-US" dirty="0" smtClean="0"/>
              <a:t>°C </a:t>
            </a:r>
            <a:r>
              <a:rPr lang="en-US" dirty="0"/>
              <a:t>(liquid </a:t>
            </a:r>
            <a:r>
              <a:rPr lang="en-US" dirty="0" smtClean="0"/>
              <a:t>nitrogen).</a:t>
            </a:r>
          </a:p>
          <a:p>
            <a:endParaRPr lang="en-US" dirty="0"/>
          </a:p>
          <a:p>
            <a:r>
              <a:rPr lang="en-US" b="1" dirty="0"/>
              <a:t>2. </a:t>
            </a:r>
            <a:r>
              <a:rPr lang="en-US" b="1" dirty="0" smtClean="0"/>
              <a:t>PH: </a:t>
            </a:r>
            <a:r>
              <a:rPr lang="en-US" dirty="0" smtClean="0"/>
              <a:t>Viruses </a:t>
            </a:r>
            <a:r>
              <a:rPr lang="en-US" dirty="0"/>
              <a:t>can be preserved at physiological PH (7.3</a:t>
            </a:r>
            <a:r>
              <a:rPr lang="en-US" dirty="0" smtClean="0"/>
              <a:t>).</a:t>
            </a:r>
          </a:p>
          <a:p>
            <a:endParaRPr lang="en-US" dirty="0"/>
          </a:p>
          <a:p>
            <a:r>
              <a:rPr lang="en-US" b="1" dirty="0"/>
              <a:t>3. Ether susceptibility: </a:t>
            </a:r>
            <a:r>
              <a:rPr lang="en-US" dirty="0"/>
              <a:t>Ether susceptibility can be used to distinguish viruses that possess</a:t>
            </a:r>
            <a:r>
              <a:rPr lang="en-US" b="1" dirty="0"/>
              <a:t> </a:t>
            </a:r>
            <a:r>
              <a:rPr lang="en-US" dirty="0"/>
              <a:t>an envelope from those that do not.</a:t>
            </a:r>
          </a:p>
          <a:p>
            <a:r>
              <a:rPr lang="en-US" b="1" dirty="0"/>
              <a:t> </a:t>
            </a:r>
            <a:endParaRPr lang="en-US" dirty="0"/>
          </a:p>
          <a:p>
            <a:r>
              <a:rPr lang="en-US" b="1" dirty="0"/>
              <a:t>4. Detergents: </a:t>
            </a:r>
            <a:r>
              <a:rPr lang="en-US" dirty="0"/>
              <a:t>Nonionic detergents solubilize lipid constituents of viral</a:t>
            </a:r>
            <a:r>
              <a:rPr lang="en-US" b="1" dirty="0"/>
              <a:t> </a:t>
            </a:r>
            <a:r>
              <a:rPr lang="en-US" dirty="0"/>
              <a:t>membranes. The viral proteins in the envelope are released.</a:t>
            </a:r>
            <a:r>
              <a:rPr lang="en-US" b="1" dirty="0"/>
              <a:t> </a:t>
            </a:r>
            <a:r>
              <a:rPr lang="en-US" dirty="0"/>
              <a:t>Anionic detergents also solubilize viral envelopes; in addition, they</a:t>
            </a:r>
            <a:r>
              <a:rPr lang="en-US" b="1" dirty="0"/>
              <a:t> </a:t>
            </a:r>
            <a:r>
              <a:rPr lang="en-US" dirty="0"/>
              <a:t>disrupt capsids into separated polypeptides.</a:t>
            </a:r>
          </a:p>
          <a:p>
            <a:r>
              <a:rPr lang="en-US" b="1" dirty="0"/>
              <a:t> </a:t>
            </a:r>
            <a:endParaRPr lang="en-US" dirty="0"/>
          </a:p>
          <a:p>
            <a:r>
              <a:rPr lang="en-US" b="1" dirty="0"/>
              <a:t>5. Salts </a:t>
            </a:r>
            <a:r>
              <a:rPr lang="en-US" b="1" dirty="0" smtClean="0"/>
              <a:t>:</a:t>
            </a:r>
            <a:r>
              <a:rPr lang="en-US" dirty="0" smtClean="0"/>
              <a:t>Many </a:t>
            </a:r>
            <a:r>
              <a:rPr lang="en-US" dirty="0"/>
              <a:t>viruses can be stabilized by salt in concentrations of 1 </a:t>
            </a:r>
            <a:r>
              <a:rPr lang="en-US" dirty="0" err="1"/>
              <a:t>mol</a:t>
            </a:r>
            <a:r>
              <a:rPr lang="en-US" dirty="0"/>
              <a:t>/L. e.g. </a:t>
            </a:r>
            <a:r>
              <a:rPr lang="en-US" dirty="0" smtClean="0"/>
              <a:t>MgCl2, MgSO4</a:t>
            </a:r>
            <a:r>
              <a:rPr lang="en-US" dirty="0"/>
              <a:t>, Na2SO4</a:t>
            </a:r>
          </a:p>
          <a:p>
            <a:r>
              <a:rPr lang="en-US" b="1" dirty="0"/>
              <a:t> </a:t>
            </a:r>
            <a:endParaRPr lang="en-US" dirty="0"/>
          </a:p>
          <a:p>
            <a:r>
              <a:rPr lang="en-US" b="1" dirty="0"/>
              <a:t>6. Radiation </a:t>
            </a:r>
            <a:r>
              <a:rPr lang="en-US" b="1" dirty="0" smtClean="0"/>
              <a:t>:</a:t>
            </a:r>
            <a:r>
              <a:rPr lang="en-US" dirty="0" smtClean="0"/>
              <a:t>Ultraviolet</a:t>
            </a:r>
            <a:r>
              <a:rPr lang="en-US" dirty="0"/>
              <a:t>, X-ray, and high-energy particles inactivate viruses.</a:t>
            </a:r>
          </a:p>
          <a:p>
            <a:r>
              <a:rPr lang="en-US" b="1" dirty="0"/>
              <a:t> </a:t>
            </a:r>
            <a:endParaRPr lang="en-US" dirty="0"/>
          </a:p>
          <a:p>
            <a:r>
              <a:rPr lang="en-US" b="1" dirty="0"/>
              <a:t>7. Formaldehyde </a:t>
            </a:r>
            <a:r>
              <a:rPr lang="en-US" b="1" dirty="0" smtClean="0"/>
              <a:t>:</a:t>
            </a:r>
            <a:r>
              <a:rPr lang="en-US" dirty="0" smtClean="0"/>
              <a:t>Destroys </a:t>
            </a:r>
            <a:r>
              <a:rPr lang="en-US" dirty="0"/>
              <a:t>viral infectivity by reacting with nucleic acid</a:t>
            </a:r>
            <a:r>
              <a:rPr lang="en-US" dirty="0" smtClean="0"/>
              <a:t>.</a:t>
            </a:r>
          </a:p>
          <a:p>
            <a:endParaRPr lang="en-US" dirty="0"/>
          </a:p>
          <a:p>
            <a:r>
              <a:rPr lang="en-US" b="1" dirty="0"/>
              <a:t>8. </a:t>
            </a:r>
            <a:r>
              <a:rPr lang="en-US" b="1" dirty="0" smtClean="0"/>
              <a:t>Antibiotics: </a:t>
            </a:r>
            <a:r>
              <a:rPr lang="en-US" dirty="0"/>
              <a:t>Antibacterial antibiotics have no effect on viruses.</a:t>
            </a:r>
          </a:p>
        </p:txBody>
      </p:sp>
    </p:spTree>
    <p:extLst>
      <p:ext uri="{BB962C8B-B14F-4D97-AF65-F5344CB8AC3E}">
        <p14:creationId xmlns:p14="http://schemas.microsoft.com/office/powerpoint/2010/main" val="24122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solidFill>
                  <a:srgbClr val="FF0000"/>
                </a:solidFill>
              </a:rPr>
              <a:t>Generalized Structure of Viruses</a:t>
            </a:r>
            <a:endParaRPr lang="en-US" dirty="0"/>
          </a:p>
        </p:txBody>
      </p:sp>
      <p:sp>
        <p:nvSpPr>
          <p:cNvPr id="14339" name="Rectangle 3"/>
          <p:cNvSpPr>
            <a:spLocks noGrp="1" noChangeArrowheads="1"/>
          </p:cNvSpPr>
          <p:nvPr>
            <p:ph idx="1"/>
          </p:nvPr>
        </p:nvSpPr>
        <p:spPr/>
        <p:txBody>
          <a:bodyPr/>
          <a:lstStyle/>
          <a:p>
            <a:pPr eaLnBrk="1" hangingPunct="1">
              <a:lnSpc>
                <a:spcPct val="90000"/>
              </a:lnSpc>
              <a:buFont typeface="Wingdings" pitchFamily="2" charset="2"/>
              <a:buNone/>
            </a:pPr>
            <a:endParaRPr lang="en-US" altLang="en-US" dirty="0" smtClean="0"/>
          </a:p>
          <a:p>
            <a:pPr eaLnBrk="1" hangingPunct="1">
              <a:lnSpc>
                <a:spcPct val="90000"/>
              </a:lnSpc>
              <a:buFont typeface="Wingdings" pitchFamily="2" charset="2"/>
              <a:buNone/>
            </a:pPr>
            <a:r>
              <a:rPr lang="en-US" altLang="en-US" dirty="0" smtClean="0">
                <a:solidFill>
                  <a:srgbClr val="CB1507"/>
                </a:solidFill>
              </a:rPr>
              <a:t>Viral components</a:t>
            </a:r>
          </a:p>
          <a:p>
            <a:pPr lvl="1" eaLnBrk="1" hangingPunct="1">
              <a:lnSpc>
                <a:spcPct val="90000"/>
              </a:lnSpc>
            </a:pPr>
            <a:r>
              <a:rPr lang="en-US" altLang="en-US" dirty="0" smtClean="0"/>
              <a:t>Nucleic acids</a:t>
            </a:r>
          </a:p>
          <a:p>
            <a:pPr lvl="1" eaLnBrk="1" hangingPunct="1">
              <a:lnSpc>
                <a:spcPct val="90000"/>
              </a:lnSpc>
            </a:pPr>
            <a:endParaRPr lang="en-US" altLang="en-US" dirty="0" smtClean="0"/>
          </a:p>
          <a:p>
            <a:pPr lvl="1" eaLnBrk="1" hangingPunct="1">
              <a:lnSpc>
                <a:spcPct val="90000"/>
              </a:lnSpc>
            </a:pPr>
            <a:r>
              <a:rPr lang="en-US" altLang="en-US" dirty="0" smtClean="0"/>
              <a:t>Capsid</a:t>
            </a:r>
          </a:p>
          <a:p>
            <a:pPr lvl="1" eaLnBrk="1" hangingPunct="1">
              <a:lnSpc>
                <a:spcPct val="90000"/>
              </a:lnSpc>
            </a:pPr>
            <a:endParaRPr lang="en-US" altLang="en-US" dirty="0" smtClean="0"/>
          </a:p>
          <a:p>
            <a:pPr lvl="1" eaLnBrk="1" hangingPunct="1">
              <a:lnSpc>
                <a:spcPct val="90000"/>
              </a:lnSpc>
            </a:pPr>
            <a:r>
              <a:rPr lang="en-US" altLang="en-US" dirty="0" smtClean="0"/>
              <a:t>Envelope</a:t>
            </a:r>
          </a:p>
          <a:p>
            <a:pPr marL="457200" lvl="1" indent="0" eaLnBrk="1" hangingPunct="1">
              <a:lnSpc>
                <a:spcPct val="90000"/>
              </a:lnSpc>
              <a:buNone/>
            </a:pPr>
            <a:endParaRPr lang="en-US" altLang="en-US" dirty="0" smtClean="0"/>
          </a:p>
          <a:p>
            <a:pPr lvl="1" eaLnBrk="1" hangingPunct="1">
              <a:lnSpc>
                <a:spcPct val="90000"/>
              </a:lnSpc>
            </a:pPr>
            <a:r>
              <a:rPr lang="en-US" altLang="en-US" dirty="0" smtClean="0"/>
              <a:t>Glycoprotein</a:t>
            </a:r>
          </a:p>
        </p:txBody>
      </p:sp>
      <p:pic>
        <p:nvPicPr>
          <p:cNvPr id="14341" name="Picture 6" descr="figure 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057400"/>
            <a:ext cx="44958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690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fig_0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7056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ChangeArrowheads="1"/>
          </p:cNvSpPr>
          <p:nvPr/>
        </p:nvSpPr>
        <p:spPr bwMode="auto">
          <a:xfrm>
            <a:off x="685800" y="152400"/>
            <a:ext cx="7772400" cy="1143000"/>
          </a:xfrm>
          <a:prstGeom prst="rect">
            <a:avLst/>
          </a:prstGeom>
          <a:solidFill>
            <a:srgbClr val="FFFF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4400">
                <a:solidFill>
                  <a:schemeClr val="tx2"/>
                </a:solidFill>
              </a:rPr>
              <a:t>Nature of Viruses</a:t>
            </a:r>
          </a:p>
        </p:txBody>
      </p:sp>
      <p:sp>
        <p:nvSpPr>
          <p:cNvPr id="3076" name="Text Box 5"/>
          <p:cNvSpPr txBox="1">
            <a:spLocks noChangeArrowheads="1"/>
          </p:cNvSpPr>
          <p:nvPr/>
        </p:nvSpPr>
        <p:spPr bwMode="auto">
          <a:xfrm>
            <a:off x="1828800" y="58674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t>Viral genome is packaged in protein coat</a:t>
            </a:r>
          </a:p>
        </p:txBody>
      </p:sp>
    </p:spTree>
    <p:extLst>
      <p:ext uri="{BB962C8B-B14F-4D97-AF65-F5344CB8AC3E}">
        <p14:creationId xmlns:p14="http://schemas.microsoft.com/office/powerpoint/2010/main" val="23866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67456" y="404813"/>
            <a:ext cx="7772400" cy="762000"/>
          </a:xfrm>
          <a:noFill/>
        </p:spPr>
        <p:txBody>
          <a:bodyPr/>
          <a:lstStyle/>
          <a:p>
            <a:r>
              <a:rPr lang="en-US" altLang="en-US" b="1" dirty="0" smtClean="0">
                <a:solidFill>
                  <a:srgbClr val="FAFD00"/>
                </a:solidFill>
                <a:latin typeface="Arial" charset="0"/>
              </a:rPr>
              <a:t>Virus Symmetry</a:t>
            </a:r>
          </a:p>
        </p:txBody>
      </p:sp>
      <p:sp>
        <p:nvSpPr>
          <p:cNvPr id="11267" name="Rectangle 3"/>
          <p:cNvSpPr>
            <a:spLocks noGrp="1" noChangeArrowheads="1"/>
          </p:cNvSpPr>
          <p:nvPr>
            <p:ph type="body" idx="1"/>
          </p:nvPr>
        </p:nvSpPr>
        <p:spPr>
          <a:xfrm>
            <a:off x="539045" y="1484313"/>
            <a:ext cx="8192911" cy="4876800"/>
          </a:xfrm>
          <a:noFill/>
        </p:spPr>
        <p:txBody>
          <a:bodyPr/>
          <a:lstStyle/>
          <a:p>
            <a:pPr marL="609600" indent="-609600">
              <a:buFontTx/>
              <a:buNone/>
            </a:pPr>
            <a:r>
              <a:rPr lang="en-US" altLang="en-US" dirty="0" smtClean="0">
                <a:latin typeface="Arial" charset="0"/>
              </a:rPr>
              <a:t>Virus particles exhibit 3 types of capsid symmetry:</a:t>
            </a:r>
          </a:p>
          <a:p>
            <a:pPr marL="990600" lvl="1" indent="-533400">
              <a:buFontTx/>
              <a:buAutoNum type="arabicPeriod"/>
            </a:pPr>
            <a:r>
              <a:rPr lang="en-US" altLang="en-US" dirty="0" smtClean="0">
                <a:latin typeface="Arial" charset="0"/>
              </a:rPr>
              <a:t>helical - tubular: most helical viruses possess an outer envelope (</a:t>
            </a:r>
            <a:r>
              <a:rPr lang="en-US" altLang="en-US" dirty="0" err="1" smtClean="0">
                <a:latin typeface="Arial" charset="0"/>
              </a:rPr>
              <a:t>eg</a:t>
            </a:r>
            <a:r>
              <a:rPr lang="en-US" altLang="en-US" dirty="0" smtClean="0">
                <a:latin typeface="Arial" charset="0"/>
              </a:rPr>
              <a:t>. measles)</a:t>
            </a:r>
          </a:p>
          <a:p>
            <a:pPr marL="990600" lvl="1" indent="-533400">
              <a:buFontTx/>
              <a:buAutoNum type="arabicPeriod"/>
            </a:pPr>
            <a:r>
              <a:rPr lang="en-US" altLang="en-US" dirty="0" smtClean="0">
                <a:latin typeface="Arial" charset="0"/>
              </a:rPr>
              <a:t>icosahedral - isometric or cubic; (</a:t>
            </a:r>
            <a:r>
              <a:rPr lang="en-US" altLang="en-US" dirty="0" err="1" smtClean="0">
                <a:latin typeface="Arial" charset="0"/>
              </a:rPr>
              <a:t>eg</a:t>
            </a:r>
            <a:r>
              <a:rPr lang="en-US" altLang="en-US" dirty="0" smtClean="0">
                <a:latin typeface="Arial" charset="0"/>
              </a:rPr>
              <a:t>. herpes)</a:t>
            </a:r>
          </a:p>
          <a:p>
            <a:pPr marL="990600" lvl="1" indent="-533400">
              <a:buFontTx/>
              <a:buAutoNum type="arabicPeriod"/>
            </a:pPr>
            <a:r>
              <a:rPr lang="en-US" altLang="en-US" dirty="0" smtClean="0">
                <a:latin typeface="Arial" charset="0"/>
              </a:rPr>
              <a:t>complex - does not conform to either of above (</a:t>
            </a:r>
            <a:r>
              <a:rPr lang="en-US" altLang="en-US" dirty="0" err="1" smtClean="0">
                <a:latin typeface="Arial" charset="0"/>
              </a:rPr>
              <a:t>eg</a:t>
            </a:r>
            <a:r>
              <a:rPr lang="en-US" altLang="en-US" dirty="0" smtClean="0">
                <a:latin typeface="Arial" charset="0"/>
              </a:rPr>
              <a:t>. vaccinia)</a:t>
            </a:r>
          </a:p>
        </p:txBody>
      </p:sp>
      <p:sp>
        <p:nvSpPr>
          <p:cNvPr id="11268" name="Line 4"/>
          <p:cNvSpPr>
            <a:spLocks noChangeShapeType="1"/>
          </p:cNvSpPr>
          <p:nvPr/>
        </p:nvSpPr>
        <p:spPr bwMode="auto">
          <a:xfrm>
            <a:off x="667456" y="1341438"/>
            <a:ext cx="7552267"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07088871"/>
      </p:ext>
    </p:extLst>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4991</TotalTime>
  <Words>434</Words>
  <Application>Microsoft Office PowerPoint</Application>
  <PresentationFormat>On-screen Show (4:3)</PresentationFormat>
  <Paragraphs>90</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Perspective</vt:lpstr>
      <vt:lpstr>General Virology 2nd Lecture  </vt:lpstr>
      <vt:lpstr>PowerPoint Presentation</vt:lpstr>
      <vt:lpstr>Size Range</vt:lpstr>
      <vt:lpstr>PowerPoint Presentation</vt:lpstr>
      <vt:lpstr>PowerPoint Presentation</vt:lpstr>
      <vt:lpstr>PowerPoint Presentation</vt:lpstr>
      <vt:lpstr>Generalized Structure of Viruses</vt:lpstr>
      <vt:lpstr>PowerPoint Presentation</vt:lpstr>
      <vt:lpstr>Virus Symmetry</vt:lpstr>
      <vt:lpstr>Capsomeres are capsid subunits</vt:lpstr>
      <vt:lpstr>PowerPoint Presentation</vt:lpstr>
      <vt:lpstr>PowerPoint Presentation</vt:lpstr>
      <vt:lpstr>PowerPoint Presentation</vt:lpstr>
      <vt:lpstr>Terminology and Definition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Comparison to bacteria  1. overall</dc:title>
  <dc:creator>sazan</dc:creator>
  <cp:lastModifiedBy>Ram For Computer</cp:lastModifiedBy>
  <cp:revision>56</cp:revision>
  <dcterms:created xsi:type="dcterms:W3CDTF">2015-10-07T15:34:45Z</dcterms:created>
  <dcterms:modified xsi:type="dcterms:W3CDTF">2018-05-24T07:40:11Z</dcterms:modified>
</cp:coreProperties>
</file>