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1" r:id="rId2"/>
    <p:sldId id="361" r:id="rId3"/>
    <p:sldId id="359" r:id="rId4"/>
    <p:sldId id="372" r:id="rId5"/>
    <p:sldId id="373" r:id="rId6"/>
    <p:sldId id="374" r:id="rId7"/>
    <p:sldId id="375" r:id="rId8"/>
    <p:sldId id="362" r:id="rId9"/>
    <p:sldId id="364" r:id="rId10"/>
    <p:sldId id="367" r:id="rId11"/>
    <p:sldId id="365" r:id="rId12"/>
    <p:sldId id="366" r:id="rId13"/>
    <p:sldId id="368" r:id="rId14"/>
    <p:sldId id="370" r:id="rId15"/>
    <p:sldId id="3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8FBE3-E88F-4DB5-989E-3958A70A65B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D27D6-6C01-460A-87B4-DDE8D826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C10F-D1B7-4352-B91D-1188545C6E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051259A-A8EE-4931-80AA-99C974C1F407}" type="slidenum">
              <a:rPr lang="en-US" altLang="en-US" smtClean="0">
                <a:latin typeface="Tahoma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Tahoma" pitchFamily="34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051259A-A8EE-4931-80AA-99C974C1F407}" type="slidenum">
              <a:rPr lang="en-US" altLang="en-US" smtClean="0">
                <a:latin typeface="Tahoma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Tahoma" pitchFamily="34" charset="0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1E6E-A918-494F-9C6B-7C0DAB8D1D9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B16A-5ED9-4A44-BAE2-8D53AB0D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6858000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3987" y="0"/>
            <a:ext cx="39100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419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</a:rPr>
              <a:t>VIRAL Classification and Nomenclature</a:t>
            </a:r>
          </a:p>
          <a:p>
            <a:r>
              <a:rPr lang="en-US" sz="5400" baseline="30000" dirty="0" smtClean="0">
                <a:solidFill>
                  <a:schemeClr val="bg1">
                    <a:lumMod val="85000"/>
                  </a:schemeClr>
                </a:solidFill>
              </a:rPr>
              <a:t>3rd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</a:rPr>
              <a:t> Lecture </a:t>
            </a:r>
          </a:p>
          <a:p>
            <a:endParaRPr 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9594"/>
            <a:ext cx="3962400" cy="1143000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2800" b="1" dirty="0" smtClean="0"/>
              <a:t>Viral Nucleic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" y="990600"/>
            <a:ext cx="86106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/>
              <a:t>Genome</a:t>
            </a:r>
            <a:r>
              <a:rPr lang="en-US" altLang="en-US" sz="2400" dirty="0" smtClean="0"/>
              <a:t>- the sum total of the genetic information carried by an organism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They only have the genes necessary to invade host cells and redirect their activity</a:t>
            </a:r>
            <a:endParaRPr lang="en-US" altLang="en-US" sz="3000" dirty="0" smtClean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sz="2600" dirty="0" smtClean="0"/>
          </a:p>
        </p:txBody>
      </p:sp>
      <p:pic>
        <p:nvPicPr>
          <p:cNvPr id="2050" name="Picture 2" descr="C:\Users\sazan\Desktop\315px-Virus_Baltimore_Classifi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00800" cy="39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9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362200" y="228600"/>
            <a:ext cx="3810000" cy="685800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</a:rPr>
              <a:t>Viral Envelope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915400" cy="5715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en-US" sz="6200" dirty="0">
                <a:latin typeface="Times New Roman" pitchFamily="18" charset="0"/>
              </a:rPr>
              <a:t>Envelopes vary in:</a:t>
            </a:r>
          </a:p>
          <a:p>
            <a:pPr lvl="1"/>
            <a:r>
              <a:rPr lang="en-US" altLang="en-US" sz="6200" dirty="0">
                <a:latin typeface="Times New Roman" pitchFamily="18" charset="0"/>
              </a:rPr>
              <a:t>Size</a:t>
            </a:r>
          </a:p>
          <a:p>
            <a:pPr lvl="1"/>
            <a:r>
              <a:rPr lang="en-US" altLang="en-US" sz="6200" dirty="0">
                <a:latin typeface="Times New Roman" pitchFamily="18" charset="0"/>
              </a:rPr>
              <a:t>Morphology</a:t>
            </a:r>
          </a:p>
          <a:p>
            <a:pPr lvl="1"/>
            <a:r>
              <a:rPr lang="en-US" altLang="en-US" sz="6200" dirty="0">
                <a:latin typeface="Times New Roman" pitchFamily="18" charset="0"/>
              </a:rPr>
              <a:t>Complexity</a:t>
            </a:r>
          </a:p>
          <a:p>
            <a:pPr lvl="1"/>
            <a:r>
              <a:rPr lang="en-US" altLang="en-US" sz="6200" dirty="0">
                <a:latin typeface="Times New Roman" pitchFamily="18" charset="0"/>
              </a:rPr>
              <a:t>Composition</a:t>
            </a:r>
          </a:p>
          <a:p>
            <a:pPr defTabSz="139700"/>
            <a:endParaRPr lang="en-US" altLang="en-US" sz="3300" dirty="0" smtClean="0"/>
          </a:p>
          <a:p>
            <a:pPr defTabSz="139700"/>
            <a:r>
              <a:rPr lang="en-US" altLang="en-US" sz="6200" dirty="0" smtClean="0"/>
              <a:t>Enveloped </a:t>
            </a:r>
            <a:r>
              <a:rPr lang="en-US" altLang="en-US" sz="6200" dirty="0"/>
              <a:t>viruses take a bit of the host cell membrane in the form of an envelope (lipoprotein envelope containing viral and host 	cell components destroyed by lipid solvents</a:t>
            </a:r>
            <a:r>
              <a:rPr lang="en-US" altLang="en-US" sz="6200" dirty="0" smtClean="0"/>
              <a:t>)</a:t>
            </a:r>
            <a:endParaRPr lang="en-US" altLang="en-US" sz="6200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62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6200" dirty="0">
                <a:latin typeface="Times New Roman" pitchFamily="18" charset="0"/>
              </a:rPr>
              <a:t>Many viruses that infect humans and other animals are enveloped</a:t>
            </a:r>
            <a:r>
              <a:rPr lang="en-US" altLang="en-US" sz="6200" dirty="0" smtClean="0"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62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6200" dirty="0">
                <a:latin typeface="Times New Roman" pitchFamily="18" charset="0"/>
              </a:rPr>
              <a:t>Envelopes form when viral glycoproteins and oligosaccharides associate with the plasma membrane of the host cell.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virions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having envelopes = </a:t>
            </a:r>
            <a:r>
              <a:rPr lang="en-US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enveloped viruses</a:t>
            </a:r>
          </a:p>
          <a:p>
            <a:pPr marL="640080" lvl="1" indent="-246888">
              <a:lnSpc>
                <a:spcPct val="80000"/>
              </a:lnSpc>
              <a:buFont typeface="Wingdings 2"/>
              <a:buChar char=""/>
              <a:defRPr/>
            </a:pP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virions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lacking envelopes = </a:t>
            </a:r>
            <a:r>
              <a:rPr lang="en-US" sz="6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naked </a:t>
            </a:r>
            <a:r>
              <a:rPr lang="en-US" sz="6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</a:p>
          <a:p>
            <a:pPr marL="393192" lvl="1" indent="0">
              <a:lnSpc>
                <a:spcPct val="80000"/>
              </a:lnSpc>
              <a:buNone/>
              <a:defRPr/>
            </a:pPr>
            <a:endParaRPr lang="en-US" altLang="en-US" sz="2800" dirty="0">
              <a:latin typeface="Arial" charset="0"/>
            </a:endParaRPr>
          </a:p>
          <a:p>
            <a:pPr defTabSz="139700">
              <a:buFontTx/>
              <a:buNone/>
            </a:pPr>
            <a:r>
              <a:rPr lang="en-US" altLang="en-US" sz="2800" dirty="0">
                <a:latin typeface="Arial" charset="0"/>
              </a:rPr>
              <a:t>														-		</a:t>
            </a:r>
          </a:p>
        </p:txBody>
      </p:sp>
    </p:spTree>
    <p:extLst>
      <p:ext uri="{BB962C8B-B14F-4D97-AF65-F5344CB8AC3E}">
        <p14:creationId xmlns:p14="http://schemas.microsoft.com/office/powerpoint/2010/main" val="64028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ow95289_0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89154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3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95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Viral Glycoprotein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6388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Char char="•"/>
            </a:pPr>
            <a:r>
              <a:rPr lang="en-US" altLang="en-US" sz="2400" dirty="0" smtClean="0">
                <a:latin typeface="+mj-lt"/>
              </a:rPr>
              <a:t>They are firmly embedded in the envelope bilayer.</a:t>
            </a:r>
          </a:p>
          <a:p>
            <a:pPr marL="0" indent="0" algn="just" eaLnBrk="1" hangingPunct="1">
              <a:buNone/>
            </a:pPr>
            <a:endParaRPr lang="en-US" altLang="en-US" sz="2400" dirty="0" smtClean="0">
              <a:latin typeface="+mj-lt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In </a:t>
            </a:r>
            <a:r>
              <a:rPr lang="en-US" sz="2400" dirty="0">
                <a:latin typeface="+mj-lt"/>
              </a:rPr>
              <a:t>contrast to the lipids in viral membranes, which are derived from the host cell, the envelope glycoproteins are virus-encoded. However, the sugars added to viral glycoproteins often reflect the host cell in which the virus is grown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Function</a:t>
            </a:r>
          </a:p>
          <a:p>
            <a:pPr lvl="0"/>
            <a:r>
              <a:rPr lang="en-US" sz="2400" dirty="0"/>
              <a:t>It is the surface glycoproteins of an enveloped virus that attach </a:t>
            </a:r>
            <a:r>
              <a:rPr lang="en-US" sz="2400" dirty="0" smtClean="0"/>
              <a:t>the </a:t>
            </a:r>
            <a:r>
              <a:rPr lang="en-US" sz="2400" dirty="0"/>
              <a:t>virus particle to a target cell by interacting with a cellular receptor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/>
              <a:t>They are also often involved in the membrane fusion step of infection.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The glycoproteins are also important viral antigens. </a:t>
            </a:r>
          </a:p>
          <a:p>
            <a:pPr marL="0" indent="0" algn="just">
              <a:buNone/>
            </a:pPr>
            <a:endParaRPr lang="en-US" sz="2400" dirty="0">
              <a:latin typeface="+mj-lt"/>
            </a:endParaRPr>
          </a:p>
          <a:p>
            <a:pPr marL="0" indent="0" algn="just" eaLnBrk="1" hangingPunct="1">
              <a:buNone/>
            </a:pPr>
            <a:endParaRPr lang="en-US" altLang="en-US" sz="2400" dirty="0" smtClean="0">
              <a:latin typeface="+mj-lt"/>
            </a:endParaRPr>
          </a:p>
          <a:p>
            <a:pPr marL="457200" lvl="1" indent="0" algn="just" eaLnBrk="1" hangingPunct="1">
              <a:buNone/>
            </a:pPr>
            <a:endParaRPr lang="en-US" altLang="en-US" sz="2400" dirty="0">
              <a:latin typeface="+mj-lt"/>
            </a:endParaRPr>
          </a:p>
          <a:p>
            <a:pPr lvl="1" eaLnBrk="1" hangingPunct="1">
              <a:buFont typeface="Arial" charset="0"/>
              <a:buChar char="•"/>
            </a:pPr>
            <a:endParaRPr lang="en-US" altLang="en-US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Envelope Glycoprotein Spikes</a:t>
            </a:r>
          </a:p>
        </p:txBody>
      </p:sp>
      <p:pic>
        <p:nvPicPr>
          <p:cNvPr id="22531" name="Picture 6" descr="flu_virus_di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95400"/>
            <a:ext cx="3075870" cy="287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8" descr="HIV%20vi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3352800" cy="2873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Adeno1_v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4343400"/>
            <a:ext cx="3733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9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Other Substances in the Virus Particle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Other Substances in the Virus Particle</a:t>
            </a:r>
          </a:p>
          <a:p>
            <a:pPr lvl="1" eaLnBrk="1" hangingPunct="1">
              <a:defRPr/>
            </a:pPr>
            <a:r>
              <a:rPr lang="en-US" altLang="en-US" dirty="0" smtClean="0"/>
              <a:t>Can contain enzymes for specific operations within the host cell</a:t>
            </a:r>
          </a:p>
          <a:p>
            <a:pPr lvl="1" eaLnBrk="1" hangingPunct="1">
              <a:defRPr/>
            </a:pPr>
            <a:r>
              <a:rPr lang="en-US" altLang="en-US" dirty="0" smtClean="0"/>
              <a:t>Polymerases to synthesize DNA and RNA</a:t>
            </a:r>
          </a:p>
          <a:p>
            <a:pPr lvl="1" eaLnBrk="1" hangingPunct="1">
              <a:defRPr/>
            </a:pPr>
            <a:r>
              <a:rPr lang="en-US" altLang="en-US" dirty="0" err="1" smtClean="0"/>
              <a:t>Replicases</a:t>
            </a:r>
            <a:r>
              <a:rPr lang="en-US" altLang="en-US" dirty="0" smtClean="0"/>
              <a:t> to copy RNA</a:t>
            </a:r>
          </a:p>
          <a:p>
            <a:pPr defTabSz="139700">
              <a:buFontTx/>
              <a:buNone/>
            </a:pPr>
            <a:endParaRPr lang="en-US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Generalized Structure of Viruses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B1507"/>
                </a:solidFill>
              </a:rPr>
              <a:t>Viral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Nucleic acids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Capsid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Envelope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Glycoprotein</a:t>
            </a:r>
          </a:p>
        </p:txBody>
      </p:sp>
      <p:pic>
        <p:nvPicPr>
          <p:cNvPr id="14341" name="Picture 6" descr="figure 1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495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virus structure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962150" y="2119313"/>
            <a:ext cx="1689100" cy="71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Capsid protein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4191000" y="2273300"/>
            <a:ext cx="2173288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Nucleocapsid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6942138" y="2120900"/>
            <a:ext cx="1689100" cy="71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Naked capsid virus</a:t>
            </a:r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561975" y="1843088"/>
            <a:ext cx="873125" cy="1265237"/>
            <a:chOff x="542" y="1207"/>
            <a:chExt cx="550" cy="797"/>
          </a:xfrm>
        </p:grpSpPr>
        <p:sp>
          <p:nvSpPr>
            <p:cNvPr id="2064" name="Text Box 5"/>
            <p:cNvSpPr txBox="1">
              <a:spLocks noChangeArrowheads="1"/>
            </p:cNvSpPr>
            <p:nvPr/>
          </p:nvSpPr>
          <p:spPr bwMode="auto">
            <a:xfrm>
              <a:off x="543" y="1207"/>
              <a:ext cx="549" cy="25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DNA</a:t>
              </a:r>
            </a:p>
          </p:txBody>
        </p:sp>
        <p:sp>
          <p:nvSpPr>
            <p:cNvPr id="2065" name="Text Box 6"/>
            <p:cNvSpPr txBox="1">
              <a:spLocks noChangeArrowheads="1"/>
            </p:cNvSpPr>
            <p:nvPr/>
          </p:nvSpPr>
          <p:spPr bwMode="auto">
            <a:xfrm>
              <a:off x="543" y="1748"/>
              <a:ext cx="549" cy="25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RNA</a:t>
              </a:r>
            </a:p>
          </p:txBody>
        </p:sp>
        <p:sp>
          <p:nvSpPr>
            <p:cNvPr id="2066" name="Text Box 12"/>
            <p:cNvSpPr txBox="1">
              <a:spLocks noChangeArrowheads="1"/>
            </p:cNvSpPr>
            <p:nvPr/>
          </p:nvSpPr>
          <p:spPr bwMode="auto">
            <a:xfrm>
              <a:off x="542" y="1480"/>
              <a:ext cx="5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/>
                <a:t>or</a:t>
              </a:r>
            </a:p>
          </p:txBody>
        </p:sp>
      </p:grp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6461125" y="2278063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=</a:t>
            </a:r>
          </a:p>
        </p:txBody>
      </p:sp>
      <p:sp>
        <p:nvSpPr>
          <p:cNvPr id="2056" name="Line 20"/>
          <p:cNvSpPr>
            <a:spLocks noChangeShapeType="1"/>
          </p:cNvSpPr>
          <p:nvPr/>
        </p:nvSpPr>
        <p:spPr bwMode="auto">
          <a:xfrm>
            <a:off x="3748088" y="2474913"/>
            <a:ext cx="344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21"/>
          <p:cNvSpPr txBox="1">
            <a:spLocks noChangeArrowheads="1"/>
          </p:cNvSpPr>
          <p:nvPr/>
        </p:nvSpPr>
        <p:spPr bwMode="auto">
          <a:xfrm>
            <a:off x="1531938" y="2276475"/>
            <a:ext cx="331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</a:t>
            </a: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565150" y="4462463"/>
            <a:ext cx="2173288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Nucleocapsid</a:t>
            </a: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3354388" y="4310063"/>
            <a:ext cx="2420937" cy="711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Lipid membrane, glycoproteins</a:t>
            </a:r>
          </a:p>
        </p:txBody>
      </p:sp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6519863" y="4462463"/>
            <a:ext cx="217328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Enveloped virus</a:t>
            </a:r>
          </a:p>
        </p:txBody>
      </p:sp>
      <p:sp>
        <p:nvSpPr>
          <p:cNvPr id="2061" name="Text Box 22"/>
          <p:cNvSpPr txBox="1">
            <a:spLocks noChangeArrowheads="1"/>
          </p:cNvSpPr>
          <p:nvPr/>
        </p:nvSpPr>
        <p:spPr bwMode="auto">
          <a:xfrm>
            <a:off x="2879725" y="4467225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</a:t>
            </a:r>
          </a:p>
        </p:txBody>
      </p:sp>
      <p:sp>
        <p:nvSpPr>
          <p:cNvPr id="2062" name="Line 23"/>
          <p:cNvSpPr>
            <a:spLocks noChangeShapeType="1"/>
          </p:cNvSpPr>
          <p:nvPr/>
        </p:nvSpPr>
        <p:spPr bwMode="auto">
          <a:xfrm>
            <a:off x="5918200" y="4665663"/>
            <a:ext cx="3444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470840"/>
      </p:ext>
    </p:extLst>
  </p:cSld>
  <p:clrMapOvr>
    <a:masterClrMapping/>
  </p:clrMapOvr>
  <p:transition advTm="2692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General characters of viruses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Virus </a:t>
            </a:r>
            <a:r>
              <a:rPr lang="en-US" sz="2000" dirty="0"/>
              <a:t>particles are very small in size; they are between 20-500 nm (nanometer) in </a:t>
            </a:r>
            <a:r>
              <a:rPr lang="en-US" sz="2000" dirty="0" smtClean="0"/>
              <a:t>diameter. For this Viruses </a:t>
            </a:r>
            <a:r>
              <a:rPr lang="en-US" sz="2000" dirty="0"/>
              <a:t>cannot be seen by ordinary microscope, but only by Electron microscope (EM).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Viruses </a:t>
            </a:r>
            <a:r>
              <a:rPr lang="en-US" sz="2000" dirty="0"/>
              <a:t>are obligate intracellular parasites. They replicate only inside living </a:t>
            </a:r>
            <a:r>
              <a:rPr lang="en-US" sz="2000" dirty="0" smtClean="0"/>
              <a:t>cells.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Multiply </a:t>
            </a:r>
            <a:r>
              <a:rPr lang="en-US" sz="2000" dirty="0"/>
              <a:t>inside the cells by replicating their genomes which either DNA or RNA, but never both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Viruses </a:t>
            </a:r>
            <a:r>
              <a:rPr lang="en-US" sz="2000" dirty="0"/>
              <a:t>lack cellular organelles, such as mitochondria and </a:t>
            </a:r>
            <a:r>
              <a:rPr lang="en-US" sz="2000" dirty="0" smtClean="0"/>
              <a:t>ribosomes.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Virus </a:t>
            </a:r>
            <a:r>
              <a:rPr lang="en-US" sz="2000" dirty="0"/>
              <a:t>does not affect with antibiotics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Most viruses sensitive to </a:t>
            </a:r>
            <a:r>
              <a:rPr lang="en-US" sz="2000" dirty="0" smtClean="0"/>
              <a:t>interferon.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Viruses </a:t>
            </a:r>
            <a:r>
              <a:rPr lang="en-US" sz="2000" dirty="0"/>
              <a:t>cannot grow on artificial media, but only in living cells (specific host, Lab. Animals, chicken </a:t>
            </a:r>
            <a:r>
              <a:rPr lang="en-US" sz="2000" dirty="0" err="1"/>
              <a:t>embryonated</a:t>
            </a:r>
            <a:r>
              <a:rPr lang="en-US" sz="2000" dirty="0"/>
              <a:t> eggs &amp; tissue culture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716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4114800" cy="8382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Size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95374"/>
            <a:ext cx="48768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700" dirty="0" smtClean="0"/>
              <a:t>Smallest infectious agents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700" dirty="0" smtClean="0"/>
              <a:t>Most are so small, they can only be seen with an electron microscope</a:t>
            </a:r>
          </a:p>
        </p:txBody>
      </p:sp>
      <p:pic>
        <p:nvPicPr>
          <p:cNvPr id="3074" name="Picture 2" descr="C:\Users\sazan\Desktop\330px-Siemens-electron-micr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92906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A </a:t>
            </a:r>
            <a:r>
              <a:rPr lang="en-US" sz="2400" b="1" dirty="0"/>
              <a:t>small </a:t>
            </a:r>
            <a:r>
              <a:rPr lang="en-US" sz="2400" b="1" dirty="0" smtClean="0"/>
              <a:t>virus (</a:t>
            </a:r>
            <a:r>
              <a:rPr lang="en-US" sz="2400" dirty="0" smtClean="0"/>
              <a:t>Proviruses)- </a:t>
            </a:r>
            <a:r>
              <a:rPr lang="en-US" sz="2400" dirty="0"/>
              <a:t>around 20  nm in diameter</a:t>
            </a:r>
          </a:p>
          <a:p>
            <a:pPr lvl="1"/>
            <a:r>
              <a:rPr lang="en-US" sz="2400" b="1" dirty="0"/>
              <a:t>A large virus </a:t>
            </a:r>
            <a:r>
              <a:rPr lang="en-US" sz="2400" b="1" dirty="0" smtClean="0"/>
              <a:t>(</a:t>
            </a:r>
            <a:r>
              <a:rPr lang="en-US" sz="2400" dirty="0" smtClean="0"/>
              <a:t>Mimi viruses)- </a:t>
            </a:r>
            <a:r>
              <a:rPr lang="en-US" sz="2400" dirty="0"/>
              <a:t>up to 450 nm in </a:t>
            </a:r>
            <a:r>
              <a:rPr lang="en-US" sz="2400" dirty="0" smtClean="0"/>
              <a:t>diameter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8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95289_06_0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/>
          <a:stretch/>
        </p:blipFill>
        <p:spPr bwMode="auto">
          <a:xfrm>
            <a:off x="304800" y="533401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5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Generalized Structure of Viruses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B1507"/>
                </a:solidFill>
              </a:rPr>
              <a:t>Viral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Nucleic acids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Capsid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Envelope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Glycoprotein</a:t>
            </a:r>
          </a:p>
        </p:txBody>
      </p:sp>
      <p:pic>
        <p:nvPicPr>
          <p:cNvPr id="14341" name="Picture 6" descr="figure 1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495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Viral Components:  Capsid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441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700" dirty="0" smtClean="0"/>
              <a:t>Molecular structure- composed of regular, repeating subunits that give rise to their crystalline appearance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/>
              <a:t>Constructed from identical subunits called </a:t>
            </a:r>
            <a:r>
              <a:rPr lang="en-US" altLang="en-US" sz="2800" b="1" dirty="0" err="1" smtClean="0"/>
              <a:t>capsomers</a:t>
            </a:r>
            <a:r>
              <a:rPr lang="en-US" altLang="en-US" sz="2800" b="1" dirty="0" smtClean="0"/>
              <a:t> (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protomers</a:t>
            </a:r>
            <a:r>
              <a:rPr lang="en-US" altLang="en-US" sz="2800" b="1" dirty="0" smtClean="0"/>
              <a:t>)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zan\Desktop\596zIksZQdfeHN0G3-Cng_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4876800" y="1965960"/>
            <a:ext cx="385381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3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Function of Capsid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sz="2800" dirty="0"/>
              <a:t>Their major purpose is to facilitate transfer of the viral nucleic acid from one host cell to another</a:t>
            </a:r>
            <a:r>
              <a:rPr lang="en-US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US" sz="2800" dirty="0"/>
              <a:t>They serve to protect the viral genome against inactivation by nucleases</a:t>
            </a:r>
            <a:r>
              <a:rPr lang="en-US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US" sz="2800" dirty="0"/>
              <a:t>Participate in the attachment of the virus particle to a susceptible cell</a:t>
            </a:r>
            <a:r>
              <a:rPr lang="en-US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US" sz="2800" dirty="0"/>
              <a:t>Provide the structural symmetry of the virus particle</a:t>
            </a:r>
            <a:r>
              <a:rPr lang="en-US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US" sz="2800" dirty="0"/>
              <a:t>The proteins determine the antigenic characteristics of the virus</a:t>
            </a:r>
            <a:r>
              <a:rPr lang="en-US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US" sz="2800" dirty="0"/>
              <a:t>Some surface proteins may also exhibit specific activities, e.g. influenza virus hemagglutinin agglutinates red blood cells.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2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SLIDE_TITLE" val="Slide 7: Virus structure: the basics"/>
  <p:tag name="AUDIO_IMPORT" val="C:\Documents and Settings\HST 3\Desktop\Condit_R_HST27\Principles of Virology Part I_Linked\HST yos 0315.wav"/>
  <p:tag name="HST_TIMELINE" val="4.0|23.7|28.9|36.0|39.2"/>
  <p:tag name="HST_TIMELINE_INTERVALS" val="|4.0|19.7|5.2|7.1|3.2"/>
  <p:tag name="TIMING" val="|4.0|19.7|5.2|7.1|3.2"/>
  <p:tag name="HST_ACTIVE_THIS_SESSION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534</Words>
  <Application>Microsoft Office PowerPoint</Application>
  <PresentationFormat>On-screen Show (4:3)</PresentationFormat>
  <Paragraphs>114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Generalized Structure of Viruses</vt:lpstr>
      <vt:lpstr>Basic virus structure</vt:lpstr>
      <vt:lpstr>PowerPoint Presentation</vt:lpstr>
      <vt:lpstr>Size Range</vt:lpstr>
      <vt:lpstr>PowerPoint Presentation</vt:lpstr>
      <vt:lpstr>Generalized Structure of Viruses</vt:lpstr>
      <vt:lpstr>Viral Components:  Capsid</vt:lpstr>
      <vt:lpstr>Function of Capsid</vt:lpstr>
      <vt:lpstr>Viral Nucleic Acids</vt:lpstr>
      <vt:lpstr>Viral Envelope</vt:lpstr>
      <vt:lpstr>PowerPoint Presentation</vt:lpstr>
      <vt:lpstr>Viral Glycoprotein</vt:lpstr>
      <vt:lpstr>Envelope Glycoprotein Spikes</vt:lpstr>
      <vt:lpstr>Other Substances in the Virus Particle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sazan</dc:creator>
  <cp:lastModifiedBy>Ram For Computer</cp:lastModifiedBy>
  <cp:revision>43</cp:revision>
  <dcterms:created xsi:type="dcterms:W3CDTF">2015-10-17T10:52:40Z</dcterms:created>
  <dcterms:modified xsi:type="dcterms:W3CDTF">2018-05-24T07:43:42Z</dcterms:modified>
</cp:coreProperties>
</file>