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51" r:id="rId3"/>
    <p:sldId id="355" r:id="rId4"/>
    <p:sldId id="357" r:id="rId5"/>
    <p:sldId id="358" r:id="rId6"/>
    <p:sldId id="321" r:id="rId7"/>
    <p:sldId id="360" r:id="rId8"/>
    <p:sldId id="353" r:id="rId9"/>
    <p:sldId id="282" r:id="rId10"/>
    <p:sldId id="289" r:id="rId11"/>
    <p:sldId id="327" r:id="rId12"/>
    <p:sldId id="329" r:id="rId13"/>
    <p:sldId id="334" r:id="rId14"/>
    <p:sldId id="336" r:id="rId15"/>
    <p:sldId id="319" r:id="rId16"/>
    <p:sldId id="337" r:id="rId17"/>
    <p:sldId id="338" r:id="rId18"/>
    <p:sldId id="376" r:id="rId19"/>
    <p:sldId id="377"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8FBE3-E88F-4DB5-989E-3958A70A65BD}" type="datetimeFigureOut">
              <a:rPr lang="en-US" smtClean="0"/>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D27D6-6C01-460A-87B4-DDE8D82606DB}" type="slidenum">
              <a:rPr lang="en-US" smtClean="0"/>
              <a:t>‹#›</a:t>
            </a:fld>
            <a:endParaRPr lang="en-US"/>
          </a:p>
        </p:txBody>
      </p:sp>
    </p:spTree>
    <p:extLst>
      <p:ext uri="{BB962C8B-B14F-4D97-AF65-F5344CB8AC3E}">
        <p14:creationId xmlns:p14="http://schemas.microsoft.com/office/powerpoint/2010/main" val="385241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8AC10F-D1B7-4352-B91D-1188545C6E6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Times" pitchFamily="48" charset="0"/>
              </a:defRPr>
            </a:lvl1pPr>
            <a:lvl2pPr marL="742950" indent="-285750">
              <a:defRPr sz="2400" b="1">
                <a:solidFill>
                  <a:schemeClr val="tx1"/>
                </a:solidFill>
                <a:latin typeface="Times" pitchFamily="48" charset="0"/>
              </a:defRPr>
            </a:lvl2pPr>
            <a:lvl3pPr marL="1143000" indent="-228600">
              <a:defRPr sz="2400" b="1">
                <a:solidFill>
                  <a:schemeClr val="tx1"/>
                </a:solidFill>
                <a:latin typeface="Times" pitchFamily="48" charset="0"/>
              </a:defRPr>
            </a:lvl3pPr>
            <a:lvl4pPr marL="1600200" indent="-228600">
              <a:defRPr sz="2400" b="1">
                <a:solidFill>
                  <a:schemeClr val="tx1"/>
                </a:solidFill>
                <a:latin typeface="Times" pitchFamily="48" charset="0"/>
              </a:defRPr>
            </a:lvl4pPr>
            <a:lvl5pPr marL="2057400" indent="-228600">
              <a:defRPr sz="2400" b="1">
                <a:solidFill>
                  <a:schemeClr val="tx1"/>
                </a:solidFill>
                <a:latin typeface="Times" pitchFamily="48" charset="0"/>
              </a:defRPr>
            </a:lvl5pPr>
            <a:lvl6pPr marL="2514600" indent="-228600" eaLnBrk="0" fontAlgn="base" hangingPunct="0">
              <a:spcBef>
                <a:spcPct val="0"/>
              </a:spcBef>
              <a:spcAft>
                <a:spcPct val="0"/>
              </a:spcAft>
              <a:defRPr sz="2400" b="1">
                <a:solidFill>
                  <a:schemeClr val="tx1"/>
                </a:solidFill>
                <a:latin typeface="Times" pitchFamily="48" charset="0"/>
              </a:defRPr>
            </a:lvl6pPr>
            <a:lvl7pPr marL="2971800" indent="-228600" eaLnBrk="0" fontAlgn="base" hangingPunct="0">
              <a:spcBef>
                <a:spcPct val="0"/>
              </a:spcBef>
              <a:spcAft>
                <a:spcPct val="0"/>
              </a:spcAft>
              <a:defRPr sz="2400" b="1">
                <a:solidFill>
                  <a:schemeClr val="tx1"/>
                </a:solidFill>
                <a:latin typeface="Times" pitchFamily="48" charset="0"/>
              </a:defRPr>
            </a:lvl7pPr>
            <a:lvl8pPr marL="3429000" indent="-228600" eaLnBrk="0" fontAlgn="base" hangingPunct="0">
              <a:spcBef>
                <a:spcPct val="0"/>
              </a:spcBef>
              <a:spcAft>
                <a:spcPct val="0"/>
              </a:spcAft>
              <a:defRPr sz="2400" b="1">
                <a:solidFill>
                  <a:schemeClr val="tx1"/>
                </a:solidFill>
                <a:latin typeface="Times" pitchFamily="48" charset="0"/>
              </a:defRPr>
            </a:lvl8pPr>
            <a:lvl9pPr marL="3886200" indent="-228600" eaLnBrk="0" fontAlgn="base" hangingPunct="0">
              <a:spcBef>
                <a:spcPct val="0"/>
              </a:spcBef>
              <a:spcAft>
                <a:spcPct val="0"/>
              </a:spcAft>
              <a:defRPr sz="2400" b="1">
                <a:solidFill>
                  <a:schemeClr val="tx1"/>
                </a:solidFill>
                <a:latin typeface="Times" pitchFamily="48" charset="0"/>
              </a:defRPr>
            </a:lvl9pPr>
          </a:lstStyle>
          <a:p>
            <a:fld id="{9E441C04-7340-4E45-8181-46D08AFF72E1}" type="slidenum">
              <a:rPr lang="ms-MY" altLang="en-US" sz="1200" smtClean="0"/>
              <a:pPr/>
              <a:t>7</a:t>
            </a:fld>
            <a:endParaRPr lang="ms-MY"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5D4BFA-2A65-43A0-AD34-F75B54B03813}" type="slidenum">
              <a:rPr lang="en-US" altLang="en-US">
                <a:latin typeface="Tahoma" pitchFamily="8" charset="0"/>
              </a:rPr>
              <a:pPr/>
              <a:t>14</a:t>
            </a:fld>
            <a:endParaRPr lang="en-US" altLang="en-US">
              <a:latin typeface="Tahoma" pitchFamily="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345539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335934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337924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CA51E6E-A918-494F-9C6B-7C0DAB8D1D92}"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EB16A-5ED9-4A44-BAE2-8D53AB0DCFE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A51E6E-A918-494F-9C6B-7C0DAB8D1D92}"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EB16A-5ED9-4A44-BAE2-8D53AB0DCF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51E6E-A918-494F-9C6B-7C0DAB8D1D92}"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EB16A-5ED9-4A44-BAE2-8D53AB0DCF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CA51E6E-A918-494F-9C6B-7C0DAB8D1D92}"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EB16A-5ED9-4A44-BAE2-8D53AB0DCF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CA51E6E-A918-494F-9C6B-7C0DAB8D1D92}"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EB16A-5ED9-4A44-BAE2-8D53AB0DCFE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4262075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1E6E-A918-494F-9C6B-7C0DAB8D1D92}"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EB16A-5ED9-4A44-BAE2-8D53AB0DCFE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51E6E-A918-494F-9C6B-7C0DAB8D1D92}"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202566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51E6E-A918-494F-9C6B-7C0DAB8D1D92}"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416087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A51E6E-A918-494F-9C6B-7C0DAB8D1D92}"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79911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51E6E-A918-494F-9C6B-7C0DAB8D1D92}"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338533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51E6E-A918-494F-9C6B-7C0DAB8D1D92}"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87979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1E6E-A918-494F-9C6B-7C0DAB8D1D92}"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34397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1E6E-A918-494F-9C6B-7C0DAB8D1D92}"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EB16A-5ED9-4A44-BAE2-8D53AB0DCFE1}" type="slidenum">
              <a:rPr lang="en-US" smtClean="0"/>
              <a:t>‹#›</a:t>
            </a:fld>
            <a:endParaRPr lang="en-US"/>
          </a:p>
        </p:txBody>
      </p:sp>
    </p:spTree>
    <p:extLst>
      <p:ext uri="{BB962C8B-B14F-4D97-AF65-F5344CB8AC3E}">
        <p14:creationId xmlns:p14="http://schemas.microsoft.com/office/powerpoint/2010/main" val="276940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51E6E-A918-494F-9C6B-7C0DAB8D1D92}"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EB16A-5ED9-4A44-BAE2-8D53AB0DCFE1}" type="slidenum">
              <a:rPr lang="en-US" smtClean="0"/>
              <a:t>‹#›</a:t>
            </a:fld>
            <a:endParaRPr lang="en-US"/>
          </a:p>
        </p:txBody>
      </p:sp>
    </p:spTree>
    <p:extLst>
      <p:ext uri="{BB962C8B-B14F-4D97-AF65-F5344CB8AC3E}">
        <p14:creationId xmlns:p14="http://schemas.microsoft.com/office/powerpoint/2010/main" val="84207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CA51E6E-A918-494F-9C6B-7C0DAB8D1D92}" type="datetimeFigureOut">
              <a:rPr lang="en-US" smtClean="0"/>
              <a:t>5/24/2018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7EEB16A-5ED9-4A44-BAE2-8D53AB0DCFE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amily_(biology)" TargetMode="External"/><Relationship Id="rId2" Type="http://schemas.openxmlformats.org/officeDocument/2006/relationships/hyperlink" Target="http://en.wikipedia.org/wiki/Order_(biology)" TargetMode="External"/><Relationship Id="rId1" Type="http://schemas.openxmlformats.org/officeDocument/2006/relationships/slideLayout" Target="../slideLayouts/slideLayout2.xml"/><Relationship Id="rId5" Type="http://schemas.openxmlformats.org/officeDocument/2006/relationships/hyperlink" Target="http://en.wikipedia.org/wiki/Species" TargetMode="External"/><Relationship Id="rId4" Type="http://schemas.openxmlformats.org/officeDocument/2006/relationships/hyperlink" Target="http://en.wikipedia.org/wiki/Genu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Nobel_Prize" TargetMode="External"/><Relationship Id="rId3" Type="http://schemas.openxmlformats.org/officeDocument/2006/relationships/hyperlink" Target="http://en.wikipedia.org/wiki/DNA" TargetMode="External"/><Relationship Id="rId7" Type="http://schemas.openxmlformats.org/officeDocument/2006/relationships/hyperlink" Target="http://en.wikipedia.org/wiki/David_Baltimore" TargetMode="External"/><Relationship Id="rId2" Type="http://schemas.openxmlformats.org/officeDocument/2006/relationships/hyperlink" Target="http://en.wikipedia.org/wiki/Nucleic_acid" TargetMode="External"/><Relationship Id="rId1" Type="http://schemas.openxmlformats.org/officeDocument/2006/relationships/slideLayout" Target="../slideLayouts/slideLayout2.xml"/><Relationship Id="rId6" Type="http://schemas.openxmlformats.org/officeDocument/2006/relationships/hyperlink" Target="http://en.wikipedia.org/wiki/Viral_replication" TargetMode="External"/><Relationship Id="rId5" Type="http://schemas.openxmlformats.org/officeDocument/2006/relationships/hyperlink" Target="http://en.wikipedia.org/wiki/Sense_(molecular_biology)" TargetMode="External"/><Relationship Id="rId4" Type="http://schemas.openxmlformats.org/officeDocument/2006/relationships/hyperlink" Target="http://en.wikipedia.org/wiki/RNA" TargetMode="External"/><Relationship Id="rId9" Type="http://schemas.openxmlformats.org/officeDocument/2006/relationships/hyperlink" Target="http://en.wikipedia.org/wiki/Roman_numeral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Binomial_nomenclature" TargetMode="External"/><Relationship Id="rId2" Type="http://schemas.openxmlformats.org/officeDocument/2006/relationships/hyperlink" Target="http://en.wikipedia.org/wiki/Carolus_Linnaeus" TargetMode="External"/><Relationship Id="rId1" Type="http://schemas.openxmlformats.org/officeDocument/2006/relationships/slideLayout" Target="../slideLayouts/slideLayout2.xml"/><Relationship Id="rId5" Type="http://schemas.openxmlformats.org/officeDocument/2006/relationships/hyperlink" Target="http://en.wikipedia.org/wiki/Bacteriophage" TargetMode="External"/><Relationship Id="rId4" Type="http://schemas.openxmlformats.org/officeDocument/2006/relationships/hyperlink" Target="http://en.wikipedia.org/w/index.php?title=Virales&amp;action=edit&amp;redlink=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International_Committee_on_Taxonomy_of_Viru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International_Committee_on_Taxonomy_of_Viru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1.jpg"/>
          <p:cNvPicPr>
            <a:picLocks noGrp="1" noChangeAspect="1"/>
          </p:cNvPicPr>
          <p:nvPr>
            <p:ph sz="quarter" idx="1"/>
          </p:nvPr>
        </p:nvPicPr>
        <p:blipFill>
          <a:blip r:embed="rId3"/>
          <a:stretch>
            <a:fillRect/>
          </a:stretch>
        </p:blipFill>
        <p:spPr>
          <a:xfrm>
            <a:off x="0" y="76200"/>
            <a:ext cx="9144000" cy="6858000"/>
          </a:xfrm>
        </p:spPr>
      </p:pic>
      <p:pic>
        <p:nvPicPr>
          <p:cNvPr id="6" name="Picture 6"/>
          <p:cNvPicPr>
            <a:picLocks noChangeAspect="1" noChangeArrowheads="1"/>
          </p:cNvPicPr>
          <p:nvPr/>
        </p:nvPicPr>
        <p:blipFill>
          <a:blip r:embed="rId4"/>
          <a:srcRect/>
          <a:stretch>
            <a:fillRect/>
          </a:stretch>
        </p:blipFill>
        <p:spPr bwMode="auto">
          <a:xfrm>
            <a:off x="5233987" y="0"/>
            <a:ext cx="3910013" cy="3657600"/>
          </a:xfrm>
          <a:prstGeom prst="rect">
            <a:avLst/>
          </a:prstGeom>
          <a:noFill/>
          <a:ln w="9525">
            <a:noFill/>
            <a:miter lim="800000"/>
            <a:headEnd/>
            <a:tailEnd/>
          </a:ln>
        </p:spPr>
      </p:pic>
      <p:sp>
        <p:nvSpPr>
          <p:cNvPr id="8" name="Title 1"/>
          <p:cNvSpPr txBox="1">
            <a:spLocks/>
          </p:cNvSpPr>
          <p:nvPr/>
        </p:nvSpPr>
        <p:spPr>
          <a:xfrm>
            <a:off x="838200" y="4191000"/>
            <a:ext cx="7772400" cy="1470025"/>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lumMod val="85000"/>
                  </a:schemeClr>
                </a:solidFill>
              </a:rPr>
              <a:t>VIRAL Classification and Nomenclature</a:t>
            </a:r>
          </a:p>
          <a:p>
            <a:r>
              <a:rPr lang="en-US" sz="5400" dirty="0" smtClean="0">
                <a:solidFill>
                  <a:schemeClr val="bg1">
                    <a:lumMod val="85000"/>
                  </a:schemeClr>
                </a:solidFill>
              </a:rPr>
              <a:t>4</a:t>
            </a:r>
            <a:r>
              <a:rPr lang="en-US" sz="5400" baseline="30000" dirty="0" smtClean="0">
                <a:solidFill>
                  <a:schemeClr val="bg1">
                    <a:lumMod val="85000"/>
                  </a:schemeClr>
                </a:solidFill>
              </a:rPr>
              <a:t>th</a:t>
            </a:r>
            <a:r>
              <a:rPr lang="en-US" sz="5400" dirty="0" smtClean="0">
                <a:solidFill>
                  <a:schemeClr val="bg1">
                    <a:lumMod val="85000"/>
                  </a:schemeClr>
                </a:solidFill>
              </a:rPr>
              <a:t> Lecture </a:t>
            </a:r>
          </a:p>
          <a:p>
            <a:endParaRPr lang="en-US" sz="5400" dirty="0">
              <a:solidFill>
                <a:schemeClr val="bg1">
                  <a:lumMod val="85000"/>
                </a:schemeClr>
              </a:solidFill>
            </a:endParaRPr>
          </a:p>
        </p:txBody>
      </p:sp>
    </p:spTree>
    <p:extLst>
      <p:ext uri="{BB962C8B-B14F-4D97-AF65-F5344CB8AC3E}">
        <p14:creationId xmlns:p14="http://schemas.microsoft.com/office/powerpoint/2010/main" val="2643794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International Committee on Taxonomy of Viruses (</a:t>
            </a:r>
            <a:r>
              <a:rPr lang="en-US" dirty="0" smtClean="0"/>
              <a:t>ICTV)</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Viral </a:t>
            </a:r>
            <a:r>
              <a:rPr lang="en-US" dirty="0"/>
              <a:t>classification starts at the level of order and continues as follows, with the taxon suffixes given in italics:</a:t>
            </a:r>
          </a:p>
          <a:p>
            <a:r>
              <a:rPr lang="en-US" dirty="0">
                <a:hlinkClick r:id="rId2" tooltip="Order (biology)"/>
              </a:rPr>
              <a:t>Order</a:t>
            </a:r>
            <a:r>
              <a:rPr lang="en-US" dirty="0"/>
              <a:t> (</a:t>
            </a:r>
            <a:r>
              <a:rPr lang="en-US" i="1" dirty="0"/>
              <a:t>-</a:t>
            </a:r>
            <a:r>
              <a:rPr lang="en-US" i="1" dirty="0" err="1"/>
              <a:t>virales</a:t>
            </a:r>
            <a:r>
              <a:rPr lang="en-US" dirty="0"/>
              <a:t>)</a:t>
            </a:r>
          </a:p>
          <a:p>
            <a:r>
              <a:rPr lang="en-US" dirty="0">
                <a:hlinkClick r:id="rId3" tooltip="Family (biology)"/>
              </a:rPr>
              <a:t>Family</a:t>
            </a:r>
            <a:r>
              <a:rPr lang="en-US" dirty="0"/>
              <a:t> (</a:t>
            </a:r>
            <a:r>
              <a:rPr lang="en-US" i="1" dirty="0"/>
              <a:t>-</a:t>
            </a:r>
            <a:r>
              <a:rPr lang="en-US" i="1" dirty="0" err="1"/>
              <a:t>viridae</a:t>
            </a:r>
            <a:r>
              <a:rPr lang="en-US" dirty="0"/>
              <a:t>)</a:t>
            </a:r>
          </a:p>
          <a:p>
            <a:r>
              <a:rPr lang="en-US" dirty="0"/>
              <a:t>Subfamily (</a:t>
            </a:r>
            <a:r>
              <a:rPr lang="en-US" i="1" dirty="0"/>
              <a:t>-</a:t>
            </a:r>
            <a:r>
              <a:rPr lang="en-US" i="1" dirty="0" err="1"/>
              <a:t>virinae</a:t>
            </a:r>
            <a:r>
              <a:rPr lang="en-US" dirty="0"/>
              <a:t>)</a:t>
            </a:r>
          </a:p>
          <a:p>
            <a:r>
              <a:rPr lang="en-US" dirty="0">
                <a:hlinkClick r:id="rId4" tooltip="Genus"/>
              </a:rPr>
              <a:t>Genus</a:t>
            </a:r>
            <a:r>
              <a:rPr lang="en-US" dirty="0"/>
              <a:t> (</a:t>
            </a:r>
            <a:r>
              <a:rPr lang="en-US" i="1" dirty="0"/>
              <a:t>-virus</a:t>
            </a:r>
            <a:r>
              <a:rPr lang="en-US" dirty="0"/>
              <a:t>)</a:t>
            </a:r>
          </a:p>
          <a:p>
            <a:r>
              <a:rPr lang="en-US" dirty="0">
                <a:hlinkClick r:id="rId5" tooltip="Species"/>
              </a:rPr>
              <a:t>Species</a:t>
            </a:r>
            <a:endParaRPr lang="en-US" dirty="0"/>
          </a:p>
          <a:p>
            <a:pPr marL="0" indent="0">
              <a:buNone/>
            </a:pPr>
            <a:r>
              <a:rPr lang="en-US" dirty="0"/>
              <a:t>Species names generally take the form of </a:t>
            </a:r>
            <a:r>
              <a:rPr lang="en-US" i="1" dirty="0"/>
              <a:t>[Disease] virus</a:t>
            </a:r>
            <a:r>
              <a:rPr lang="en-US" dirty="0"/>
              <a:t>.</a:t>
            </a:r>
          </a:p>
          <a:p>
            <a:endParaRPr lang="en-US" dirty="0" smtClean="0"/>
          </a:p>
        </p:txBody>
      </p:sp>
    </p:spTree>
    <p:extLst>
      <p:ext uri="{BB962C8B-B14F-4D97-AF65-F5344CB8AC3E}">
        <p14:creationId xmlns:p14="http://schemas.microsoft.com/office/powerpoint/2010/main" val="3928817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610600" cy="6492485"/>
          </a:xfrm>
        </p:spPr>
      </p:pic>
    </p:spTree>
    <p:extLst>
      <p:ext uri="{BB962C8B-B14F-4D97-AF65-F5344CB8AC3E}">
        <p14:creationId xmlns:p14="http://schemas.microsoft.com/office/powerpoint/2010/main" val="710894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BALTIMORE CLASSIFICATION</a:t>
            </a:r>
            <a:r>
              <a:rPr lang="en-US" dirty="0"/>
              <a:t>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Baltimore classification (first defined in 1971) is a classification system that places viruses into one of seven groups depending </a:t>
            </a:r>
            <a:r>
              <a:rPr lang="en-US" dirty="0" smtClean="0"/>
              <a:t>on</a:t>
            </a:r>
          </a:p>
          <a:p>
            <a:pPr marL="0" indent="0">
              <a:buNone/>
            </a:pPr>
            <a:endParaRPr lang="en-US" dirty="0" smtClean="0"/>
          </a:p>
          <a:p>
            <a:r>
              <a:rPr lang="en-US" dirty="0" smtClean="0"/>
              <a:t>It is basically based on the method of </a:t>
            </a:r>
            <a:r>
              <a:rPr lang="en-US" b="1" dirty="0" smtClean="0"/>
              <a:t>viral synthesis</a:t>
            </a:r>
            <a:r>
              <a:rPr lang="en-US" dirty="0" smtClean="0"/>
              <a:t>.</a:t>
            </a:r>
          </a:p>
          <a:p>
            <a:endParaRPr lang="en-US" dirty="0" smtClean="0"/>
          </a:p>
          <a:p>
            <a:r>
              <a:rPr lang="en-US" dirty="0" smtClean="0"/>
              <a:t>It groups viruses into families according to their </a:t>
            </a:r>
            <a:r>
              <a:rPr lang="en-US" b="1" dirty="0" smtClean="0"/>
              <a:t>type of genome.</a:t>
            </a:r>
          </a:p>
          <a:p>
            <a:pPr marL="0" indent="0">
              <a:buNone/>
            </a:pPr>
            <a:endParaRPr lang="en-US" dirty="0" smtClean="0"/>
          </a:p>
          <a:p>
            <a:r>
              <a:rPr lang="en-US" dirty="0" smtClean="0"/>
              <a:t>a </a:t>
            </a:r>
            <a:r>
              <a:rPr lang="en-US" dirty="0"/>
              <a:t>combination of their </a:t>
            </a:r>
            <a:r>
              <a:rPr lang="en-US" dirty="0">
                <a:hlinkClick r:id="rId2" tooltip="Nucleic acid"/>
              </a:rPr>
              <a:t>nucleic acid</a:t>
            </a:r>
            <a:r>
              <a:rPr lang="en-US" dirty="0"/>
              <a:t> (</a:t>
            </a:r>
            <a:r>
              <a:rPr lang="en-US" dirty="0">
                <a:hlinkClick r:id="rId3" tooltip="DNA"/>
              </a:rPr>
              <a:t>DNA</a:t>
            </a:r>
            <a:r>
              <a:rPr lang="en-US" dirty="0"/>
              <a:t> or </a:t>
            </a:r>
            <a:r>
              <a:rPr lang="en-US" dirty="0">
                <a:hlinkClick r:id="rId4" tooltip="RNA"/>
              </a:rPr>
              <a:t>RNA</a:t>
            </a:r>
            <a:r>
              <a:rPr lang="en-US" dirty="0"/>
              <a:t>), </a:t>
            </a:r>
            <a:endParaRPr lang="en-US" dirty="0" smtClean="0"/>
          </a:p>
          <a:p>
            <a:r>
              <a:rPr lang="en-US" dirty="0" err="1" smtClean="0"/>
              <a:t>strandedness</a:t>
            </a:r>
            <a:r>
              <a:rPr lang="en-US" dirty="0" smtClean="0"/>
              <a:t> </a:t>
            </a:r>
            <a:r>
              <a:rPr lang="en-US" dirty="0"/>
              <a:t>(single-stranded or double-stranded</a:t>
            </a:r>
            <a:r>
              <a:rPr lang="en-US" dirty="0" smtClean="0"/>
              <a:t>),</a:t>
            </a:r>
          </a:p>
          <a:p>
            <a:r>
              <a:rPr lang="en-US" dirty="0" smtClean="0">
                <a:hlinkClick r:id="rId5" tooltip="Sense (molecular biology)"/>
              </a:rPr>
              <a:t>Sense</a:t>
            </a:r>
            <a:r>
              <a:rPr lang="en-US" dirty="0" smtClean="0"/>
              <a:t> (+ or -), </a:t>
            </a:r>
            <a:r>
              <a:rPr lang="en-US" dirty="0"/>
              <a:t>and </a:t>
            </a:r>
            <a:endParaRPr lang="en-US" dirty="0" smtClean="0"/>
          </a:p>
          <a:p>
            <a:r>
              <a:rPr lang="en-US" dirty="0" smtClean="0"/>
              <a:t>method </a:t>
            </a:r>
            <a:r>
              <a:rPr lang="en-US" dirty="0"/>
              <a:t>of </a:t>
            </a:r>
            <a:r>
              <a:rPr lang="en-US" dirty="0" smtClean="0">
                <a:hlinkClick r:id="rId6" tooltip="Viral replication"/>
              </a:rPr>
              <a:t>replication</a:t>
            </a:r>
            <a:r>
              <a:rPr lang="en-US" dirty="0" smtClean="0"/>
              <a:t>.</a:t>
            </a:r>
          </a:p>
          <a:p>
            <a:pPr marL="0" indent="0">
              <a:buNone/>
            </a:pPr>
            <a:r>
              <a:rPr lang="en-US" dirty="0" smtClean="0"/>
              <a:t>Named </a:t>
            </a:r>
            <a:r>
              <a:rPr lang="en-US" dirty="0"/>
              <a:t>after </a:t>
            </a:r>
            <a:r>
              <a:rPr lang="en-US" dirty="0" smtClean="0"/>
              <a:t> American Biologist </a:t>
            </a:r>
            <a:r>
              <a:rPr lang="en-US" dirty="0" smtClean="0">
                <a:hlinkClick r:id="rId7" tooltip="David Baltimore"/>
              </a:rPr>
              <a:t>David </a:t>
            </a:r>
            <a:r>
              <a:rPr lang="en-US" dirty="0">
                <a:hlinkClick r:id="rId7" tooltip="David Baltimore"/>
              </a:rPr>
              <a:t>Baltimore</a:t>
            </a:r>
            <a:r>
              <a:rPr lang="en-US" dirty="0"/>
              <a:t>, a </a:t>
            </a:r>
            <a:r>
              <a:rPr lang="en-US" dirty="0">
                <a:hlinkClick r:id="rId8" tooltip="Nobel Prize"/>
              </a:rPr>
              <a:t>Nobel Prize</a:t>
            </a:r>
            <a:r>
              <a:rPr lang="en-US" dirty="0"/>
              <a:t>-winning biologist, these groups are designated by </a:t>
            </a:r>
            <a:r>
              <a:rPr lang="en-US" dirty="0">
                <a:hlinkClick r:id="rId9" tooltip="Roman numerals"/>
              </a:rPr>
              <a:t>Roman </a:t>
            </a:r>
            <a:r>
              <a:rPr lang="en-US" dirty="0" smtClean="0">
                <a:hlinkClick r:id="rId9" tooltip="Roman numerals"/>
              </a:rPr>
              <a:t>numerals</a:t>
            </a:r>
            <a:r>
              <a:rPr lang="en-US" b="1" dirty="0" smtClean="0"/>
              <a:t>.</a:t>
            </a:r>
          </a:p>
          <a:p>
            <a:pPr marL="0" indent="0">
              <a:buNone/>
            </a:pPr>
            <a:endParaRPr lang="en-US" dirty="0"/>
          </a:p>
        </p:txBody>
      </p:sp>
    </p:spTree>
    <p:extLst>
      <p:ext uri="{BB962C8B-B14F-4D97-AF65-F5344CB8AC3E}">
        <p14:creationId xmlns:p14="http://schemas.microsoft.com/office/powerpoint/2010/main" val="349992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800" dirty="0" smtClean="0">
                <a:solidFill>
                  <a:srgbClr val="FF0000"/>
                </a:solidFill>
              </a:rPr>
              <a:t>BALTIMORE CLASSIFICATION</a:t>
            </a:r>
            <a:r>
              <a:rPr lang="en-US" dirty="0"/>
              <a:t> </a:t>
            </a:r>
          </a:p>
        </p:txBody>
      </p:sp>
      <p:sp>
        <p:nvSpPr>
          <p:cNvPr id="3" name="Content Placeholder 2"/>
          <p:cNvSpPr>
            <a:spLocks noGrp="1"/>
          </p:cNvSpPr>
          <p:nvPr>
            <p:ph idx="1"/>
          </p:nvPr>
        </p:nvSpPr>
        <p:spPr>
          <a:xfrm>
            <a:off x="152400" y="990600"/>
            <a:ext cx="8839200" cy="5791200"/>
          </a:xfrm>
        </p:spPr>
        <p:txBody>
          <a:bodyPr>
            <a:normAutofit/>
          </a:bodyPr>
          <a:lstStyle/>
          <a:p>
            <a:pPr marL="514350" indent="-514350">
              <a:buFont typeface="+mj-lt"/>
              <a:buAutoNum type="arabicPeriod"/>
            </a:pPr>
            <a:r>
              <a:rPr lang="en-US" dirty="0" smtClean="0"/>
              <a:t> </a:t>
            </a:r>
            <a:r>
              <a:rPr lang="en-US" sz="2400" dirty="0"/>
              <a:t>dsDNA viruses (e.g. Adenoviruses, Herpesviruses, </a:t>
            </a:r>
            <a:r>
              <a:rPr lang="en-US" sz="2400" dirty="0" smtClean="0"/>
              <a:t>Poxviruses)</a:t>
            </a:r>
          </a:p>
          <a:p>
            <a:pPr marL="514350" indent="-514350">
              <a:buFont typeface="+mj-lt"/>
              <a:buAutoNum type="arabicPeriod"/>
            </a:pPr>
            <a:endParaRPr lang="en-US" sz="2400" dirty="0" smtClean="0"/>
          </a:p>
          <a:p>
            <a:pPr marL="514350" indent="-514350">
              <a:buFont typeface="+mj-lt"/>
              <a:buAutoNum type="arabicPeriod"/>
            </a:pPr>
            <a:r>
              <a:rPr lang="en-US" sz="2400" dirty="0" smtClean="0"/>
              <a:t>ssDNA </a:t>
            </a:r>
            <a:r>
              <a:rPr lang="en-US" sz="2400" dirty="0"/>
              <a:t>viruses (+ strand or "sense") DNA (e.g. </a:t>
            </a:r>
            <a:r>
              <a:rPr lang="en-US" sz="2400" dirty="0" smtClean="0"/>
              <a:t>Parvoviruses)</a:t>
            </a:r>
          </a:p>
          <a:p>
            <a:pPr marL="514350" indent="-514350">
              <a:buFont typeface="+mj-lt"/>
              <a:buAutoNum type="arabicPeriod"/>
            </a:pPr>
            <a:endParaRPr lang="en-US" sz="2400" dirty="0" smtClean="0"/>
          </a:p>
          <a:p>
            <a:pPr marL="514350" indent="-514350">
              <a:buFont typeface="+mj-lt"/>
              <a:buAutoNum type="arabicPeriod"/>
            </a:pPr>
            <a:r>
              <a:rPr lang="en-US" sz="2400" dirty="0" smtClean="0"/>
              <a:t>dsRNA </a:t>
            </a:r>
            <a:r>
              <a:rPr lang="en-US" sz="2400" dirty="0"/>
              <a:t>viruses (e.g. </a:t>
            </a:r>
            <a:r>
              <a:rPr lang="en-US" sz="2400" dirty="0" err="1"/>
              <a:t>Reoviruses</a:t>
            </a:r>
            <a:r>
              <a:rPr lang="en-US" sz="2400" dirty="0" smtClean="0"/>
              <a:t>)</a:t>
            </a:r>
          </a:p>
          <a:p>
            <a:pPr marL="514350" indent="-514350">
              <a:buFont typeface="+mj-lt"/>
              <a:buAutoNum type="arabicPeriod"/>
            </a:pPr>
            <a:endParaRPr lang="en-US" sz="2400" dirty="0" smtClean="0"/>
          </a:p>
          <a:p>
            <a:pPr marL="514350" indent="-514350">
              <a:buFont typeface="+mj-lt"/>
              <a:buAutoNum type="arabicPeriod"/>
            </a:pPr>
            <a:r>
              <a:rPr lang="en-US" sz="2400" dirty="0" smtClean="0"/>
              <a:t>(+)</a:t>
            </a:r>
            <a:r>
              <a:rPr lang="en-US" sz="2400" dirty="0" err="1"/>
              <a:t>ssRNA</a:t>
            </a:r>
            <a:r>
              <a:rPr lang="en-US" sz="2400" dirty="0"/>
              <a:t> </a:t>
            </a:r>
            <a:r>
              <a:rPr lang="en-US" sz="2400" dirty="0" smtClean="0"/>
              <a:t>viruses </a:t>
            </a:r>
            <a:r>
              <a:rPr lang="en-US" sz="2400" dirty="0"/>
              <a:t>RNA (e.g. </a:t>
            </a:r>
            <a:r>
              <a:rPr lang="en-US" sz="2400" dirty="0" err="1" smtClean="0"/>
              <a:t>Picornaviruses,Togaviruses</a:t>
            </a:r>
            <a:r>
              <a:rPr lang="en-US" sz="2400" dirty="0" smtClean="0"/>
              <a:t>)</a:t>
            </a:r>
          </a:p>
          <a:p>
            <a:pPr marL="514350" indent="-514350">
              <a:buFont typeface="+mj-lt"/>
              <a:buAutoNum type="arabicPeriod"/>
            </a:pPr>
            <a:endParaRPr lang="en-US" sz="2400" dirty="0" smtClean="0"/>
          </a:p>
          <a:p>
            <a:pPr marL="514350" indent="-514350">
              <a:buFont typeface="+mj-lt"/>
              <a:buAutoNum type="arabicPeriod"/>
            </a:pPr>
            <a:r>
              <a:rPr lang="en-US" sz="2400" dirty="0" smtClean="0"/>
              <a:t>(</a:t>
            </a:r>
            <a:r>
              <a:rPr lang="en-US" sz="2400" dirty="0"/>
              <a:t>−)</a:t>
            </a:r>
            <a:r>
              <a:rPr lang="en-US" sz="2400" dirty="0" err="1"/>
              <a:t>ssRNA</a:t>
            </a:r>
            <a:r>
              <a:rPr lang="en-US" sz="2400" dirty="0"/>
              <a:t> </a:t>
            </a:r>
            <a:r>
              <a:rPr lang="en-US" sz="2400" dirty="0" smtClean="0"/>
              <a:t>viruses </a:t>
            </a:r>
            <a:r>
              <a:rPr lang="en-US" sz="2400" dirty="0"/>
              <a:t>RNA (e.g. </a:t>
            </a:r>
            <a:r>
              <a:rPr lang="en-US" sz="2400" dirty="0" err="1"/>
              <a:t>Orthomyxoviruses</a:t>
            </a:r>
            <a:r>
              <a:rPr lang="en-US" sz="2400" dirty="0"/>
              <a:t>, </a:t>
            </a:r>
            <a:r>
              <a:rPr lang="en-US" sz="2400" dirty="0" err="1" smtClean="0"/>
              <a:t>Rhabdoviruses</a:t>
            </a:r>
            <a:r>
              <a:rPr lang="en-US" sz="2400" dirty="0" smtClean="0"/>
              <a:t>)</a:t>
            </a:r>
          </a:p>
          <a:p>
            <a:pPr marL="514350" indent="-514350">
              <a:buFont typeface="+mj-lt"/>
              <a:buAutoNum type="arabicPeriod"/>
            </a:pPr>
            <a:endParaRPr lang="en-US" sz="2400" dirty="0" smtClean="0"/>
          </a:p>
          <a:p>
            <a:pPr marL="514350" indent="-514350">
              <a:buFont typeface="+mj-lt"/>
              <a:buAutoNum type="arabicPeriod"/>
            </a:pPr>
            <a:r>
              <a:rPr lang="en-US" sz="2400" dirty="0" err="1" smtClean="0"/>
              <a:t>ssRNA</a:t>
            </a:r>
            <a:r>
              <a:rPr lang="en-US" sz="2400" dirty="0" smtClean="0"/>
              <a:t>-RT </a:t>
            </a:r>
            <a:r>
              <a:rPr lang="en-US" sz="2400" dirty="0"/>
              <a:t>viruses </a:t>
            </a:r>
            <a:r>
              <a:rPr lang="en-US" sz="2400" dirty="0" smtClean="0"/>
              <a:t>RNA </a:t>
            </a:r>
            <a:r>
              <a:rPr lang="en-US" sz="2400" dirty="0"/>
              <a:t>with DNA intermediate in life-cycle (e.g. </a:t>
            </a:r>
            <a:r>
              <a:rPr lang="en-US" sz="2400" dirty="0" smtClean="0"/>
              <a:t>Retroviruses)</a:t>
            </a:r>
          </a:p>
          <a:p>
            <a:pPr marL="514350" indent="-514350">
              <a:buFont typeface="+mj-lt"/>
              <a:buAutoNum type="arabicPeriod"/>
            </a:pPr>
            <a:r>
              <a:rPr lang="en-US" sz="2400" dirty="0" smtClean="0"/>
              <a:t>dsDNA-RT </a:t>
            </a:r>
            <a:r>
              <a:rPr lang="en-US" sz="2400" dirty="0"/>
              <a:t>viruses (e.g. </a:t>
            </a:r>
            <a:r>
              <a:rPr lang="en-US" sz="2400" dirty="0" err="1"/>
              <a:t>Hepadnaviruses</a:t>
            </a:r>
            <a:r>
              <a:rPr lang="en-US" sz="2400" dirty="0"/>
              <a:t>)</a:t>
            </a:r>
          </a:p>
        </p:txBody>
      </p:sp>
    </p:spTree>
    <p:extLst>
      <p:ext uri="{BB962C8B-B14F-4D97-AF65-F5344CB8AC3E}">
        <p14:creationId xmlns:p14="http://schemas.microsoft.com/office/powerpoint/2010/main" val="47728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title"/>
          </p:nvPr>
        </p:nvSpPr>
        <p:spPr>
          <a:xfrm>
            <a:off x="419100" y="19594"/>
            <a:ext cx="8229600" cy="731838"/>
          </a:xfrm>
        </p:spPr>
        <p:txBody>
          <a:bodyPr/>
          <a:lstStyle/>
          <a:p>
            <a:pPr eaLnBrk="1" hangingPunct="1">
              <a:defRPr/>
            </a:pPr>
            <a:r>
              <a:rPr lang="en-US" altLang="en-US" sz="3600" dirty="0" smtClean="0"/>
              <a:t>Baltimore Classification of Viruses</a:t>
            </a:r>
          </a:p>
        </p:txBody>
      </p:sp>
      <p:pic>
        <p:nvPicPr>
          <p:cNvPr id="60419" name="Picture 3" descr="0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359757" cy="58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994743"/>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HOLMES CLASSIFICATION</a:t>
            </a:r>
            <a:endParaRPr lang="en-US" sz="3200" dirty="0">
              <a:solidFill>
                <a:srgbClr val="FF0000"/>
              </a:solidFill>
            </a:endParaRPr>
          </a:p>
        </p:txBody>
      </p:sp>
      <p:sp>
        <p:nvSpPr>
          <p:cNvPr id="3" name="Content Placeholder 2"/>
          <p:cNvSpPr>
            <a:spLocks noGrp="1"/>
          </p:cNvSpPr>
          <p:nvPr>
            <p:ph idx="1"/>
          </p:nvPr>
        </p:nvSpPr>
        <p:spPr>
          <a:xfrm>
            <a:off x="457200" y="1600200"/>
            <a:ext cx="8229600" cy="3581399"/>
          </a:xfrm>
        </p:spPr>
        <p:txBody>
          <a:bodyPr>
            <a:normAutofit/>
          </a:bodyPr>
          <a:lstStyle/>
          <a:p>
            <a:pPr marL="0" indent="0">
              <a:buNone/>
            </a:pPr>
            <a:r>
              <a:rPr lang="en-US" sz="2400" dirty="0"/>
              <a:t>Holmes (1948) used </a:t>
            </a:r>
            <a:r>
              <a:rPr lang="en-US" sz="2400" dirty="0" err="1">
                <a:hlinkClick r:id="rId2" tooltip="Carolus Linnaeus"/>
              </a:rPr>
              <a:t>Carolus</a:t>
            </a:r>
            <a:r>
              <a:rPr lang="en-US" sz="2400" dirty="0">
                <a:hlinkClick r:id="rId2" tooltip="Carolus Linnaeus"/>
              </a:rPr>
              <a:t> Linnaeus</a:t>
            </a:r>
            <a:r>
              <a:rPr lang="en-US" sz="2400" dirty="0"/>
              <a:t>'s system of </a:t>
            </a:r>
            <a:r>
              <a:rPr lang="en-US" sz="2400" dirty="0">
                <a:hlinkClick r:id="rId3" tooltip="Binomial nomenclature"/>
              </a:rPr>
              <a:t>binomial nomenclature</a:t>
            </a:r>
            <a:r>
              <a:rPr lang="en-US" sz="2400" dirty="0"/>
              <a:t> to classify viruses into 3 groups under one order, </a:t>
            </a:r>
            <a:r>
              <a:rPr lang="en-US" sz="2400" dirty="0" err="1">
                <a:hlinkClick r:id="rId4" tooltip="Virales (page does not exist)"/>
              </a:rPr>
              <a:t>Virales</a:t>
            </a:r>
            <a:r>
              <a:rPr lang="en-US" sz="2400" dirty="0"/>
              <a:t>. They are placed as follows</a:t>
            </a:r>
            <a:r>
              <a:rPr lang="en-US" sz="2400" dirty="0" smtClean="0"/>
              <a:t>:</a:t>
            </a:r>
          </a:p>
          <a:p>
            <a:pPr marL="0" indent="0">
              <a:buNone/>
            </a:pPr>
            <a:endParaRPr lang="en-US" sz="2400" dirty="0"/>
          </a:p>
          <a:p>
            <a:pPr marL="0" indent="0">
              <a:buNone/>
            </a:pPr>
            <a:endParaRPr lang="en-US" sz="2400" dirty="0"/>
          </a:p>
          <a:p>
            <a:r>
              <a:rPr lang="en-US" sz="2400" b="1" dirty="0"/>
              <a:t>Group I:</a:t>
            </a:r>
            <a:r>
              <a:rPr lang="en-US" sz="2400" dirty="0"/>
              <a:t> </a:t>
            </a:r>
            <a:r>
              <a:rPr lang="en-US" sz="2400" i="1" dirty="0" err="1">
                <a:hlinkClick r:id="rId5" tooltip="Bacteriophage"/>
              </a:rPr>
              <a:t>Phaginae</a:t>
            </a:r>
            <a:r>
              <a:rPr lang="en-US" sz="2400" dirty="0"/>
              <a:t> (attacks bacteria)</a:t>
            </a:r>
          </a:p>
          <a:p>
            <a:r>
              <a:rPr lang="en-US" sz="2400" b="1" dirty="0"/>
              <a:t>Group II:</a:t>
            </a:r>
            <a:r>
              <a:rPr lang="en-US" sz="2400" dirty="0"/>
              <a:t> </a:t>
            </a:r>
            <a:r>
              <a:rPr lang="en-US" sz="2400" i="1" dirty="0" err="1"/>
              <a:t>Phytophaginae</a:t>
            </a:r>
            <a:r>
              <a:rPr lang="en-US" sz="2400" dirty="0"/>
              <a:t> (attacks plants)</a:t>
            </a:r>
          </a:p>
          <a:p>
            <a:r>
              <a:rPr lang="en-US" sz="2400" b="1" dirty="0"/>
              <a:t>Group III:</a:t>
            </a:r>
            <a:r>
              <a:rPr lang="en-US" sz="2400" dirty="0"/>
              <a:t> </a:t>
            </a:r>
            <a:r>
              <a:rPr lang="en-US" sz="2400" i="1" dirty="0" err="1"/>
              <a:t>Zoophaginae</a:t>
            </a:r>
            <a:r>
              <a:rPr lang="en-US" sz="2400" dirty="0"/>
              <a:t> (attacks animals)</a:t>
            </a:r>
          </a:p>
          <a:p>
            <a:pPr marL="0" indent="0">
              <a:buNone/>
            </a:pPr>
            <a:endParaRPr lang="en-US" dirty="0"/>
          </a:p>
        </p:txBody>
      </p:sp>
    </p:spTree>
    <p:extLst>
      <p:ext uri="{BB962C8B-B14F-4D97-AF65-F5344CB8AC3E}">
        <p14:creationId xmlns:p14="http://schemas.microsoft.com/office/powerpoint/2010/main" val="111049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a:solidFill>
                  <a:srgbClr val="FF0000"/>
                </a:solidFill>
              </a:rPr>
              <a:t>LHT System of Virus Classification</a:t>
            </a:r>
          </a:p>
        </p:txBody>
      </p:sp>
      <p:sp>
        <p:nvSpPr>
          <p:cNvPr id="3" name="Content Placeholder 2"/>
          <p:cNvSpPr>
            <a:spLocks noGrp="1"/>
          </p:cNvSpPr>
          <p:nvPr>
            <p:ph idx="1"/>
          </p:nvPr>
        </p:nvSpPr>
        <p:spPr>
          <a:xfrm>
            <a:off x="76200" y="1600200"/>
            <a:ext cx="8915400" cy="4525963"/>
          </a:xfrm>
        </p:spPr>
        <p:txBody>
          <a:bodyPr>
            <a:normAutofit/>
          </a:bodyPr>
          <a:lstStyle/>
          <a:p>
            <a:r>
              <a:rPr lang="en-US" sz="2400" dirty="0"/>
              <a:t>The LHT System of Virus Classification is based on chemical and physical characters like nucleic acid (DNA or RNA), Symmetry (Helical or Icosahedral or Complex), presence of envelope, diameter of capsid, number of </a:t>
            </a:r>
            <a:r>
              <a:rPr lang="en-US" sz="2400" dirty="0" err="1"/>
              <a:t>capsomers</a:t>
            </a:r>
            <a:r>
              <a:rPr lang="en-US" sz="2400" dirty="0" smtClean="0"/>
              <a:t>.</a:t>
            </a:r>
          </a:p>
          <a:p>
            <a:pPr marL="0" indent="0">
              <a:buNone/>
            </a:pPr>
            <a:endParaRPr lang="en-US" sz="2400" dirty="0" smtClean="0"/>
          </a:p>
          <a:p>
            <a:r>
              <a:rPr lang="en-US" sz="2400" dirty="0" smtClean="0"/>
              <a:t>This </a:t>
            </a:r>
            <a:r>
              <a:rPr lang="en-US" sz="2400" dirty="0"/>
              <a:t>classification was approved by the Provisional Committee on Nomenclature of Virus (PNVC) of the International Association of Microbiological Societies (1962)</a:t>
            </a:r>
          </a:p>
        </p:txBody>
      </p:sp>
    </p:spTree>
    <p:extLst>
      <p:ext uri="{BB962C8B-B14F-4D97-AF65-F5344CB8AC3E}">
        <p14:creationId xmlns:p14="http://schemas.microsoft.com/office/powerpoint/2010/main" val="408668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143000"/>
            <a:ext cx="8686800" cy="5562600"/>
          </a:xfrm>
        </p:spPr>
        <p:txBody>
          <a:bodyPr>
            <a:normAutofit fontScale="62500" lnSpcReduction="20000"/>
          </a:bodyPr>
          <a:lstStyle/>
          <a:p>
            <a:pPr algn="just"/>
            <a:r>
              <a:rPr lang="en-US" altLang="en-US" sz="2800" u="sng" dirty="0" smtClean="0">
                <a:solidFill>
                  <a:srgbClr val="FF0000"/>
                </a:solidFill>
                <a:latin typeface="Arial" charset="0"/>
              </a:rPr>
              <a:t>Virus</a:t>
            </a:r>
            <a:r>
              <a:rPr lang="en-US" altLang="en-US" sz="2800" dirty="0" smtClean="0">
                <a:solidFill>
                  <a:srgbClr val="FF0000"/>
                </a:solidFill>
                <a:latin typeface="Arial" charset="0"/>
              </a:rPr>
              <a:t> </a:t>
            </a:r>
            <a:r>
              <a:rPr lang="en-US" altLang="en-US" sz="2800" dirty="0" smtClean="0"/>
              <a:t>is a broad general term for any aspect of the infectious agent and includes:</a:t>
            </a:r>
          </a:p>
          <a:p>
            <a:pPr algn="just">
              <a:buFontTx/>
              <a:buNone/>
            </a:pPr>
            <a:r>
              <a:rPr lang="en-US" altLang="en-US" sz="2800" dirty="0" smtClean="0"/>
              <a:t>	•	the infectious or inactivated virus particle</a:t>
            </a:r>
          </a:p>
          <a:p>
            <a:pPr algn="just">
              <a:buFontTx/>
              <a:buNone/>
            </a:pPr>
            <a:r>
              <a:rPr lang="en-US" altLang="en-US" sz="2800" dirty="0" smtClean="0"/>
              <a:t>	•	viral nucleic acid and protein in the infected cell </a:t>
            </a:r>
          </a:p>
          <a:p>
            <a:pPr>
              <a:buFontTx/>
              <a:buNone/>
            </a:pPr>
            <a:endParaRPr lang="en-US" altLang="en-US" sz="2800" dirty="0" smtClean="0">
              <a:latin typeface="Arial" charset="0"/>
            </a:endParaRPr>
          </a:p>
          <a:p>
            <a:pPr algn="just"/>
            <a:r>
              <a:rPr lang="en-US" altLang="en-US" sz="2800" u="sng" dirty="0" err="1" smtClean="0">
                <a:solidFill>
                  <a:srgbClr val="FF0000"/>
                </a:solidFill>
                <a:latin typeface="Arial" charset="0"/>
              </a:rPr>
              <a:t>Virion</a:t>
            </a:r>
            <a:r>
              <a:rPr lang="en-US" altLang="en-US" sz="2800" dirty="0" smtClean="0">
                <a:latin typeface="Arial" charset="0"/>
              </a:rPr>
              <a:t> </a:t>
            </a:r>
            <a:r>
              <a:rPr lang="en-US" altLang="en-US" sz="2800" dirty="0"/>
              <a:t>is the physical particle in the extra-cellular phase which is able to spread to new host cells; complete intact virus </a:t>
            </a:r>
            <a:r>
              <a:rPr lang="en-US" altLang="en-US" sz="2800" dirty="0" smtClean="0"/>
              <a:t>particle</a:t>
            </a:r>
          </a:p>
          <a:p>
            <a:pPr marL="0" indent="0" algn="just">
              <a:buNone/>
            </a:pPr>
            <a:endParaRPr lang="en-US" altLang="en-US" sz="2800" dirty="0" smtClean="0"/>
          </a:p>
          <a:p>
            <a:pPr>
              <a:lnSpc>
                <a:spcPct val="90000"/>
              </a:lnSpc>
            </a:pPr>
            <a:r>
              <a:rPr lang="en-US" altLang="en-US" sz="2800" u="sng" dirty="0" err="1">
                <a:solidFill>
                  <a:srgbClr val="FF0000"/>
                </a:solidFill>
                <a:latin typeface="Arial" charset="0"/>
              </a:rPr>
              <a:t>Viroids</a:t>
            </a:r>
            <a:endParaRPr lang="en-US" altLang="en-US" sz="2800" u="sng" dirty="0">
              <a:solidFill>
                <a:srgbClr val="FF0000"/>
              </a:solidFill>
              <a:latin typeface="Arial" charset="0"/>
            </a:endParaRPr>
          </a:p>
          <a:p>
            <a:pPr lvl="1">
              <a:lnSpc>
                <a:spcPct val="90000"/>
              </a:lnSpc>
            </a:pPr>
            <a:r>
              <a:rPr lang="en-US" altLang="en-US" dirty="0"/>
              <a:t>Small, autonomously replicating molecules</a:t>
            </a:r>
          </a:p>
          <a:p>
            <a:pPr lvl="1">
              <a:lnSpc>
                <a:spcPct val="90000"/>
              </a:lnSpc>
            </a:pPr>
            <a:r>
              <a:rPr lang="en-US" altLang="en-US" dirty="0"/>
              <a:t>Single stranded circular RNA, 240-375 residues in length</a:t>
            </a:r>
          </a:p>
          <a:p>
            <a:pPr lvl="1">
              <a:lnSpc>
                <a:spcPct val="90000"/>
              </a:lnSpc>
            </a:pPr>
            <a:r>
              <a:rPr lang="en-US" altLang="en-US" dirty="0"/>
              <a:t>Plant </a:t>
            </a:r>
            <a:r>
              <a:rPr lang="en-US" altLang="en-US" dirty="0" smtClean="0"/>
              <a:t>pathogens</a:t>
            </a:r>
          </a:p>
          <a:p>
            <a:pPr marL="457200" lvl="1" indent="0">
              <a:lnSpc>
                <a:spcPct val="90000"/>
              </a:lnSpc>
              <a:buNone/>
            </a:pPr>
            <a:endParaRPr lang="en-US" altLang="en-US" dirty="0" smtClean="0"/>
          </a:p>
          <a:p>
            <a:pPr>
              <a:lnSpc>
                <a:spcPct val="90000"/>
              </a:lnSpc>
            </a:pPr>
            <a:r>
              <a:rPr lang="en-US" altLang="en-US" sz="2900" u="sng" dirty="0" smtClean="0">
                <a:solidFill>
                  <a:srgbClr val="FF0000"/>
                </a:solidFill>
                <a:latin typeface="Arial" charset="0"/>
              </a:rPr>
              <a:t>Prions</a:t>
            </a:r>
            <a:endParaRPr lang="en-US" sz="2400" dirty="0"/>
          </a:p>
          <a:p>
            <a:pPr lvl="1"/>
            <a:r>
              <a:rPr lang="en-US" dirty="0"/>
              <a:t>Infectious particles that are entirely protein</a:t>
            </a:r>
            <a:endParaRPr lang="en-US" sz="2000" dirty="0"/>
          </a:p>
          <a:p>
            <a:pPr lvl="1"/>
            <a:r>
              <a:rPr lang="en-US" dirty="0"/>
              <a:t>No nucleic acid</a:t>
            </a:r>
            <a:endParaRPr lang="en-US" sz="2000" dirty="0"/>
          </a:p>
          <a:p>
            <a:pPr lvl="1"/>
            <a:r>
              <a:rPr lang="en-US" dirty="0"/>
              <a:t>Highly heat resistant</a:t>
            </a:r>
            <a:endParaRPr lang="en-US" sz="2000" dirty="0"/>
          </a:p>
          <a:p>
            <a:pPr lvl="1"/>
            <a:r>
              <a:rPr lang="en-US" dirty="0"/>
              <a:t>Animal disease that affects nervous tissue</a:t>
            </a:r>
            <a:endParaRPr lang="en-US" sz="2000" dirty="0"/>
          </a:p>
          <a:p>
            <a:pPr lvl="1"/>
            <a:r>
              <a:rPr lang="en-US" dirty="0"/>
              <a:t>Affects nervous tissue and results in </a:t>
            </a:r>
            <a:endParaRPr lang="en-US" sz="2000" dirty="0"/>
          </a:p>
          <a:p>
            <a:pPr lvl="2"/>
            <a:r>
              <a:rPr lang="en-US" dirty="0"/>
              <a:t>Bovine spongiform encephalitis (BSE) “mad cow disease”, </a:t>
            </a:r>
            <a:endParaRPr lang="en-US" sz="1800" dirty="0"/>
          </a:p>
          <a:p>
            <a:pPr lvl="2"/>
            <a:r>
              <a:rPr lang="en-US" dirty="0"/>
              <a:t>Scrapie in sheep</a:t>
            </a:r>
            <a:endParaRPr lang="en-US" sz="1800" dirty="0"/>
          </a:p>
          <a:p>
            <a:pPr lvl="2"/>
            <a:r>
              <a:rPr lang="en-US" dirty="0"/>
              <a:t>kuru &amp; Creutzfeldt-Jakob Disease (CJD) in humans</a:t>
            </a:r>
            <a:endParaRPr lang="en-US" sz="1800" dirty="0"/>
          </a:p>
          <a:p>
            <a:pPr marL="457200" lvl="1" indent="0">
              <a:lnSpc>
                <a:spcPct val="90000"/>
              </a:lnSpc>
              <a:buNone/>
            </a:pPr>
            <a:endParaRPr lang="en-US" altLang="en-US" sz="2900" dirty="0"/>
          </a:p>
          <a:p>
            <a:pPr marL="457200" lvl="1" indent="0">
              <a:lnSpc>
                <a:spcPct val="90000"/>
              </a:lnSpc>
              <a:buNone/>
            </a:pPr>
            <a:endParaRPr lang="en-US" altLang="en-US" sz="2900" dirty="0"/>
          </a:p>
          <a:p>
            <a:pPr algn="just"/>
            <a:endParaRPr lang="en-US" altLang="en-US" sz="2800" dirty="0"/>
          </a:p>
        </p:txBody>
      </p:sp>
      <p:sp>
        <p:nvSpPr>
          <p:cNvPr id="6" name="Rectangle 2"/>
          <p:cNvSpPr>
            <a:spLocks noGrp="1" noChangeArrowheads="1"/>
          </p:cNvSpPr>
          <p:nvPr>
            <p:ph type="title"/>
          </p:nvPr>
        </p:nvSpPr>
        <p:spPr>
          <a:xfrm>
            <a:off x="685800" y="228600"/>
            <a:ext cx="7772400" cy="1143000"/>
          </a:xfrm>
        </p:spPr>
        <p:txBody>
          <a:bodyPr>
            <a:normAutofit/>
          </a:bodyPr>
          <a:lstStyle/>
          <a:p>
            <a:pPr eaLnBrk="1" hangingPunct="1"/>
            <a:r>
              <a:rPr lang="en-US" altLang="en-US" sz="3200" dirty="0" smtClean="0">
                <a:solidFill>
                  <a:srgbClr val="FF0000"/>
                </a:solidFill>
              </a:rPr>
              <a:t>Terminology and Definition</a:t>
            </a:r>
          </a:p>
        </p:txBody>
      </p:sp>
    </p:spTree>
    <p:extLst>
      <p:ext uri="{BB962C8B-B14F-4D97-AF65-F5344CB8AC3E}">
        <p14:creationId xmlns:p14="http://schemas.microsoft.com/office/powerpoint/2010/main" val="173893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457200"/>
            <a:ext cx="8686800" cy="4114800"/>
          </a:xfrm>
        </p:spPr>
        <p:txBody>
          <a:bodyPr>
            <a:normAutofit fontScale="92500" lnSpcReduction="10000"/>
          </a:bodyPr>
          <a:lstStyle/>
          <a:p>
            <a:pPr eaLnBrk="1" hangingPunct="1">
              <a:lnSpc>
                <a:spcPct val="90000"/>
              </a:lnSpc>
            </a:pPr>
            <a:r>
              <a:rPr lang="en-US" altLang="en-US" sz="2400" dirty="0" smtClean="0">
                <a:solidFill>
                  <a:srgbClr val="FF0000"/>
                </a:solidFill>
              </a:rPr>
              <a:t>Satellite or defective viruses</a:t>
            </a:r>
          </a:p>
          <a:p>
            <a:pPr lvl="1" eaLnBrk="1" hangingPunct="1">
              <a:lnSpc>
                <a:spcPct val="90000"/>
              </a:lnSpc>
            </a:pPr>
            <a:r>
              <a:rPr lang="en-US" altLang="en-US" sz="2400" dirty="0" smtClean="0"/>
              <a:t>Viruses which require a second (helper) virus for replication</a:t>
            </a:r>
          </a:p>
          <a:p>
            <a:pPr lvl="2" eaLnBrk="1" hangingPunct="1">
              <a:lnSpc>
                <a:spcPct val="90000"/>
              </a:lnSpc>
            </a:pPr>
            <a:r>
              <a:rPr lang="en-US" altLang="en-US" dirty="0" smtClean="0"/>
              <a:t>Example: hepatitis delta virus requires hepatitis B</a:t>
            </a:r>
          </a:p>
          <a:p>
            <a:pPr lvl="0"/>
            <a:r>
              <a:rPr lang="en-US" sz="2400" dirty="0">
                <a:solidFill>
                  <a:srgbClr val="FF0000"/>
                </a:solidFill>
              </a:rPr>
              <a:t>Bacteriophage</a:t>
            </a:r>
          </a:p>
          <a:p>
            <a:pPr marL="0" indent="0">
              <a:buNone/>
            </a:pPr>
            <a:r>
              <a:rPr lang="en-US" b="1" dirty="0"/>
              <a:t> </a:t>
            </a:r>
            <a:r>
              <a:rPr lang="en-US" sz="2400" dirty="0"/>
              <a:t>Virus that infects prokaryotic (bacterial) </a:t>
            </a:r>
            <a:r>
              <a:rPr lang="en-US" sz="2400" dirty="0" smtClean="0"/>
              <a:t>cells</a:t>
            </a:r>
          </a:p>
          <a:p>
            <a:pPr marL="0" indent="0">
              <a:buNone/>
            </a:pPr>
            <a:endParaRPr lang="en-US" sz="2400" dirty="0" smtClean="0"/>
          </a:p>
          <a:p>
            <a:r>
              <a:rPr lang="en-US" sz="2400" dirty="0" err="1">
                <a:solidFill>
                  <a:srgbClr val="FF0000"/>
                </a:solidFill>
              </a:rPr>
              <a:t>Pseudovirus</a:t>
            </a:r>
            <a:r>
              <a:rPr lang="en-US" sz="2400" dirty="0">
                <a:solidFill>
                  <a:srgbClr val="FF0000"/>
                </a:solidFill>
              </a:rPr>
              <a:t>:</a:t>
            </a:r>
            <a:r>
              <a:rPr lang="en-US" sz="2400" b="1" dirty="0"/>
              <a:t> </a:t>
            </a:r>
            <a:endParaRPr lang="en-US" sz="2400" b="1" dirty="0" smtClean="0"/>
          </a:p>
          <a:p>
            <a:pPr marL="0" indent="0">
              <a:buNone/>
            </a:pPr>
            <a:r>
              <a:rPr lang="en-US" sz="2400" dirty="0" smtClean="0"/>
              <a:t>During </a:t>
            </a:r>
            <a:r>
              <a:rPr lang="en-US" sz="2400" dirty="0"/>
              <a:t>viral replication the capsid sometimes encloses host nucleic acid rather than viral nucleic acid. Such particles look like ordinary virus, particles when observed by electron microscopy, but they do not replicate. </a:t>
            </a:r>
            <a:r>
              <a:rPr lang="en-US" sz="2400" dirty="0" err="1"/>
              <a:t>Pseudovirions</a:t>
            </a:r>
            <a:r>
              <a:rPr lang="en-US" sz="2400" dirty="0"/>
              <a:t> contain the “wrong”  nucleic acid.</a:t>
            </a:r>
          </a:p>
          <a:p>
            <a:pPr marL="0" indent="0">
              <a:buNone/>
            </a:pPr>
            <a:endParaRPr lang="en-US" sz="2400" dirty="0"/>
          </a:p>
          <a:p>
            <a:pPr marL="914400" lvl="2" indent="0" eaLnBrk="1" hangingPunct="1">
              <a:lnSpc>
                <a:spcPct val="90000"/>
              </a:lnSpc>
              <a:buNone/>
            </a:pPr>
            <a:endParaRPr lang="en-US" altLang="en-US" dirty="0"/>
          </a:p>
        </p:txBody>
      </p:sp>
    </p:spTree>
    <p:extLst>
      <p:ext uri="{BB962C8B-B14F-4D97-AF65-F5344CB8AC3E}">
        <p14:creationId xmlns:p14="http://schemas.microsoft.com/office/powerpoint/2010/main" val="160496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77000" y="3962400"/>
            <a:ext cx="2286000" cy="1066800"/>
          </a:xfrm>
        </p:spPr>
        <p:txBody>
          <a:bodyPr>
            <a:normAutofit/>
          </a:bodyPr>
          <a:lstStyle/>
          <a:p>
            <a:r>
              <a:rPr lang="en-US" sz="2800" dirty="0" smtClean="0"/>
              <a:t>STAY BLESSED…</a:t>
            </a:r>
            <a:endParaRPr lang="en-US" sz="2800" dirty="0"/>
          </a:p>
        </p:txBody>
      </p:sp>
      <p:sp>
        <p:nvSpPr>
          <p:cNvPr id="6" name="Subtitle 5"/>
          <p:cNvSpPr>
            <a:spLocks noGrp="1"/>
          </p:cNvSpPr>
          <p:nvPr>
            <p:ph type="subTitle" idx="1"/>
          </p:nvPr>
        </p:nvSpPr>
        <p:spPr/>
        <p:txBody>
          <a:bodyPr>
            <a:normAutofit/>
          </a:bodyPr>
          <a:lstStyle/>
          <a:p>
            <a:pPr algn="ctr"/>
            <a:r>
              <a:rPr lang="en-US" sz="5400" dirty="0" smtClean="0"/>
              <a:t>THANK YOU</a:t>
            </a:r>
            <a:endParaRPr lang="en-US" sz="5400" dirty="0"/>
          </a:p>
        </p:txBody>
      </p:sp>
    </p:spTree>
    <p:extLst>
      <p:ext uri="{BB962C8B-B14F-4D97-AF65-F5344CB8AC3E}">
        <p14:creationId xmlns:p14="http://schemas.microsoft.com/office/powerpoint/2010/main" val="1350605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792162"/>
          </a:xfrm>
        </p:spPr>
        <p:txBody>
          <a:bodyPr>
            <a:normAutofit/>
          </a:bodyPr>
          <a:lstStyle/>
          <a:p>
            <a:pPr algn="l"/>
            <a:r>
              <a:rPr lang="en-US" sz="2800" dirty="0" smtClean="0">
                <a:solidFill>
                  <a:srgbClr val="FF0000"/>
                </a:solidFill>
              </a:rPr>
              <a:t>Symmetry of viruses</a:t>
            </a:r>
            <a:endParaRPr lang="en-US" sz="2800" dirty="0">
              <a:solidFill>
                <a:srgbClr val="FF0000"/>
              </a:solidFill>
            </a:endParaRPr>
          </a:p>
        </p:txBody>
      </p:sp>
      <p:sp>
        <p:nvSpPr>
          <p:cNvPr id="3" name="Content Placeholder 2"/>
          <p:cNvSpPr>
            <a:spLocks noGrp="1"/>
          </p:cNvSpPr>
          <p:nvPr>
            <p:ph sz="quarter" idx="1"/>
          </p:nvPr>
        </p:nvSpPr>
        <p:spPr>
          <a:xfrm>
            <a:off x="457200" y="1143000"/>
            <a:ext cx="8229600" cy="4525963"/>
          </a:xfrm>
        </p:spPr>
        <p:txBody>
          <a:bodyPr>
            <a:normAutofit/>
          </a:bodyPr>
          <a:lstStyle/>
          <a:p>
            <a:pPr algn="just">
              <a:buNone/>
            </a:pPr>
            <a:r>
              <a:rPr lang="en-US" sz="2400" dirty="0" smtClean="0"/>
              <a:t>Viruses are divided into three groups, based on </a:t>
            </a:r>
            <a:r>
              <a:rPr lang="en-US" sz="2400" dirty="0" smtClean="0">
                <a:solidFill>
                  <a:srgbClr val="FFFF00"/>
                </a:solidFill>
              </a:rPr>
              <a:t>the morphology of the nucleocapsid</a:t>
            </a:r>
            <a:r>
              <a:rPr lang="en-US" sz="2400" dirty="0" smtClean="0"/>
              <a:t> and </a:t>
            </a:r>
            <a:r>
              <a:rPr lang="en-US" sz="2400" dirty="0" smtClean="0">
                <a:solidFill>
                  <a:srgbClr val="FFFF00"/>
                </a:solidFill>
              </a:rPr>
              <a:t>the arrangement of </a:t>
            </a:r>
            <a:r>
              <a:rPr lang="en-US" sz="2400" dirty="0" err="1" smtClean="0">
                <a:solidFill>
                  <a:srgbClr val="FFFF00"/>
                </a:solidFill>
              </a:rPr>
              <a:t>capsomeres</a:t>
            </a:r>
            <a:r>
              <a:rPr lang="en-US" sz="2400" dirty="0" smtClean="0"/>
              <a:t>.</a:t>
            </a:r>
          </a:p>
          <a:p>
            <a:pPr algn="just">
              <a:buNone/>
            </a:pPr>
            <a:endParaRPr lang="en-US" sz="2400" dirty="0" smtClean="0"/>
          </a:p>
          <a:p>
            <a:pPr marL="0" indent="0" algn="just">
              <a:buNone/>
            </a:pPr>
            <a:r>
              <a:rPr lang="en-US" sz="2400" dirty="0" smtClean="0">
                <a:solidFill>
                  <a:schemeClr val="bg1"/>
                </a:solidFill>
              </a:rPr>
              <a:t>1-Cubic symmetry</a:t>
            </a:r>
            <a:r>
              <a:rPr lang="en-US" sz="2400" dirty="0" smtClean="0"/>
              <a:t>: The virus particle is icosahedral in shape (almost spherical particle )  and the nucleic acid contained inside the capsid. The icosahedron particle is composed of 20 equilateral triangles , 12 vertices and has 2,3,5 rotational symmetry.</a:t>
            </a:r>
            <a:endParaRPr lang="en-US" sz="2400" dirty="0"/>
          </a:p>
        </p:txBody>
      </p:sp>
      <p:pic>
        <p:nvPicPr>
          <p:cNvPr id="4" name="Content Placeholder 3" descr="532symm.gif"/>
          <p:cNvPicPr>
            <a:picLocks noChangeAspect="1"/>
          </p:cNvPicPr>
          <p:nvPr/>
        </p:nvPicPr>
        <p:blipFill>
          <a:blip r:embed="rId2"/>
          <a:stretch>
            <a:fillRect/>
          </a:stretch>
        </p:blipFill>
        <p:spPr>
          <a:xfrm>
            <a:off x="3276600" y="4191000"/>
            <a:ext cx="5181600" cy="2282824"/>
          </a:xfrm>
          <a:prstGeom prst="rect">
            <a:avLst/>
          </a:prstGeom>
        </p:spPr>
      </p:pic>
    </p:spTree>
    <p:extLst>
      <p:ext uri="{BB962C8B-B14F-4D97-AF65-F5344CB8AC3E}">
        <p14:creationId xmlns:p14="http://schemas.microsoft.com/office/powerpoint/2010/main" val="280409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4953000" cy="5334000"/>
          </a:xfrm>
        </p:spPr>
        <p:txBody>
          <a:bodyPr>
            <a:normAutofit/>
          </a:bodyPr>
          <a:lstStyle/>
          <a:p>
            <a:pPr marL="0" indent="0">
              <a:buNone/>
            </a:pPr>
            <a:endParaRPr lang="en-US" dirty="0" smtClean="0"/>
          </a:p>
          <a:p>
            <a:pPr marL="0" indent="0" algn="just">
              <a:buNone/>
            </a:pPr>
            <a:r>
              <a:rPr lang="en-US" sz="2400" dirty="0" smtClean="0">
                <a:solidFill>
                  <a:schemeClr val="bg1"/>
                </a:solidFill>
              </a:rPr>
              <a:t>2- helical symmetry </a:t>
            </a:r>
            <a:r>
              <a:rPr lang="en-US" sz="2400" dirty="0" smtClean="0"/>
              <a:t>: The virus particle is elongated or pleomorphic  (not spherical), and the nucleic acid is spiral. Caposomeres are arranged round the nucleic acid. </a:t>
            </a:r>
          </a:p>
          <a:p>
            <a:pPr algn="just">
              <a:buNone/>
            </a:pPr>
            <a:endParaRPr lang="en-US" sz="2400" dirty="0" smtClean="0"/>
          </a:p>
          <a:p>
            <a:pPr marL="0" indent="0" algn="just">
              <a:buNone/>
            </a:pPr>
            <a:r>
              <a:rPr lang="en-US" sz="2400" dirty="0" smtClean="0">
                <a:solidFill>
                  <a:schemeClr val="bg1"/>
                </a:solidFill>
              </a:rPr>
              <a:t>3- complex symmetry</a:t>
            </a:r>
            <a:r>
              <a:rPr lang="en-US" sz="2400" dirty="0" smtClean="0"/>
              <a:t>: The virus particle does not confirm either cubic or helical symmetry.</a:t>
            </a:r>
            <a:endParaRPr lang="en-US" sz="2400" dirty="0"/>
          </a:p>
        </p:txBody>
      </p:sp>
      <p:pic>
        <p:nvPicPr>
          <p:cNvPr id="5" name="Picture 3" descr="cow95289_06_05"/>
          <p:cNvPicPr>
            <a:picLocks noChangeAspect="1" noChangeArrowheads="1"/>
          </p:cNvPicPr>
          <p:nvPr/>
        </p:nvPicPr>
        <p:blipFill rotWithShape="1">
          <a:blip r:embed="rId2">
            <a:extLst>
              <a:ext uri="{28A0092B-C50C-407E-A947-70E740481C1C}">
                <a14:useLocalDpi xmlns:a14="http://schemas.microsoft.com/office/drawing/2010/main" val="0"/>
              </a:ext>
            </a:extLst>
          </a:blip>
          <a:srcRect t="2760"/>
          <a:stretch/>
        </p:blipFill>
        <p:spPr bwMode="auto">
          <a:xfrm>
            <a:off x="5334000" y="381000"/>
            <a:ext cx="365565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21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virusshapes_caps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371600"/>
            <a:ext cx="8153400" cy="3124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024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34400" cy="6096000"/>
          </a:xfrm>
        </p:spPr>
        <p:txBody>
          <a:bodyPr>
            <a:normAutofit fontScale="70000" lnSpcReduction="20000"/>
          </a:bodyPr>
          <a:lstStyle/>
          <a:p>
            <a:pPr algn="just"/>
            <a:r>
              <a:rPr lang="en-US" sz="3400" b="1" dirty="0">
                <a:solidFill>
                  <a:srgbClr val="FF0000"/>
                </a:solidFill>
                <a:effectLst>
                  <a:outerShdw blurRad="38100" dist="38100" dir="2700000" algn="tl">
                    <a:srgbClr val="000000">
                      <a:alpha val="43137"/>
                    </a:srgbClr>
                  </a:outerShdw>
                </a:effectLst>
                <a:latin typeface="+mj-lt"/>
              </a:rPr>
              <a:t>Virus classification</a:t>
            </a:r>
            <a:r>
              <a:rPr lang="en-US" dirty="0">
                <a:latin typeface="+mj-lt"/>
              </a:rPr>
              <a:t> </a:t>
            </a:r>
            <a:endParaRPr lang="en-US" dirty="0" smtClean="0">
              <a:latin typeface="+mj-lt"/>
            </a:endParaRPr>
          </a:p>
          <a:p>
            <a:pPr marL="0" indent="0" algn="just">
              <a:buNone/>
            </a:pPr>
            <a:r>
              <a:rPr lang="en-US" dirty="0">
                <a:latin typeface="+mj-lt"/>
              </a:rPr>
              <a:t> </a:t>
            </a:r>
            <a:r>
              <a:rPr lang="en-US" dirty="0" smtClean="0">
                <a:latin typeface="+mj-lt"/>
              </a:rPr>
              <a:t>    is </a:t>
            </a:r>
            <a:r>
              <a:rPr lang="en-US" dirty="0">
                <a:latin typeface="+mj-lt"/>
              </a:rPr>
              <a:t>the process of naming viruses and placing them into </a:t>
            </a:r>
            <a:r>
              <a:rPr lang="en-US" dirty="0" smtClean="0">
                <a:latin typeface="+mj-lt"/>
              </a:rPr>
              <a:t> a</a:t>
            </a:r>
            <a:r>
              <a:rPr lang="en-US" dirty="0">
                <a:latin typeface="+mj-lt"/>
              </a:rPr>
              <a:t> taxonomic system</a:t>
            </a:r>
            <a:r>
              <a:rPr lang="en-US" dirty="0" smtClean="0">
                <a:latin typeface="+mj-lt"/>
              </a:rPr>
              <a:t>.</a:t>
            </a:r>
          </a:p>
          <a:p>
            <a:pPr marL="0" indent="0" algn="just">
              <a:buNone/>
            </a:pPr>
            <a:r>
              <a:rPr lang="en-US" dirty="0" smtClean="0">
                <a:latin typeface="+mj-lt"/>
              </a:rPr>
              <a:t> </a:t>
            </a:r>
          </a:p>
          <a:p>
            <a:pPr algn="just"/>
            <a:r>
              <a:rPr lang="en-GB" sz="3400" b="1" dirty="0">
                <a:solidFill>
                  <a:srgbClr val="FF0000"/>
                </a:solidFill>
                <a:effectLst>
                  <a:outerShdw blurRad="38100" dist="38100" dir="2700000" algn="tl">
                    <a:srgbClr val="000000">
                      <a:alpha val="43137"/>
                    </a:srgbClr>
                  </a:outerShdw>
                </a:effectLst>
                <a:latin typeface="+mj-lt"/>
              </a:rPr>
              <a:t>T</a:t>
            </a:r>
            <a:r>
              <a:rPr lang="en-GB" sz="3400" b="1" dirty="0" smtClean="0">
                <a:solidFill>
                  <a:srgbClr val="FF0000"/>
                </a:solidFill>
                <a:effectLst>
                  <a:outerShdw blurRad="38100" dist="38100" dir="2700000" algn="tl">
                    <a:srgbClr val="000000">
                      <a:alpha val="43137"/>
                    </a:srgbClr>
                  </a:outerShdw>
                </a:effectLst>
                <a:latin typeface="+mj-lt"/>
              </a:rPr>
              <a:t>axonomy</a:t>
            </a:r>
            <a:r>
              <a:rPr lang="en-GB" sz="3400" dirty="0" smtClean="0">
                <a:solidFill>
                  <a:srgbClr val="FF0000"/>
                </a:solidFill>
                <a:effectLst>
                  <a:outerShdw blurRad="38100" dist="38100" dir="2700000" algn="tl">
                    <a:srgbClr val="000000">
                      <a:alpha val="43137"/>
                    </a:srgbClr>
                  </a:outerShdw>
                </a:effectLst>
                <a:latin typeface="+mj-lt"/>
                <a:cs typeface="Times New Roman" pitchFamily="18" charset="0"/>
              </a:rPr>
              <a:t> </a:t>
            </a:r>
          </a:p>
          <a:p>
            <a:pPr marL="0" indent="0" algn="just">
              <a:buNone/>
            </a:pPr>
            <a:r>
              <a:rPr lang="en-GB" dirty="0">
                <a:latin typeface="+mj-lt"/>
                <a:cs typeface="Times New Roman" pitchFamily="18" charset="0"/>
              </a:rPr>
              <a:t> </a:t>
            </a:r>
            <a:r>
              <a:rPr lang="en-GB" dirty="0" smtClean="0">
                <a:latin typeface="+mj-lt"/>
                <a:cs typeface="Times New Roman" pitchFamily="18" charset="0"/>
              </a:rPr>
              <a:t>   A Science with dynamic field, based on information -Uses techniques and theories of: -Collating and describing; identification and classification; grouping and naming of viruses</a:t>
            </a:r>
          </a:p>
          <a:p>
            <a:pPr marL="0" indent="0">
              <a:buNone/>
            </a:pP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 </a:t>
            </a:r>
            <a:r>
              <a:rPr lang="en-GB" b="1" dirty="0">
                <a:solidFill>
                  <a:srgbClr val="FF0000"/>
                </a:solidFill>
                <a:effectLst>
                  <a:outerShdw blurRad="38100" dist="38100" dir="2700000" algn="tl">
                    <a:srgbClr val="000000">
                      <a:alpha val="43137"/>
                    </a:srgbClr>
                  </a:outerShdw>
                </a:effectLst>
              </a:rPr>
              <a:t>Nomenclature</a:t>
            </a:r>
            <a:r>
              <a:rPr lang="en-GB" i="1" dirty="0" smtClean="0">
                <a:solidFill>
                  <a:srgbClr val="FF0000"/>
                </a:solidFill>
                <a:latin typeface="Times New Roman" pitchFamily="18" charset="0"/>
                <a:cs typeface="Times New Roman" pitchFamily="18" charset="0"/>
              </a:rPr>
              <a:t> </a:t>
            </a:r>
            <a:r>
              <a:rPr lang="en-GB" dirty="0" smtClean="0">
                <a:latin typeface="Times New Roman" pitchFamily="18" charset="0"/>
                <a:cs typeface="Times New Roman" pitchFamily="18" charset="0"/>
              </a:rPr>
              <a:t>is just naming</a:t>
            </a:r>
          </a:p>
          <a:p>
            <a:pPr marL="0" indent="0">
              <a:buNone/>
            </a:pPr>
            <a:endParaRPr lang="en-US" dirty="0" smtClean="0"/>
          </a:p>
          <a:p>
            <a:r>
              <a:rPr lang="en-US" dirty="0" smtClean="0">
                <a:solidFill>
                  <a:schemeClr val="bg1"/>
                </a:solidFill>
              </a:rPr>
              <a:t>there </a:t>
            </a:r>
            <a:r>
              <a:rPr lang="en-US" dirty="0">
                <a:solidFill>
                  <a:schemeClr val="bg1"/>
                </a:solidFill>
              </a:rPr>
              <a:t>are </a:t>
            </a:r>
            <a:r>
              <a:rPr lang="en-US" dirty="0" smtClean="0">
                <a:solidFill>
                  <a:schemeClr val="bg1"/>
                </a:solidFill>
              </a:rPr>
              <a:t>Four </a:t>
            </a:r>
            <a:r>
              <a:rPr lang="en-US" dirty="0">
                <a:solidFill>
                  <a:schemeClr val="bg1"/>
                </a:solidFill>
              </a:rPr>
              <a:t>main schemes used for the classification of viruses: </a:t>
            </a:r>
            <a:endParaRPr lang="en-US" dirty="0" smtClean="0">
              <a:solidFill>
                <a:schemeClr val="bg1"/>
              </a:solidFill>
            </a:endParaRPr>
          </a:p>
          <a:p>
            <a:pPr marL="514350" indent="-514350">
              <a:buFont typeface="+mj-lt"/>
              <a:buAutoNum type="arabicPeriod"/>
            </a:pPr>
            <a:r>
              <a:rPr lang="en-US" dirty="0"/>
              <a:t>The </a:t>
            </a:r>
            <a:r>
              <a:rPr lang="en-US" dirty="0">
                <a:solidFill>
                  <a:schemeClr val="tx2"/>
                </a:solidFill>
                <a:hlinkClick r:id="rId2" tooltip="International Committee on Taxonomy of Viruses"/>
              </a:rPr>
              <a:t>International Committee on Taxonomy of Viruses</a:t>
            </a:r>
            <a:r>
              <a:rPr lang="en-US" dirty="0"/>
              <a:t> (ICTV) system  </a:t>
            </a:r>
          </a:p>
          <a:p>
            <a:pPr marL="514350" indent="-514350">
              <a:buFont typeface="+mj-lt"/>
              <a:buAutoNum type="arabicPeriod"/>
            </a:pPr>
            <a:r>
              <a:rPr lang="en-GB" dirty="0"/>
              <a:t>LHT System of Virus Classification</a:t>
            </a:r>
          </a:p>
          <a:p>
            <a:pPr marL="514350" indent="-514350">
              <a:buFont typeface="+mj-lt"/>
              <a:buAutoNum type="arabicPeriod"/>
            </a:pPr>
            <a:r>
              <a:rPr lang="en-GB" dirty="0"/>
              <a:t>Baltimore Classification – 7 classes </a:t>
            </a:r>
          </a:p>
          <a:p>
            <a:pPr marL="514350" indent="-514350">
              <a:buFont typeface="+mj-lt"/>
              <a:buAutoNum type="arabicPeriod"/>
            </a:pPr>
            <a:r>
              <a:rPr lang="en-GB" dirty="0"/>
              <a:t>Holmes classification</a:t>
            </a:r>
          </a:p>
        </p:txBody>
      </p:sp>
    </p:spTree>
    <p:extLst>
      <p:ext uri="{BB962C8B-B14F-4D97-AF65-F5344CB8AC3E}">
        <p14:creationId xmlns:p14="http://schemas.microsoft.com/office/powerpoint/2010/main" val="1083936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ltLang="en-US" sz="3200" b="1" smtClean="0">
                <a:effectLst>
                  <a:outerShdw blurRad="38100" dist="38100" dir="2700000" algn="tl">
                    <a:srgbClr val="000000"/>
                  </a:outerShdw>
                </a:effectLst>
              </a:rPr>
              <a:t>Baltimore classification</a:t>
            </a:r>
            <a:endParaRPr lang="en-US" altLang="en-US" smtClean="0"/>
          </a:p>
        </p:txBody>
      </p:sp>
      <p:pic>
        <p:nvPicPr>
          <p:cNvPr id="245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84363" y="1981200"/>
            <a:ext cx="5373687" cy="4114800"/>
          </a:xfrm>
          <a:noFill/>
        </p:spPr>
      </p:pic>
    </p:spTree>
    <p:extLst>
      <p:ext uri="{BB962C8B-B14F-4D97-AF65-F5344CB8AC3E}">
        <p14:creationId xmlns:p14="http://schemas.microsoft.com/office/powerpoint/2010/main" val="197547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3962400" cy="762000"/>
          </a:xfrm>
        </p:spPr>
        <p:txBody>
          <a:bodyPr>
            <a:noAutofit/>
          </a:bodyPr>
          <a:lstStyle/>
          <a:p>
            <a:pPr algn="l">
              <a:defRPr/>
            </a:pPr>
            <a:r>
              <a:rPr lang="en-US" sz="2400" b="1" dirty="0" smtClean="0">
                <a:solidFill>
                  <a:srgbClr val="C00000"/>
                </a:solidFill>
                <a:effectLst>
                  <a:outerShdw blurRad="38100" dist="38100" dir="2700000" algn="tl">
                    <a:srgbClr val="000000">
                      <a:alpha val="43137"/>
                    </a:srgbClr>
                  </a:outerShdw>
                </a:effectLst>
              </a:rPr>
              <a:t>Nomenclature of Viruses</a:t>
            </a:r>
            <a:br>
              <a:rPr lang="en-US" sz="2400" b="1" dirty="0" smtClean="0">
                <a:solidFill>
                  <a:srgbClr val="C00000"/>
                </a:solidFill>
                <a:effectLst>
                  <a:outerShdw blurRad="38100" dist="38100" dir="2700000" algn="tl">
                    <a:srgbClr val="000000">
                      <a:alpha val="43137"/>
                    </a:srgbClr>
                  </a:outerShdw>
                </a:effectLst>
              </a:rPr>
            </a:br>
            <a:r>
              <a:rPr lang="en-US" altLang="en-US" sz="2400" b="1" dirty="0">
                <a:solidFill>
                  <a:srgbClr val="C00000"/>
                </a:solidFill>
                <a:effectLst>
                  <a:outerShdw blurRad="38100" dist="38100" dir="2700000" algn="tl">
                    <a:srgbClr val="000000">
                      <a:alpha val="43137"/>
                    </a:srgbClr>
                  </a:outerShdw>
                </a:effectLst>
                <a:latin typeface="Helvetica" charset="0"/>
              </a:rPr>
              <a:t>How are viruses named</a:t>
            </a:r>
            <a:r>
              <a:rPr lang="en-US" altLang="en-US" sz="2400" b="1" dirty="0">
                <a:solidFill>
                  <a:srgbClr val="C00000"/>
                </a:solidFill>
                <a:latin typeface="Helvetica" charset="0"/>
              </a:rPr>
              <a:t>?</a:t>
            </a:r>
            <a:endParaRPr lang="en-US" sz="2400" b="1" dirty="0" smtClean="0">
              <a:solidFill>
                <a:srgbClr val="C00000"/>
              </a:solidFill>
            </a:endParaRPr>
          </a:p>
        </p:txBody>
      </p:sp>
      <p:sp>
        <p:nvSpPr>
          <p:cNvPr id="9219" name="Rectangle 3"/>
          <p:cNvSpPr>
            <a:spLocks noGrp="1" noChangeArrowheads="1"/>
          </p:cNvSpPr>
          <p:nvPr>
            <p:ph idx="1"/>
          </p:nvPr>
        </p:nvSpPr>
        <p:spPr>
          <a:xfrm>
            <a:off x="23948" y="1182189"/>
            <a:ext cx="9043851" cy="5638800"/>
          </a:xfrm>
        </p:spPr>
        <p:txBody>
          <a:bodyPr>
            <a:normAutofit fontScale="92500"/>
          </a:bodyPr>
          <a:lstStyle/>
          <a:p>
            <a:pPr marL="457200" indent="-457200" algn="just" eaLnBrk="1" hangingPunct="1">
              <a:lnSpc>
                <a:spcPct val="90000"/>
              </a:lnSpc>
              <a:buFont typeface="+mj-lt"/>
              <a:buAutoNum type="arabicPeriod"/>
            </a:pPr>
            <a:r>
              <a:rPr lang="en-US" altLang="en-US" sz="2400" dirty="0" smtClean="0">
                <a:solidFill>
                  <a:schemeClr val="bg1"/>
                </a:solidFill>
              </a:rPr>
              <a:t>Named after the diseases</a:t>
            </a:r>
            <a:r>
              <a:rPr lang="en-US" altLang="en-US" sz="2400" dirty="0" smtClean="0">
                <a:solidFill>
                  <a:schemeClr val="accent2"/>
                </a:solidFill>
              </a:rPr>
              <a:t>    </a:t>
            </a:r>
            <a:r>
              <a:rPr lang="en-US" altLang="en-US" sz="2400" dirty="0" err="1" smtClean="0"/>
              <a:t>eg</a:t>
            </a:r>
            <a:r>
              <a:rPr lang="en-US" altLang="en-US" sz="2400" dirty="0" smtClean="0"/>
              <a:t>. Measles virus, smallpox virus</a:t>
            </a:r>
          </a:p>
          <a:p>
            <a:pPr marL="0" indent="0" algn="just" eaLnBrk="1" hangingPunct="1">
              <a:lnSpc>
                <a:spcPct val="90000"/>
              </a:lnSpc>
              <a:buNone/>
            </a:pPr>
            <a:endParaRPr lang="en-US" altLang="en-US" sz="2400" dirty="0" smtClean="0"/>
          </a:p>
          <a:p>
            <a:pPr algn="just">
              <a:lnSpc>
                <a:spcPct val="90000"/>
              </a:lnSpc>
              <a:buNone/>
              <a:defRPr/>
            </a:pPr>
            <a:r>
              <a:rPr lang="en-US" altLang="en-US" sz="2400" dirty="0" smtClean="0">
                <a:solidFill>
                  <a:schemeClr val="bg1"/>
                </a:solidFill>
              </a:rPr>
              <a:t>2</a:t>
            </a:r>
            <a:r>
              <a:rPr lang="en-US" altLang="en-US" sz="2400" dirty="0">
                <a:solidFill>
                  <a:schemeClr val="bg1"/>
                </a:solidFill>
              </a:rPr>
              <a:t>. </a:t>
            </a:r>
            <a:r>
              <a:rPr lang="en-US" sz="2400" dirty="0" smtClean="0">
                <a:solidFill>
                  <a:schemeClr val="bg1"/>
                </a:solidFill>
              </a:rPr>
              <a:t>geographic locations</a:t>
            </a:r>
            <a:r>
              <a:rPr lang="en-US" altLang="en-US" sz="2400" dirty="0" smtClean="0">
                <a:solidFill>
                  <a:schemeClr val="accent2"/>
                </a:solidFill>
              </a:rPr>
              <a:t>  </a:t>
            </a:r>
            <a:r>
              <a:rPr lang="en-US" altLang="en-US" sz="2400" dirty="0" err="1" smtClean="0"/>
              <a:t>eg</a:t>
            </a:r>
            <a:r>
              <a:rPr lang="en-US" altLang="en-US" sz="2400" dirty="0" smtClean="0"/>
              <a:t>. Newcastle disease virus, Ebola virus, Norwalk virus, </a:t>
            </a:r>
            <a:r>
              <a:rPr lang="en-US" altLang="en-US" sz="2400" dirty="0" err="1" smtClean="0"/>
              <a:t>Bunyaviridae</a:t>
            </a:r>
            <a:r>
              <a:rPr lang="en-US" altLang="en-US" sz="2400" dirty="0" smtClean="0"/>
              <a:t>, </a:t>
            </a:r>
            <a:r>
              <a:rPr lang="en-US" sz="2400" dirty="0"/>
              <a:t>Sendai virus, Coxsackie virus</a:t>
            </a:r>
            <a:endParaRPr lang="en-US" altLang="en-US" sz="2400" dirty="0"/>
          </a:p>
          <a:p>
            <a:pPr marL="609600" indent="-609600" algn="just" eaLnBrk="1" hangingPunct="1">
              <a:lnSpc>
                <a:spcPct val="90000"/>
              </a:lnSpc>
              <a:buFontTx/>
              <a:buNone/>
            </a:pPr>
            <a:endParaRPr lang="en-US" altLang="en-US" sz="2400" dirty="0"/>
          </a:p>
          <a:p>
            <a:pPr marL="609600" indent="-609600" algn="just" eaLnBrk="1" hangingPunct="1">
              <a:lnSpc>
                <a:spcPct val="90000"/>
              </a:lnSpc>
              <a:buFont typeface="Georgia" pitchFamily="18" charset="0"/>
              <a:buNone/>
            </a:pPr>
            <a:r>
              <a:rPr lang="en-US" altLang="en-US" sz="2400" dirty="0">
                <a:solidFill>
                  <a:schemeClr val="bg1"/>
                </a:solidFill>
              </a:rPr>
              <a:t>3. Host and signs of </a:t>
            </a:r>
            <a:r>
              <a:rPr lang="en-US" altLang="en-US" sz="2400" dirty="0" smtClean="0">
                <a:solidFill>
                  <a:schemeClr val="bg1"/>
                </a:solidFill>
              </a:rPr>
              <a:t>disease</a:t>
            </a:r>
            <a:r>
              <a:rPr lang="en-US" altLang="en-US" sz="2400" dirty="0" smtClean="0">
                <a:solidFill>
                  <a:srgbClr val="0000FF"/>
                </a:solidFill>
              </a:rPr>
              <a:t> </a:t>
            </a:r>
            <a:r>
              <a:rPr lang="en-US" altLang="en-US" sz="2400" dirty="0" err="1" smtClean="0"/>
              <a:t>eg.Tobacco</a:t>
            </a:r>
            <a:r>
              <a:rPr lang="en-US" altLang="en-US" sz="2400" dirty="0" smtClean="0"/>
              <a:t> mosaic virus</a:t>
            </a:r>
          </a:p>
          <a:p>
            <a:pPr marL="609600" indent="-609600" algn="just" eaLnBrk="1" hangingPunct="1">
              <a:lnSpc>
                <a:spcPct val="90000"/>
              </a:lnSpc>
              <a:buFont typeface="Georgia" pitchFamily="18" charset="0"/>
              <a:buNone/>
            </a:pPr>
            <a:endParaRPr lang="en-US" altLang="en-US" sz="2400" dirty="0" smtClean="0"/>
          </a:p>
          <a:p>
            <a:pPr marL="609600" indent="-609600">
              <a:lnSpc>
                <a:spcPct val="90000"/>
              </a:lnSpc>
              <a:buClr>
                <a:schemeClr val="accent3"/>
              </a:buClr>
              <a:buNone/>
              <a:defRPr/>
            </a:pPr>
            <a:r>
              <a:rPr lang="en-US" sz="2400" dirty="0">
                <a:solidFill>
                  <a:schemeClr val="bg1"/>
                </a:solidFill>
              </a:rPr>
              <a:t>4. Latin and Greek </a:t>
            </a:r>
            <a:r>
              <a:rPr lang="en-US" sz="2400" dirty="0" smtClean="0">
                <a:solidFill>
                  <a:schemeClr val="bg1"/>
                </a:solidFill>
              </a:rPr>
              <a:t>words </a:t>
            </a:r>
            <a:r>
              <a:rPr lang="en-US" sz="2400" dirty="0" err="1" smtClean="0"/>
              <a:t>eg</a:t>
            </a:r>
            <a:r>
              <a:rPr lang="en-US" sz="2400" dirty="0"/>
              <a:t>. </a:t>
            </a:r>
            <a:r>
              <a:rPr lang="en-US" sz="2400" u="sng" dirty="0" err="1"/>
              <a:t>Corona</a:t>
            </a:r>
            <a:r>
              <a:rPr lang="en-US" sz="2400" dirty="0" err="1"/>
              <a:t>viridae</a:t>
            </a:r>
            <a:r>
              <a:rPr lang="en-US" sz="2400" dirty="0"/>
              <a:t> – “crown</a:t>
            </a:r>
            <a:r>
              <a:rPr lang="en-US" sz="2400" dirty="0" smtClean="0"/>
              <a:t>” </a:t>
            </a:r>
            <a:r>
              <a:rPr lang="en-US" sz="2400" u="sng" dirty="0" err="1"/>
              <a:t>Parvo</a:t>
            </a:r>
            <a:r>
              <a:rPr lang="en-US" sz="2400" dirty="0" err="1"/>
              <a:t>viridae</a:t>
            </a:r>
            <a:r>
              <a:rPr lang="en-US" sz="2400" dirty="0"/>
              <a:t> – “small”</a:t>
            </a:r>
          </a:p>
          <a:p>
            <a:pPr marL="609600" indent="-609600">
              <a:lnSpc>
                <a:spcPct val="90000"/>
              </a:lnSpc>
              <a:buClr>
                <a:schemeClr val="accent3"/>
              </a:buClr>
              <a:buNone/>
              <a:defRPr/>
            </a:pPr>
            <a:endParaRPr lang="en-US" sz="2400" b="1" dirty="0"/>
          </a:p>
          <a:p>
            <a:pPr marL="609600" indent="-609600">
              <a:lnSpc>
                <a:spcPct val="90000"/>
              </a:lnSpc>
              <a:buClr>
                <a:schemeClr val="accent3"/>
              </a:buClr>
              <a:buNone/>
              <a:defRPr/>
            </a:pPr>
            <a:r>
              <a:rPr lang="en-US" sz="2400" dirty="0">
                <a:solidFill>
                  <a:schemeClr val="bg1"/>
                </a:solidFill>
              </a:rPr>
              <a:t>5. Virus </a:t>
            </a:r>
            <a:r>
              <a:rPr lang="en-US" sz="2400" dirty="0" smtClean="0">
                <a:solidFill>
                  <a:schemeClr val="bg1"/>
                </a:solidFill>
              </a:rPr>
              <a:t>discovers</a:t>
            </a:r>
            <a:r>
              <a:rPr lang="en-US" sz="2400" dirty="0" smtClean="0">
                <a:solidFill>
                  <a:schemeClr val="accent2"/>
                </a:solidFill>
              </a:rPr>
              <a:t> </a:t>
            </a:r>
            <a:r>
              <a:rPr lang="en-US" sz="2400" b="1" dirty="0" smtClean="0">
                <a:cs typeface="Times" pitchFamily="18" charset="0"/>
              </a:rPr>
              <a:t> </a:t>
            </a:r>
            <a:r>
              <a:rPr lang="en-US" sz="2400" dirty="0" err="1">
                <a:cs typeface="Times" pitchFamily="18" charset="0"/>
              </a:rPr>
              <a:t>eg</a:t>
            </a:r>
            <a:r>
              <a:rPr lang="en-US" sz="2400" dirty="0">
                <a:cs typeface="Times" pitchFamily="18" charset="0"/>
              </a:rPr>
              <a:t>. Epstein-Barr virus</a:t>
            </a:r>
          </a:p>
          <a:p>
            <a:pPr marL="609600" indent="-609600">
              <a:lnSpc>
                <a:spcPct val="90000"/>
              </a:lnSpc>
              <a:buClr>
                <a:schemeClr val="accent3"/>
              </a:buClr>
              <a:buNone/>
              <a:defRPr/>
            </a:pPr>
            <a:endParaRPr lang="en-US" sz="2400" b="1" dirty="0">
              <a:cs typeface="Times" pitchFamily="18" charset="0"/>
            </a:endParaRPr>
          </a:p>
          <a:p>
            <a:pPr marL="609600" indent="-609600">
              <a:lnSpc>
                <a:spcPct val="90000"/>
              </a:lnSpc>
              <a:buClr>
                <a:schemeClr val="accent3"/>
              </a:buClr>
              <a:buNone/>
              <a:defRPr/>
            </a:pPr>
            <a:r>
              <a:rPr lang="en-US" sz="2400" dirty="0">
                <a:solidFill>
                  <a:schemeClr val="bg1"/>
                </a:solidFill>
              </a:rPr>
              <a:t>6.   How they were originally thought to be contracted</a:t>
            </a:r>
          </a:p>
          <a:p>
            <a:pPr marL="420624" indent="-384048">
              <a:lnSpc>
                <a:spcPct val="90000"/>
              </a:lnSpc>
              <a:buClr>
                <a:schemeClr val="accent3"/>
              </a:buClr>
              <a:buNone/>
              <a:defRPr/>
            </a:pPr>
            <a:r>
              <a:rPr lang="en-US" sz="2400" dirty="0" err="1" smtClean="0">
                <a:cs typeface="Times" pitchFamily="18" charset="0"/>
              </a:rPr>
              <a:t>eg</a:t>
            </a:r>
            <a:r>
              <a:rPr lang="en-US" sz="2400" dirty="0">
                <a:cs typeface="Times" pitchFamily="18" charset="0"/>
              </a:rPr>
              <a:t>. dengue virus (“evil spirit”), influenza virus (the “influence” of bad  air)</a:t>
            </a:r>
          </a:p>
          <a:p>
            <a:pPr marL="420624" indent="-384048">
              <a:lnSpc>
                <a:spcPct val="90000"/>
              </a:lnSpc>
              <a:buClr>
                <a:schemeClr val="accent3"/>
              </a:buClr>
              <a:buNone/>
              <a:defRPr/>
            </a:pPr>
            <a:endParaRPr lang="en-US" sz="2400" b="1" dirty="0" smtClean="0">
              <a:cs typeface="Times" pitchFamily="18" charset="0"/>
            </a:endParaRPr>
          </a:p>
          <a:p>
            <a:pPr marL="420624" indent="-384048">
              <a:lnSpc>
                <a:spcPct val="90000"/>
              </a:lnSpc>
              <a:buClr>
                <a:schemeClr val="accent3"/>
              </a:buClr>
              <a:buNone/>
              <a:defRPr/>
            </a:pPr>
            <a:r>
              <a:rPr lang="en-US" sz="2400" dirty="0" smtClean="0">
                <a:solidFill>
                  <a:schemeClr val="bg1"/>
                </a:solidFill>
              </a:rPr>
              <a:t>7</a:t>
            </a:r>
            <a:r>
              <a:rPr lang="en-US" sz="2400" dirty="0">
                <a:solidFill>
                  <a:schemeClr val="bg1"/>
                </a:solidFill>
              </a:rPr>
              <a:t>. Combinations of the </a:t>
            </a:r>
            <a:r>
              <a:rPr lang="en-US" sz="2400" dirty="0" smtClean="0">
                <a:solidFill>
                  <a:schemeClr val="bg1"/>
                </a:solidFill>
              </a:rPr>
              <a:t>above</a:t>
            </a:r>
            <a:r>
              <a:rPr lang="en-US" sz="2400" dirty="0" smtClean="0">
                <a:solidFill>
                  <a:schemeClr val="accent2"/>
                </a:solidFill>
              </a:rPr>
              <a:t> </a:t>
            </a:r>
            <a:r>
              <a:rPr lang="en-US" sz="2400" dirty="0" err="1" smtClean="0">
                <a:cs typeface="Times" pitchFamily="18" charset="0"/>
              </a:rPr>
              <a:t>eg</a:t>
            </a:r>
            <a:r>
              <a:rPr lang="en-US" sz="2400" dirty="0">
                <a:cs typeface="Times" pitchFamily="18" charset="0"/>
              </a:rPr>
              <a:t>. Rous Sarcoma virus</a:t>
            </a:r>
          </a:p>
          <a:p>
            <a:pPr marL="609600" indent="-609600" algn="just" eaLnBrk="1" hangingPunct="1">
              <a:lnSpc>
                <a:spcPct val="90000"/>
              </a:lnSpc>
              <a:buFont typeface="Georgia" pitchFamily="18" charset="0"/>
              <a:buNone/>
            </a:pPr>
            <a:endParaRPr lang="en-US" altLang="en-US" sz="2400" dirty="0" smtClean="0"/>
          </a:p>
          <a:p>
            <a:pPr marL="609600" indent="-609600" algn="just" eaLnBrk="1" hangingPunct="1">
              <a:lnSpc>
                <a:spcPct val="90000"/>
              </a:lnSpc>
              <a:buFontTx/>
              <a:buNone/>
            </a:pPr>
            <a:endParaRPr lang="en-US" altLang="en-US" sz="2400" dirty="0" smtClean="0"/>
          </a:p>
        </p:txBody>
      </p:sp>
    </p:spTree>
    <p:extLst>
      <p:ext uri="{BB962C8B-B14F-4D97-AF65-F5344CB8AC3E}">
        <p14:creationId xmlns:p14="http://schemas.microsoft.com/office/powerpoint/2010/main" val="2816176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638300" y="323917"/>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u"/>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lr>
                <a:schemeClr val="tx2"/>
              </a:buClr>
              <a:buSzPct val="70000"/>
              <a:buFont typeface="Wingdings" pitchFamily="2" charset="2"/>
              <a:buChar char="u"/>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70000"/>
              <a:buFont typeface="Wingdings" pitchFamily="2" charset="2"/>
              <a:buChar char="u"/>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9pPr>
          </a:lstStyle>
          <a:p>
            <a:pPr algn="ctr" eaLnBrk="1" hangingPunct="1">
              <a:spcBef>
                <a:spcPct val="50000"/>
              </a:spcBef>
              <a:buClrTx/>
              <a:buSzTx/>
              <a:buFontTx/>
              <a:buNone/>
            </a:pPr>
            <a:r>
              <a:rPr lang="en-GB" altLang="en-US" sz="2800" b="1" dirty="0">
                <a:solidFill>
                  <a:srgbClr val="FF0000"/>
                </a:solidFill>
                <a:latin typeface="Times New Roman" pitchFamily="18" charset="0"/>
                <a:cs typeface="Times New Roman" pitchFamily="18" charset="0"/>
              </a:rPr>
              <a:t>CLASSIFICATION OF VIRUSES </a:t>
            </a:r>
            <a:endParaRPr lang="ru-RU" altLang="en-US" sz="2800" b="1" dirty="0">
              <a:solidFill>
                <a:srgbClr val="FF0000"/>
              </a:solidFill>
              <a:latin typeface="Times New Roman" pitchFamily="18" charset="0"/>
              <a:cs typeface="Times New Roman" pitchFamily="18" charset="0"/>
            </a:endParaRPr>
          </a:p>
        </p:txBody>
      </p:sp>
      <p:sp>
        <p:nvSpPr>
          <p:cNvPr id="6147" name="Text Box 3"/>
          <p:cNvSpPr txBox="1">
            <a:spLocks noChangeArrowheads="1"/>
          </p:cNvSpPr>
          <p:nvPr/>
        </p:nvSpPr>
        <p:spPr bwMode="auto">
          <a:xfrm>
            <a:off x="152400" y="1143000"/>
            <a:ext cx="88392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u"/>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lr>
                <a:schemeClr val="tx2"/>
              </a:buClr>
              <a:buSzPct val="70000"/>
              <a:buFont typeface="Wingdings" pitchFamily="2" charset="2"/>
              <a:buChar char="u"/>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70000"/>
              <a:buFont typeface="Wingdings" pitchFamily="2" charset="2"/>
              <a:buChar char="u"/>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9pPr>
          </a:lstStyle>
          <a:p>
            <a:pPr algn="just" eaLnBrk="1" hangingPunct="1">
              <a:spcBef>
                <a:spcPct val="50000"/>
              </a:spcBef>
              <a:buClrTx/>
              <a:buSzTx/>
              <a:buFontTx/>
              <a:buNone/>
            </a:pPr>
            <a:r>
              <a:rPr lang="en-GB" altLang="en-US" sz="2000" dirty="0">
                <a:latin typeface="Times New Roman" pitchFamily="18" charset="0"/>
                <a:cs typeface="Times New Roman" pitchFamily="18" charset="0"/>
              </a:rPr>
              <a:t>(1)  Nucleic acid type: RNA or DNA; single-stranded or double-stranded; strategy of replication. </a:t>
            </a:r>
          </a:p>
          <a:p>
            <a:pPr eaLnBrk="1" hangingPunct="1">
              <a:spcBef>
                <a:spcPct val="50000"/>
              </a:spcBef>
              <a:buClrTx/>
              <a:buSzTx/>
              <a:buFontTx/>
              <a:buNone/>
            </a:pPr>
            <a:r>
              <a:rPr lang="en-GB" altLang="en-US" sz="2000" dirty="0">
                <a:latin typeface="Times New Roman" pitchFamily="18" charset="0"/>
                <a:cs typeface="Times New Roman" pitchFamily="18" charset="0"/>
              </a:rPr>
              <a:t>(2) Size and morphology, including type of symmetry, number of </a:t>
            </a:r>
            <a:r>
              <a:rPr lang="en-GB" altLang="en-US" sz="2000" dirty="0" err="1">
                <a:latin typeface="Times New Roman" pitchFamily="18" charset="0"/>
                <a:cs typeface="Times New Roman" pitchFamily="18" charset="0"/>
              </a:rPr>
              <a:t>capsomeres</a:t>
            </a:r>
            <a:r>
              <a:rPr lang="en-GB" altLang="en-US" sz="2000" dirty="0">
                <a:latin typeface="Times New Roman" pitchFamily="18" charset="0"/>
                <a:cs typeface="Times New Roman" pitchFamily="18" charset="0"/>
              </a:rPr>
              <a:t>, and presence of membranes.  </a:t>
            </a:r>
          </a:p>
          <a:p>
            <a:pPr algn="just" eaLnBrk="1" hangingPunct="1">
              <a:spcBef>
                <a:spcPct val="50000"/>
              </a:spcBef>
              <a:buClrTx/>
              <a:buSzTx/>
              <a:buFontTx/>
              <a:buNone/>
            </a:pPr>
            <a:r>
              <a:rPr lang="en-GB" altLang="en-US" sz="2000" dirty="0">
                <a:latin typeface="Times New Roman" pitchFamily="18" charset="0"/>
                <a:cs typeface="Times New Roman" pitchFamily="18" charset="0"/>
              </a:rPr>
              <a:t>(3) Presence of specific enzymes, particularly RNA and DNA polymerases, and neuraminidase </a:t>
            </a:r>
          </a:p>
          <a:p>
            <a:pPr algn="just" eaLnBrk="1" hangingPunct="1">
              <a:spcBef>
                <a:spcPct val="50000"/>
              </a:spcBef>
              <a:buClrTx/>
              <a:buSzTx/>
              <a:buFontTx/>
              <a:buNone/>
            </a:pPr>
            <a:r>
              <a:rPr lang="en-GB" altLang="en-US" sz="2000" dirty="0">
                <a:latin typeface="Times New Roman" pitchFamily="18" charset="0"/>
                <a:cs typeface="Times New Roman" pitchFamily="18" charset="0"/>
              </a:rPr>
              <a:t>(4) Susceptibility to physical and chemical agents, especially ether.</a:t>
            </a:r>
          </a:p>
          <a:p>
            <a:pPr eaLnBrk="1" hangingPunct="1">
              <a:spcBef>
                <a:spcPct val="50000"/>
              </a:spcBef>
              <a:buClrTx/>
              <a:buSzTx/>
              <a:buFontTx/>
              <a:buNone/>
            </a:pPr>
            <a:r>
              <a:rPr lang="en-GB" altLang="en-US" sz="2000" dirty="0">
                <a:latin typeface="Times New Roman" pitchFamily="18" charset="0"/>
                <a:cs typeface="Times New Roman" pitchFamily="18" charset="0"/>
              </a:rPr>
              <a:t>(5) Immunologic properties.</a:t>
            </a:r>
          </a:p>
          <a:p>
            <a:pPr eaLnBrk="1" hangingPunct="1">
              <a:spcBef>
                <a:spcPct val="50000"/>
              </a:spcBef>
              <a:buClrTx/>
              <a:buSzTx/>
              <a:buFontTx/>
              <a:buNone/>
            </a:pPr>
            <a:r>
              <a:rPr lang="en-GB" altLang="en-US" sz="2000" dirty="0">
                <a:latin typeface="Times New Roman" pitchFamily="18" charset="0"/>
                <a:cs typeface="Times New Roman" pitchFamily="18" charset="0"/>
              </a:rPr>
              <a:t>(6) Natural methods of transmission.</a:t>
            </a:r>
          </a:p>
          <a:p>
            <a:pPr eaLnBrk="1" hangingPunct="1">
              <a:spcBef>
                <a:spcPct val="50000"/>
              </a:spcBef>
              <a:buClrTx/>
              <a:buSzTx/>
              <a:buFontTx/>
              <a:buNone/>
            </a:pPr>
            <a:r>
              <a:rPr lang="en-GB" altLang="en-US" sz="2000" dirty="0">
                <a:latin typeface="Times New Roman" pitchFamily="18" charset="0"/>
                <a:cs typeface="Times New Roman" pitchFamily="18" charset="0"/>
              </a:rPr>
              <a:t>(7) Host, tissue, and cell tropisms.	</a:t>
            </a:r>
          </a:p>
          <a:p>
            <a:pPr eaLnBrk="1" hangingPunct="1">
              <a:spcBef>
                <a:spcPct val="50000"/>
              </a:spcBef>
              <a:buClrTx/>
              <a:buSzTx/>
              <a:buFontTx/>
              <a:buNone/>
            </a:pPr>
            <a:r>
              <a:rPr lang="en-GB" altLang="en-US" sz="2000" dirty="0">
                <a:latin typeface="Times New Roman" pitchFamily="18" charset="0"/>
                <a:cs typeface="Times New Roman" pitchFamily="18" charset="0"/>
              </a:rPr>
              <a:t>(8) Pathology; inclusion body formation.</a:t>
            </a:r>
          </a:p>
          <a:p>
            <a:pPr eaLnBrk="1" hangingPunct="1">
              <a:spcBef>
                <a:spcPct val="50000"/>
              </a:spcBef>
              <a:buClrTx/>
              <a:buSzTx/>
              <a:buFontTx/>
              <a:buNone/>
            </a:pPr>
            <a:r>
              <a:rPr lang="en-GB" altLang="en-US" sz="2000" dirty="0">
                <a:latin typeface="Times New Roman" pitchFamily="18" charset="0"/>
                <a:cs typeface="Times New Roman" pitchFamily="18" charset="0"/>
              </a:rPr>
              <a:t>(9) Symptomatology.</a:t>
            </a:r>
          </a:p>
          <a:p>
            <a:pPr eaLnBrk="1" hangingPunct="1">
              <a:spcBef>
                <a:spcPct val="50000"/>
              </a:spcBef>
              <a:buClrTx/>
              <a:buSzTx/>
              <a:buFontTx/>
              <a:buNone/>
            </a:pPr>
            <a:endParaRPr lang="ru-RU" altLang="en-US" sz="2000" dirty="0">
              <a:latin typeface="Times New Roman" pitchFamily="18" charset="0"/>
            </a:endParaRPr>
          </a:p>
        </p:txBody>
      </p:sp>
    </p:spTree>
    <p:extLst>
      <p:ext uri="{BB962C8B-B14F-4D97-AF65-F5344CB8AC3E}">
        <p14:creationId xmlns:p14="http://schemas.microsoft.com/office/powerpoint/2010/main" val="23196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hlinkClick r:id="rId2" tooltip="International Committee on Taxonomy of Viruses"/>
              </a:rPr>
              <a:t>International Committee on Taxonomy of Viruses</a:t>
            </a:r>
            <a:r>
              <a:rPr lang="en-US" sz="3100" dirty="0" smtClean="0"/>
              <a:t> (</a:t>
            </a:r>
            <a:r>
              <a:rPr lang="en-GB" sz="3100" dirty="0" smtClean="0">
                <a:latin typeface="Times New Roman" pitchFamily="18" charset="0"/>
                <a:cs typeface="Times New Roman" pitchFamily="18" charset="0"/>
              </a:rPr>
              <a:t>ICTV</a:t>
            </a:r>
            <a:r>
              <a:rPr lang="en-US" sz="3100" dirty="0" smtClean="0"/>
              <a:t>)</a:t>
            </a:r>
            <a:br>
              <a:rPr lang="en-US" sz="3100" dirty="0" smtClean="0"/>
            </a:br>
            <a:r>
              <a:rPr lang="en-GB" sz="3100" u="sng" dirty="0" smtClean="0"/>
              <a:t>http://talk.ictvonline.org</a:t>
            </a:r>
            <a:endParaRPr lang="en-GB" sz="3100" u="sng" dirty="0"/>
          </a:p>
        </p:txBody>
      </p:sp>
      <p:sp>
        <p:nvSpPr>
          <p:cNvPr id="3" name="Content Placeholder 2"/>
          <p:cNvSpPr>
            <a:spLocks noGrp="1"/>
          </p:cNvSpPr>
          <p:nvPr>
            <p:ph sz="quarter" idx="1"/>
          </p:nvPr>
        </p:nvSpPr>
        <p:spPr/>
        <p:txBody>
          <a:bodyPr>
            <a:normAutofit fontScale="92500"/>
          </a:bodyPr>
          <a:lstStyle/>
          <a:p>
            <a:r>
              <a:rPr lang="en-GB" sz="2400" dirty="0" smtClean="0"/>
              <a:t>Formed and governed by the Virology Division of the International Union of Microbiological Societies (IUMS),</a:t>
            </a:r>
            <a:r>
              <a:rPr lang="en-US" sz="2400" dirty="0" smtClean="0"/>
              <a:t> established in 1966</a:t>
            </a:r>
            <a:endParaRPr lang="en-GB" sz="2400" dirty="0" smtClean="0"/>
          </a:p>
          <a:p>
            <a:r>
              <a:rPr lang="en-GB" sz="2400" dirty="0" smtClean="0"/>
              <a:t>Update publication on taxonomy at approximately 3-year intervals</a:t>
            </a:r>
          </a:p>
          <a:p>
            <a:pPr>
              <a:buFont typeface="Wingdings" pitchFamily="2" charset="2"/>
              <a:buChar char="Ø"/>
            </a:pPr>
            <a:r>
              <a:rPr lang="en-GB" sz="2400" dirty="0" smtClean="0"/>
              <a:t>develop an internationally agreed taxonomy for viruses</a:t>
            </a:r>
          </a:p>
          <a:p>
            <a:pPr>
              <a:buFont typeface="Wingdings" pitchFamily="2" charset="2"/>
              <a:buChar char="Ø"/>
            </a:pPr>
            <a:r>
              <a:rPr lang="en-GB" sz="2400" dirty="0" smtClean="0"/>
              <a:t>maintain an index of virus names</a:t>
            </a:r>
          </a:p>
          <a:p>
            <a:pPr>
              <a:buFont typeface="Wingdings" pitchFamily="2" charset="2"/>
              <a:buChar char="Ø"/>
            </a:pPr>
            <a:r>
              <a:rPr lang="en-GB" sz="2400" dirty="0" smtClean="0"/>
              <a:t>maintain an ICTV database, that records the data that characterize each named viral taxon, with their common names in all major languages</a:t>
            </a:r>
            <a:endParaRPr lang="en-US" sz="2400" dirty="0" smtClean="0"/>
          </a:p>
          <a:p>
            <a:r>
              <a:rPr lang="en-US" sz="2400" i="1" dirty="0" smtClean="0"/>
              <a:t>A minor point is that names of orders and families are italicized</a:t>
            </a:r>
            <a:r>
              <a:rPr lang="en-US" sz="2400" dirty="0" smtClean="0"/>
              <a:t>, unlike in the International Code of Nomenclature for algae, fungi, and plants and International Code of Zoological Nomenclature.</a:t>
            </a:r>
          </a:p>
          <a:p>
            <a:pPr>
              <a:buFont typeface="Wingdings" pitchFamily="2" charset="2"/>
              <a:buChar char="Ø"/>
            </a:pPr>
            <a:endParaRPr lang="en-GB" sz="2400" dirty="0" smtClean="0"/>
          </a:p>
          <a:p>
            <a:pPr marL="0" indent="0">
              <a:buNone/>
            </a:pPr>
            <a:endParaRPr lang="en-GB" sz="2400" dirty="0" smtClean="0"/>
          </a:p>
        </p:txBody>
      </p:sp>
    </p:spTree>
    <p:extLst>
      <p:ext uri="{BB962C8B-B14F-4D97-AF65-F5344CB8AC3E}">
        <p14:creationId xmlns:p14="http://schemas.microsoft.com/office/powerpoint/2010/main" val="97340432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596</Words>
  <Application>Microsoft Office PowerPoint</Application>
  <PresentationFormat>On-screen Show (4:3)</PresentationFormat>
  <Paragraphs>136</Paragraphs>
  <Slides>19</Slides>
  <Notes>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Waveform</vt:lpstr>
      <vt:lpstr>PowerPoint Presentation</vt:lpstr>
      <vt:lpstr>Symmetry of viruses</vt:lpstr>
      <vt:lpstr>PowerPoint Presentation</vt:lpstr>
      <vt:lpstr>PowerPoint Presentation</vt:lpstr>
      <vt:lpstr>PowerPoint Presentation</vt:lpstr>
      <vt:lpstr>Baltimore classification</vt:lpstr>
      <vt:lpstr>Nomenclature of Viruses How are viruses named?</vt:lpstr>
      <vt:lpstr>PowerPoint Presentation</vt:lpstr>
      <vt:lpstr>International Committee on Taxonomy of Viruses (ICTV) http://talk.ictvonline.org</vt:lpstr>
      <vt:lpstr> International Committee on Taxonomy of Viruses (ICTV)</vt:lpstr>
      <vt:lpstr>PowerPoint Presentation</vt:lpstr>
      <vt:lpstr>BALTIMORE CLASSIFICATION </vt:lpstr>
      <vt:lpstr>BALTIMORE CLASSIFICATION </vt:lpstr>
      <vt:lpstr>Baltimore Classification of Viruses</vt:lpstr>
      <vt:lpstr>HOLMES CLASSIFICATION</vt:lpstr>
      <vt:lpstr>LHT System of Virus Classification</vt:lpstr>
      <vt:lpstr>Terminology and Definition</vt:lpstr>
      <vt:lpstr>PowerPoint Presentation</vt:lpstr>
      <vt:lpstr>STAY BLESSED…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sazan</dc:creator>
  <cp:lastModifiedBy>Ram For Computer</cp:lastModifiedBy>
  <cp:revision>42</cp:revision>
  <dcterms:created xsi:type="dcterms:W3CDTF">2015-10-17T10:52:40Z</dcterms:created>
  <dcterms:modified xsi:type="dcterms:W3CDTF">2018-05-24T07:48:29Z</dcterms:modified>
</cp:coreProperties>
</file>