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notesMasterIdLst>
    <p:notesMasterId r:id="rId15"/>
  </p:notesMasterIdLst>
  <p:sldIdLst>
    <p:sldId id="276" r:id="rId3"/>
    <p:sldId id="288" r:id="rId4"/>
    <p:sldId id="262" r:id="rId5"/>
    <p:sldId id="289" r:id="rId6"/>
    <p:sldId id="264" r:id="rId7"/>
    <p:sldId id="265" r:id="rId8"/>
    <p:sldId id="266" r:id="rId9"/>
    <p:sldId id="267" r:id="rId10"/>
    <p:sldId id="275" r:id="rId11"/>
    <p:sldId id="281" r:id="rId12"/>
    <p:sldId id="284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C124E-C9B1-40F9-9227-2C0CA949D7C1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91ADF-CAFA-4727-9FB4-C2F9F5967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5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D446432-B20C-4232-8A48-0AD67D94F02E}" type="slidenum">
              <a:rPr lang="en-US" altLang="en-US" smtClean="0">
                <a:latin typeface="Tahoma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Tahoma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2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5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34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13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7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7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6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0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2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3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F55BDED-D63A-49A1-ADD3-90CD09617FF2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9ACCE3F-6D62-4D4F-845D-E4EB3F239FD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19800" y="5029200"/>
            <a:ext cx="3124200" cy="1447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 smtClean="0"/>
              <a:t>Viral Replication</a:t>
            </a:r>
            <a:br>
              <a:rPr lang="en-US" altLang="en-US" sz="3200" dirty="0" smtClean="0"/>
            </a:br>
            <a:r>
              <a:rPr lang="en-US" altLang="en-US" sz="2800" dirty="0"/>
              <a:t>5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 Lecture</a:t>
            </a:r>
            <a:br>
              <a:rPr lang="en-US" altLang="en-US" sz="2800" dirty="0" smtClean="0"/>
            </a:br>
            <a:endParaRPr lang="en-US" altLang="en-US" sz="2800" dirty="0" smtClean="0"/>
          </a:p>
        </p:txBody>
      </p:sp>
      <p:pic>
        <p:nvPicPr>
          <p:cNvPr id="9219" name="Picture 14" descr="Image:Epcot07.jpg">
            <a:hlinkClick r:id="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85800"/>
            <a:ext cx="54864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76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1676400" y="228600"/>
            <a:ext cx="5181600" cy="639762"/>
          </a:xfrm>
        </p:spPr>
        <p:txBody>
          <a:bodyPr anchorCtr="0"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600" dirty="0" smtClean="0"/>
              <a:t>Synthesis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914400"/>
            <a:ext cx="8534400" cy="5638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2400" dirty="0" smtClean="0">
                <a:latin typeface="+mj-lt"/>
              </a:rPr>
              <a:t>Free viral nucleic acid exerts control over the host’s synthetic and metabolic machinery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+mj-lt"/>
              </a:rPr>
              <a:t>DNA viruses- enter host cell’s nucleus where they are replicated and assembled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+mj-lt"/>
              </a:rPr>
              <a:t>DNA enters the nucleus and is transcribed into RNA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+mj-lt"/>
              </a:rPr>
              <a:t>The RNA becomes a message for synthesizing viral proteins (translation)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+mj-lt"/>
              </a:rPr>
              <a:t>New DNA is synthesized using host nucleotides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+mj-lt"/>
              </a:rPr>
              <a:t>RNA viruses- replicated and assembled in the cytoplasm</a:t>
            </a:r>
          </a:p>
          <a:p>
            <a:pPr eaLnBrk="1" hangingPunct="1">
              <a:defRPr/>
            </a:pPr>
            <a:r>
              <a:rPr lang="en-US" altLang="en-US" sz="2400" dirty="0" smtClean="0">
                <a:latin typeface="+mj-lt"/>
              </a:rPr>
              <a:t>Protein synthesis-2 types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smtClean="0">
                <a:latin typeface="+mj-lt"/>
              </a:rPr>
              <a:t>       1-structural protein</a:t>
            </a:r>
          </a:p>
          <a:p>
            <a:pPr marL="0" indent="0" eaLnBrk="1" hangingPunct="1">
              <a:buNone/>
              <a:defRPr/>
            </a:pP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smtClean="0">
                <a:latin typeface="+mj-lt"/>
              </a:rPr>
              <a:t>       2-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smtClean="0">
                <a:latin typeface="+mj-lt"/>
              </a:rPr>
              <a:t>Non-structural (enzyme for replication)</a:t>
            </a:r>
          </a:p>
          <a:p>
            <a:pPr>
              <a:defRPr/>
            </a:pPr>
            <a:r>
              <a:rPr lang="en-US" altLang="en-US" sz="2400" dirty="0">
                <a:latin typeface="+mj-lt"/>
              </a:rPr>
              <a:t>Components of capsid synthesis directed by late </a:t>
            </a:r>
            <a:r>
              <a:rPr lang="en-US" altLang="en-US" sz="2400" dirty="0" smtClean="0">
                <a:latin typeface="+mj-lt"/>
              </a:rPr>
              <a:t>genes</a:t>
            </a:r>
            <a:endParaRPr lang="en-US" alt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54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en-US" altLang="en-US" smtClean="0"/>
              <a:t>Assembly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 smtClean="0"/>
              <a:t>Mature virus particles are constructed from the growing pool of </a:t>
            </a:r>
            <a:r>
              <a:rPr lang="en-US" altLang="en-US" dirty="0"/>
              <a:t>parts. Progeny particles assembled by packaging the viral nucleic acid within the capsid </a:t>
            </a:r>
            <a:r>
              <a:rPr lang="en-US" altLang="en-US" dirty="0" smtClean="0"/>
              <a:t>proteins</a:t>
            </a:r>
            <a:endParaRPr lang="en-US" altLang="en-US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en-US" dirty="0" smtClean="0"/>
              <a:t>Assembly of enveloped viruses needs interaction with plasma membrane which has been modified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/>
              <a:t>Naked viruses accumulate in cytoplasm and released during lysis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en-US" altLang="en-US" dirty="0" smtClean="0"/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49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eaLnBrk="1" hangingPunct="1">
              <a:defRPr/>
            </a:pPr>
            <a:r>
              <a:rPr lang="en-US" altLang="en-US" smtClean="0"/>
              <a:t>Release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algn="just" eaLnBrk="1" hangingPunct="1">
              <a:defRPr/>
            </a:pPr>
            <a:r>
              <a:rPr lang="en-US" altLang="en-US" dirty="0" smtClean="0"/>
              <a:t>Non-enveloped and complex viruses are released when the </a:t>
            </a:r>
            <a:r>
              <a:rPr lang="en-US" altLang="en-US" dirty="0" smtClean="0">
                <a:solidFill>
                  <a:srgbClr val="C00000"/>
                </a:solidFill>
              </a:rPr>
              <a:t>cell lyses </a:t>
            </a:r>
            <a:r>
              <a:rPr lang="en-US" altLang="en-US" dirty="0" smtClean="0"/>
              <a:t>or </a:t>
            </a:r>
            <a:r>
              <a:rPr lang="en-US" altLang="en-US" dirty="0" smtClean="0">
                <a:solidFill>
                  <a:srgbClr val="C00000"/>
                </a:solidFill>
              </a:rPr>
              <a:t>rupture</a:t>
            </a:r>
            <a:r>
              <a:rPr lang="en-US" altLang="en-US" dirty="0" smtClean="0"/>
              <a:t>s</a:t>
            </a:r>
          </a:p>
          <a:p>
            <a:pPr algn="just" eaLnBrk="1" hangingPunct="1">
              <a:defRPr/>
            </a:pPr>
            <a:r>
              <a:rPr lang="en-US" altLang="en-US" dirty="0" smtClean="0"/>
              <a:t>Enveloped viruses are liberated by </a:t>
            </a:r>
            <a:r>
              <a:rPr lang="en-US" altLang="en-US" b="1" dirty="0" smtClean="0"/>
              <a:t>budding</a:t>
            </a:r>
            <a:r>
              <a:rPr lang="en-US" altLang="en-US" dirty="0" smtClean="0"/>
              <a:t> or </a:t>
            </a:r>
            <a:r>
              <a:rPr lang="en-US" altLang="en-US" b="1" dirty="0" smtClean="0"/>
              <a:t>exocytosis</a:t>
            </a:r>
            <a:r>
              <a:rPr lang="en-US" altLang="en-US" dirty="0" smtClean="0"/>
              <a:t> </a:t>
            </a:r>
          </a:p>
          <a:p>
            <a:pPr algn="just" eaLnBrk="1" hangingPunct="1">
              <a:defRPr/>
            </a:pPr>
            <a:r>
              <a:rPr lang="en-US" altLang="en-US" dirty="0" smtClean="0"/>
              <a:t>Anywhere from 3,000 to 100,000 </a:t>
            </a:r>
            <a:r>
              <a:rPr lang="en-US" altLang="en-US" dirty="0" err="1" smtClean="0"/>
              <a:t>virions</a:t>
            </a:r>
            <a:r>
              <a:rPr lang="en-US" altLang="en-US" dirty="0" smtClean="0"/>
              <a:t> may be released, depending on the virus</a:t>
            </a:r>
          </a:p>
          <a:p>
            <a:pPr algn="just" eaLnBrk="1" hangingPunct="1">
              <a:defRPr/>
            </a:pPr>
            <a:r>
              <a:rPr lang="en-US" altLang="en-US" dirty="0" smtClean="0"/>
              <a:t>Entire length of cycle- anywhere from 8 to 36 hours</a:t>
            </a:r>
          </a:p>
          <a:p>
            <a:pPr marL="0" indent="0" algn="just" eaLnBrk="1" hangingPunct="1">
              <a:buNone/>
              <a:defRPr/>
            </a:pPr>
            <a:endParaRPr lang="en-US" altLang="en-US" dirty="0" smtClean="0"/>
          </a:p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en-US" dirty="0" smtClean="0">
                <a:solidFill>
                  <a:schemeClr val="accent2"/>
                </a:solidFill>
              </a:rPr>
              <a:t>2 processes of Release:</a:t>
            </a:r>
          </a:p>
          <a:p>
            <a:pPr algn="just">
              <a:buClr>
                <a:schemeClr val="tx1"/>
              </a:buClr>
              <a:buNone/>
            </a:pPr>
            <a:r>
              <a:rPr lang="en-US" altLang="en-US" dirty="0" smtClean="0"/>
              <a:t>	1. Rupture or lysis of cell membrane </a:t>
            </a:r>
          </a:p>
          <a:p>
            <a:pPr algn="just">
              <a:buClr>
                <a:schemeClr val="tx1"/>
              </a:buClr>
              <a:buNone/>
            </a:pPr>
            <a:r>
              <a:rPr lang="en-US" altLang="en-US" dirty="0" smtClean="0"/>
              <a:t>	2. Budding through the outer membrane</a:t>
            </a:r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21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Viral Replication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8307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 Viruses multiply only in living cells (As viruses are obligate intracellular pathogens they cannot replicate without the machinery and metabolism of a host </a:t>
            </a:r>
            <a:r>
              <a:rPr lang="en-US" dirty="0" smtClean="0"/>
              <a:t>cell).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host cell must provide the energy and synthetic machinery and the low-molecular-weight precursors for the synthesis of viral proteins and nucleic acids.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viral nucleic acid carries the genetic specificity to code for all the virus-specific macromolecules in a highly organized </a:t>
            </a:r>
            <a:r>
              <a:rPr lang="en-US" dirty="0" smtClean="0"/>
              <a:t>fashion.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order for a virus to replicate, viral proteins must be synthesized by the host cell protein-synthesizing machinery. Therefore, the virus genome must be able to produce a usable mRNA.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</a:rPr>
              <a:t>Various </a:t>
            </a:r>
            <a:r>
              <a:rPr lang="en-US" dirty="0">
                <a:solidFill>
                  <a:srgbClr val="C00000"/>
                </a:solidFill>
              </a:rPr>
              <a:t>mechanisms have been identified which allow viral RNAs to compete successfully with cellular mRNAs to produce adequate amounts of viral proteins.</a:t>
            </a:r>
          </a:p>
        </p:txBody>
      </p:sp>
    </p:spTree>
    <p:extLst>
      <p:ext uri="{BB962C8B-B14F-4D97-AF65-F5344CB8AC3E}">
        <p14:creationId xmlns:p14="http://schemas.microsoft.com/office/powerpoint/2010/main" val="270428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41910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Two methods of replication: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1.  </a:t>
            </a:r>
            <a:r>
              <a:rPr lang="en-US" sz="2400" u="sng" dirty="0">
                <a:solidFill>
                  <a:srgbClr val="C00000"/>
                </a:solidFill>
              </a:rPr>
              <a:t>Lytic</a:t>
            </a:r>
            <a:r>
              <a:rPr lang="en-US" sz="2400" u="sng" dirty="0" smtClean="0">
                <a:solidFill>
                  <a:srgbClr val="C00000"/>
                </a:solidFill>
              </a:rPr>
              <a:t> Cycle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The virus enters the cell, replicates itself hundreds of times, and then bursts out of the cell, destroying it (</a:t>
            </a:r>
            <a:r>
              <a:rPr lang="en-US" altLang="en-US" sz="2000" dirty="0">
                <a:latin typeface="Times New Roman" pitchFamily="18" charset="0"/>
              </a:rPr>
              <a:t>cell death</a:t>
            </a:r>
            <a:r>
              <a:rPr lang="en-US" sz="2000" dirty="0" smtClean="0"/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2. </a:t>
            </a:r>
            <a:r>
              <a:rPr lang="en-US" sz="2400" u="sng" dirty="0" smtClean="0">
                <a:solidFill>
                  <a:srgbClr val="C00000"/>
                </a:solidFill>
              </a:rPr>
              <a:t>Lysogenic Cycle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altLang="en-US" sz="2000" dirty="0"/>
              <a:t>The viral genome becomes incorporated into the host cell’s DNA. It can remain this way for an extended period. The host cell remain lives.</a:t>
            </a:r>
          </a:p>
        </p:txBody>
      </p:sp>
      <p:pic>
        <p:nvPicPr>
          <p:cNvPr id="5" name="Content Placeholder 3" descr="figure_12_06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94"/>
          <a:stretch/>
        </p:blipFill>
        <p:spPr>
          <a:xfrm>
            <a:off x="4876800" y="1143000"/>
            <a:ext cx="3733800" cy="385424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854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Virus Growth </a:t>
            </a:r>
            <a:r>
              <a:rPr lang="en-US" sz="3100" dirty="0" smtClean="0">
                <a:solidFill>
                  <a:srgbClr val="C00000"/>
                </a:solidFill>
              </a:rPr>
              <a:t>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419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/>
              <a:t>Eclipse phase</a:t>
            </a:r>
            <a:endParaRPr lang="en-US" sz="8000" dirty="0"/>
          </a:p>
          <a:p>
            <a:pPr lvl="0" algn="just"/>
            <a:r>
              <a:rPr lang="en-US" sz="8000" dirty="0"/>
              <a:t>Phase during which the </a:t>
            </a:r>
            <a:r>
              <a:rPr lang="en-US" sz="8000" dirty="0" err="1"/>
              <a:t>virion</a:t>
            </a:r>
            <a:r>
              <a:rPr lang="en-US" sz="8000" dirty="0"/>
              <a:t> has entered the cell and before progeny virus are made. No infectious virus is present during this phase.</a:t>
            </a:r>
          </a:p>
          <a:p>
            <a:pPr marL="0" indent="0" algn="just">
              <a:buNone/>
            </a:pPr>
            <a:r>
              <a:rPr lang="en-US" sz="8000" dirty="0"/>
              <a:t> </a:t>
            </a:r>
          </a:p>
          <a:p>
            <a:pPr lvl="0" algn="just"/>
            <a:r>
              <a:rPr lang="en-US" sz="8000" dirty="0"/>
              <a:t>Period in which virus gains control of host synthetic machinery and produce components required to assemble into virus</a:t>
            </a:r>
          </a:p>
          <a:p>
            <a:pPr marL="0" indent="0" algn="just">
              <a:buNone/>
            </a:pPr>
            <a:r>
              <a:rPr lang="en-US" sz="8000" dirty="0"/>
              <a:t>  </a:t>
            </a:r>
          </a:p>
          <a:p>
            <a:pPr lvl="0" algn="just"/>
            <a:r>
              <a:rPr lang="en-US" sz="8000" dirty="0"/>
              <a:t>Defined as the period between addition of virus and the appearance of assembled virus progeny inside the </a:t>
            </a:r>
            <a:r>
              <a:rPr lang="en-US" sz="8000" dirty="0" smtClean="0"/>
              <a:t>cell</a:t>
            </a:r>
          </a:p>
          <a:p>
            <a:pPr marL="0" indent="0" algn="just">
              <a:buNone/>
            </a:pPr>
            <a:endParaRPr lang="en-US" sz="8000" b="1" dirty="0" smtClean="0"/>
          </a:p>
          <a:p>
            <a:pPr marL="0" indent="0" algn="just">
              <a:buNone/>
            </a:pPr>
            <a:r>
              <a:rPr lang="en-US" sz="8000" b="1" dirty="0" smtClean="0"/>
              <a:t>Latent </a:t>
            </a:r>
            <a:r>
              <a:rPr lang="en-US" sz="8000" b="1" dirty="0"/>
              <a:t>phase </a:t>
            </a:r>
            <a:endParaRPr lang="en-US" sz="8000" dirty="0"/>
          </a:p>
          <a:p>
            <a:pPr lvl="0" algn="just"/>
            <a:r>
              <a:rPr lang="en-US" sz="8000" dirty="0"/>
              <a:t>The period following the eclipse phase from the time of disappearance of the infecting virus to the appearance of infectious virus in the surroundings virus are internal and must be </a:t>
            </a:r>
            <a:r>
              <a:rPr lang="en-US" sz="8000" dirty="0" smtClean="0"/>
              <a:t>released.</a:t>
            </a:r>
            <a:endParaRPr lang="en-US" sz="8000" dirty="0"/>
          </a:p>
          <a:p>
            <a:pPr marL="0" lvl="0" indent="0">
              <a:buNone/>
            </a:pPr>
            <a:r>
              <a:rPr lang="en-US" sz="8000" dirty="0" smtClean="0"/>
              <a:t> 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103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LYTIC INFECTION (</a:t>
            </a:r>
            <a:r>
              <a:rPr lang="en-US" altLang="en-US" sz="2800" dirty="0"/>
              <a:t>Multiplication Cycles in Animal Viruses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1775" cy="4525963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Times New Roman"/>
              </a:rPr>
              <a:t>For animal viruses, there are six steps in lytic infection:</a:t>
            </a:r>
          </a:p>
          <a:p>
            <a:pPr marL="640080" lvl="1" indent="-246888">
              <a:buFont typeface="Arial" pitchFamily="34" charset="0"/>
              <a:buChar char="•"/>
              <a:defRPr/>
            </a:pPr>
            <a:r>
              <a:rPr lang="en-US" sz="3200" dirty="0">
                <a:latin typeface="Times New Roman"/>
              </a:rPr>
              <a:t>Attachment (</a:t>
            </a:r>
            <a:r>
              <a:rPr lang="en-US" altLang="en-US" sz="3200" dirty="0">
                <a:latin typeface="Times New Roman"/>
              </a:rPr>
              <a:t>Adsorption</a:t>
            </a:r>
            <a:r>
              <a:rPr lang="en-US" sz="3200" dirty="0">
                <a:latin typeface="Times New Roman"/>
              </a:rPr>
              <a:t>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Times New Roman"/>
              </a:rPr>
              <a:t>Penetration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err="1">
                <a:latin typeface="Times New Roman"/>
              </a:rPr>
              <a:t>Uncoating</a:t>
            </a:r>
            <a:endParaRPr lang="en-US" sz="3200" dirty="0">
              <a:latin typeface="Times New Roman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Times New Roman"/>
              </a:rPr>
              <a:t>Biosynthesis</a:t>
            </a:r>
          </a:p>
          <a:p>
            <a:pPr marL="393192" lvl="1" indent="0">
              <a:buNone/>
              <a:defRPr/>
            </a:pPr>
            <a:r>
              <a:rPr lang="en-US" sz="3200" dirty="0">
                <a:latin typeface="Times New Roman"/>
              </a:rPr>
              <a:t>1- </a:t>
            </a:r>
            <a:r>
              <a:rPr lang="en-US" altLang="en-US" sz="3200" dirty="0">
                <a:latin typeface="Times New Roman"/>
              </a:rPr>
              <a:t>Early viral mRNA synthesis</a:t>
            </a:r>
          </a:p>
          <a:p>
            <a:pPr marL="393192" lvl="1" indent="0">
              <a:buNone/>
              <a:defRPr/>
            </a:pPr>
            <a:r>
              <a:rPr lang="en-US" sz="3200" dirty="0">
                <a:latin typeface="Times New Roman"/>
              </a:rPr>
              <a:t>2- </a:t>
            </a:r>
            <a:r>
              <a:rPr lang="en-US" altLang="en-US" sz="3200" dirty="0">
                <a:latin typeface="Times New Roman"/>
              </a:rPr>
              <a:t>Early viral protein synthesis</a:t>
            </a:r>
          </a:p>
          <a:p>
            <a:pPr marL="393192" lvl="1" indent="0">
              <a:buNone/>
              <a:defRPr/>
            </a:pPr>
            <a:r>
              <a:rPr lang="en-US" sz="3200" dirty="0">
                <a:latin typeface="Times New Roman"/>
              </a:rPr>
              <a:t>3- </a:t>
            </a:r>
            <a:r>
              <a:rPr lang="en-US" altLang="en-US" sz="3200" dirty="0">
                <a:latin typeface="Times New Roman"/>
              </a:rPr>
              <a:t>Viral genome replication</a:t>
            </a:r>
          </a:p>
          <a:p>
            <a:pPr marL="393192" lvl="1" indent="0">
              <a:buNone/>
              <a:defRPr/>
            </a:pPr>
            <a:r>
              <a:rPr lang="en-US" sz="3200" dirty="0">
                <a:latin typeface="Times New Roman"/>
              </a:rPr>
              <a:t>4- </a:t>
            </a:r>
            <a:r>
              <a:rPr lang="en-US" altLang="en-US" sz="3200" dirty="0">
                <a:latin typeface="Times New Roman"/>
              </a:rPr>
              <a:t>Late viral mRNA synthesis</a:t>
            </a:r>
          </a:p>
          <a:p>
            <a:pPr marL="393192" lvl="1" indent="0">
              <a:buNone/>
              <a:defRPr/>
            </a:pPr>
            <a:r>
              <a:rPr lang="en-US" sz="3200" dirty="0">
                <a:latin typeface="Times New Roman"/>
              </a:rPr>
              <a:t>5- </a:t>
            </a:r>
            <a:r>
              <a:rPr lang="en-US" altLang="en-US" sz="3200" dirty="0">
                <a:latin typeface="Times New Roman"/>
              </a:rPr>
              <a:t>Late viral protein synthesis</a:t>
            </a:r>
            <a:endParaRPr lang="en-US" sz="3200" dirty="0">
              <a:latin typeface="Times New Roman"/>
            </a:endParaRPr>
          </a:p>
          <a:p>
            <a:pPr marL="640080" lvl="1" indent="-246888">
              <a:buFont typeface="Arial" pitchFamily="34" charset="0"/>
              <a:buChar char="•"/>
              <a:defRPr/>
            </a:pPr>
            <a:r>
              <a:rPr lang="en-US" sz="3200" dirty="0">
                <a:latin typeface="Times New Roman"/>
              </a:rPr>
              <a:t>Maturation (</a:t>
            </a:r>
            <a:r>
              <a:rPr lang="en-US" altLang="en-US" sz="3200" dirty="0">
                <a:latin typeface="Times New Roman"/>
              </a:rPr>
              <a:t>Assembly</a:t>
            </a:r>
            <a:r>
              <a:rPr lang="en-US" sz="3200" dirty="0">
                <a:latin typeface="Times New Roman"/>
              </a:rPr>
              <a:t>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Times New Roman"/>
              </a:rPr>
              <a:t>Release</a:t>
            </a:r>
          </a:p>
        </p:txBody>
      </p:sp>
    </p:spTree>
    <p:extLst>
      <p:ext uri="{BB962C8B-B14F-4D97-AF65-F5344CB8AC3E}">
        <p14:creationId xmlns:p14="http://schemas.microsoft.com/office/powerpoint/2010/main" val="33479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52400"/>
            <a:ext cx="35052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Attachment (Adsorption)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610600" cy="579120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recognition &amp; attachment to specific  host receptor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determines the host range of the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virus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Receptor sites:</a:t>
            </a:r>
          </a:p>
          <a:p>
            <a:pPr lvl="1" eaLnBrk="1" hangingPunct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Specific surface structures on host to which viruses attach</a:t>
            </a:r>
          </a:p>
          <a:p>
            <a:pPr lvl="1" eaLnBrk="1" hangingPunct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Can be proteins, lipopolysaccharides,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techoic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acids, etc.</a:t>
            </a:r>
            <a:endParaRPr lang="en-IN" alt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altLang="en-US" sz="2400" dirty="0">
                <a:latin typeface="Times New Roman" pitchFamily="18" charset="0"/>
                <a:cs typeface="Times New Roman" pitchFamily="18" charset="0"/>
              </a:rPr>
              <a:t> Viruses typically can only infect a limited number of hosts (also known as host range). The "lock and key" 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Does not require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energy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Clr>
                <a:schemeClr val="tx1"/>
              </a:buClr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	&gt; HIV – CD4 + T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cells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	&gt; HSV-1 – fibroblast growth factor receptor</a:t>
            </a:r>
          </a:p>
          <a:p>
            <a:pPr marL="914400" lvl="2" indent="0">
              <a:lnSpc>
                <a:spcPct val="150000"/>
              </a:lnSpc>
              <a:buNone/>
            </a:pPr>
            <a:endParaRPr lang="en-US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32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cow95289_06_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0"/>
          <a:stretch/>
        </p:blipFill>
        <p:spPr bwMode="auto">
          <a:xfrm>
            <a:off x="838200" y="914400"/>
            <a:ext cx="7696200" cy="480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2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2819400" y="274638"/>
            <a:ext cx="3124200" cy="792162"/>
          </a:xfrm>
        </p:spPr>
        <p:txBody>
          <a:bodyPr anchorCtr="0">
            <a:normAutofit/>
          </a:bodyPr>
          <a:lstStyle/>
          <a:p>
            <a:pPr eaLnBrk="1" hangingPunct="1">
              <a:defRPr/>
            </a:pPr>
            <a:r>
              <a:rPr lang="en-US" altLang="en-US" sz="3600" dirty="0" smtClean="0"/>
              <a:t>Penetration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295400"/>
            <a:ext cx="8763000" cy="5029200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r>
              <a:rPr lang="en-US" altLang="en-US" sz="9600" dirty="0"/>
              <a:t>Flexible cell membrane of the host is penetrated by the whole virus or its nucleic acid</a:t>
            </a:r>
          </a:p>
          <a:p>
            <a:pPr marL="342900" lvl="1" indent="-342900">
              <a:lnSpc>
                <a:spcPct val="17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9600" dirty="0"/>
              <a:t>energy-dependent step </a:t>
            </a:r>
          </a:p>
          <a:p>
            <a:pPr marL="342900" lvl="1" indent="-342900">
              <a:lnSpc>
                <a:spcPct val="17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9600" dirty="0"/>
              <a:t>Temperature-dependent step (37 </a:t>
            </a:r>
            <a:r>
              <a:rPr lang="en-US" altLang="en-US" sz="9600" dirty="0" smtClean="0"/>
              <a:t>°C)</a:t>
            </a:r>
          </a:p>
          <a:p>
            <a:pPr marL="342900" lvl="1" indent="-342900">
              <a:lnSpc>
                <a:spcPct val="17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9600" dirty="0" smtClean="0"/>
              <a:t>3 </a:t>
            </a:r>
            <a:r>
              <a:rPr lang="en-US" altLang="en-US" sz="9600" dirty="0"/>
              <a:t>mechanisms</a:t>
            </a:r>
          </a:p>
          <a:p>
            <a:pPr lvl="2">
              <a:lnSpc>
                <a:spcPct val="170000"/>
              </a:lnSpc>
              <a:buFontTx/>
              <a:buChar char="-"/>
            </a:pPr>
            <a:r>
              <a:rPr lang="en-US" altLang="en-US" sz="9600" dirty="0" smtClean="0"/>
              <a:t>endocytosis </a:t>
            </a:r>
            <a:r>
              <a:rPr lang="en-US" altLang="en-US" sz="9600" dirty="0"/>
              <a:t>; entire virus engulfed by the cell and enclosed in a vacuole or </a:t>
            </a:r>
            <a:r>
              <a:rPr lang="en-US" altLang="en-US" sz="9600" dirty="0" smtClean="0"/>
              <a:t>vesicle</a:t>
            </a:r>
          </a:p>
          <a:p>
            <a:pPr lvl="2">
              <a:lnSpc>
                <a:spcPct val="170000"/>
              </a:lnSpc>
              <a:buFontTx/>
              <a:buChar char="-"/>
            </a:pPr>
            <a:r>
              <a:rPr lang="en-US" altLang="en-US" sz="9600" dirty="0" smtClean="0"/>
              <a:t>fusion </a:t>
            </a:r>
            <a:r>
              <a:rPr lang="en-US" altLang="en-US" sz="9600" dirty="0"/>
              <a:t>of virus envelope with cell membrane</a:t>
            </a:r>
          </a:p>
          <a:p>
            <a:pPr lvl="2">
              <a:lnSpc>
                <a:spcPct val="170000"/>
              </a:lnSpc>
              <a:buFontTx/>
              <a:buChar char="-"/>
            </a:pPr>
            <a:r>
              <a:rPr lang="en-US" altLang="en-US" sz="9600" dirty="0"/>
              <a:t>Direct Penetration (</a:t>
            </a:r>
            <a:r>
              <a:rPr lang="en-US" altLang="en-US" sz="9600" dirty="0" err="1"/>
              <a:t>viropexis</a:t>
            </a:r>
            <a:r>
              <a:rPr lang="en-US" altLang="en-US" sz="9600" dirty="0"/>
              <a:t>)</a:t>
            </a:r>
          </a:p>
          <a:p>
            <a:pPr marL="914400" lvl="2" indent="0">
              <a:lnSpc>
                <a:spcPct val="170000"/>
              </a:lnSpc>
              <a:buNone/>
            </a:pPr>
            <a:endParaRPr lang="en-US" altLang="en-US" sz="9600" dirty="0"/>
          </a:p>
          <a:p>
            <a:pPr marL="457200" lvl="1" indent="0">
              <a:lnSpc>
                <a:spcPct val="170000"/>
              </a:lnSpc>
              <a:buNone/>
            </a:pPr>
            <a:endParaRPr lang="en-US" altLang="en-US" sz="9600" dirty="0"/>
          </a:p>
          <a:p>
            <a:pPr lvl="1">
              <a:lnSpc>
                <a:spcPct val="90000"/>
              </a:lnSpc>
            </a:pPr>
            <a:endParaRPr lang="en-US" altLang="en-US" sz="64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en-US" altLang="en-US" sz="6400" dirty="0" smtClean="0"/>
          </a:p>
          <a:p>
            <a:pPr marL="0" indent="0">
              <a:buClr>
                <a:schemeClr val="tx1"/>
              </a:buClr>
              <a:buNone/>
            </a:pPr>
            <a:endParaRPr lang="en-US" altLang="en-US" sz="6400" dirty="0" smtClean="0"/>
          </a:p>
          <a:p>
            <a:pPr marL="0" indent="0">
              <a:buClr>
                <a:schemeClr val="tx1"/>
              </a:buClr>
              <a:buNone/>
            </a:pPr>
            <a:endParaRPr lang="en-US" altLang="en-US" sz="64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en-US" altLang="en-US" sz="24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400" dirty="0" smtClean="0"/>
          </a:p>
          <a:p>
            <a:pPr marL="914400" lvl="2" indent="0">
              <a:buNone/>
            </a:pPr>
            <a:endParaRPr lang="en-US" altLang="en-US" sz="2800" dirty="0" smtClean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19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43000"/>
            <a:ext cx="6019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j-lt"/>
              </a:rPr>
              <a:t>Release of Genome= (</a:t>
            </a:r>
            <a:r>
              <a:rPr lang="en-US" altLang="en-US" sz="2400" dirty="0" err="1" smtClean="0">
                <a:latin typeface="+mj-lt"/>
              </a:rPr>
              <a:t>uncoating</a:t>
            </a:r>
            <a:r>
              <a:rPr lang="en-US" altLang="en-US" sz="2400" dirty="0" smtClean="0">
                <a:latin typeface="+mj-lt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+mj-lt"/>
              </a:rPr>
              <a:t>Cell </a:t>
            </a:r>
            <a:r>
              <a:rPr lang="en-US" altLang="en-US" sz="2400" dirty="0">
                <a:latin typeface="+mj-lt"/>
              </a:rPr>
              <a:t>Enzymes (lysosomes) in the vacuole dissolve the envelope and </a:t>
            </a:r>
            <a:r>
              <a:rPr lang="en-US" altLang="en-US" sz="2400" dirty="0" smtClean="0">
                <a:latin typeface="+mj-lt"/>
              </a:rPr>
              <a:t>capsid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altLang="en-US" sz="2400" dirty="0" err="1" smtClean="0">
                <a:latin typeface="+mj-lt"/>
              </a:rPr>
              <a:t>virion</a:t>
            </a:r>
            <a:r>
              <a:rPr lang="en-US" altLang="en-US" sz="2400" dirty="0" smtClean="0">
                <a:latin typeface="+mj-lt"/>
              </a:rPr>
              <a:t> </a:t>
            </a:r>
            <a:r>
              <a:rPr lang="en-US" altLang="en-US" sz="2400" dirty="0">
                <a:latin typeface="+mj-lt"/>
              </a:rPr>
              <a:t>can no longer be detected; known as the “</a:t>
            </a:r>
            <a:r>
              <a:rPr lang="en-US" alt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eclipse period</a:t>
            </a:r>
            <a:r>
              <a:rPr lang="en-US" altLang="en-US" sz="2400" dirty="0">
                <a:latin typeface="+mj-lt"/>
              </a:rPr>
              <a:t>”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2933700" y="265611"/>
            <a:ext cx="3276600" cy="838200"/>
          </a:xfrm>
        </p:spPr>
        <p:txBody>
          <a:bodyPr anchorCtr="0">
            <a:normAutofit/>
          </a:bodyPr>
          <a:lstStyle/>
          <a:p>
            <a:pPr eaLnBrk="1" hangingPunct="1">
              <a:defRPr/>
            </a:pPr>
            <a:r>
              <a:rPr lang="en-US" altLang="en-US" sz="2800" dirty="0" err="1" smtClean="0"/>
              <a:t>Uncoating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409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940</TotalTime>
  <Words>630</Words>
  <Application>Microsoft Office PowerPoint</Application>
  <PresentationFormat>On-screen Show (4:3)</PresentationFormat>
  <Paragraphs>95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Perspective</vt:lpstr>
      <vt:lpstr>Viral Replication 5th  Lecture </vt:lpstr>
      <vt:lpstr>Viral Replication</vt:lpstr>
      <vt:lpstr>PowerPoint Presentation</vt:lpstr>
      <vt:lpstr>Virus Growth Phases</vt:lpstr>
      <vt:lpstr>LYTIC INFECTION (Multiplication Cycles in Animal Viruses)</vt:lpstr>
      <vt:lpstr>Attachment (Adsorption)</vt:lpstr>
      <vt:lpstr>PowerPoint Presentation</vt:lpstr>
      <vt:lpstr>Penetration</vt:lpstr>
      <vt:lpstr>Uncoating</vt:lpstr>
      <vt:lpstr>Synthesis </vt:lpstr>
      <vt:lpstr>Assembly</vt:lpstr>
      <vt:lpstr>Release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Baltimore classification</dc:title>
  <dc:creator>sazan</dc:creator>
  <cp:lastModifiedBy>Ram For Computer</cp:lastModifiedBy>
  <cp:revision>39</cp:revision>
  <dcterms:created xsi:type="dcterms:W3CDTF">2015-10-27T15:20:39Z</dcterms:created>
  <dcterms:modified xsi:type="dcterms:W3CDTF">2018-05-24T08:04:44Z</dcterms:modified>
</cp:coreProperties>
</file>