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F8B3A-D1A2-4C62-A44C-429ECC338AE3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8E8E1-03C4-491E-99ED-CC5275B78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2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0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3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1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9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5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3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5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3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0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Survey of DNA Viruses</a:t>
            </a:r>
          </a:p>
        </p:txBody>
      </p:sp>
    </p:spTree>
    <p:extLst>
      <p:ext uri="{BB962C8B-B14F-4D97-AF65-F5344CB8AC3E}">
        <p14:creationId xmlns:p14="http://schemas.microsoft.com/office/powerpoint/2010/main" val="1643516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Varicella-Zoster Virus (VZV)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5486400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/>
              <a:t>Causes </a:t>
            </a:r>
            <a:r>
              <a:rPr lang="en-US" altLang="en-US" sz="2400" dirty="0" smtClean="0">
                <a:solidFill>
                  <a:srgbClr val="FF0000"/>
                </a:solidFill>
              </a:rPr>
              <a:t>chickenpox</a:t>
            </a:r>
            <a:r>
              <a:rPr lang="en-US" altLang="en-US" sz="2400" dirty="0" smtClean="0"/>
              <a:t> and </a:t>
            </a:r>
            <a:r>
              <a:rPr lang="en-US" altLang="en-US" sz="2400" dirty="0" smtClean="0">
                <a:solidFill>
                  <a:srgbClr val="FF0000"/>
                </a:solidFill>
              </a:rPr>
              <a:t>shingles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/>
              <a:t>Humans only natural host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/>
              <a:t>Transmitted by respiratory droplets and contact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/>
              <a:t>Primary infection – chickenpox – characteristic </a:t>
            </a:r>
            <a:r>
              <a:rPr lang="en-US" altLang="en-US" sz="2400" dirty="0" smtClean="0">
                <a:solidFill>
                  <a:srgbClr val="FF0000"/>
                </a:solidFill>
              </a:rPr>
              <a:t>vesicles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/>
              <a:t>Virus enters neurons and remains latent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/>
              <a:t>Later, reactivation of the virus results in shingles with vesicles localized to distinctive areas, </a:t>
            </a:r>
            <a:r>
              <a:rPr lang="en-US" altLang="en-US" sz="2400" dirty="0" smtClean="0">
                <a:solidFill>
                  <a:srgbClr val="FF0000"/>
                </a:solidFill>
              </a:rPr>
              <a:t>dermatomes</a:t>
            </a:r>
            <a:r>
              <a:rPr lang="en-US" altLang="en-US" sz="2400" dirty="0" smtClean="0"/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/>
              <a:t>More common in older patients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/>
              <a:t>Treatment: treat symptoms in uncomplicated infections; acyclovir, </a:t>
            </a:r>
            <a:r>
              <a:rPr lang="en-US" altLang="en-US" sz="2400" dirty="0" err="1" smtClean="0"/>
              <a:t>famciclovir</a:t>
            </a:r>
            <a:r>
              <a:rPr lang="en-US" altLang="en-US" sz="2400" dirty="0" smtClean="0"/>
              <a:t>, interferon for systemic disease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/>
              <a:t>Live attenuated vaccine for chickenpox and shingles</a:t>
            </a:r>
          </a:p>
        </p:txBody>
      </p:sp>
    </p:spTree>
    <p:extLst>
      <p:ext uri="{BB962C8B-B14F-4D97-AF65-F5344CB8AC3E}">
        <p14:creationId xmlns:p14="http://schemas.microsoft.com/office/powerpoint/2010/main" val="35500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zan\Desktop\nrmicro3215-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76"/>
          <a:stretch/>
        </p:blipFill>
        <p:spPr bwMode="auto">
          <a:xfrm>
            <a:off x="457200" y="762001"/>
            <a:ext cx="8458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71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6" t="5423" b="37509"/>
          <a:stretch/>
        </p:blipFill>
        <p:spPr bwMode="auto">
          <a:xfrm>
            <a:off x="5226577" y="404948"/>
            <a:ext cx="3688823" cy="538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" r="75752" b="12391"/>
          <a:stretch/>
        </p:blipFill>
        <p:spPr bwMode="auto">
          <a:xfrm>
            <a:off x="838200" y="426719"/>
            <a:ext cx="3429000" cy="54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139934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 Chicken pox                                                                            (B) Zoster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7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97346"/>
            <a:ext cx="4572000" cy="63248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/>
              <a:t>Herpesviruses</a:t>
            </a:r>
            <a:r>
              <a:rPr lang="en-US" b="1" dirty="0" smtClean="0"/>
              <a:t> (</a:t>
            </a:r>
            <a:r>
              <a:rPr lang="en-US" altLang="en-US" dirty="0" smtClean="0"/>
              <a:t>Persistent Human Viruses</a:t>
            </a:r>
            <a:r>
              <a:rPr lang="en-US" b="1" dirty="0" smtClean="0"/>
              <a:t>)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1- Large family of viruses 150–200 nm in diameter.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2-The </a:t>
            </a:r>
            <a:r>
              <a:rPr lang="en-US" dirty="0" err="1"/>
              <a:t>nucleocapsid</a:t>
            </a:r>
            <a:r>
              <a:rPr lang="en-US" dirty="0"/>
              <a:t> is 100 nm in diameter, with </a:t>
            </a:r>
            <a:r>
              <a:rPr lang="en-US" dirty="0">
                <a:solidFill>
                  <a:srgbClr val="FF0000"/>
                </a:solidFill>
              </a:rPr>
              <a:t>cubic symmetry </a:t>
            </a:r>
            <a:r>
              <a:rPr lang="en-US" dirty="0"/>
              <a:t>and 162 </a:t>
            </a:r>
            <a:r>
              <a:rPr lang="en-US" dirty="0" err="1"/>
              <a:t>capsomeres</a:t>
            </a:r>
            <a:r>
              <a:rPr lang="en-US" dirty="0"/>
              <a:t>, surrounded by a lipid-containing envelope.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3-The genome is linear, double-stranded DNA, 125–240 </a:t>
            </a:r>
            <a:r>
              <a:rPr lang="en-US" dirty="0" err="1"/>
              <a:t>kbp</a:t>
            </a:r>
            <a:r>
              <a:rPr lang="en-US" dirty="0"/>
              <a:t> in size. The presence of terminal and internal reiterated sequences results in several isomeric forms of genomic DNA.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 4-Virions contain over 30 proteins.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5-Latent infections may last for the life span of the host, usually in </a:t>
            </a:r>
            <a:r>
              <a:rPr lang="en-US" dirty="0" err="1">
                <a:solidFill>
                  <a:srgbClr val="FF0000"/>
                </a:solidFill>
              </a:rPr>
              <a:t>ganglial</a:t>
            </a:r>
            <a:r>
              <a:rPr lang="en-US" dirty="0">
                <a:solidFill>
                  <a:srgbClr val="FF0000"/>
                </a:solidFill>
              </a:rPr>
              <a:t> or </a:t>
            </a:r>
            <a:r>
              <a:rPr lang="en-US" dirty="0" err="1">
                <a:solidFill>
                  <a:srgbClr val="FF0000"/>
                </a:solidFill>
              </a:rPr>
              <a:t>lymphoblastoid</a:t>
            </a:r>
            <a:r>
              <a:rPr lang="en-US" dirty="0">
                <a:solidFill>
                  <a:srgbClr val="FF0000"/>
                </a:solidFill>
              </a:rPr>
              <a:t> cells. </a:t>
            </a:r>
            <a:endParaRPr lang="en-US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/>
              <a:t>6- </a:t>
            </a:r>
            <a:r>
              <a:rPr lang="en-US" altLang="en-US" dirty="0" smtClean="0"/>
              <a:t>Replicates within nucleus</a:t>
            </a:r>
          </a:p>
        </p:txBody>
      </p:sp>
      <p:pic>
        <p:nvPicPr>
          <p:cNvPr id="5" name="Picture 2" descr="C:\Users\sazan\Desktop\herpes-simplex-virus-diagr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4"/>
          <a:stretch/>
        </p:blipFill>
        <p:spPr bwMode="auto">
          <a:xfrm>
            <a:off x="5076056" y="164364"/>
            <a:ext cx="3788941" cy="36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6" t="13467" r="1286" b="17146"/>
          <a:stretch/>
        </p:blipFill>
        <p:spPr bwMode="auto">
          <a:xfrm>
            <a:off x="5319373" y="3618826"/>
            <a:ext cx="3545624" cy="304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89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980728"/>
            <a:ext cx="8352928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6- Clinical complications of latency and recurrent infections become more severe with advancing age, cancer chemotherapy, or other conditions that compromise the immune defenses.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Human </a:t>
            </a:r>
            <a:r>
              <a:rPr lang="en-US" dirty="0" err="1" smtClean="0"/>
              <a:t>herpesviruses</a:t>
            </a:r>
            <a:r>
              <a:rPr lang="en-US" dirty="0" smtClean="0"/>
              <a:t> include:-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erpes simplex types 1 and 2 (oral and genital lesions)</a:t>
            </a:r>
          </a:p>
          <a:p>
            <a:pPr>
              <a:lnSpc>
                <a:spcPct val="150000"/>
              </a:lnSpc>
            </a:pPr>
            <a:r>
              <a:rPr lang="en-US" dirty="0"/>
              <a:t>V</a:t>
            </a:r>
            <a:r>
              <a:rPr lang="en-US" dirty="0" smtClean="0"/>
              <a:t>aricella-zoster virus (chickenpox and shingles) </a:t>
            </a:r>
          </a:p>
          <a:p>
            <a:pPr>
              <a:lnSpc>
                <a:spcPct val="150000"/>
              </a:lnSpc>
            </a:pPr>
            <a:r>
              <a:rPr lang="en-US" dirty="0"/>
              <a:t>C</a:t>
            </a:r>
            <a:r>
              <a:rPr lang="en-US" dirty="0" smtClean="0"/>
              <a:t>ytomegalovirus, Epstein-Barr virus (infectious mononucleosis)</a:t>
            </a:r>
          </a:p>
          <a:p>
            <a:pPr>
              <a:lnSpc>
                <a:spcPct val="150000"/>
              </a:lnSpc>
            </a:pPr>
            <a:r>
              <a:rPr lang="en-US" dirty="0"/>
              <a:t>H</a:t>
            </a:r>
            <a:r>
              <a:rPr lang="en-US" dirty="0" smtClean="0"/>
              <a:t>uman </a:t>
            </a:r>
            <a:r>
              <a:rPr lang="en-US" dirty="0" err="1" smtClean="0"/>
              <a:t>herpesviruses</a:t>
            </a:r>
            <a:r>
              <a:rPr lang="en-US" dirty="0" smtClean="0"/>
              <a:t> 6 and 7 (T </a:t>
            </a:r>
            <a:r>
              <a:rPr lang="en-US" dirty="0" err="1" smtClean="0"/>
              <a:t>lymphotropic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H</a:t>
            </a:r>
            <a:r>
              <a:rPr lang="en-US" dirty="0" smtClean="0"/>
              <a:t>uman </a:t>
            </a:r>
            <a:r>
              <a:rPr lang="en-US" dirty="0" err="1" smtClean="0"/>
              <a:t>herpesvirus</a:t>
            </a:r>
            <a:r>
              <a:rPr lang="en-US" dirty="0" smtClean="0"/>
              <a:t> 8 (associated with Kaposi's sarcoma).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Other </a:t>
            </a:r>
            <a:r>
              <a:rPr lang="en-US" dirty="0" err="1" smtClean="0"/>
              <a:t>herpesviruses</a:t>
            </a:r>
            <a:r>
              <a:rPr lang="en-US" dirty="0" smtClean="0"/>
              <a:t> occur in many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5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Herpes Simplex Viruses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4758680" cy="3493368"/>
          </a:xfrm>
        </p:spPr>
        <p:txBody>
          <a:bodyPr>
            <a:normAutofit fontScale="92500" lnSpcReduction="20000"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endParaRPr lang="en-US" altLang="en-US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dirty="0" smtClean="0"/>
              <a:t>HSV-1- usually lesions on the oropharynx, cold sores, fever blisters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altLang="en-US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dirty="0" smtClean="0"/>
              <a:t>HSV-2 - lesions on the genitalia, possibly oral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dirty="0" smtClean="0"/>
              <a:t>occurs in ages 14-29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dirty="0" smtClean="0"/>
              <a:t>can be spread without visible lesions</a:t>
            </a:r>
          </a:p>
        </p:txBody>
      </p:sp>
      <p:pic>
        <p:nvPicPr>
          <p:cNvPr id="4" name="Picture 2" descr="C:\Users\sazan\Desktop\herp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129736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zan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129736" cy="211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Epidemiology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4535016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altLang="en-US" sz="2000" b="1" dirty="0" smtClean="0"/>
              <a:t>Transmission by direct exposure to secretions containing the virus; active lesions most significant source; genital herpes can be transmitted in the absence of lesions</a:t>
            </a:r>
          </a:p>
          <a:p>
            <a:pPr marL="0" indent="0" algn="just" eaLnBrk="1" hangingPunct="1">
              <a:buFontTx/>
              <a:buNone/>
              <a:defRPr/>
            </a:pPr>
            <a:endParaRPr lang="en-US" altLang="en-US" sz="2000" b="1" dirty="0" smtClean="0"/>
          </a:p>
          <a:p>
            <a:pPr algn="just" eaLnBrk="1" hangingPunct="1">
              <a:defRPr/>
            </a:pPr>
            <a:r>
              <a:rPr lang="en-US" altLang="en-US" sz="2000" b="1" dirty="0" smtClean="0"/>
              <a:t>HSV multiplies in sensory neurons, moves to ganglia</a:t>
            </a:r>
          </a:p>
          <a:p>
            <a:pPr lvl="1" algn="just" eaLnBrk="1" hangingPunct="1">
              <a:defRPr/>
            </a:pPr>
            <a:r>
              <a:rPr lang="en-US" altLang="en-US" sz="2000" b="1" dirty="0" smtClean="0"/>
              <a:t>HSV-1 enters 5</a:t>
            </a:r>
            <a:r>
              <a:rPr lang="en-US" altLang="en-US" sz="2000" b="1" baseline="30000" dirty="0" smtClean="0"/>
              <a:t>th</a:t>
            </a:r>
            <a:r>
              <a:rPr lang="en-US" altLang="en-US" sz="2000" b="1" dirty="0" smtClean="0"/>
              <a:t> cranial nerve</a:t>
            </a:r>
          </a:p>
          <a:p>
            <a:pPr lvl="1" algn="just" eaLnBrk="1" hangingPunct="1">
              <a:defRPr/>
            </a:pPr>
            <a:r>
              <a:rPr lang="en-US" altLang="en-US" sz="2000" b="1" dirty="0" smtClean="0"/>
              <a:t>HSV-2 enters lumbosacral spinal nerve trunk ganglia</a:t>
            </a:r>
          </a:p>
          <a:p>
            <a:pPr marL="457200" lvl="1" indent="0" algn="just" eaLnBrk="1" hangingPunct="1">
              <a:buFontTx/>
              <a:buNone/>
              <a:defRPr/>
            </a:pPr>
            <a:endParaRPr lang="en-US" altLang="en-US" sz="2000" b="1" dirty="0" smtClean="0"/>
          </a:p>
          <a:p>
            <a:pPr algn="just" eaLnBrk="1" hangingPunct="1">
              <a:defRPr/>
            </a:pPr>
            <a:r>
              <a:rPr lang="en-US" altLang="en-US" sz="2000" b="1" dirty="0" smtClean="0">
                <a:solidFill>
                  <a:srgbClr val="FF0000"/>
                </a:solidFill>
              </a:rPr>
              <a:t>Recurrent</a:t>
            </a:r>
            <a:r>
              <a:rPr lang="en-US" altLang="en-US" sz="2000" b="1" dirty="0" smtClean="0"/>
              <a:t> infection is triggered by various stimuli – fever, UV radiation, stress, mechanical injury. Newly formed viruses migrate to body surface, producing a local skin or membrane lesion.</a:t>
            </a:r>
          </a:p>
        </p:txBody>
      </p:sp>
    </p:spTree>
    <p:extLst>
      <p:ext uri="{BB962C8B-B14F-4D97-AF65-F5344CB8AC3E}">
        <p14:creationId xmlns:p14="http://schemas.microsoft.com/office/powerpoint/2010/main" val="25199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zan\Desktop\virus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2"/>
          <a:stretch/>
        </p:blipFill>
        <p:spPr bwMode="auto">
          <a:xfrm>
            <a:off x="827584" y="620688"/>
            <a:ext cx="3187818" cy="29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zan\Desktop\slide2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25049" r="42595" b="2715"/>
          <a:stretch/>
        </p:blipFill>
        <p:spPr bwMode="auto">
          <a:xfrm>
            <a:off x="4871650" y="838200"/>
            <a:ext cx="38151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"/>
          <a:stretch>
            <a:fillRect/>
          </a:stretch>
        </p:blipFill>
        <p:spPr bwMode="auto">
          <a:xfrm>
            <a:off x="810626" y="3587129"/>
            <a:ext cx="2990166" cy="24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9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Type 1 Herpes Simplex in Children and Adults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48006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Herpes labials </a:t>
            </a:r>
            <a:r>
              <a:rPr lang="en-US" altLang="en-US" sz="2000" dirty="0" smtClean="0"/>
              <a:t>– fever blisters, cold sores</a:t>
            </a:r>
            <a:r>
              <a:rPr lang="en-US" altLang="en-US" sz="2000" dirty="0"/>
              <a:t>,</a:t>
            </a:r>
            <a:r>
              <a:rPr lang="en-US" altLang="en-US" sz="2000" dirty="0" smtClean="0"/>
              <a:t> vesicles occur on </a:t>
            </a:r>
            <a:r>
              <a:rPr lang="en-US" altLang="en-US" sz="2000" dirty="0" err="1" smtClean="0"/>
              <a:t>mucocutaneous</a:t>
            </a:r>
            <a:r>
              <a:rPr lang="en-US" altLang="en-US" sz="2000" dirty="0" smtClean="0"/>
              <a:t> junction of lips or adjacent skin; itching and tingling prior to vesicle formation; lesion crusts over in 2-3 days and heals.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Herpetic </a:t>
            </a:r>
            <a:r>
              <a:rPr lang="en-US" altLang="en-US" sz="2000" dirty="0" err="1" smtClean="0">
                <a:solidFill>
                  <a:srgbClr val="FF0000"/>
                </a:solidFill>
              </a:rPr>
              <a:t>gingivostomatitis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– infection of oropharynx in young children; fever, sore throat, swollen lymph nodes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Herpetic keratitis </a:t>
            </a:r>
            <a:r>
              <a:rPr lang="en-US" altLang="en-US" sz="2000" dirty="0" smtClean="0"/>
              <a:t>– ocular herpes – inflammation of eye; gritty feeling in the eye, conjunctivitis, sharp pain, and sensitivity to light</a:t>
            </a:r>
          </a:p>
        </p:txBody>
      </p:sp>
    </p:spTree>
    <p:extLst>
      <p:ext uri="{BB962C8B-B14F-4D97-AF65-F5344CB8AC3E}">
        <p14:creationId xmlns:p14="http://schemas.microsoft.com/office/powerpoint/2010/main" val="33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Type 2 Herpes Infections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763000" cy="3168352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2400" dirty="0" smtClean="0"/>
              <a:t>Genital herpes –  starts with malaise, anorexia, fever, and bilateral swelling and tenderness in the groin; clusters of sensitive vesicles on the genitalia, perineum, and buttocks; urethritis, painful urination, cervicitis, itching; vesicles ulcerate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2400" dirty="0" smtClean="0"/>
              <a:t>Recurrent infection usually less severe, triggered by menstruation, stress, and concurrent bacterial infection</a:t>
            </a:r>
          </a:p>
        </p:txBody>
      </p:sp>
      <p:pic>
        <p:nvPicPr>
          <p:cNvPr id="5" name="Picture 2" descr="C:\Users\sazan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3484313" cy="23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Diagnosis, Treatment, and Control of Herpes Simplex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4968552" cy="41148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/>
              <a:t>Vesicles and exudate are typical diagnostic symptoms, scrapings from base of lesions showing giant cells, culture and specific tests for diagnosing severe or disseminated HSV; direct fluorescent antibody tests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/>
              <a:t>Treatment: acyclovir, </a:t>
            </a:r>
            <a:r>
              <a:rPr lang="en-US" altLang="en-US" sz="2400" dirty="0" err="1" smtClean="0"/>
              <a:t>famciclovir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valacyclovir</a:t>
            </a:r>
            <a:r>
              <a:rPr lang="en-US" altLang="en-US" sz="2400" dirty="0" smtClean="0"/>
              <a:t>; topical medications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4098" name="Picture 2" descr="C:\Users\Ram For Computer\Desktop\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40" y="1268760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am For Computer\Desktop\VIRUX-CRE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1" b="13485"/>
          <a:stretch/>
        </p:blipFill>
        <p:spPr bwMode="auto">
          <a:xfrm>
            <a:off x="5192774" y="4906300"/>
            <a:ext cx="360487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am For Computer\Desktop\167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15028" r="7029" b="14571"/>
          <a:stretch/>
        </p:blipFill>
        <p:spPr bwMode="auto">
          <a:xfrm>
            <a:off x="2194560" y="5141472"/>
            <a:ext cx="2403566" cy="1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590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Survey of DNA Viruses</vt:lpstr>
      <vt:lpstr>PowerPoint Presentation</vt:lpstr>
      <vt:lpstr>PowerPoint Presentation</vt:lpstr>
      <vt:lpstr>Herpes Simplex Viruses</vt:lpstr>
      <vt:lpstr>Epidemiology </vt:lpstr>
      <vt:lpstr>PowerPoint Presentation</vt:lpstr>
      <vt:lpstr>Type 1 Herpes Simplex in Children and Adults</vt:lpstr>
      <vt:lpstr>Type 2 Herpes Infections</vt:lpstr>
      <vt:lpstr>Diagnosis, Treatment, and Control of Herpes Simplex</vt:lpstr>
      <vt:lpstr>Varicella-Zoster Virus (VZV)</vt:lpstr>
      <vt:lpstr>PowerPoint Presentation</vt:lpstr>
      <vt:lpstr>PowerPoint Presentation</vt:lpstr>
    </vt:vector>
  </TitlesOfParts>
  <Company>فراس الصعيو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of DNA Viruses</dc:title>
  <dc:creator>Ram For Computer</dc:creator>
  <cp:lastModifiedBy>Ram For Computer</cp:lastModifiedBy>
  <cp:revision>11</cp:revision>
  <dcterms:created xsi:type="dcterms:W3CDTF">2018-04-24T19:06:10Z</dcterms:created>
  <dcterms:modified xsi:type="dcterms:W3CDTF">2018-05-24T08:24:49Z</dcterms:modified>
</cp:coreProperties>
</file>