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4"/>
  </p:notesMasterIdLst>
  <p:sldIdLst>
    <p:sldId id="278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F8B3A-D1A2-4C62-A44C-429ECC338AE3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8E8E1-03C4-491E-99ED-CC5275B78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2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62480-2A5F-492D-AE34-ADFB3C5B21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66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3B7A-0FCF-4CE6-9CBA-234B46DF583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D86E-A784-4AE2-9579-629F1254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3B7A-0FCF-4CE6-9CBA-234B46DF583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D86E-A784-4AE2-9579-629F1254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0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3B7A-0FCF-4CE6-9CBA-234B46DF583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D86E-A784-4AE2-9579-629F1254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3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3B7A-0FCF-4CE6-9CBA-234B46DF583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D86E-A784-4AE2-9579-629F1254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14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3B7A-0FCF-4CE6-9CBA-234B46DF583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D86E-A784-4AE2-9579-629F1254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9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3B7A-0FCF-4CE6-9CBA-234B46DF583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D86E-A784-4AE2-9579-629F1254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3B7A-0FCF-4CE6-9CBA-234B46DF583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D86E-A784-4AE2-9579-629F1254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5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3B7A-0FCF-4CE6-9CBA-234B46DF583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D86E-A784-4AE2-9579-629F1254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3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3B7A-0FCF-4CE6-9CBA-234B46DF583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D86E-A784-4AE2-9579-629F1254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5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3B7A-0FCF-4CE6-9CBA-234B46DF583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D86E-A784-4AE2-9579-629F1254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13B7A-0FCF-4CE6-9CBA-234B46DF583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D86E-A784-4AE2-9579-629F1254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3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13B7A-0FCF-4CE6-9CBA-234B46DF583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AD86E-A784-4AE2-9579-629F1254B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0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Survey of DNA Viruses</a:t>
            </a:r>
          </a:p>
        </p:txBody>
      </p:sp>
    </p:spTree>
    <p:extLst>
      <p:ext uri="{BB962C8B-B14F-4D97-AF65-F5344CB8AC3E}">
        <p14:creationId xmlns:p14="http://schemas.microsoft.com/office/powerpoint/2010/main" val="1643516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1"/>
            <a:ext cx="4038600" cy="3315071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60000"/>
              </a:lnSpc>
              <a:buNone/>
            </a:pPr>
            <a:r>
              <a:rPr lang="en-US" altLang="en-US" sz="2000" dirty="0" smtClean="0">
                <a:solidFill>
                  <a:srgbClr val="FF0000"/>
                </a:solidFill>
              </a:rPr>
              <a:t>- HHV-7 </a:t>
            </a:r>
            <a:r>
              <a:rPr lang="en-US" altLang="en-US" sz="2000" dirty="0" smtClean="0"/>
              <a:t>is closely related to HHV-6 and causes similar diseases.</a:t>
            </a:r>
          </a:p>
          <a:p>
            <a:pPr marL="0" indent="0" algn="just" eaLnBrk="1" hangingPunct="1">
              <a:lnSpc>
                <a:spcPct val="160000"/>
              </a:lnSpc>
              <a:buNone/>
            </a:pPr>
            <a:r>
              <a:rPr lang="en-US" altLang="en-US" sz="2000" dirty="0" smtClean="0">
                <a:solidFill>
                  <a:srgbClr val="FF0000"/>
                </a:solidFill>
              </a:rPr>
              <a:t>- Kaposi’s sarcoma-associated virus or HHV-8 </a:t>
            </a:r>
            <a:r>
              <a:rPr lang="en-US" altLang="en-US" sz="2000" dirty="0" smtClean="0"/>
              <a:t>is linked with common tumor of AIDS patients; also may be involved in multiple myeloma.</a:t>
            </a:r>
          </a:p>
        </p:txBody>
      </p:sp>
      <p:pic>
        <p:nvPicPr>
          <p:cNvPr id="10242" name="Picture 2" descr="C:\Users\sazan\Desktop\Kaposis_sarc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01084"/>
            <a:ext cx="3505200" cy="27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azan\Desktop\fig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9600"/>
            <a:ext cx="3505199" cy="276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1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332656"/>
            <a:ext cx="5184576" cy="614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Adenoviruses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/>
              <a:t>1-Medium-sized (70–90 nm)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2- non-enveloped viruses exhibiting cubic symmetry, with 252 </a:t>
            </a:r>
            <a:r>
              <a:rPr lang="en-US" dirty="0" err="1"/>
              <a:t>capsomeres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3- Fibers protrude from the vertex </a:t>
            </a:r>
            <a:r>
              <a:rPr lang="en-US" dirty="0" err="1"/>
              <a:t>capsomeres</a:t>
            </a:r>
            <a:r>
              <a:rPr lang="en-US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4-The genome is linear, double-stranded DNA, 26–45 </a:t>
            </a:r>
            <a:r>
              <a:rPr lang="en-US" dirty="0" err="1"/>
              <a:t>kbp</a:t>
            </a:r>
            <a:r>
              <a:rPr lang="en-US" dirty="0"/>
              <a:t> in size.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5- Replication occurs in the nucleus.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6- At least 51 types infect humans, especially in mucous membranes, and some types can persist in lymphoid tissue. Some adenoviruses cause </a:t>
            </a:r>
            <a:r>
              <a:rPr lang="en-US" dirty="0">
                <a:solidFill>
                  <a:srgbClr val="FF0000"/>
                </a:solidFill>
              </a:rPr>
              <a:t>acute respiratory diseases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conjunctivitis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gastroenteritis</a:t>
            </a:r>
            <a:r>
              <a:rPr lang="en-US" dirty="0"/>
              <a:t>. Some human adenoviruses can induce tumors in newborn hamsters. There are many serotypes that infect animals. </a:t>
            </a:r>
          </a:p>
        </p:txBody>
      </p:sp>
      <p:pic>
        <p:nvPicPr>
          <p:cNvPr id="5" name="Picture 4" descr="C:\Users\sazan\Desktop\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t="2252" r="4014" b="3377"/>
          <a:stretch/>
        </p:blipFill>
        <p:spPr bwMode="auto">
          <a:xfrm>
            <a:off x="5457825" y="1068938"/>
            <a:ext cx="3506663" cy="32241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5866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335844"/>
            <a:ext cx="52565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solidFill>
                  <a:srgbClr val="FF0000"/>
                </a:solidFill>
              </a:rPr>
              <a:t>Polyomaviruses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endParaRPr lang="en-US" dirty="0"/>
          </a:p>
          <a:p>
            <a:pPr algn="just"/>
            <a:r>
              <a:rPr lang="en-US" dirty="0"/>
              <a:t>1-Small (45 nm), non-enveloped, heat-stable, ether-resistant viruses exhibiting cubic symmetry, with 72 </a:t>
            </a:r>
            <a:r>
              <a:rPr lang="en-US" dirty="0" err="1"/>
              <a:t>capsomeres</a:t>
            </a:r>
            <a:endParaRPr lang="en-US" dirty="0"/>
          </a:p>
          <a:p>
            <a:pPr algn="just"/>
            <a:r>
              <a:rPr lang="en-US" dirty="0"/>
              <a:t>2-The genome is circular, double-stranded DNA, 5 </a:t>
            </a:r>
            <a:r>
              <a:rPr lang="en-US" dirty="0" err="1"/>
              <a:t>kbp</a:t>
            </a:r>
            <a:r>
              <a:rPr lang="en-US" dirty="0"/>
              <a:t> in size. </a:t>
            </a:r>
          </a:p>
          <a:p>
            <a:pPr algn="just"/>
            <a:r>
              <a:rPr lang="en-US" dirty="0"/>
              <a:t>3-These agents have a slow growth cycle, stimulate cell DNA synthesis, and replicate within the nucleus. </a:t>
            </a:r>
          </a:p>
          <a:p>
            <a:pPr algn="just"/>
            <a:r>
              <a:rPr lang="en-US" dirty="0"/>
              <a:t>4-Known human </a:t>
            </a:r>
            <a:r>
              <a:rPr lang="en-US" dirty="0" err="1"/>
              <a:t>polyomaviruses</a:t>
            </a:r>
            <a:r>
              <a:rPr lang="en-US" dirty="0"/>
              <a:t> are </a:t>
            </a:r>
            <a:r>
              <a:rPr lang="en-US" dirty="0">
                <a:solidFill>
                  <a:srgbClr val="FF0000"/>
                </a:solidFill>
              </a:rPr>
              <a:t>JC virus</a:t>
            </a:r>
            <a:r>
              <a:rPr lang="en-US" dirty="0"/>
              <a:t>, the causative agent of </a:t>
            </a:r>
            <a:r>
              <a:rPr lang="en-US" dirty="0">
                <a:solidFill>
                  <a:srgbClr val="FF0000"/>
                </a:solidFill>
              </a:rPr>
              <a:t>progressive multifocal </a:t>
            </a:r>
            <a:r>
              <a:rPr lang="en-US" dirty="0" err="1">
                <a:solidFill>
                  <a:srgbClr val="FF0000"/>
                </a:solidFill>
              </a:rPr>
              <a:t>leukoencephalopathy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BK virus</a:t>
            </a:r>
            <a:r>
              <a:rPr lang="en-US" dirty="0"/>
              <a:t>, associated with </a:t>
            </a:r>
            <a:r>
              <a:rPr lang="en-US" dirty="0">
                <a:solidFill>
                  <a:srgbClr val="FF0000"/>
                </a:solidFill>
              </a:rPr>
              <a:t>nephropathy in transplant recipients</a:t>
            </a:r>
            <a:r>
              <a:rPr lang="en-US" dirty="0"/>
              <a:t>. </a:t>
            </a:r>
            <a:r>
              <a:rPr lang="en-US" dirty="0">
                <a:solidFill>
                  <a:srgbClr val="FF0000"/>
                </a:solidFill>
              </a:rPr>
              <a:t>SV40</a:t>
            </a:r>
            <a:r>
              <a:rPr lang="en-US" dirty="0"/>
              <a:t> also infects humans and has been recovered from </a:t>
            </a:r>
            <a:r>
              <a:rPr lang="en-US" dirty="0">
                <a:solidFill>
                  <a:srgbClr val="FF0000"/>
                </a:solidFill>
              </a:rPr>
              <a:t>human tumors</a:t>
            </a:r>
            <a:r>
              <a:rPr lang="en-US" dirty="0"/>
              <a:t>. Most animal species harbor one or more </a:t>
            </a:r>
            <a:r>
              <a:rPr lang="en-US" dirty="0" err="1"/>
              <a:t>polyomaviruses</a:t>
            </a:r>
            <a:r>
              <a:rPr lang="en-US" dirty="0"/>
              <a:t>. They produce chronic infections in their natural hosts, and all can induce tumors in some animal species. </a:t>
            </a:r>
          </a:p>
          <a:p>
            <a:pPr algn="just"/>
            <a:r>
              <a:rPr lang="en-US" dirty="0"/>
              <a:t>5-Polyomaviruses were formerly a part of the </a:t>
            </a:r>
            <a:r>
              <a:rPr lang="en-US" dirty="0" err="1">
                <a:solidFill>
                  <a:srgbClr val="FF0000"/>
                </a:solidFill>
              </a:rPr>
              <a:t>Papovaviridae</a:t>
            </a:r>
            <a:r>
              <a:rPr lang="en-US" dirty="0">
                <a:solidFill>
                  <a:srgbClr val="FF0000"/>
                </a:solidFill>
              </a:rPr>
              <a:t> family </a:t>
            </a:r>
            <a:r>
              <a:rPr lang="en-US" dirty="0"/>
              <a:t>before it was split into two families. </a:t>
            </a:r>
          </a:p>
        </p:txBody>
      </p:sp>
      <p:pic>
        <p:nvPicPr>
          <p:cNvPr id="5" name="Picture 4" descr="C:\Users\sazan\Desktop\7374446_orig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 t="12500" r="1729" b="2404"/>
          <a:stretch/>
        </p:blipFill>
        <p:spPr bwMode="auto">
          <a:xfrm>
            <a:off x="5638747" y="1196752"/>
            <a:ext cx="3412490" cy="2633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878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dirty="0" smtClean="0"/>
              <a:t>Cytomegalovirus (CMV)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196752"/>
            <a:ext cx="7616579" cy="4920208"/>
          </a:xfrm>
        </p:spPr>
        <p:txBody>
          <a:bodyPr>
            <a:normAutofit fontScale="92500" lnSpcReduction="10000"/>
          </a:bodyPr>
          <a:lstStyle/>
          <a:p>
            <a:pPr marL="0" indent="0" algn="just" eaLnBrk="1" hangingPunct="1">
              <a:lnSpc>
                <a:spcPct val="90000"/>
              </a:lnSpc>
              <a:buNone/>
            </a:pPr>
            <a:endParaRPr lang="en-US" altLang="en-US" sz="2800" dirty="0" smtClean="0"/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600" dirty="0" smtClean="0"/>
              <a:t>Produce giant cells with nuclear and cytoplasmic inclusions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600" dirty="0" smtClean="0"/>
              <a:t>Transmitted in saliva, respiratory mucus, breastmilk, urine, semen, cervical secretions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600" dirty="0" smtClean="0"/>
              <a:t>Commonly latent in various tissues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600" dirty="0" smtClean="0"/>
              <a:t>Most infections are asymptomatic.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600" dirty="0" smtClean="0"/>
              <a:t>3 groups develop a more virulent form of disease: fetuses, newborns, </a:t>
            </a:r>
            <a:r>
              <a:rPr lang="en-US" altLang="en-US" sz="2600" dirty="0" err="1" smtClean="0"/>
              <a:t>immunodeficient</a:t>
            </a:r>
            <a:r>
              <a:rPr lang="en-US" altLang="en-US" sz="2600" dirty="0" smtClean="0"/>
              <a:t> adults.</a:t>
            </a:r>
          </a:p>
        </p:txBody>
      </p:sp>
    </p:spTree>
    <p:extLst>
      <p:ext uri="{BB962C8B-B14F-4D97-AF65-F5344CB8AC3E}">
        <p14:creationId xmlns:p14="http://schemas.microsoft.com/office/powerpoint/2010/main" val="382649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Cytomegalovirus</a:t>
            </a:r>
            <a:r>
              <a:rPr lang="en-US" altLang="en-US" smtClean="0"/>
              <a:t>  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altLang="en-US" sz="2400" dirty="0" smtClean="0"/>
              <a:t>Newborns may exhibit enlarged liver and spleen, jaundice, capillary bleeding microcephaly, and ocular inflammation; may be fatal.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r>
              <a:rPr lang="en-US" altLang="en-US" sz="2400" dirty="0" smtClean="0"/>
              <a:t>Babies who survive develop neurological sequelae, hearing, visual disturbances and mental retardation.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en-US" sz="2400" dirty="0" smtClean="0"/>
              <a:t>AIDS patients – CMV mononucleosis, disseminated CMV, retinitis, 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en-US" sz="2400" dirty="0" smtClean="0"/>
              <a:t>Transplant patients - pneumonitis, hepatitis, myocarditis, meningoencephalitis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altLang="en-US" sz="2400" dirty="0" smtClean="0"/>
              <a:t>Treatment - ganciclovir, </a:t>
            </a:r>
            <a:r>
              <a:rPr lang="en-US" altLang="en-US" sz="2400" dirty="0" err="1" smtClean="0"/>
              <a:t>foscarnet</a:t>
            </a:r>
            <a:endParaRPr lang="en-US" altLang="en-US" sz="24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8904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zan\Desktop\symptoms_and_health_impac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7244"/>
            <a:ext cx="7315200" cy="582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02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Epstein-Barr Virus (EBV)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1054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400" dirty="0"/>
              <a:t>I</a:t>
            </a:r>
            <a:r>
              <a:rPr lang="en-US" altLang="en-US" sz="2400" dirty="0" smtClean="0"/>
              <a:t>nfects </a:t>
            </a:r>
            <a:r>
              <a:rPr lang="en-US" altLang="en-US" sz="2400" dirty="0" smtClean="0">
                <a:solidFill>
                  <a:srgbClr val="FF0000"/>
                </a:solidFill>
              </a:rPr>
              <a:t>lymphoid tissue </a:t>
            </a:r>
            <a:r>
              <a:rPr lang="en-US" altLang="en-US" sz="2400" dirty="0" smtClean="0"/>
              <a:t>and </a:t>
            </a:r>
            <a:r>
              <a:rPr lang="en-US" altLang="en-US" sz="2400" dirty="0" smtClean="0">
                <a:solidFill>
                  <a:srgbClr val="FF0000"/>
                </a:solidFill>
              </a:rPr>
              <a:t>salivary glands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dirty="0" smtClean="0"/>
              <a:t>Transmission – direct, oral contact and contamination with saliva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dirty="0" smtClean="0"/>
              <a:t>In industrialized countries (kissing disease).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dirty="0" smtClean="0"/>
              <a:t>90-95% of all people are infected.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Infectious mononucleosis </a:t>
            </a:r>
            <a:r>
              <a:rPr lang="en-US" altLang="en-US" sz="2400" dirty="0" smtClean="0"/>
              <a:t>– sore throat, high fever, cervical lymphadenopathy; develop after 30-50 day incubation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dirty="0" smtClean="0"/>
              <a:t>Dormancy in B cells; reactivated; may be asymptomatic</a:t>
            </a:r>
          </a:p>
        </p:txBody>
      </p:sp>
    </p:spTree>
    <p:extLst>
      <p:ext uri="{BB962C8B-B14F-4D97-AF65-F5344CB8AC3E}">
        <p14:creationId xmlns:p14="http://schemas.microsoft.com/office/powerpoint/2010/main" val="2518057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azan\Desktop\shutterstock_147789407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3962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azan\Desktop\chf.ht4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5"/>
          <a:stretch/>
        </p:blipFill>
        <p:spPr bwMode="auto">
          <a:xfrm>
            <a:off x="4953000" y="685800"/>
            <a:ext cx="3962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041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01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Tumors and Other Complications Associated with EBV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4343400" cy="5334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000" dirty="0" err="1" smtClean="0">
                <a:solidFill>
                  <a:srgbClr val="FF0000"/>
                </a:solidFill>
              </a:rPr>
              <a:t>Burkitt</a:t>
            </a:r>
            <a:r>
              <a:rPr lang="en-US" altLang="en-US" sz="2000" dirty="0" smtClean="0">
                <a:solidFill>
                  <a:srgbClr val="FF0000"/>
                </a:solidFill>
              </a:rPr>
              <a:t> lymphoma </a:t>
            </a:r>
            <a:r>
              <a:rPr lang="en-US" altLang="en-US" sz="2000" dirty="0" smtClean="0"/>
              <a:t>– B cell malignancy; usually develops in jaw and grossly swells the cheek; central African children 4-8 years old; may be associated with chronic coinfections with malaria, etc.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000" dirty="0" smtClean="0">
                <a:solidFill>
                  <a:srgbClr val="FF0000"/>
                </a:solidFill>
              </a:rPr>
              <a:t>Nasopharyngeal carcinoma</a:t>
            </a:r>
            <a:r>
              <a:rPr lang="en-US" altLang="en-US" sz="2000" dirty="0" smtClean="0"/>
              <a:t> – malignancy of epithelial cells; occurs in older Chinese and African men</a:t>
            </a:r>
            <a:r>
              <a:rPr lang="en-US" altLang="en-US" sz="2000" dirty="0"/>
              <a:t>.</a:t>
            </a:r>
            <a:endParaRPr lang="en-US" altLang="en-US" sz="2000" dirty="0" smtClean="0"/>
          </a:p>
        </p:txBody>
      </p:sp>
      <p:pic>
        <p:nvPicPr>
          <p:cNvPr id="9218" name="Picture 2" descr="C:\Users\sazan\Desktop\20080724_pid42923_aid42920_ugandanboy_w4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82"/>
          <a:stretch/>
        </p:blipFill>
        <p:spPr bwMode="auto">
          <a:xfrm>
            <a:off x="5105400" y="1143000"/>
            <a:ext cx="3810000" cy="507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227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183" y="548680"/>
            <a:ext cx="8839200" cy="4437856"/>
          </a:xfrm>
        </p:spPr>
        <p:txBody>
          <a:bodyPr>
            <a:normAutofit fontScale="92500"/>
          </a:bodyPr>
          <a:lstStyle/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Human herpes virus 6 (HHV-6)-human T-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lymphotropic</a:t>
            </a:r>
            <a:r>
              <a:rPr lang="en-US" altLang="en-US" sz="2400" dirty="0" smtClean="0">
                <a:solidFill>
                  <a:srgbClr val="FF0000"/>
                </a:solidFill>
              </a:rPr>
              <a:t> virus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dirty="0" smtClean="0"/>
              <a:t>Transmitted by close contact with saliva and other secretions; very common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dirty="0" smtClean="0"/>
              <a:t>Causes roseola, an acute febrile disease in babies 2-12 months; begins with fever, followed by a faint maculopapular rash; usually self-limited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dirty="0" smtClean="0"/>
              <a:t>Adults may get mono-like symptoms, lymphadenopathy and hepatitis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400" dirty="0" smtClean="0"/>
              <a:t>Can cause 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</a:rPr>
              <a:t>encephalitis</a:t>
            </a:r>
            <a:r>
              <a:rPr lang="en-US" altLang="en-US" sz="2400" dirty="0" smtClean="0"/>
              <a:t>, 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</a:rPr>
              <a:t>cancer–Hodgkin lymphoma</a:t>
            </a:r>
            <a:r>
              <a:rPr lang="en-US" altLang="en-US" sz="2400" dirty="0" smtClean="0"/>
              <a:t>, 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</a:rPr>
              <a:t>oral carcinoma</a:t>
            </a:r>
            <a:r>
              <a:rPr lang="en-US" altLang="en-US" sz="2400" dirty="0" smtClean="0"/>
              <a:t>, 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</a:rPr>
              <a:t>certain T-cell leukemia</a:t>
            </a:r>
          </a:p>
        </p:txBody>
      </p:sp>
    </p:spTree>
    <p:extLst>
      <p:ext uri="{BB962C8B-B14F-4D97-AF65-F5344CB8AC3E}">
        <p14:creationId xmlns:p14="http://schemas.microsoft.com/office/powerpoint/2010/main" val="4208221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azan\Desktop\Diagram_showing_stage_4_Hodgkin's_lymphoma_CRUK_230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130062" cy="366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azan\Desktop\8673845_f5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2886"/>
            <a:ext cx="3886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22231" y="5410200"/>
            <a:ext cx="5369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smtClean="0"/>
              <a:t>cancer–Hodgkin lymphoma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8557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581</Words>
  <Application>Microsoft Office PowerPoint</Application>
  <PresentationFormat>On-screen Show (4:3)</PresentationFormat>
  <Paragraphs>47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Survey of DNA Viruses</vt:lpstr>
      <vt:lpstr>Cytomegalovirus (CMV)</vt:lpstr>
      <vt:lpstr>Cytomegalovirus  </vt:lpstr>
      <vt:lpstr>PowerPoint Presentation</vt:lpstr>
      <vt:lpstr>Epstein-Barr Virus (EBV)</vt:lpstr>
      <vt:lpstr>PowerPoint Presentation</vt:lpstr>
      <vt:lpstr>Tumors and Other Complications Associated with EBV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فراس الصعيو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of DNA Viruses</dc:title>
  <dc:creator>Ram For Computer</dc:creator>
  <cp:lastModifiedBy>Ram For Computer</cp:lastModifiedBy>
  <cp:revision>11</cp:revision>
  <dcterms:created xsi:type="dcterms:W3CDTF">2018-04-24T19:06:10Z</dcterms:created>
  <dcterms:modified xsi:type="dcterms:W3CDTF">2018-05-24T08:27:47Z</dcterms:modified>
</cp:coreProperties>
</file>