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78" r:id="rId2"/>
    <p:sldId id="280" r:id="rId3"/>
    <p:sldId id="281" r:id="rId4"/>
    <p:sldId id="283" r:id="rId5"/>
    <p:sldId id="282" r:id="rId6"/>
    <p:sldId id="284" r:id="rId7"/>
    <p:sldId id="285" r:id="rId8"/>
    <p:sldId id="286" r:id="rId9"/>
    <p:sldId id="287" r:id="rId10"/>
    <p:sldId id="289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F8B3A-D1A2-4C62-A44C-429ECC338AE3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8E8E1-03C4-491E-99ED-CC5275B78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27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0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3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1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9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3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5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3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13B7A-0FCF-4CE6-9CBA-234B46DF5836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D86E-A784-4AE2-9579-629F1254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0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Survey of DNA Viruses</a:t>
            </a:r>
          </a:p>
        </p:txBody>
      </p:sp>
    </p:spTree>
    <p:extLst>
      <p:ext uri="{BB962C8B-B14F-4D97-AF65-F5344CB8AC3E}">
        <p14:creationId xmlns:p14="http://schemas.microsoft.com/office/powerpoint/2010/main" val="164351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528" y="935722"/>
            <a:ext cx="8640960" cy="558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1-Medium-sized (60–80 nm), non-enveloped viruses having icosahedral symmetry. Particles have two or three protein shells with channels extending from the surface to the core; short spikes extend from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virion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surface.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2- The genome is linear, double-stranded, segmented RNA (10–12 segments), totaling 16–27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kbp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 size. Individual RNA segments range in size from 680 to 3900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bp.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3- Replication occurs in the cytoplasm;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genome segment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reassortment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occurs readily.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4-Reoviruses of humans include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Rotaviruses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which have a distinctive wheel-shaped appearance and cause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gastroenteritis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Antigenically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similar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reoviruses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infect many animals. The genus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Coltivirus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includes Colorado tick fever virus of humans.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535612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>
                <a:solidFill>
                  <a:srgbClr val="FF0000"/>
                </a:solidFill>
              </a:rPr>
              <a:t>Reoviruses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2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548680"/>
            <a:ext cx="86409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>
                <a:solidFill>
                  <a:srgbClr val="FF0000"/>
                </a:solidFill>
              </a:rPr>
              <a:t>Arboviruses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1- An ecologic grouping (not a virus family) of viruses with diverse physical and chemical properties. All of these viruses (there are over 350 of them) have a complex cycle involving arthropods as vectors that transmit the viruses to vertebrate hosts by their bite.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2- Viral replication does not seem to harm the infected arthropod. </a:t>
            </a:r>
            <a:r>
              <a:rPr lang="en-US" sz="2000" dirty="0" err="1"/>
              <a:t>Arboviruses</a:t>
            </a:r>
            <a:r>
              <a:rPr lang="en-US" sz="2000" dirty="0"/>
              <a:t> infect humans, mammals, birds, and snakes and use mosquitoes and ticks as vectors.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3- Human pathogens include </a:t>
            </a:r>
            <a:r>
              <a:rPr lang="en-US" sz="2000" dirty="0">
                <a:solidFill>
                  <a:srgbClr val="FF0000"/>
                </a:solidFill>
              </a:rPr>
              <a:t>dengue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yellow fever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encephalitis viruses</a:t>
            </a:r>
            <a:r>
              <a:rPr lang="en-US" sz="2000" dirty="0"/>
              <a:t>, and others.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4- </a:t>
            </a:r>
            <a:r>
              <a:rPr lang="en-US" sz="2000" dirty="0" err="1"/>
              <a:t>Arboviruses</a:t>
            </a:r>
            <a:r>
              <a:rPr lang="en-US" sz="2000" dirty="0"/>
              <a:t> belong to several virus families, including </a:t>
            </a:r>
            <a:r>
              <a:rPr lang="en-US" sz="2000" dirty="0" err="1">
                <a:solidFill>
                  <a:srgbClr val="FF0000"/>
                </a:solidFill>
              </a:rPr>
              <a:t>togavirus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FF0000"/>
                </a:solidFill>
              </a:rPr>
              <a:t>flavivirus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FF0000"/>
                </a:solidFill>
              </a:rPr>
              <a:t>bunyavirus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rhabdovirus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arenavirus</a:t>
            </a:r>
            <a:r>
              <a:rPr lang="en-US" sz="2000" dirty="0">
                <a:solidFill>
                  <a:srgbClr val="FF0000"/>
                </a:solidFill>
              </a:rPr>
              <a:t>, and </a:t>
            </a:r>
            <a:r>
              <a:rPr lang="en-US" sz="2000" dirty="0" err="1">
                <a:solidFill>
                  <a:srgbClr val="FF0000"/>
                </a:solidFill>
              </a:rPr>
              <a:t>reovirus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054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62068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Papillomaviruses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1- Former member of the </a:t>
            </a:r>
            <a:r>
              <a:rPr lang="en-US" dirty="0" err="1"/>
              <a:t>Papovaviridae</a:t>
            </a:r>
            <a:r>
              <a:rPr lang="en-US" dirty="0"/>
              <a:t> family. Similar to </a:t>
            </a:r>
            <a:r>
              <a:rPr lang="en-US" dirty="0" err="1"/>
              <a:t>polyomaviruses</a:t>
            </a:r>
            <a:r>
              <a:rPr lang="en-US" dirty="0"/>
              <a:t> in some respects, but with a larger genome (8 </a:t>
            </a:r>
            <a:r>
              <a:rPr lang="en-US" dirty="0" err="1"/>
              <a:t>kbp</a:t>
            </a:r>
            <a:r>
              <a:rPr lang="en-US" dirty="0"/>
              <a:t>) and particle size (55 nm).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2-There are many genotypes of human papillomaviruses, also known as </a:t>
            </a:r>
            <a:r>
              <a:rPr lang="en-US" dirty="0">
                <a:solidFill>
                  <a:srgbClr val="FF0000"/>
                </a:solidFill>
              </a:rPr>
              <a:t>"wart" </a:t>
            </a:r>
            <a:r>
              <a:rPr lang="en-US" dirty="0"/>
              <a:t>viruses; certain types are causative agents of genital cancers in humans.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3-Papillomaviruses are very host and tissue-specific. Many animal species carry papillomaviruses. </a:t>
            </a:r>
          </a:p>
        </p:txBody>
      </p:sp>
      <p:pic>
        <p:nvPicPr>
          <p:cNvPr id="6" name="Picture 5" descr="C:\Users\sazan\Desktop\7374446_orig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58" t="12500" r="1729" b="2404"/>
          <a:stretch/>
        </p:blipFill>
        <p:spPr bwMode="auto">
          <a:xfrm>
            <a:off x="3419872" y="3140968"/>
            <a:ext cx="4968552" cy="32100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C:\Users\Ram For Computer\Desktop\anal-warts-treatment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0688"/>
            <a:ext cx="3104943" cy="189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94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6632"/>
            <a:ext cx="4896544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Hepadnaviruses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1- Small (40–48 nm) viruses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2- Circular double-stranded DNA molecules that are 3.2 </a:t>
            </a:r>
            <a:r>
              <a:rPr lang="en-US" dirty="0" err="1"/>
              <a:t>kbp</a:t>
            </a:r>
            <a:r>
              <a:rPr lang="en-US" dirty="0"/>
              <a:t> in size. The viral DNA in the particles contains a </a:t>
            </a:r>
            <a:r>
              <a:rPr lang="en-US" dirty="0">
                <a:solidFill>
                  <a:srgbClr val="FF0000"/>
                </a:solidFill>
              </a:rPr>
              <a:t>large single-stranded gap</a:t>
            </a:r>
            <a:r>
              <a:rPr lang="en-US" dirty="0"/>
              <a:t>. The </a:t>
            </a:r>
            <a:r>
              <a:rPr lang="en-US" dirty="0" err="1"/>
              <a:t>virion</a:t>
            </a:r>
            <a:r>
              <a:rPr lang="en-US" dirty="0"/>
              <a:t> carries a DNA polymerase able to make fully double-stranded molecules.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3- Replication involves repair of the single-stranded gap in the DNA, transcription of RNA, and reverse transcription of the RNA to make genomic DNA.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4-The virus consists of a 27-nm icosahedral </a:t>
            </a:r>
            <a:r>
              <a:rPr lang="en-US" dirty="0" err="1"/>
              <a:t>nucleocapsid</a:t>
            </a:r>
            <a:r>
              <a:rPr lang="en-US" dirty="0"/>
              <a:t> core within a closely adherent envelope that contains lipid and the viral surface antigen. </a:t>
            </a:r>
          </a:p>
          <a:p>
            <a:endParaRPr lang="en-US" dirty="0"/>
          </a:p>
        </p:txBody>
      </p:sp>
      <p:pic>
        <p:nvPicPr>
          <p:cNvPr id="5" name="Picture 4" descr="C:\Users\sazan\Desktop\viral-hepatitis-8-638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8" r="35690" b="4182"/>
          <a:stretch/>
        </p:blipFill>
        <p:spPr bwMode="auto">
          <a:xfrm>
            <a:off x="5364088" y="980728"/>
            <a:ext cx="3651498" cy="30340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048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836712"/>
            <a:ext cx="7776864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5-The surface protein is characteristically overproduced during replication of the virus, which takes place in the liver, and is shed into the bloodstream.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6-Hepadnaviruses cause </a:t>
            </a:r>
            <a:r>
              <a:rPr lang="en-US" dirty="0" smtClean="0">
                <a:solidFill>
                  <a:srgbClr val="FF0000"/>
                </a:solidFill>
              </a:rPr>
              <a:t>acute and chronic hepatitis</a:t>
            </a:r>
            <a:r>
              <a:rPr lang="en-US" dirty="0" smtClean="0"/>
              <a:t>; persistent infections are associated with a high risk of developing </a:t>
            </a:r>
            <a:r>
              <a:rPr lang="en-US" dirty="0" smtClean="0">
                <a:solidFill>
                  <a:srgbClr val="FF0000"/>
                </a:solidFill>
              </a:rPr>
              <a:t>liver cancer</a:t>
            </a:r>
            <a:r>
              <a:rPr lang="en-US" dirty="0" smtClean="0"/>
              <a:t>. Three viral types are known that infect mammals (humans, woodchucks, and ground squirrels) and another that infects ducks.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9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6672"/>
            <a:ext cx="597666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Parvoviruses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/>
              <a:t>1-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ery </a:t>
            </a:r>
            <a:r>
              <a:rPr lang="en-US" dirty="0">
                <a:solidFill>
                  <a:srgbClr val="FF0000"/>
                </a:solidFill>
              </a:rPr>
              <a:t>small viruses </a:t>
            </a:r>
            <a:r>
              <a:rPr lang="en-US" dirty="0"/>
              <a:t>with a particle size of about 18–26 nm. </a:t>
            </a:r>
          </a:p>
          <a:p>
            <a:pPr>
              <a:lnSpc>
                <a:spcPct val="150000"/>
              </a:lnSpc>
            </a:pPr>
            <a:r>
              <a:rPr lang="en-US" dirty="0"/>
              <a:t>2- The particles have cubic symmetry, with 32 </a:t>
            </a:r>
            <a:r>
              <a:rPr lang="en-US" dirty="0" err="1"/>
              <a:t>capsomeres</a:t>
            </a:r>
            <a:r>
              <a:rPr lang="en-US" dirty="0"/>
              <a:t>, but they have no envelope. </a:t>
            </a:r>
          </a:p>
          <a:p>
            <a:pPr>
              <a:lnSpc>
                <a:spcPct val="150000"/>
              </a:lnSpc>
            </a:pPr>
            <a:r>
              <a:rPr lang="en-US" dirty="0"/>
              <a:t>3-The genome </a:t>
            </a:r>
            <a:r>
              <a:rPr lang="en-US" dirty="0">
                <a:solidFill>
                  <a:srgbClr val="FF0000"/>
                </a:solidFill>
              </a:rPr>
              <a:t>is linear, single-stranded DNA</a:t>
            </a:r>
            <a:r>
              <a:rPr lang="en-US" dirty="0"/>
              <a:t>, 5.6 kb in size.</a:t>
            </a:r>
          </a:p>
          <a:p>
            <a:pPr>
              <a:lnSpc>
                <a:spcPct val="150000"/>
              </a:lnSpc>
            </a:pPr>
            <a:r>
              <a:rPr lang="en-US" dirty="0"/>
              <a:t>4- Replication occurs only in actively dividing cells; capsid assembly takes place in the nucleus of the infected cell. Many parvoviruses replicate autonomously, but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adeno</a:t>
            </a:r>
            <a:r>
              <a:rPr lang="en-US" dirty="0">
                <a:solidFill>
                  <a:srgbClr val="FF0000"/>
                </a:solidFill>
              </a:rPr>
              <a:t>-associated satellite viruses are defective, requiring the presence of an adenovirus or </a:t>
            </a:r>
            <a:r>
              <a:rPr lang="en-US" dirty="0" err="1">
                <a:solidFill>
                  <a:srgbClr val="FF0000"/>
                </a:solidFill>
              </a:rPr>
              <a:t>herpesvirus</a:t>
            </a:r>
            <a:r>
              <a:rPr lang="en-US" dirty="0">
                <a:solidFill>
                  <a:srgbClr val="FF0000"/>
                </a:solidFill>
              </a:rPr>
              <a:t> as "helper." </a:t>
            </a:r>
            <a:r>
              <a:rPr lang="en-US" dirty="0"/>
              <a:t>Human parvovirus </a:t>
            </a:r>
            <a:r>
              <a:rPr lang="en-US" dirty="0">
                <a:solidFill>
                  <a:srgbClr val="FF0000"/>
                </a:solidFill>
              </a:rPr>
              <a:t>B19 </a:t>
            </a:r>
            <a:r>
              <a:rPr lang="en-US" dirty="0"/>
              <a:t>replicates in immature </a:t>
            </a:r>
            <a:r>
              <a:rPr lang="en-US" dirty="0" err="1"/>
              <a:t>erythroid</a:t>
            </a:r>
            <a:r>
              <a:rPr lang="en-US" dirty="0"/>
              <a:t> cells and causes several adverse consequences, including </a:t>
            </a:r>
            <a:r>
              <a:rPr lang="en-US" dirty="0">
                <a:solidFill>
                  <a:srgbClr val="FF0000"/>
                </a:solidFill>
              </a:rPr>
              <a:t>aplastic crisis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fifth </a:t>
            </a:r>
            <a:r>
              <a:rPr lang="en-US" dirty="0" smtClean="0">
                <a:solidFill>
                  <a:srgbClr val="FF0000"/>
                </a:solidFill>
              </a:rPr>
              <a:t>disease (Erythema </a:t>
            </a:r>
            <a:r>
              <a:rPr lang="en-US" dirty="0" err="1" smtClean="0">
                <a:solidFill>
                  <a:srgbClr val="FF0000"/>
                </a:solidFill>
              </a:rPr>
              <a:t>infectiousm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fetal death</a:t>
            </a:r>
            <a:r>
              <a:rPr lang="en-US" dirty="0"/>
              <a:t>.</a:t>
            </a:r>
          </a:p>
        </p:txBody>
      </p:sp>
      <p:pic>
        <p:nvPicPr>
          <p:cNvPr id="5" name="Picture 4" descr="C:\Users\sazan\Desktop\Parvoviridae_virion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08" b="11443"/>
          <a:stretch/>
        </p:blipFill>
        <p:spPr bwMode="auto">
          <a:xfrm>
            <a:off x="6588224" y="1072728"/>
            <a:ext cx="2028825" cy="194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993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m For Computer\Desktop\2058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2656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am For Computer\Desktop\fifth-disease-picture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7219"/>
            <a:ext cx="4104456" cy="303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4822854"/>
            <a:ext cx="3280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Slapped cheek (</a:t>
            </a:r>
            <a:r>
              <a:rPr lang="en-US" sz="2000" b="1" dirty="0"/>
              <a:t>f</a:t>
            </a:r>
            <a:r>
              <a:rPr lang="en-US" sz="2000" b="1" dirty="0" smtClean="0"/>
              <a:t>ifth disease)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7325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zan\Desktop\B9780323069380000189_gr11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0" t="46023" r="1"/>
          <a:stretch/>
        </p:blipFill>
        <p:spPr bwMode="auto">
          <a:xfrm>
            <a:off x="323528" y="556447"/>
            <a:ext cx="8682513" cy="4968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493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0802" y="404664"/>
            <a:ext cx="800762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u="sng" dirty="0" err="1"/>
              <a:t>Picornaviruses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1- Small (28–30 nm), cubic symmetry.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2- Genome is single-stranded and positive-sense (act as an mRNA), and is 7.2–8.4 kb in size.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3-The groups infecting humans are </a:t>
            </a:r>
            <a:r>
              <a:rPr lang="en-US" sz="2000" dirty="0" err="1">
                <a:solidFill>
                  <a:srgbClr val="FF0000"/>
                </a:solidFill>
              </a:rPr>
              <a:t>enteroviruses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poliovirus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FF0000"/>
                </a:solidFill>
              </a:rPr>
              <a:t>coxsackievirus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FF0000"/>
                </a:solidFill>
              </a:rPr>
              <a:t>echoviruses</a:t>
            </a:r>
            <a:r>
              <a:rPr lang="en-US" sz="2000" dirty="0"/>
              <a:t> and unclassified viruses), </a:t>
            </a:r>
            <a:r>
              <a:rPr lang="en-US" sz="2000" dirty="0">
                <a:solidFill>
                  <a:srgbClr val="FF0000"/>
                </a:solidFill>
              </a:rPr>
              <a:t>rhinoviruses </a:t>
            </a:r>
            <a:r>
              <a:rPr lang="en-US" sz="2000" dirty="0"/>
              <a:t>(more than 100 serotypes causing common colds), and </a:t>
            </a:r>
            <a:r>
              <a:rPr lang="en-US" sz="2000" dirty="0" err="1">
                <a:solidFill>
                  <a:srgbClr val="FF0000"/>
                </a:solidFill>
              </a:rPr>
              <a:t>hepatovirus</a:t>
            </a:r>
            <a:r>
              <a:rPr lang="en-US" sz="2000" dirty="0">
                <a:solidFill>
                  <a:srgbClr val="FF0000"/>
                </a:solidFill>
              </a:rPr>
              <a:t> (hepatitis A)</a:t>
            </a:r>
            <a:r>
              <a:rPr lang="en-US" sz="20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4- Rhinoviruses are acid-labile and have a high density; </a:t>
            </a:r>
            <a:r>
              <a:rPr lang="en-US" sz="2000" dirty="0" err="1"/>
              <a:t>enteroviruses</a:t>
            </a:r>
            <a:r>
              <a:rPr lang="en-US" sz="2000" dirty="0"/>
              <a:t> are acid-stable and have a lower density. </a:t>
            </a:r>
            <a:r>
              <a:rPr lang="en-US" sz="2000" dirty="0" err="1"/>
              <a:t>Picornaviruses</a:t>
            </a:r>
            <a:r>
              <a:rPr lang="en-US" sz="2000" dirty="0"/>
              <a:t> infecting animals include foot-and-mouth disease of cattle and </a:t>
            </a:r>
            <a:r>
              <a:rPr lang="en-US" sz="2000" dirty="0" err="1"/>
              <a:t>encephalomyocarditis</a:t>
            </a:r>
            <a:r>
              <a:rPr lang="en-US" sz="2000" dirty="0"/>
              <a:t> of rodents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619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548680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>
                <a:solidFill>
                  <a:srgbClr val="FF0000"/>
                </a:solidFill>
              </a:rPr>
              <a:t>Astroviruses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1- Similar in size to </a:t>
            </a:r>
            <a:r>
              <a:rPr lang="en-US" sz="2000" dirty="0" err="1"/>
              <a:t>picornaviruses</a:t>
            </a:r>
            <a:r>
              <a:rPr lang="en-US" sz="2000" dirty="0"/>
              <a:t> (28–30 nm), but particles display a distinctive star-shaped outline on their surface.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2- The genome is linear, positive-sense, single-stranded RNA, 6.4–7.4 kb in size.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3- These agents may be associated with </a:t>
            </a:r>
            <a:r>
              <a:rPr lang="en-US" sz="2000" dirty="0">
                <a:solidFill>
                  <a:srgbClr val="FF0000"/>
                </a:solidFill>
              </a:rPr>
              <a:t>gastroenteritis </a:t>
            </a:r>
            <a:r>
              <a:rPr lang="en-US" sz="2000" dirty="0"/>
              <a:t>in humans and animals.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3140968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>
                <a:solidFill>
                  <a:srgbClr val="FF0000"/>
                </a:solidFill>
              </a:rPr>
              <a:t>Caliciviruses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1- Similar to </a:t>
            </a:r>
            <a:r>
              <a:rPr lang="en-US" sz="2000" dirty="0" err="1"/>
              <a:t>picornaviruses</a:t>
            </a:r>
            <a:r>
              <a:rPr lang="en-US" sz="2000" dirty="0"/>
              <a:t> but slightly larger (27–40 nm). Particles appear to have cup-shaped depressions on the surface.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2- The genome is single-stranded, positive-sense RNA, 7.4–8.3 kb in size; the </a:t>
            </a:r>
            <a:r>
              <a:rPr lang="en-US" sz="2000" dirty="0" err="1"/>
              <a:t>virion</a:t>
            </a:r>
            <a:r>
              <a:rPr lang="en-US" sz="2000" dirty="0"/>
              <a:t> has no envelope.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3- An important human pathogen is </a:t>
            </a:r>
            <a:r>
              <a:rPr lang="en-US" sz="2000" dirty="0">
                <a:solidFill>
                  <a:srgbClr val="FF0000"/>
                </a:solidFill>
              </a:rPr>
              <a:t>Norwalk virus</a:t>
            </a:r>
            <a:r>
              <a:rPr lang="en-US" sz="2000" dirty="0"/>
              <a:t>, the cause of </a:t>
            </a:r>
            <a:r>
              <a:rPr lang="en-US" sz="2000" dirty="0">
                <a:solidFill>
                  <a:srgbClr val="FF0000"/>
                </a:solidFill>
              </a:rPr>
              <a:t>epidemic acute gastroenteritis.</a:t>
            </a:r>
          </a:p>
        </p:txBody>
      </p:sp>
    </p:spTree>
    <p:extLst>
      <p:ext uri="{BB962C8B-B14F-4D97-AF65-F5344CB8AC3E}">
        <p14:creationId xmlns:p14="http://schemas.microsoft.com/office/powerpoint/2010/main" val="156130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801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Survey of DNA Viruses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of DNA Viruses</dc:title>
  <dc:creator>Ram For Computer</dc:creator>
  <cp:lastModifiedBy>Ram For Computer</cp:lastModifiedBy>
  <cp:revision>11</cp:revision>
  <dcterms:created xsi:type="dcterms:W3CDTF">2018-04-24T19:06:10Z</dcterms:created>
  <dcterms:modified xsi:type="dcterms:W3CDTF">2018-05-24T08:29:40Z</dcterms:modified>
</cp:coreProperties>
</file>