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handoutMasterIdLst>
    <p:handoutMasterId r:id="rId22"/>
  </p:handoutMasterIdLst>
  <p:sldIdLst>
    <p:sldId id="368" r:id="rId2"/>
    <p:sldId id="369" r:id="rId3"/>
    <p:sldId id="370" r:id="rId4"/>
    <p:sldId id="358" r:id="rId5"/>
    <p:sldId id="325" r:id="rId6"/>
    <p:sldId id="354" r:id="rId7"/>
    <p:sldId id="372" r:id="rId8"/>
    <p:sldId id="405" r:id="rId9"/>
    <p:sldId id="379" r:id="rId10"/>
    <p:sldId id="388" r:id="rId11"/>
    <p:sldId id="340" r:id="rId12"/>
    <p:sldId id="407" r:id="rId13"/>
    <p:sldId id="406" r:id="rId14"/>
    <p:sldId id="410" r:id="rId15"/>
    <p:sldId id="408" r:id="rId16"/>
    <p:sldId id="411" r:id="rId17"/>
    <p:sldId id="412" r:id="rId18"/>
    <p:sldId id="409" r:id="rId19"/>
    <p:sldId id="34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1582" autoAdjust="0"/>
  </p:normalViewPr>
  <p:slideViewPr>
    <p:cSldViewPr>
      <p:cViewPr varScale="1">
        <p:scale>
          <a:sx n="70" d="100"/>
          <a:sy n="70" d="100"/>
        </p:scale>
        <p:origin x="116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E33525-EB74-41CE-A058-474C6C45E09F}" type="datetimeFigureOut">
              <a:rPr lang="en-US" smtClean="0"/>
              <a:pPr/>
              <a:t>9/19/2021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9B3FD0-D6CC-4AB4-A09F-AC19B0A12782}" type="slidenum">
              <a:rPr lang="en-US" smtClean="0"/>
              <a:pPr/>
              <a:t>‹#›</a:t>
            </a:fld>
            <a:endParaRPr lang="en-US"/>
          </a:p>
        </p:txBody>
      </p:sp>
    </p:spTree>
    <p:extLst>
      <p:ext uri="{BB962C8B-B14F-4D97-AF65-F5344CB8AC3E}">
        <p14:creationId xmlns:p14="http://schemas.microsoft.com/office/powerpoint/2010/main" val="788187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0A7EFD-BD1C-4EC7-8DFA-F213A3F832F5}" type="datetimeFigureOut">
              <a:rPr lang="en-US" smtClean="0"/>
              <a:pPr/>
              <a:t>9/19/2021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A6F977-EFC5-4154-B9F8-E6A9C35203F8}" type="slidenum">
              <a:rPr lang="en-US" smtClean="0"/>
              <a:pPr/>
              <a:t>‹#›</a:t>
            </a:fld>
            <a:endParaRPr lang="en-US"/>
          </a:p>
        </p:txBody>
      </p:sp>
    </p:spTree>
    <p:extLst>
      <p:ext uri="{BB962C8B-B14F-4D97-AF65-F5344CB8AC3E}">
        <p14:creationId xmlns:p14="http://schemas.microsoft.com/office/powerpoint/2010/main" val="2768149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AA6F977-EFC5-4154-B9F8-E6A9C35203F8}"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AA6F977-EFC5-4154-B9F8-E6A9C35203F8}"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02124"/>
                </a:solidFill>
                <a:effectLst/>
                <a:latin typeface="arial" panose="020B0604020202020204" pitchFamily="34" charset="0"/>
              </a:rPr>
              <a:t>With packet switching a </a:t>
            </a:r>
            <a:r>
              <a:rPr lang="en-US" b="1" i="0" dirty="0">
                <a:solidFill>
                  <a:srgbClr val="202124"/>
                </a:solidFill>
                <a:effectLst/>
                <a:latin typeface="arial" panose="020B0604020202020204" pitchFamily="34" charset="0"/>
              </a:rPr>
              <a:t>message that is sent from one computer to another is broken down into small packets of digital data</a:t>
            </a:r>
            <a:r>
              <a:rPr lang="en-US" b="0" i="0" dirty="0">
                <a:solidFill>
                  <a:srgbClr val="202124"/>
                </a:solidFill>
                <a:effectLst/>
                <a:latin typeface="arial" panose="020B0604020202020204" pitchFamily="34" charset="0"/>
              </a:rPr>
              <a:t>.</a:t>
            </a:r>
            <a:endParaRPr lang="en-GB" sz="1200" dirty="0">
              <a:latin typeface="Times New Roman" pitchFamily="18" charset="0"/>
              <a:cs typeface="Times New Roman" pitchFamily="18" charset="0"/>
            </a:endParaRPr>
          </a:p>
          <a:p>
            <a:r>
              <a:rPr lang="en-GB" sz="1200" dirty="0">
                <a:latin typeface="Times New Roman" pitchFamily="18" charset="0"/>
                <a:cs typeface="Times New Roman" pitchFamily="18" charset="0"/>
              </a:rPr>
              <a:t>TX-2 computer </a:t>
            </a:r>
            <a:r>
              <a:rPr lang="en-US" sz="1200" b="0" i="0" dirty="0">
                <a:solidFill>
                  <a:srgbClr val="4D5156"/>
                </a:solidFill>
                <a:effectLst/>
                <a:latin typeface="arial" panose="020B0604020202020204" pitchFamily="34" charset="0"/>
                <a:cs typeface="Times New Roman" pitchFamily="18" charset="0"/>
              </a:rPr>
              <a:t>: released in 1958</a:t>
            </a:r>
            <a:endParaRPr lang="en-US" dirty="0"/>
          </a:p>
        </p:txBody>
      </p:sp>
      <p:sp>
        <p:nvSpPr>
          <p:cNvPr id="4" name="Slide Number Placeholder 3"/>
          <p:cNvSpPr>
            <a:spLocks noGrp="1"/>
          </p:cNvSpPr>
          <p:nvPr>
            <p:ph type="sldNum" sz="quarter" idx="10"/>
          </p:nvPr>
        </p:nvSpPr>
        <p:spPr/>
        <p:txBody>
          <a:bodyPr/>
          <a:lstStyle/>
          <a:p>
            <a:fld id="{8AA6F977-EFC5-4154-B9F8-E6A9C35203F8}" type="slidenum">
              <a:rPr lang="en-US" smtClean="0"/>
              <a:pPr/>
              <a:t>6</a:t>
            </a:fld>
            <a:endParaRPr lang="en-US"/>
          </a:p>
        </p:txBody>
      </p:sp>
    </p:spTree>
    <p:extLst>
      <p:ext uri="{BB962C8B-B14F-4D97-AF65-F5344CB8AC3E}">
        <p14:creationId xmlns:p14="http://schemas.microsoft.com/office/powerpoint/2010/main" val="1807377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02124"/>
                </a:solidFill>
                <a:effectLst/>
                <a:latin typeface="arial" panose="020B0604020202020204" pitchFamily="34" charset="0"/>
              </a:rPr>
              <a:t>Hotspot: A hotspot is </a:t>
            </a:r>
            <a:r>
              <a:rPr lang="en-US" b="1" i="0" dirty="0">
                <a:solidFill>
                  <a:srgbClr val="202124"/>
                </a:solidFill>
                <a:effectLst/>
                <a:latin typeface="arial" panose="020B0604020202020204" pitchFamily="34" charset="0"/>
              </a:rPr>
              <a:t>a physical location where people can access the Internet, typically using</a:t>
            </a:r>
            <a:r>
              <a:rPr lang="en-US" b="0" i="0" dirty="0">
                <a:solidFill>
                  <a:srgbClr val="202124"/>
                </a:solidFill>
                <a:effectLst/>
                <a:latin typeface="arial" panose="020B0604020202020204" pitchFamily="34" charset="0"/>
              </a:rPr>
              <a:t> Wi-Fi, via a wireless local area network (WLAN) with a router connected to an Internet service provider.</a:t>
            </a:r>
            <a:endParaRPr lang="en-US" dirty="0"/>
          </a:p>
        </p:txBody>
      </p:sp>
      <p:sp>
        <p:nvSpPr>
          <p:cNvPr id="4" name="Slide Number Placeholder 3"/>
          <p:cNvSpPr>
            <a:spLocks noGrp="1"/>
          </p:cNvSpPr>
          <p:nvPr>
            <p:ph type="sldNum" sz="quarter" idx="10"/>
          </p:nvPr>
        </p:nvSpPr>
        <p:spPr/>
        <p:txBody>
          <a:bodyPr/>
          <a:lstStyle/>
          <a:p>
            <a:fld id="{8AA6F977-EFC5-4154-B9F8-E6A9C35203F8}" type="slidenum">
              <a:rPr lang="en-US" smtClean="0"/>
              <a:pPr/>
              <a:t>7</a:t>
            </a:fld>
            <a:endParaRPr lang="en-US"/>
          </a:p>
        </p:txBody>
      </p:sp>
    </p:spTree>
    <p:extLst>
      <p:ext uri="{BB962C8B-B14F-4D97-AF65-F5344CB8AC3E}">
        <p14:creationId xmlns:p14="http://schemas.microsoft.com/office/powerpoint/2010/main" val="2938953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latin typeface="Times New Roman" pitchFamily="18" charset="0"/>
                <a:cs typeface="Times New Roman" pitchFamily="18" charset="0"/>
              </a:rPr>
              <a:t>EC </a:t>
            </a:r>
            <a:r>
              <a:rPr lang="en-GB" dirty="0">
                <a:latin typeface="Times New Roman" pitchFamily="18" charset="0"/>
                <a:cs typeface="Times New Roman" pitchFamily="18" charset="0"/>
                <a:sym typeface="Wingdings" panose="05000000000000000000" pitchFamily="2" charset="2"/>
              </a:rPr>
              <a:t> E-Commerce</a:t>
            </a:r>
            <a:endParaRPr lang="en-US" dirty="0"/>
          </a:p>
        </p:txBody>
      </p:sp>
      <p:sp>
        <p:nvSpPr>
          <p:cNvPr id="4" name="Slide Number Placeholder 3"/>
          <p:cNvSpPr>
            <a:spLocks noGrp="1"/>
          </p:cNvSpPr>
          <p:nvPr>
            <p:ph type="sldNum" sz="quarter" idx="10"/>
          </p:nvPr>
        </p:nvSpPr>
        <p:spPr/>
        <p:txBody>
          <a:bodyPr/>
          <a:lstStyle/>
          <a:p>
            <a:fld id="{8AA6F977-EFC5-4154-B9F8-E6A9C35203F8}" type="slidenum">
              <a:rPr lang="en-US" smtClean="0"/>
              <a:pPr/>
              <a:t>8</a:t>
            </a:fld>
            <a:endParaRPr lang="en-US"/>
          </a:p>
        </p:txBody>
      </p:sp>
    </p:spTree>
    <p:extLst>
      <p:ext uri="{BB962C8B-B14F-4D97-AF65-F5344CB8AC3E}">
        <p14:creationId xmlns:p14="http://schemas.microsoft.com/office/powerpoint/2010/main" val="438230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A6F977-EFC5-4154-B9F8-E6A9C35203F8}" type="slidenum">
              <a:rPr lang="en-US" smtClean="0"/>
              <a:pPr/>
              <a:t>9</a:t>
            </a:fld>
            <a:endParaRPr lang="en-US"/>
          </a:p>
        </p:txBody>
      </p:sp>
    </p:spTree>
    <p:extLst>
      <p:ext uri="{BB962C8B-B14F-4D97-AF65-F5344CB8AC3E}">
        <p14:creationId xmlns:p14="http://schemas.microsoft.com/office/powerpoint/2010/main" val="621291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7C61A4B-BA36-4CFE-AA72-951AD0384983}" type="datetime1">
              <a:rPr lang="en-GB" smtClean="0"/>
              <a:t>19/09/2021</a:t>
            </a:fld>
            <a:endParaRPr lang="en-GB"/>
          </a:p>
        </p:txBody>
      </p:sp>
      <p:sp>
        <p:nvSpPr>
          <p:cNvPr id="19" name="Footer Placeholder 18"/>
          <p:cNvSpPr>
            <a:spLocks noGrp="1"/>
          </p:cNvSpPr>
          <p:nvPr>
            <p:ph type="ftr" sz="quarter" idx="11"/>
          </p:nvPr>
        </p:nvSpPr>
        <p:spPr/>
        <p:txBody>
          <a:bodyPr/>
          <a:lstStyle/>
          <a:p>
            <a:r>
              <a:rPr lang="en-US"/>
              <a:t>Sept 2021 - Shakhawan H. Mahmood – Salahaddin University</a:t>
            </a:r>
            <a:endParaRPr lang="en-GB"/>
          </a:p>
        </p:txBody>
      </p:sp>
      <p:sp>
        <p:nvSpPr>
          <p:cNvPr id="27" name="Slide Number Placeholder 26"/>
          <p:cNvSpPr>
            <a:spLocks noGrp="1"/>
          </p:cNvSpPr>
          <p:nvPr>
            <p:ph type="sldNum" sz="quarter" idx="12"/>
          </p:nvPr>
        </p:nvSpPr>
        <p:spPr/>
        <p:txBody>
          <a:bodyPr/>
          <a:lstStyle/>
          <a:p>
            <a:fld id="{01A4D3D2-3944-4202-AE1F-C09768368E4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00563F-A480-44A6-A01E-2BD1F850ED3B}" type="datetime1">
              <a:rPr lang="en-GB" smtClean="0"/>
              <a:t>19/09/2021</a:t>
            </a:fld>
            <a:endParaRPr lang="en-GB"/>
          </a:p>
        </p:txBody>
      </p:sp>
      <p:sp>
        <p:nvSpPr>
          <p:cNvPr id="5" name="Footer Placeholder 4"/>
          <p:cNvSpPr>
            <a:spLocks noGrp="1"/>
          </p:cNvSpPr>
          <p:nvPr>
            <p:ph type="ftr" sz="quarter" idx="11"/>
          </p:nvPr>
        </p:nvSpPr>
        <p:spPr/>
        <p:txBody>
          <a:bodyPr/>
          <a:lstStyle/>
          <a:p>
            <a:r>
              <a:rPr lang="en-US"/>
              <a:t>Sept 2021 - Shakhawan H. Mahmood – Salahaddin University</a:t>
            </a:r>
            <a:endParaRPr lang="en-GB"/>
          </a:p>
        </p:txBody>
      </p:sp>
      <p:sp>
        <p:nvSpPr>
          <p:cNvPr id="6" name="Slide Number Placeholder 5"/>
          <p:cNvSpPr>
            <a:spLocks noGrp="1"/>
          </p:cNvSpPr>
          <p:nvPr>
            <p:ph type="sldNum" sz="quarter" idx="12"/>
          </p:nvPr>
        </p:nvSpPr>
        <p:spPr/>
        <p:txBody>
          <a:bodyPr/>
          <a:lstStyle/>
          <a:p>
            <a:fld id="{01A4D3D2-3944-4202-AE1F-C09768368E4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B2709D-DF6B-497D-94B9-03894CC05DDB}" type="datetime1">
              <a:rPr lang="en-GB" smtClean="0"/>
              <a:t>19/09/2021</a:t>
            </a:fld>
            <a:endParaRPr lang="en-GB"/>
          </a:p>
        </p:txBody>
      </p:sp>
      <p:sp>
        <p:nvSpPr>
          <p:cNvPr id="5" name="Footer Placeholder 4"/>
          <p:cNvSpPr>
            <a:spLocks noGrp="1"/>
          </p:cNvSpPr>
          <p:nvPr>
            <p:ph type="ftr" sz="quarter" idx="11"/>
          </p:nvPr>
        </p:nvSpPr>
        <p:spPr/>
        <p:txBody>
          <a:bodyPr/>
          <a:lstStyle/>
          <a:p>
            <a:r>
              <a:rPr lang="en-US"/>
              <a:t>Sept 2021 - Shakhawan H. Mahmood – Salahaddin University</a:t>
            </a:r>
            <a:endParaRPr lang="en-GB"/>
          </a:p>
        </p:txBody>
      </p:sp>
      <p:sp>
        <p:nvSpPr>
          <p:cNvPr id="6" name="Slide Number Placeholder 5"/>
          <p:cNvSpPr>
            <a:spLocks noGrp="1"/>
          </p:cNvSpPr>
          <p:nvPr>
            <p:ph type="sldNum" sz="quarter" idx="12"/>
          </p:nvPr>
        </p:nvSpPr>
        <p:spPr/>
        <p:txBody>
          <a:bodyPr/>
          <a:lstStyle/>
          <a:p>
            <a:fld id="{01A4D3D2-3944-4202-AE1F-C09768368E4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60DBCC3-10CF-49EC-B4AD-73FD4685B222}" type="datetime1">
              <a:rPr lang="en-GB" smtClean="0"/>
              <a:t>19/09/2021</a:t>
            </a:fld>
            <a:endParaRPr lang="en-GB"/>
          </a:p>
        </p:txBody>
      </p:sp>
      <p:sp>
        <p:nvSpPr>
          <p:cNvPr id="5" name="Footer Placeholder 4"/>
          <p:cNvSpPr>
            <a:spLocks noGrp="1"/>
          </p:cNvSpPr>
          <p:nvPr>
            <p:ph type="ftr" sz="quarter" idx="11"/>
          </p:nvPr>
        </p:nvSpPr>
        <p:spPr/>
        <p:txBody>
          <a:bodyPr/>
          <a:lstStyle/>
          <a:p>
            <a:r>
              <a:rPr lang="en-US"/>
              <a:t>Sept 2021 - Shakhawan H. Mahmood – Salahaddin University</a:t>
            </a:r>
            <a:endParaRPr lang="en-GB"/>
          </a:p>
        </p:txBody>
      </p:sp>
      <p:sp>
        <p:nvSpPr>
          <p:cNvPr id="6" name="Slide Number Placeholder 5"/>
          <p:cNvSpPr>
            <a:spLocks noGrp="1"/>
          </p:cNvSpPr>
          <p:nvPr>
            <p:ph type="sldNum" sz="quarter" idx="12"/>
          </p:nvPr>
        </p:nvSpPr>
        <p:spPr/>
        <p:txBody>
          <a:bodyPr/>
          <a:lstStyle/>
          <a:p>
            <a:fld id="{01A4D3D2-3944-4202-AE1F-C09768368E4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702C03C-30EC-466E-AA17-C30B6D52FF72}" type="datetime1">
              <a:rPr lang="en-GB" smtClean="0"/>
              <a:t>19/09/2021</a:t>
            </a:fld>
            <a:endParaRPr lang="en-GB"/>
          </a:p>
        </p:txBody>
      </p:sp>
      <p:sp>
        <p:nvSpPr>
          <p:cNvPr id="5" name="Footer Placeholder 4"/>
          <p:cNvSpPr>
            <a:spLocks noGrp="1"/>
          </p:cNvSpPr>
          <p:nvPr>
            <p:ph type="ftr" sz="quarter" idx="11"/>
          </p:nvPr>
        </p:nvSpPr>
        <p:spPr/>
        <p:txBody>
          <a:bodyPr/>
          <a:lstStyle/>
          <a:p>
            <a:r>
              <a:rPr lang="en-US"/>
              <a:t>Sept 2021 - Shakhawan H. Mahmood – Salahaddin University</a:t>
            </a:r>
            <a:endParaRPr lang="en-GB"/>
          </a:p>
        </p:txBody>
      </p:sp>
      <p:sp>
        <p:nvSpPr>
          <p:cNvPr id="6" name="Slide Number Placeholder 5"/>
          <p:cNvSpPr>
            <a:spLocks noGrp="1"/>
          </p:cNvSpPr>
          <p:nvPr>
            <p:ph type="sldNum" sz="quarter" idx="12"/>
          </p:nvPr>
        </p:nvSpPr>
        <p:spPr/>
        <p:txBody>
          <a:bodyPr/>
          <a:lstStyle/>
          <a:p>
            <a:fld id="{01A4D3D2-3944-4202-AE1F-C09768368E4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2ACBF5D-2707-4CD3-BE05-DA2DD1E4E2F0}" type="datetime1">
              <a:rPr lang="en-GB" smtClean="0"/>
              <a:t>19/09/2021</a:t>
            </a:fld>
            <a:endParaRPr lang="en-GB"/>
          </a:p>
        </p:txBody>
      </p:sp>
      <p:sp>
        <p:nvSpPr>
          <p:cNvPr id="6" name="Footer Placeholder 5"/>
          <p:cNvSpPr>
            <a:spLocks noGrp="1"/>
          </p:cNvSpPr>
          <p:nvPr>
            <p:ph type="ftr" sz="quarter" idx="11"/>
          </p:nvPr>
        </p:nvSpPr>
        <p:spPr/>
        <p:txBody>
          <a:bodyPr/>
          <a:lstStyle/>
          <a:p>
            <a:r>
              <a:rPr lang="en-US"/>
              <a:t>Sept 2021 - Shakhawan H. Mahmood – Salahaddin University</a:t>
            </a:r>
            <a:endParaRPr lang="en-GB"/>
          </a:p>
        </p:txBody>
      </p:sp>
      <p:sp>
        <p:nvSpPr>
          <p:cNvPr id="7" name="Slide Number Placeholder 6"/>
          <p:cNvSpPr>
            <a:spLocks noGrp="1"/>
          </p:cNvSpPr>
          <p:nvPr>
            <p:ph type="sldNum" sz="quarter" idx="12"/>
          </p:nvPr>
        </p:nvSpPr>
        <p:spPr/>
        <p:txBody>
          <a:bodyPr/>
          <a:lstStyle/>
          <a:p>
            <a:fld id="{01A4D3D2-3944-4202-AE1F-C09768368E4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D11032B-F940-469E-989A-CE3A85C1B445}" type="datetime1">
              <a:rPr lang="en-GB" smtClean="0"/>
              <a:t>19/09/2021</a:t>
            </a:fld>
            <a:endParaRPr lang="en-GB"/>
          </a:p>
        </p:txBody>
      </p:sp>
      <p:sp>
        <p:nvSpPr>
          <p:cNvPr id="8" name="Footer Placeholder 7"/>
          <p:cNvSpPr>
            <a:spLocks noGrp="1"/>
          </p:cNvSpPr>
          <p:nvPr>
            <p:ph type="ftr" sz="quarter" idx="11"/>
          </p:nvPr>
        </p:nvSpPr>
        <p:spPr/>
        <p:txBody>
          <a:bodyPr/>
          <a:lstStyle/>
          <a:p>
            <a:r>
              <a:rPr lang="en-US"/>
              <a:t>Sept 2021 - Shakhawan H. Mahmood – Salahaddin University</a:t>
            </a:r>
            <a:endParaRPr lang="en-GB"/>
          </a:p>
        </p:txBody>
      </p:sp>
      <p:sp>
        <p:nvSpPr>
          <p:cNvPr id="9" name="Slide Number Placeholder 8"/>
          <p:cNvSpPr>
            <a:spLocks noGrp="1"/>
          </p:cNvSpPr>
          <p:nvPr>
            <p:ph type="sldNum" sz="quarter" idx="12"/>
          </p:nvPr>
        </p:nvSpPr>
        <p:spPr/>
        <p:txBody>
          <a:bodyPr/>
          <a:lstStyle/>
          <a:p>
            <a:fld id="{01A4D3D2-3944-4202-AE1F-C09768368E4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3361C5CE-C8A7-4EB1-A7BF-316AED20C471}" type="datetime1">
              <a:rPr lang="en-GB" smtClean="0"/>
              <a:t>19/09/2021</a:t>
            </a:fld>
            <a:endParaRPr lang="en-GB"/>
          </a:p>
        </p:txBody>
      </p:sp>
      <p:sp>
        <p:nvSpPr>
          <p:cNvPr id="4" name="Footer Placeholder 3"/>
          <p:cNvSpPr>
            <a:spLocks noGrp="1"/>
          </p:cNvSpPr>
          <p:nvPr>
            <p:ph type="ftr" sz="quarter" idx="11"/>
          </p:nvPr>
        </p:nvSpPr>
        <p:spPr/>
        <p:txBody>
          <a:bodyPr/>
          <a:lstStyle/>
          <a:p>
            <a:r>
              <a:rPr lang="en-US"/>
              <a:t>Sept 2021 - Shakhawan H. Mahmood – Salahaddin University</a:t>
            </a:r>
            <a:endParaRPr lang="en-GB"/>
          </a:p>
        </p:txBody>
      </p:sp>
      <p:sp>
        <p:nvSpPr>
          <p:cNvPr id="5" name="Slide Number Placeholder 4"/>
          <p:cNvSpPr>
            <a:spLocks noGrp="1"/>
          </p:cNvSpPr>
          <p:nvPr>
            <p:ph type="sldNum" sz="quarter" idx="12"/>
          </p:nvPr>
        </p:nvSpPr>
        <p:spPr/>
        <p:txBody>
          <a:bodyPr/>
          <a:lstStyle/>
          <a:p>
            <a:fld id="{01A4D3D2-3944-4202-AE1F-C09768368E4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807E9B-0244-4B81-A9F3-AFD8D17F311C}" type="datetime1">
              <a:rPr lang="en-GB" smtClean="0"/>
              <a:t>19/09/2021</a:t>
            </a:fld>
            <a:endParaRPr lang="en-GB"/>
          </a:p>
        </p:txBody>
      </p:sp>
      <p:sp>
        <p:nvSpPr>
          <p:cNvPr id="3" name="Footer Placeholder 2"/>
          <p:cNvSpPr>
            <a:spLocks noGrp="1"/>
          </p:cNvSpPr>
          <p:nvPr>
            <p:ph type="ftr" sz="quarter" idx="11"/>
          </p:nvPr>
        </p:nvSpPr>
        <p:spPr/>
        <p:txBody>
          <a:bodyPr/>
          <a:lstStyle/>
          <a:p>
            <a:r>
              <a:rPr lang="en-US"/>
              <a:t>Sept 2021 - Shakhawan H. Mahmood – Salahaddin University</a:t>
            </a:r>
            <a:endParaRPr lang="en-GB"/>
          </a:p>
        </p:txBody>
      </p:sp>
      <p:sp>
        <p:nvSpPr>
          <p:cNvPr id="4" name="Slide Number Placeholder 3"/>
          <p:cNvSpPr>
            <a:spLocks noGrp="1"/>
          </p:cNvSpPr>
          <p:nvPr>
            <p:ph type="sldNum" sz="quarter" idx="12"/>
          </p:nvPr>
        </p:nvSpPr>
        <p:spPr/>
        <p:txBody>
          <a:bodyPr/>
          <a:lstStyle/>
          <a:p>
            <a:fld id="{01A4D3D2-3944-4202-AE1F-C09768368E4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FBB0637-7628-45F7-B817-025F8ABDCCE2}" type="datetime1">
              <a:rPr lang="en-GB" smtClean="0"/>
              <a:t>19/09/2021</a:t>
            </a:fld>
            <a:endParaRPr lang="en-GB"/>
          </a:p>
        </p:txBody>
      </p:sp>
      <p:sp>
        <p:nvSpPr>
          <p:cNvPr id="6" name="Footer Placeholder 5"/>
          <p:cNvSpPr>
            <a:spLocks noGrp="1"/>
          </p:cNvSpPr>
          <p:nvPr>
            <p:ph type="ftr" sz="quarter" idx="11"/>
          </p:nvPr>
        </p:nvSpPr>
        <p:spPr/>
        <p:txBody>
          <a:bodyPr/>
          <a:lstStyle/>
          <a:p>
            <a:r>
              <a:rPr lang="en-US"/>
              <a:t>Sept 2021 - Shakhawan H. Mahmood – Salahaddin University</a:t>
            </a:r>
            <a:endParaRPr lang="en-GB"/>
          </a:p>
        </p:txBody>
      </p:sp>
      <p:sp>
        <p:nvSpPr>
          <p:cNvPr id="7" name="Slide Number Placeholder 6"/>
          <p:cNvSpPr>
            <a:spLocks noGrp="1"/>
          </p:cNvSpPr>
          <p:nvPr>
            <p:ph type="sldNum" sz="quarter" idx="12"/>
          </p:nvPr>
        </p:nvSpPr>
        <p:spPr/>
        <p:txBody>
          <a:bodyPr/>
          <a:lstStyle/>
          <a:p>
            <a:fld id="{01A4D3D2-3944-4202-AE1F-C09768368E4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5BDDF70-7686-4C15-B92E-B2E9057C9BF5}" type="datetime1">
              <a:rPr lang="en-GB" smtClean="0"/>
              <a:t>19/09/2021</a:t>
            </a:fld>
            <a:endParaRPr lang="en-GB"/>
          </a:p>
        </p:txBody>
      </p:sp>
      <p:sp>
        <p:nvSpPr>
          <p:cNvPr id="6" name="Footer Placeholder 5"/>
          <p:cNvSpPr>
            <a:spLocks noGrp="1"/>
          </p:cNvSpPr>
          <p:nvPr>
            <p:ph type="ftr" sz="quarter" idx="11"/>
          </p:nvPr>
        </p:nvSpPr>
        <p:spPr/>
        <p:txBody>
          <a:bodyPr/>
          <a:lstStyle/>
          <a:p>
            <a:r>
              <a:rPr lang="en-US"/>
              <a:t>Sept 2021 - Shakhawan H. Mahmood – Salahaddin University</a:t>
            </a:r>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01A4D3D2-3944-4202-AE1F-C09768368E40}"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C31181D-CD87-4F25-941B-6DDC81C785C0}" type="datetime1">
              <a:rPr lang="en-GB" smtClean="0"/>
              <a:t>19/09/2021</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Sept 2021 - Shakhawan H. Mahmood – Salahaddin University</a:t>
            </a: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A4D3D2-3944-4202-AE1F-C09768368E40}"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khawan.mahmood@su.edu.kr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tutorialspoint.com/" TargetMode="External"/><Relationship Id="rId2" Type="http://schemas.openxmlformats.org/officeDocument/2006/relationships/hyperlink" Target="http://www.w3school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Web%20Programming%20I%20-%20Coursebook%202021-2022%20Stage-3.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nfo.cern.ch/hypertext/WWW/TheProject.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285860"/>
            <a:ext cx="8858312" cy="857256"/>
          </a:xfrm>
        </p:spPr>
        <p:txBody>
          <a:bodyPr>
            <a:normAutofit/>
          </a:bodyPr>
          <a:lstStyle/>
          <a:p>
            <a:pPr algn="ctr"/>
            <a:r>
              <a:rPr lang="en-GB" sz="4900" dirty="0">
                <a:solidFill>
                  <a:schemeClr val="tx1"/>
                </a:solidFill>
                <a:effectLst/>
                <a:latin typeface="Arial" pitchFamily="34" charset="0"/>
                <a:cs typeface="Arial" pitchFamily="34" charset="0"/>
              </a:rPr>
              <a:t>Web Programming</a:t>
            </a:r>
            <a:endParaRPr lang="en-GB" sz="4800" dirty="0">
              <a:solidFill>
                <a:schemeClr val="tx1"/>
              </a:solidFill>
              <a:effectLst/>
              <a:latin typeface="Arial" pitchFamily="34" charset="0"/>
              <a:cs typeface="Arial" pitchFamily="34" charset="0"/>
            </a:endParaRPr>
          </a:p>
        </p:txBody>
      </p:sp>
      <p:sp>
        <p:nvSpPr>
          <p:cNvPr id="4" name="内容占位符 2"/>
          <p:cNvSpPr txBox="1">
            <a:spLocks/>
          </p:cNvSpPr>
          <p:nvPr/>
        </p:nvSpPr>
        <p:spPr>
          <a:xfrm>
            <a:off x="1691680" y="2492896"/>
            <a:ext cx="5760640" cy="4176464"/>
          </a:xfrm>
          <a:prstGeom prst="rect">
            <a:avLst/>
          </a:prstGeom>
          <a:ln>
            <a:noFill/>
          </a:ln>
        </p:spPr>
        <p:txBody>
          <a:bodyPr vert="horz" lIns="0" rIns="18288">
            <a:no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altLang="zh-CN" sz="2800" dirty="0" err="1">
                <a:latin typeface="Times New Roman" pitchFamily="18" charset="0"/>
                <a:cs typeface="Times New Roman" pitchFamily="18" charset="0"/>
              </a:rPr>
              <a:t>Convenor</a:t>
            </a:r>
            <a:r>
              <a:rPr lang="en-US" altLang="zh-CN" sz="2800" dirty="0">
                <a:latin typeface="Times New Roman" pitchFamily="18" charset="0"/>
                <a:cs typeface="Times New Roman" pitchFamily="18" charset="0"/>
              </a:rPr>
              <a:t>: </a:t>
            </a:r>
            <a:r>
              <a:rPr lang="en-US" altLang="zh-CN" sz="2800" dirty="0" err="1">
                <a:latin typeface="Times New Roman" pitchFamily="18" charset="0"/>
                <a:cs typeface="Times New Roman" pitchFamily="18" charset="0"/>
              </a:rPr>
              <a:t>Shakhawan</a:t>
            </a:r>
            <a:r>
              <a:rPr lang="en-US" altLang="zh-CN" sz="2800" dirty="0">
                <a:latin typeface="Times New Roman" pitchFamily="18" charset="0"/>
                <a:cs typeface="Times New Roman" pitchFamily="18" charset="0"/>
              </a:rPr>
              <a:t> H. </a:t>
            </a:r>
            <a:r>
              <a:rPr lang="en-US" altLang="zh-CN" sz="2800" dirty="0" err="1">
                <a:latin typeface="Times New Roman" pitchFamily="18" charset="0"/>
                <a:cs typeface="Times New Roman" pitchFamily="18" charset="0"/>
              </a:rPr>
              <a:t>Mahmood</a:t>
            </a:r>
            <a:endParaRPr lang="en-US" altLang="zh-CN" sz="2800" dirty="0">
              <a:latin typeface="Times New Roman" pitchFamily="18" charset="0"/>
              <a:cs typeface="Times New Roman" pitchFamily="18" charset="0"/>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altLang="zh-CN" sz="2800" dirty="0" err="1">
                <a:latin typeface="Times New Roman" pitchFamily="18" charset="0"/>
                <a:cs typeface="Times New Roman" pitchFamily="18" charset="0"/>
              </a:rPr>
              <a:t>MSc</a:t>
            </a:r>
            <a:r>
              <a:rPr lang="en-US" altLang="zh-CN" sz="2800" dirty="0">
                <a:latin typeface="Times New Roman" pitchFamily="18" charset="0"/>
                <a:cs typeface="Times New Roman" pitchFamily="18" charset="0"/>
              </a:rPr>
              <a:t> in Advanced Computer Science</a:t>
            </a: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altLang="zh-CN" sz="2800" dirty="0">
                <a:latin typeface="Times New Roman" pitchFamily="18" charset="0"/>
                <a:cs typeface="Times New Roman" pitchFamily="18" charset="0"/>
              </a:rPr>
              <a:t>Computer Science &amp; IT Department</a:t>
            </a: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altLang="zh-CN" sz="2800" dirty="0">
                <a:latin typeface="Times New Roman" pitchFamily="18" charset="0"/>
                <a:cs typeface="Times New Roman" pitchFamily="18" charset="0"/>
              </a:rPr>
              <a:t>College of Science</a:t>
            </a: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altLang="zh-CN" sz="2800" dirty="0" err="1">
                <a:latin typeface="Times New Roman" pitchFamily="18" charset="0"/>
                <a:cs typeface="Times New Roman" pitchFamily="18" charset="0"/>
              </a:rPr>
              <a:t>Salahaddin</a:t>
            </a:r>
            <a:r>
              <a:rPr lang="en-US" altLang="zh-CN" sz="2800" dirty="0">
                <a:latin typeface="Times New Roman" pitchFamily="18" charset="0"/>
                <a:cs typeface="Times New Roman" pitchFamily="18" charset="0"/>
              </a:rPr>
              <a:t> University/Erbil</a:t>
            </a: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altLang="zh-CN" sz="2800" dirty="0">
                <a:latin typeface="Times New Roman" pitchFamily="18" charset="0"/>
                <a:cs typeface="Times New Roman" pitchFamily="18" charset="0"/>
              </a:rPr>
              <a:t>Email: </a:t>
            </a:r>
            <a:r>
              <a:rPr lang="en-US" altLang="zh-CN" sz="2800" dirty="0" err="1">
                <a:solidFill>
                  <a:srgbClr val="C00000"/>
                </a:solidFill>
                <a:latin typeface="Times New Roman" pitchFamily="18" charset="0"/>
                <a:cs typeface="Times New Roman" pitchFamily="18" charset="0"/>
                <a:hlinkClick r:id="rId2">
                  <a:extLst>
                    <a:ext uri="{A12FA001-AC4F-418D-AE19-62706E023703}">
                      <ahyp:hlinkClr xmlns:ahyp="http://schemas.microsoft.com/office/drawing/2018/hyperlinkcolor" val="tx"/>
                    </a:ext>
                  </a:extLst>
                </a:hlinkClick>
              </a:rPr>
              <a:t>shakhawan.mahmood@su.edu.krd</a:t>
            </a:r>
            <a:r>
              <a:rPr lang="en-US" altLang="zh-CN" sz="2800" dirty="0">
                <a:solidFill>
                  <a:srgbClr val="C00000"/>
                </a:solidFill>
                <a:latin typeface="Times New Roman" pitchFamily="18" charset="0"/>
                <a:cs typeface="Times New Roman" pitchFamily="18" charset="0"/>
              </a:rPr>
              <a:t> </a:t>
            </a:r>
            <a:r>
              <a:rPr lang="en-US" altLang="zh-CN" sz="2800" dirty="0">
                <a:latin typeface="Times New Roman" pitchFamily="18" charset="0"/>
                <a:cs typeface="Times New Roman" pitchFamily="18" charset="0"/>
              </a:rPr>
              <a:t>2021-2022</a:t>
            </a:r>
            <a:endParaRPr kumimoji="0" lang="en-US" altLang="zh-CN" sz="2800" b="0" i="0" u="none" strike="noStrike" kern="1200" cap="none" spc="0" normalizeH="0" noProof="0" dirty="0">
              <a:ln>
                <a:noFill/>
              </a:ln>
              <a:solidFill>
                <a:schemeClr val="tx1"/>
              </a:solidFill>
              <a:effectLst/>
              <a:uLnTx/>
              <a:uFillTx/>
              <a:latin typeface="Times New Roman" pitchFamily="18" charset="0"/>
              <a:cs typeface="Times New Roman" pitchFamily="18" charset="0"/>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altLang="zh-CN" sz="2800" b="0" i="0" u="none" strike="noStrike" kern="1200" cap="none" spc="0" normalizeH="0" baseline="0" noProof="0" dirty="0">
              <a:ln>
                <a:noFill/>
              </a:ln>
              <a:solidFill>
                <a:schemeClr val="tx1"/>
              </a:solidFill>
              <a:effectLst/>
              <a:uLnTx/>
              <a:uFillTx/>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altLang="zh-CN" sz="2800" b="0" i="0" u="none" strike="noStrike" kern="1200" cap="none" spc="0" normalizeH="0" baseline="0" noProof="0" dirty="0">
              <a:ln>
                <a:noFill/>
              </a:ln>
              <a:solidFill>
                <a:schemeClr val="tx1"/>
              </a:solidFill>
              <a:effectLst/>
              <a:uLnTx/>
              <a:uFillTx/>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zh-CN" altLang="en-US" sz="2800" b="0" i="0" u="none" strike="noStrike" kern="1200" cap="none" spc="0" normalizeH="0" baseline="0" noProof="0" dirty="0">
              <a:ln>
                <a:noFill/>
              </a:ln>
              <a:solidFill>
                <a:schemeClr val="tx1"/>
              </a:solidFill>
              <a:effectLst/>
              <a:uLnTx/>
              <a:uFillTx/>
            </a:endParaRPr>
          </a:p>
        </p:txBody>
      </p:sp>
    </p:spTree>
    <p:extLst>
      <p:ext uri="{BB962C8B-B14F-4D97-AF65-F5344CB8AC3E}">
        <p14:creationId xmlns:p14="http://schemas.microsoft.com/office/powerpoint/2010/main" val="3272248133"/>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125760"/>
            <a:ext cx="8928992" cy="1143000"/>
          </a:xfrm>
        </p:spPr>
        <p:txBody>
          <a:bodyPr>
            <a:normAutofit/>
          </a:bodyPr>
          <a:lstStyle/>
          <a:p>
            <a:pPr algn="ctr"/>
            <a:r>
              <a:rPr lang="en-US" altLang="zh-CN" sz="4400" b="1" dirty="0">
                <a:latin typeface="Times New Roman" panose="02020603050405020304" pitchFamily="18" charset="0"/>
                <a:cs typeface="Times New Roman" panose="02020603050405020304" pitchFamily="18" charset="0"/>
              </a:rPr>
              <a:t>Web Page Structure</a:t>
            </a:r>
            <a:endParaRPr lang="zh-CN" altLang="en-US" sz="4400" b="1"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01A4D3D2-3944-4202-AE1F-C09768368E40}" type="slidenum">
              <a:rPr lang="en-GB" smtClean="0"/>
              <a:pPr/>
              <a:t>10</a:t>
            </a:fld>
            <a:endParaRPr lang="en-GB"/>
          </a:p>
        </p:txBody>
      </p:sp>
      <p:sp>
        <p:nvSpPr>
          <p:cNvPr id="5" name="Footer Placeholder 4"/>
          <p:cNvSpPr>
            <a:spLocks noGrp="1"/>
          </p:cNvSpPr>
          <p:nvPr>
            <p:ph type="ftr" sz="quarter" idx="11"/>
          </p:nvPr>
        </p:nvSpPr>
        <p:spPr>
          <a:xfrm>
            <a:off x="142844" y="6356350"/>
            <a:ext cx="5876956" cy="365125"/>
          </a:xfrm>
        </p:spPr>
        <p:txBody>
          <a:bodyPr/>
          <a:lstStyle/>
          <a:p>
            <a:r>
              <a:rPr lang="en-US"/>
              <a:t>Sept 2021 - Shakhawan H. Mahmood – Salahaddin University</a:t>
            </a:r>
            <a:endParaRPr lang="en-GB" dirty="0"/>
          </a:p>
        </p:txBody>
      </p:sp>
      <p:pic>
        <p:nvPicPr>
          <p:cNvPr id="8" name="Picture 7" descr="Head First HTML with CSS &amp;amp; XHTML.pdf - Adobe Reader">
            <a:extLst>
              <a:ext uri="{FF2B5EF4-FFF2-40B4-BE49-F238E27FC236}">
                <a16:creationId xmlns:a16="http://schemas.microsoft.com/office/drawing/2014/main" id="{2B54054C-DD22-43B9-A48D-76186427A304}"/>
              </a:ext>
            </a:extLst>
          </p:cNvPr>
          <p:cNvPicPr>
            <a:picLocks noChangeAspect="1"/>
          </p:cNvPicPr>
          <p:nvPr/>
        </p:nvPicPr>
        <p:blipFill rotWithShape="1">
          <a:blip r:embed="rId2">
            <a:extLst>
              <a:ext uri="{28A0092B-C50C-407E-A947-70E740481C1C}">
                <a14:useLocalDpi xmlns:a14="http://schemas.microsoft.com/office/drawing/2010/main" val="0"/>
              </a:ext>
            </a:extLst>
          </a:blip>
          <a:srcRect l="51343" t="25331" r="23188" b="14815"/>
          <a:stretch/>
        </p:blipFill>
        <p:spPr>
          <a:xfrm>
            <a:off x="321563" y="1293738"/>
            <a:ext cx="8500874" cy="5231606"/>
          </a:xfrm>
          <a:prstGeom prst="rect">
            <a:avLst/>
          </a:prstGeom>
          <a:ln>
            <a:noFill/>
          </a:ln>
          <a:effectLst>
            <a:softEdge rad="112500"/>
          </a:effectLst>
        </p:spPr>
      </p:pic>
    </p:spTree>
    <p:extLst>
      <p:ext uri="{BB962C8B-B14F-4D97-AF65-F5344CB8AC3E}">
        <p14:creationId xmlns:p14="http://schemas.microsoft.com/office/powerpoint/2010/main" val="185058751"/>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1143000"/>
          </a:xfrm>
        </p:spPr>
        <p:txBody>
          <a:bodyPr>
            <a:noAutofit/>
          </a:bodyPr>
          <a:lstStyle/>
          <a:p>
            <a:pPr algn="ctr"/>
            <a:br>
              <a:rPr lang="en-US" altLang="zh-CN" sz="4400" b="1" dirty="0">
                <a:latin typeface="Times New Roman" panose="02020603050405020304" pitchFamily="18" charset="0"/>
                <a:cs typeface="Times New Roman" panose="02020603050405020304" pitchFamily="18" charset="0"/>
              </a:rPr>
            </a:br>
            <a:br>
              <a:rPr lang="zh-CN" altLang="en-US" sz="4400" b="1" dirty="0">
                <a:latin typeface="Times New Roman" panose="02020603050405020304" pitchFamily="18" charset="0"/>
                <a:cs typeface="Times New Roman" panose="02020603050405020304" pitchFamily="18" charset="0"/>
              </a:rPr>
            </a:br>
            <a:r>
              <a:rPr lang="en-US" altLang="zh-CN" sz="4400" b="1" dirty="0">
                <a:latin typeface="Times New Roman" panose="02020603050405020304" pitchFamily="18" charset="0"/>
                <a:cs typeface="Times New Roman" panose="02020603050405020304" pitchFamily="18" charset="0"/>
              </a:rPr>
              <a:t>What is a Website</a:t>
            </a:r>
            <a:endParaRPr lang="zh-CN" altLang="en-US" sz="4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A4D3D2-3944-4202-AE1F-C09768368E40}" type="slidenum">
              <a:rPr lang="en-GB" smtClean="0"/>
              <a:pPr/>
              <a:t>11</a:t>
            </a:fld>
            <a:endParaRPr lang="en-GB"/>
          </a:p>
        </p:txBody>
      </p:sp>
      <p:sp>
        <p:nvSpPr>
          <p:cNvPr id="5" name="Footer Placeholder 4"/>
          <p:cNvSpPr>
            <a:spLocks noGrp="1"/>
          </p:cNvSpPr>
          <p:nvPr>
            <p:ph type="ftr" sz="quarter" idx="11"/>
          </p:nvPr>
        </p:nvSpPr>
        <p:spPr>
          <a:xfrm>
            <a:off x="285720" y="6356350"/>
            <a:ext cx="5734080" cy="365125"/>
          </a:xfrm>
        </p:spPr>
        <p:txBody>
          <a:bodyPr/>
          <a:lstStyle/>
          <a:p>
            <a:r>
              <a:rPr lang="en-US"/>
              <a:t>Sept 2021 - Shakhawan H. Mahmood – Salahaddin University</a:t>
            </a:r>
            <a:endParaRPr lang="en-GB" dirty="0"/>
          </a:p>
        </p:txBody>
      </p:sp>
      <p:sp>
        <p:nvSpPr>
          <p:cNvPr id="6" name="Content Placeholder 2">
            <a:extLst>
              <a:ext uri="{FF2B5EF4-FFF2-40B4-BE49-F238E27FC236}">
                <a16:creationId xmlns:a16="http://schemas.microsoft.com/office/drawing/2014/main" id="{266A09A2-CA63-4287-AA35-76745ADDD609}"/>
              </a:ext>
            </a:extLst>
          </p:cNvPr>
          <p:cNvSpPr>
            <a:spLocks noGrp="1"/>
          </p:cNvSpPr>
          <p:nvPr>
            <p:ph idx="1"/>
          </p:nvPr>
        </p:nvSpPr>
        <p:spPr>
          <a:xfrm>
            <a:off x="251520" y="1566665"/>
            <a:ext cx="8640960" cy="4382615"/>
          </a:xfrm>
        </p:spPr>
        <p:txBody>
          <a:bodyPr>
            <a:noAutofit/>
          </a:bodyPr>
          <a:lstStyle/>
          <a:p>
            <a:pPr algn="just">
              <a:buClr>
                <a:schemeClr val="tx2">
                  <a:lumMod val="60000"/>
                  <a:lumOff val="40000"/>
                </a:schemeClr>
              </a:buClr>
              <a:buFont typeface="Wingdings" panose="05000000000000000000" pitchFamily="2" charset="2"/>
              <a:buChar char="Ø"/>
            </a:pPr>
            <a:r>
              <a:rPr lang="en-US" sz="2400" dirty="0">
                <a:latin typeface="Times New Roman" pitchFamily="18" charset="0"/>
                <a:cs typeface="Times New Roman" pitchFamily="18" charset="0"/>
              </a:rPr>
              <a:t> Website: A collection of Web pages that share a common theme and purpose, and that users generally access through the site’s home page</a:t>
            </a:r>
          </a:p>
          <a:p>
            <a:pPr algn="just" rtl="0">
              <a:buClr>
                <a:schemeClr val="tx2">
                  <a:lumMod val="60000"/>
                  <a:lumOff val="40000"/>
                </a:schemeClr>
              </a:buClr>
              <a:buFont typeface="Wingdings" panose="05000000000000000000" pitchFamily="2" charset="2"/>
              <a:buChar char="Ø"/>
            </a:pPr>
            <a:r>
              <a:rPr lang="en-US" sz="2400" dirty="0">
                <a:latin typeface="Times New Roman" pitchFamily="18" charset="0"/>
                <a:cs typeface="Times New Roman" pitchFamily="18" charset="0"/>
              </a:rPr>
              <a:t>A website can be only one web page (the home page).</a:t>
            </a:r>
          </a:p>
          <a:p>
            <a:pPr algn="just">
              <a:buClr>
                <a:schemeClr val="tx2">
                  <a:lumMod val="60000"/>
                  <a:lumOff val="40000"/>
                </a:schemeClr>
              </a:buClr>
              <a:buFont typeface="Wingdings" panose="05000000000000000000" pitchFamily="2" charset="2"/>
              <a:buChar char="Ø"/>
            </a:pPr>
            <a:r>
              <a:rPr lang="en-US" sz="2400" dirty="0">
                <a:latin typeface="Times New Roman" pitchFamily="18" charset="0"/>
                <a:cs typeface="Times New Roman" pitchFamily="18" charset="0"/>
              </a:rPr>
              <a:t>Home page: The Web page that people generally access first within a Web site. You let people know the URL (address) of your home page and try to get other Web page creators to provide links to it.</a:t>
            </a:r>
          </a:p>
          <a:p>
            <a:pPr algn="just" rtl="0">
              <a:buClr>
                <a:schemeClr val="tx2">
                  <a:lumMod val="60000"/>
                  <a:lumOff val="40000"/>
                </a:schemeClr>
              </a:buClr>
              <a:buFont typeface="Wingdings" panose="05000000000000000000" pitchFamily="2" charset="2"/>
              <a:buChar char="Ø"/>
            </a:pPr>
            <a:r>
              <a:rPr lang="en-US" sz="2400" dirty="0">
                <a:latin typeface="Times New Roman" pitchFamily="18" charset="0"/>
                <a:cs typeface="Times New Roman" pitchFamily="18" charset="0"/>
              </a:rPr>
              <a:t>For a website to be available on the net it must be stored “hosted” on a host computer (server).</a:t>
            </a:r>
          </a:p>
          <a:p>
            <a:pPr algn="just" rtl="0">
              <a:buClr>
                <a:schemeClr val="tx2">
                  <a:lumMod val="60000"/>
                  <a:lumOff val="40000"/>
                </a:schemeClr>
              </a:buClr>
              <a:buFont typeface="Wingdings" panose="05000000000000000000" pitchFamily="2" charset="2"/>
              <a:buChar char="Ø"/>
            </a:pPr>
            <a:r>
              <a:rPr lang="en-US" sz="2400" dirty="0">
                <a:latin typeface="Times New Roman" pitchFamily="18" charset="0"/>
                <a:cs typeface="Times New Roman" pitchFamily="18" charset="0"/>
              </a:rPr>
              <a:t>Host computer “Web server” must be connected to internet.</a:t>
            </a:r>
          </a:p>
          <a:p>
            <a:pPr algn="just">
              <a:buClr>
                <a:schemeClr val="accent3">
                  <a:lumMod val="50000"/>
                </a:schemeClr>
              </a:buClr>
              <a:buFont typeface="Wingdings" panose="05000000000000000000" pitchFamily="2" charset="2"/>
              <a:buChar char="Ø"/>
            </a:pPr>
            <a:endParaRPr lang="en-GB" sz="2400" dirty="0">
              <a:latin typeface="Times New Roman" pitchFamily="18" charset="0"/>
              <a:cs typeface="Times New Roman" pitchFamily="18" charset="0"/>
            </a:endParaRPr>
          </a:p>
        </p:txBody>
      </p:sp>
    </p:spTree>
    <p:extLst>
      <p:ext uri="{BB962C8B-B14F-4D97-AF65-F5344CB8AC3E}">
        <p14:creationId xmlns:p14="http://schemas.microsoft.com/office/powerpoint/2010/main" val="3634319338"/>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1143000"/>
          </a:xfrm>
        </p:spPr>
        <p:txBody>
          <a:bodyPr>
            <a:noAutofit/>
          </a:bodyPr>
          <a:lstStyle/>
          <a:p>
            <a:pPr algn="ctr"/>
            <a:br>
              <a:rPr lang="en-US" altLang="zh-CN" sz="4400" b="1" dirty="0">
                <a:latin typeface="Times New Roman" panose="02020603050405020304" pitchFamily="18" charset="0"/>
                <a:cs typeface="Times New Roman" panose="02020603050405020304" pitchFamily="18" charset="0"/>
              </a:rPr>
            </a:br>
            <a:br>
              <a:rPr lang="zh-CN" altLang="en-US" sz="4400" b="1" dirty="0">
                <a:latin typeface="Times New Roman" panose="02020603050405020304" pitchFamily="18" charset="0"/>
                <a:cs typeface="Times New Roman" panose="02020603050405020304" pitchFamily="18" charset="0"/>
              </a:rPr>
            </a:br>
            <a:r>
              <a:rPr lang="en-US" altLang="zh-CN" sz="4400" b="1" dirty="0">
                <a:latin typeface="Times New Roman" panose="02020603050405020304" pitchFamily="18" charset="0"/>
                <a:cs typeface="Times New Roman" panose="02020603050405020304" pitchFamily="18" charset="0"/>
              </a:rPr>
              <a:t>Website Diagram</a:t>
            </a:r>
            <a:endParaRPr lang="zh-CN" altLang="en-US" sz="4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A4D3D2-3944-4202-AE1F-C09768368E40}" type="slidenum">
              <a:rPr lang="en-GB" smtClean="0"/>
              <a:pPr/>
              <a:t>12</a:t>
            </a:fld>
            <a:endParaRPr lang="en-GB"/>
          </a:p>
        </p:txBody>
      </p:sp>
      <p:sp>
        <p:nvSpPr>
          <p:cNvPr id="5" name="Footer Placeholder 4"/>
          <p:cNvSpPr>
            <a:spLocks noGrp="1"/>
          </p:cNvSpPr>
          <p:nvPr>
            <p:ph type="ftr" sz="quarter" idx="11"/>
          </p:nvPr>
        </p:nvSpPr>
        <p:spPr>
          <a:xfrm>
            <a:off x="285720" y="6356350"/>
            <a:ext cx="5734080" cy="365125"/>
          </a:xfrm>
        </p:spPr>
        <p:txBody>
          <a:bodyPr/>
          <a:lstStyle/>
          <a:p>
            <a:r>
              <a:rPr lang="en-US"/>
              <a:t>Sept 2021 - Shakhawan H. Mahmood – Salahaddin University</a:t>
            </a:r>
            <a:endParaRPr lang="en-GB" dirty="0"/>
          </a:p>
        </p:txBody>
      </p:sp>
      <p:sp>
        <p:nvSpPr>
          <p:cNvPr id="6" name="TextBox 5">
            <a:extLst>
              <a:ext uri="{FF2B5EF4-FFF2-40B4-BE49-F238E27FC236}">
                <a16:creationId xmlns:a16="http://schemas.microsoft.com/office/drawing/2014/main" id="{978C1B46-E8E2-48E1-A571-2F5D6A4E8663}"/>
              </a:ext>
            </a:extLst>
          </p:cNvPr>
          <p:cNvSpPr txBox="1"/>
          <p:nvPr/>
        </p:nvSpPr>
        <p:spPr>
          <a:xfrm>
            <a:off x="179512" y="1361830"/>
            <a:ext cx="8784976" cy="1384995"/>
          </a:xfrm>
          <a:prstGeom prst="rect">
            <a:avLst/>
          </a:prstGeom>
          <a:noFill/>
        </p:spPr>
        <p:txBody>
          <a:bodyPr wrap="square" rtlCol="0">
            <a:spAutoFit/>
          </a:bodyPr>
          <a:lstStyle/>
          <a:p>
            <a:r>
              <a:rPr lang="en-GB" sz="2800" dirty="0">
                <a:solidFill>
                  <a:srgbClr val="292934"/>
                </a:solidFill>
                <a:latin typeface="Times New Roman" pitchFamily="18" charset="0"/>
                <a:cs typeface="Times New Roman" pitchFamily="18" charset="0"/>
              </a:rPr>
              <a:t>A site diagram indicates the structure of the site as a whole and how individual pages relate to one another.</a:t>
            </a:r>
          </a:p>
          <a:p>
            <a:pPr algn="r" rtl="1"/>
            <a:endParaRPr lang="en-GB" sz="2800" dirty="0">
              <a:solidFill>
                <a:srgbClr val="292934"/>
              </a:solidFill>
              <a:latin typeface="Times New Roman" pitchFamily="18" charset="0"/>
              <a:cs typeface="Times New Roman" pitchFamily="18" charset="0"/>
            </a:endParaRPr>
          </a:p>
        </p:txBody>
      </p:sp>
      <p:pic>
        <p:nvPicPr>
          <p:cNvPr id="7" name="Picture 6" descr="Learning Web Design, 4th Edition.pdf - Adobe Reader">
            <a:extLst>
              <a:ext uri="{FF2B5EF4-FFF2-40B4-BE49-F238E27FC236}">
                <a16:creationId xmlns:a16="http://schemas.microsoft.com/office/drawing/2014/main" id="{86BDBADC-0587-4706-B241-0DE94A8658F8}"/>
              </a:ext>
            </a:extLst>
          </p:cNvPr>
          <p:cNvPicPr>
            <a:picLocks noChangeAspect="1"/>
          </p:cNvPicPr>
          <p:nvPr/>
        </p:nvPicPr>
        <p:blipFill rotWithShape="1">
          <a:blip r:embed="rId2">
            <a:extLst>
              <a:ext uri="{28A0092B-C50C-407E-A947-70E740481C1C}">
                <a14:useLocalDpi xmlns:a14="http://schemas.microsoft.com/office/drawing/2010/main" val="0"/>
              </a:ext>
            </a:extLst>
          </a:blip>
          <a:srcRect l="56326" t="46683" r="13878" b="15029"/>
          <a:stretch/>
        </p:blipFill>
        <p:spPr>
          <a:xfrm>
            <a:off x="587896" y="2300642"/>
            <a:ext cx="8160568" cy="4152694"/>
          </a:xfrm>
          <a:prstGeom prst="rect">
            <a:avLst/>
          </a:prstGeom>
          <a:noFill/>
          <a:ln>
            <a:noFill/>
          </a:ln>
        </p:spPr>
      </p:pic>
    </p:spTree>
    <p:extLst>
      <p:ext uri="{BB962C8B-B14F-4D97-AF65-F5344CB8AC3E}">
        <p14:creationId xmlns:p14="http://schemas.microsoft.com/office/powerpoint/2010/main" val="3581872625"/>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9776"/>
            <a:ext cx="8229600" cy="1143000"/>
          </a:xfrm>
        </p:spPr>
        <p:txBody>
          <a:bodyPr>
            <a:noAutofit/>
          </a:bodyPr>
          <a:lstStyle/>
          <a:p>
            <a:pPr algn="ctr"/>
            <a:br>
              <a:rPr lang="en-US" altLang="zh-CN" sz="4400" b="1" dirty="0">
                <a:latin typeface="Times New Roman" panose="02020603050405020304" pitchFamily="18" charset="0"/>
                <a:cs typeface="Times New Roman" panose="02020603050405020304" pitchFamily="18" charset="0"/>
              </a:rPr>
            </a:br>
            <a:br>
              <a:rPr lang="zh-CN" altLang="en-US" sz="4400" b="1" dirty="0">
                <a:latin typeface="Times New Roman" panose="02020603050405020304" pitchFamily="18" charset="0"/>
                <a:cs typeface="Times New Roman" panose="02020603050405020304" pitchFamily="18" charset="0"/>
              </a:rPr>
            </a:br>
            <a:r>
              <a:rPr lang="en-US" altLang="zh-CN" sz="4400" b="1" dirty="0">
                <a:latin typeface="Times New Roman" panose="02020603050405020304" pitchFamily="18" charset="0"/>
                <a:cs typeface="Times New Roman" panose="02020603050405020304" pitchFamily="18" charset="0"/>
              </a:rPr>
              <a:t>Types of Websites</a:t>
            </a:r>
            <a:endParaRPr lang="zh-CN" altLang="en-US" sz="4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A4D3D2-3944-4202-AE1F-C09768368E40}" type="slidenum">
              <a:rPr lang="en-GB" smtClean="0"/>
              <a:pPr/>
              <a:t>13</a:t>
            </a:fld>
            <a:endParaRPr lang="en-GB"/>
          </a:p>
        </p:txBody>
      </p:sp>
      <p:sp>
        <p:nvSpPr>
          <p:cNvPr id="5" name="Footer Placeholder 4"/>
          <p:cNvSpPr>
            <a:spLocks noGrp="1"/>
          </p:cNvSpPr>
          <p:nvPr>
            <p:ph type="ftr" sz="quarter" idx="11"/>
          </p:nvPr>
        </p:nvSpPr>
        <p:spPr>
          <a:xfrm>
            <a:off x="285720" y="6356350"/>
            <a:ext cx="5734080" cy="365125"/>
          </a:xfrm>
        </p:spPr>
        <p:txBody>
          <a:bodyPr/>
          <a:lstStyle/>
          <a:p>
            <a:r>
              <a:rPr lang="en-US"/>
              <a:t>Sept 2021 - Shakhawan H. Mahmood – Salahaddin University</a:t>
            </a:r>
            <a:endParaRPr lang="en-GB" dirty="0"/>
          </a:p>
        </p:txBody>
      </p:sp>
      <p:sp>
        <p:nvSpPr>
          <p:cNvPr id="6" name="TextBox 5">
            <a:extLst>
              <a:ext uri="{FF2B5EF4-FFF2-40B4-BE49-F238E27FC236}">
                <a16:creationId xmlns:a16="http://schemas.microsoft.com/office/drawing/2014/main" id="{B7DFF3C8-312F-4BE4-8E14-A8A1F9DDAEAB}"/>
              </a:ext>
            </a:extLst>
          </p:cNvPr>
          <p:cNvSpPr txBox="1"/>
          <p:nvPr/>
        </p:nvSpPr>
        <p:spPr>
          <a:xfrm>
            <a:off x="285720" y="1587338"/>
            <a:ext cx="8572560" cy="4154984"/>
          </a:xfrm>
          <a:prstGeom prst="rect">
            <a:avLst/>
          </a:prstGeom>
          <a:noFill/>
        </p:spPr>
        <p:txBody>
          <a:bodyPr wrap="square" rtlCol="1">
            <a:spAutoFit/>
          </a:bodyPr>
          <a:lstStyle/>
          <a:p>
            <a:pPr marL="342900" indent="-342900" algn="just">
              <a:buClr>
                <a:srgbClr val="D2533C">
                  <a:lumMod val="60000"/>
                  <a:lumOff val="40000"/>
                </a:srgbClr>
              </a:buClr>
              <a:buFont typeface="Wingdings" panose="05000000000000000000" pitchFamily="2" charset="2"/>
              <a:buChar char="Ø"/>
            </a:pPr>
            <a:r>
              <a:rPr lang="en-US" sz="2400" dirty="0">
                <a:solidFill>
                  <a:srgbClr val="292934"/>
                </a:solidFill>
                <a:latin typeface="Times New Roman" pitchFamily="18" charset="0"/>
                <a:cs typeface="Times New Roman" pitchFamily="18" charset="0"/>
              </a:rPr>
              <a:t>The websites vary tremendously — from an individual putting up family photos to a large corporation creating an online commerce site. For another, several different types of Web sites exist.</a:t>
            </a:r>
          </a:p>
          <a:p>
            <a:pPr marL="342900" indent="-342900" algn="just">
              <a:buClr>
                <a:srgbClr val="D2533C">
                  <a:lumMod val="60000"/>
                  <a:lumOff val="40000"/>
                </a:srgbClr>
              </a:buClr>
              <a:buFont typeface="Wingdings" panose="05000000000000000000" pitchFamily="2" charset="2"/>
              <a:buChar char="Ø"/>
            </a:pPr>
            <a:endParaRPr lang="en-US" sz="2400" dirty="0">
              <a:solidFill>
                <a:srgbClr val="292934"/>
              </a:solidFill>
              <a:latin typeface="Times New Roman" pitchFamily="18" charset="0"/>
              <a:cs typeface="Times New Roman" pitchFamily="18" charset="0"/>
            </a:endParaRPr>
          </a:p>
          <a:p>
            <a:pPr marL="342900" indent="-342900" algn="just">
              <a:buClr>
                <a:srgbClr val="D2533C">
                  <a:lumMod val="60000"/>
                  <a:lumOff val="40000"/>
                </a:srgbClr>
              </a:buClr>
              <a:buFont typeface="Wingdings" panose="05000000000000000000" pitchFamily="2" charset="2"/>
              <a:buChar char="Ø"/>
            </a:pPr>
            <a:r>
              <a:rPr lang="en-US" sz="2400" dirty="0">
                <a:solidFill>
                  <a:srgbClr val="292934"/>
                </a:solidFill>
                <a:latin typeface="Times New Roman" pitchFamily="18" charset="0"/>
                <a:cs typeface="Times New Roman" pitchFamily="18" charset="0"/>
              </a:rPr>
              <a:t>The major types of Web pages are personal, picture, topical, commercial, and entertainment sites. Increasingly, you can combine different kinds of sites in mashups.</a:t>
            </a:r>
          </a:p>
          <a:p>
            <a:pPr marL="342900" indent="-342900" algn="just">
              <a:buClr>
                <a:srgbClr val="D2533C">
                  <a:lumMod val="60000"/>
                  <a:lumOff val="40000"/>
                </a:srgbClr>
              </a:buClr>
              <a:buFont typeface="Wingdings" panose="05000000000000000000" pitchFamily="2" charset="2"/>
              <a:buChar char="Ø"/>
            </a:pPr>
            <a:endParaRPr lang="en-US" sz="2400" dirty="0">
              <a:solidFill>
                <a:srgbClr val="292934"/>
              </a:solidFill>
              <a:latin typeface="Times New Roman" pitchFamily="18" charset="0"/>
              <a:cs typeface="Times New Roman" pitchFamily="18" charset="0"/>
            </a:endParaRPr>
          </a:p>
          <a:p>
            <a:pPr marL="342900" indent="-342900" algn="just">
              <a:buClr>
                <a:srgbClr val="D2533C">
                  <a:lumMod val="60000"/>
                  <a:lumOff val="40000"/>
                </a:srgbClr>
              </a:buClr>
              <a:buFont typeface="Wingdings" panose="05000000000000000000" pitchFamily="2" charset="2"/>
              <a:buChar char="Ø"/>
            </a:pPr>
            <a:r>
              <a:rPr lang="en-US" sz="2400" dirty="0">
                <a:solidFill>
                  <a:srgbClr val="292934"/>
                </a:solidFill>
                <a:latin typeface="Times New Roman" pitchFamily="18" charset="0"/>
                <a:cs typeface="Times New Roman" pitchFamily="18" charset="0"/>
              </a:rPr>
              <a:t>Example of mashup sites are: </a:t>
            </a:r>
            <a:r>
              <a:rPr lang="en-US" sz="2400" dirty="0" err="1">
                <a:solidFill>
                  <a:srgbClr val="292934"/>
                </a:solidFill>
                <a:latin typeface="Times New Roman" pitchFamily="18" charset="0"/>
                <a:cs typeface="Times New Roman" pitchFamily="18" charset="0"/>
              </a:rPr>
              <a:t>MapYourBoddies</a:t>
            </a:r>
            <a:r>
              <a:rPr lang="en-US" sz="2400" dirty="0">
                <a:solidFill>
                  <a:srgbClr val="292934"/>
                </a:solidFill>
                <a:latin typeface="Times New Roman" pitchFamily="18" charset="0"/>
                <a:cs typeface="Times New Roman" pitchFamily="18" charset="0"/>
              </a:rPr>
              <a:t>(google map, </a:t>
            </a:r>
            <a:r>
              <a:rPr lang="en-US" sz="2400" dirty="0" err="1">
                <a:solidFill>
                  <a:srgbClr val="292934"/>
                </a:solidFill>
                <a:latin typeface="Times New Roman" pitchFamily="18" charset="0"/>
                <a:cs typeface="Times New Roman" pitchFamily="18" charset="0"/>
              </a:rPr>
              <a:t>facebook</a:t>
            </a:r>
            <a:r>
              <a:rPr lang="en-US" sz="2400" dirty="0">
                <a:solidFill>
                  <a:srgbClr val="292934"/>
                </a:solidFill>
                <a:latin typeface="Times New Roman" pitchFamily="18" charset="0"/>
                <a:cs typeface="Times New Roman" pitchFamily="18" charset="0"/>
              </a:rPr>
              <a:t> and amazon), </a:t>
            </a:r>
            <a:r>
              <a:rPr lang="en-US" sz="2400" dirty="0" err="1">
                <a:solidFill>
                  <a:srgbClr val="292934"/>
                </a:solidFill>
                <a:latin typeface="Times New Roman" pitchFamily="18" charset="0"/>
                <a:cs typeface="Times New Roman" pitchFamily="18" charset="0"/>
              </a:rPr>
              <a:t>TwitterVision</a:t>
            </a:r>
            <a:r>
              <a:rPr lang="en-US" sz="2400" dirty="0">
                <a:solidFill>
                  <a:srgbClr val="292934"/>
                </a:solidFill>
                <a:latin typeface="Times New Roman" pitchFamily="18" charset="0"/>
                <a:cs typeface="Times New Roman" pitchFamily="18" charset="0"/>
              </a:rPr>
              <a:t>(twitter and map), Cloud Me(yahoo, flicker and </a:t>
            </a:r>
            <a:r>
              <a:rPr lang="en-US" sz="2400" dirty="0" err="1">
                <a:solidFill>
                  <a:srgbClr val="292934"/>
                </a:solidFill>
                <a:latin typeface="Times New Roman" pitchFamily="18" charset="0"/>
                <a:cs typeface="Times New Roman" pitchFamily="18" charset="0"/>
              </a:rPr>
              <a:t>youtube</a:t>
            </a:r>
            <a:r>
              <a:rPr lang="en-US" sz="2400" dirty="0">
                <a:solidFill>
                  <a:srgbClr val="292934"/>
                </a:solidFill>
                <a:latin typeface="Times New Roman" pitchFamily="18" charset="0"/>
                <a:cs typeface="Times New Roman" pitchFamily="18" charset="0"/>
              </a:rPr>
              <a:t> search).</a:t>
            </a:r>
          </a:p>
        </p:txBody>
      </p:sp>
    </p:spTree>
    <p:extLst>
      <p:ext uri="{BB962C8B-B14F-4D97-AF65-F5344CB8AC3E}">
        <p14:creationId xmlns:p14="http://schemas.microsoft.com/office/powerpoint/2010/main" val="1961591609"/>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9776"/>
            <a:ext cx="8229600" cy="1143000"/>
          </a:xfrm>
        </p:spPr>
        <p:txBody>
          <a:bodyPr>
            <a:noAutofit/>
          </a:bodyPr>
          <a:lstStyle/>
          <a:p>
            <a:pPr algn="ctr"/>
            <a:br>
              <a:rPr lang="en-US" altLang="zh-CN" sz="4400" b="1" dirty="0">
                <a:latin typeface="Times New Roman" panose="02020603050405020304" pitchFamily="18" charset="0"/>
                <a:cs typeface="Times New Roman" panose="02020603050405020304" pitchFamily="18" charset="0"/>
              </a:rPr>
            </a:br>
            <a:br>
              <a:rPr lang="zh-CN" altLang="en-US" sz="4400" b="1" dirty="0">
                <a:latin typeface="Times New Roman" panose="02020603050405020304" pitchFamily="18" charset="0"/>
                <a:cs typeface="Times New Roman" panose="02020603050405020304" pitchFamily="18" charset="0"/>
              </a:rPr>
            </a:br>
            <a:r>
              <a:rPr lang="en-US" altLang="zh-CN" sz="4400" b="1" dirty="0">
                <a:latin typeface="Times New Roman" panose="02020603050405020304" pitchFamily="18" charset="0"/>
                <a:cs typeface="Times New Roman" panose="02020603050405020304" pitchFamily="18" charset="0"/>
              </a:rPr>
              <a:t>Types of Websites</a:t>
            </a:r>
            <a:endParaRPr lang="zh-CN" altLang="en-US" sz="4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A4D3D2-3944-4202-AE1F-C09768368E40}" type="slidenum">
              <a:rPr lang="en-GB" smtClean="0"/>
              <a:pPr/>
              <a:t>14</a:t>
            </a:fld>
            <a:endParaRPr lang="en-GB"/>
          </a:p>
        </p:txBody>
      </p:sp>
      <p:sp>
        <p:nvSpPr>
          <p:cNvPr id="5" name="Footer Placeholder 4"/>
          <p:cNvSpPr>
            <a:spLocks noGrp="1"/>
          </p:cNvSpPr>
          <p:nvPr>
            <p:ph type="ftr" sz="quarter" idx="11"/>
          </p:nvPr>
        </p:nvSpPr>
        <p:spPr>
          <a:xfrm>
            <a:off x="285720" y="6356350"/>
            <a:ext cx="5734080" cy="365125"/>
          </a:xfrm>
        </p:spPr>
        <p:txBody>
          <a:bodyPr/>
          <a:lstStyle/>
          <a:p>
            <a:r>
              <a:rPr lang="en-US"/>
              <a:t>Sept 2021 - Shakhawan H. Mahmood – Salahaddin University</a:t>
            </a:r>
            <a:endParaRPr lang="en-GB" dirty="0"/>
          </a:p>
        </p:txBody>
      </p:sp>
      <p:sp>
        <p:nvSpPr>
          <p:cNvPr id="6" name="TextBox 5">
            <a:extLst>
              <a:ext uri="{FF2B5EF4-FFF2-40B4-BE49-F238E27FC236}">
                <a16:creationId xmlns:a16="http://schemas.microsoft.com/office/drawing/2014/main" id="{B7DFF3C8-312F-4BE4-8E14-A8A1F9DDAEAB}"/>
              </a:ext>
            </a:extLst>
          </p:cNvPr>
          <p:cNvSpPr txBox="1"/>
          <p:nvPr/>
        </p:nvSpPr>
        <p:spPr>
          <a:xfrm>
            <a:off x="285720" y="1587338"/>
            <a:ext cx="8572560" cy="4524315"/>
          </a:xfrm>
          <a:prstGeom prst="rect">
            <a:avLst/>
          </a:prstGeom>
          <a:noFill/>
        </p:spPr>
        <p:txBody>
          <a:bodyPr wrap="square" rtlCol="1">
            <a:spAutoFit/>
          </a:bodyPr>
          <a:lstStyle/>
          <a:p>
            <a:pPr marL="342900" indent="-342900" algn="just">
              <a:buClr>
                <a:srgbClr val="D2533C">
                  <a:lumMod val="60000"/>
                  <a:lumOff val="40000"/>
                </a:srgbClr>
              </a:buClr>
              <a:buFont typeface="Wingdings" panose="05000000000000000000" pitchFamily="2" charset="2"/>
              <a:buChar char="Ø"/>
            </a:pPr>
            <a:r>
              <a:rPr lang="en-US" sz="2400" dirty="0">
                <a:solidFill>
                  <a:srgbClr val="292934"/>
                </a:solidFill>
                <a:latin typeface="Times New Roman" pitchFamily="18" charset="0"/>
                <a:cs typeface="Times New Roman" pitchFamily="18" charset="0"/>
              </a:rPr>
              <a:t>Websites can be divided into two broad categories:</a:t>
            </a:r>
          </a:p>
          <a:p>
            <a:pPr marL="800100" lvl="1" indent="-342900" algn="just">
              <a:buClr>
                <a:srgbClr val="D2533C">
                  <a:lumMod val="60000"/>
                  <a:lumOff val="40000"/>
                </a:srgbClr>
              </a:buClr>
              <a:buFont typeface="Wingdings" panose="05000000000000000000" pitchFamily="2" charset="2"/>
              <a:buChar char="Ø"/>
            </a:pPr>
            <a:r>
              <a:rPr lang="en-US" sz="2400" dirty="0">
                <a:solidFill>
                  <a:srgbClr val="292934"/>
                </a:solidFill>
                <a:latin typeface="Times New Roman" pitchFamily="18" charset="0"/>
                <a:cs typeface="Times New Roman" pitchFamily="18" charset="0"/>
              </a:rPr>
              <a:t>Static Website</a:t>
            </a:r>
          </a:p>
          <a:p>
            <a:pPr marL="800100" lvl="1" indent="-342900" algn="just">
              <a:buClr>
                <a:srgbClr val="D2533C">
                  <a:lumMod val="60000"/>
                  <a:lumOff val="40000"/>
                </a:srgbClr>
              </a:buClr>
              <a:buFont typeface="Wingdings" panose="05000000000000000000" pitchFamily="2" charset="2"/>
              <a:buChar char="Ø"/>
            </a:pPr>
            <a:r>
              <a:rPr lang="en-US" sz="2400" dirty="0">
                <a:solidFill>
                  <a:srgbClr val="292934"/>
                </a:solidFill>
                <a:latin typeface="Times New Roman" pitchFamily="18" charset="0"/>
                <a:cs typeface="Times New Roman" pitchFamily="18" charset="0"/>
              </a:rPr>
              <a:t>Dynamic (Interactive) Website</a:t>
            </a:r>
          </a:p>
          <a:p>
            <a:pPr marL="342900" indent="-342900" algn="just">
              <a:buClr>
                <a:srgbClr val="D2533C">
                  <a:lumMod val="60000"/>
                  <a:lumOff val="40000"/>
                </a:srgbClr>
              </a:buClr>
              <a:buFont typeface="Wingdings" panose="05000000000000000000" pitchFamily="2" charset="2"/>
              <a:buChar char="Ø"/>
            </a:pPr>
            <a:endParaRPr lang="en-US" sz="2400" dirty="0">
              <a:solidFill>
                <a:srgbClr val="292934"/>
              </a:solidFill>
              <a:latin typeface="Times New Roman" pitchFamily="18" charset="0"/>
              <a:cs typeface="Times New Roman" pitchFamily="18" charset="0"/>
            </a:endParaRPr>
          </a:p>
          <a:p>
            <a:pPr marL="342900" indent="-342900" algn="just">
              <a:buClr>
                <a:srgbClr val="D2533C">
                  <a:lumMod val="60000"/>
                  <a:lumOff val="40000"/>
                </a:srgbClr>
              </a:buClr>
              <a:buFont typeface="Wingdings" panose="05000000000000000000" pitchFamily="2" charset="2"/>
              <a:buChar char="Ø"/>
            </a:pPr>
            <a:r>
              <a:rPr lang="en-US" sz="2400" dirty="0">
                <a:solidFill>
                  <a:srgbClr val="292934"/>
                </a:solidFill>
                <a:latin typeface="Times New Roman" pitchFamily="18" charset="0"/>
                <a:cs typeface="Times New Roman" pitchFamily="18" charset="0"/>
              </a:rPr>
              <a:t>A </a:t>
            </a:r>
            <a:r>
              <a:rPr lang="en-US" sz="2400" b="1" dirty="0">
                <a:solidFill>
                  <a:srgbClr val="292934"/>
                </a:solidFill>
                <a:latin typeface="Times New Roman" pitchFamily="18" charset="0"/>
                <a:cs typeface="Times New Roman" pitchFamily="18" charset="0"/>
              </a:rPr>
              <a:t>static website </a:t>
            </a:r>
            <a:r>
              <a:rPr lang="en-US" sz="2400" dirty="0">
                <a:solidFill>
                  <a:srgbClr val="292934"/>
                </a:solidFill>
                <a:latin typeface="Times New Roman" pitchFamily="18" charset="0"/>
                <a:cs typeface="Times New Roman" pitchFamily="18" charset="0"/>
              </a:rPr>
              <a:t>is one that has web pages stored on the server in the format that is sent to a client web browser. It is primarily coded in HTML (Hypertext Markup Language) and CSS (Cascading Style Sheets).</a:t>
            </a:r>
          </a:p>
          <a:p>
            <a:pPr marL="342900" indent="-342900" algn="just">
              <a:buClr>
                <a:srgbClr val="D2533C">
                  <a:lumMod val="60000"/>
                  <a:lumOff val="40000"/>
                </a:srgbClr>
              </a:buClr>
              <a:buFont typeface="Wingdings" panose="05000000000000000000" pitchFamily="2" charset="2"/>
              <a:buChar char="Ø"/>
            </a:pPr>
            <a:endParaRPr lang="en-US" sz="2400" dirty="0">
              <a:solidFill>
                <a:srgbClr val="292934"/>
              </a:solidFill>
              <a:latin typeface="Times New Roman" pitchFamily="18" charset="0"/>
              <a:cs typeface="Times New Roman" pitchFamily="18" charset="0"/>
            </a:endParaRPr>
          </a:p>
          <a:p>
            <a:pPr marL="342900" indent="-342900" algn="just">
              <a:buClr>
                <a:srgbClr val="D2533C">
                  <a:lumMod val="60000"/>
                  <a:lumOff val="40000"/>
                </a:srgbClr>
              </a:buClr>
              <a:buFont typeface="Wingdings" panose="05000000000000000000" pitchFamily="2" charset="2"/>
              <a:buChar char="Ø"/>
            </a:pPr>
            <a:r>
              <a:rPr lang="en-US" sz="2400" dirty="0">
                <a:solidFill>
                  <a:srgbClr val="292934"/>
                </a:solidFill>
                <a:latin typeface="Times New Roman" pitchFamily="18" charset="0"/>
                <a:cs typeface="Times New Roman" pitchFamily="18" charset="0"/>
              </a:rPr>
              <a:t>A dynamic website is one that changes or customizes itself frequently and automatically. Programming languages used for creating dynamic websites are ASP, JSP, PHP, …etc.</a:t>
            </a:r>
          </a:p>
        </p:txBody>
      </p:sp>
    </p:spTree>
    <p:extLst>
      <p:ext uri="{BB962C8B-B14F-4D97-AF65-F5344CB8AC3E}">
        <p14:creationId xmlns:p14="http://schemas.microsoft.com/office/powerpoint/2010/main" val="1511992607"/>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1143000"/>
          </a:xfrm>
        </p:spPr>
        <p:txBody>
          <a:bodyPr>
            <a:noAutofit/>
          </a:bodyPr>
          <a:lstStyle/>
          <a:p>
            <a:pPr algn="ctr"/>
            <a:br>
              <a:rPr lang="en-US" altLang="zh-CN" sz="4400" b="1" dirty="0">
                <a:latin typeface="Times New Roman" panose="02020603050405020304" pitchFamily="18" charset="0"/>
                <a:cs typeface="Times New Roman" panose="02020603050405020304" pitchFamily="18" charset="0"/>
              </a:rPr>
            </a:br>
            <a:br>
              <a:rPr lang="zh-CN" altLang="en-US" sz="4400" b="1" dirty="0">
                <a:latin typeface="Times New Roman" panose="02020603050405020304" pitchFamily="18" charset="0"/>
                <a:cs typeface="Times New Roman" panose="02020603050405020304" pitchFamily="18" charset="0"/>
              </a:rPr>
            </a:br>
            <a:r>
              <a:rPr lang="en-US" altLang="zh-CN" sz="4400" b="1" dirty="0">
                <a:latin typeface="Times New Roman" panose="02020603050405020304" pitchFamily="18" charset="0"/>
                <a:cs typeface="Times New Roman" panose="02020603050405020304" pitchFamily="18" charset="0"/>
              </a:rPr>
              <a:t>What is HTML</a:t>
            </a:r>
            <a:endParaRPr lang="zh-CN" altLang="en-US" sz="4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A4D3D2-3944-4202-AE1F-C09768368E40}" type="slidenum">
              <a:rPr lang="en-GB" smtClean="0"/>
              <a:pPr/>
              <a:t>15</a:t>
            </a:fld>
            <a:endParaRPr lang="en-GB"/>
          </a:p>
        </p:txBody>
      </p:sp>
      <p:sp>
        <p:nvSpPr>
          <p:cNvPr id="5" name="Footer Placeholder 4"/>
          <p:cNvSpPr>
            <a:spLocks noGrp="1"/>
          </p:cNvSpPr>
          <p:nvPr>
            <p:ph type="ftr" sz="quarter" idx="11"/>
          </p:nvPr>
        </p:nvSpPr>
        <p:spPr>
          <a:xfrm>
            <a:off x="285720" y="6356350"/>
            <a:ext cx="5734080" cy="365125"/>
          </a:xfrm>
        </p:spPr>
        <p:txBody>
          <a:bodyPr/>
          <a:lstStyle/>
          <a:p>
            <a:r>
              <a:rPr lang="en-US"/>
              <a:t>Sept 2021 - Shakhawan H. Mahmood – Salahaddin University</a:t>
            </a:r>
            <a:endParaRPr lang="en-GB" dirty="0"/>
          </a:p>
        </p:txBody>
      </p:sp>
      <p:sp>
        <p:nvSpPr>
          <p:cNvPr id="6" name="TextBox 5">
            <a:extLst>
              <a:ext uri="{FF2B5EF4-FFF2-40B4-BE49-F238E27FC236}">
                <a16:creationId xmlns:a16="http://schemas.microsoft.com/office/drawing/2014/main" id="{9275C922-46E3-4D51-8010-E4CBF116A3B3}"/>
              </a:ext>
            </a:extLst>
          </p:cNvPr>
          <p:cNvSpPr txBox="1"/>
          <p:nvPr/>
        </p:nvSpPr>
        <p:spPr>
          <a:xfrm>
            <a:off x="285720" y="1785005"/>
            <a:ext cx="8572560" cy="4893647"/>
          </a:xfrm>
          <a:prstGeom prst="rect">
            <a:avLst/>
          </a:prstGeom>
          <a:noFill/>
        </p:spPr>
        <p:txBody>
          <a:bodyPr wrap="square" rtlCol="1">
            <a:spAutoFit/>
          </a:bodyPr>
          <a:lstStyle/>
          <a:p>
            <a:pPr marL="342900" indent="-342900" algn="just">
              <a:buClr>
                <a:srgbClr val="D2533C">
                  <a:lumMod val="60000"/>
                  <a:lumOff val="40000"/>
                </a:srgbClr>
              </a:buClr>
              <a:buFont typeface="Wingdings" panose="05000000000000000000" pitchFamily="2" charset="2"/>
              <a:buChar char="Ø"/>
            </a:pPr>
            <a:r>
              <a:rPr lang="en-US" sz="2400" b="1" dirty="0">
                <a:solidFill>
                  <a:srgbClr val="7030A0"/>
                </a:solidFill>
                <a:latin typeface="Times New Roman" pitchFamily="18" charset="0"/>
                <a:cs typeface="Times New Roman" pitchFamily="18" charset="0"/>
              </a:rPr>
              <a:t>H</a:t>
            </a:r>
            <a:r>
              <a:rPr lang="en-US" sz="2400" dirty="0">
                <a:solidFill>
                  <a:srgbClr val="292934"/>
                </a:solidFill>
                <a:latin typeface="Times New Roman" pitchFamily="18" charset="0"/>
                <a:cs typeface="Times New Roman" pitchFamily="18" charset="0"/>
              </a:rPr>
              <a:t>yper </a:t>
            </a:r>
            <a:r>
              <a:rPr lang="en-US" sz="2400" b="1" dirty="0">
                <a:solidFill>
                  <a:srgbClr val="7030A0"/>
                </a:solidFill>
                <a:latin typeface="Times New Roman" pitchFamily="18" charset="0"/>
                <a:cs typeface="Times New Roman" pitchFamily="18" charset="0"/>
              </a:rPr>
              <a:t>T</a:t>
            </a:r>
            <a:r>
              <a:rPr lang="en-US" sz="2400" dirty="0">
                <a:solidFill>
                  <a:srgbClr val="292934"/>
                </a:solidFill>
                <a:latin typeface="Times New Roman" pitchFamily="18" charset="0"/>
                <a:cs typeface="Times New Roman" pitchFamily="18" charset="0"/>
              </a:rPr>
              <a:t>ext </a:t>
            </a:r>
            <a:r>
              <a:rPr lang="en-US" sz="2400" b="1" dirty="0">
                <a:solidFill>
                  <a:srgbClr val="7030A0"/>
                </a:solidFill>
                <a:latin typeface="Times New Roman" pitchFamily="18" charset="0"/>
                <a:cs typeface="Times New Roman" pitchFamily="18" charset="0"/>
              </a:rPr>
              <a:t>M</a:t>
            </a:r>
            <a:r>
              <a:rPr lang="en-US" sz="2400" dirty="0">
                <a:solidFill>
                  <a:srgbClr val="292934"/>
                </a:solidFill>
                <a:latin typeface="Times New Roman" pitchFamily="18" charset="0"/>
                <a:cs typeface="Times New Roman" pitchFamily="18" charset="0"/>
              </a:rPr>
              <a:t>arkup </a:t>
            </a:r>
            <a:r>
              <a:rPr lang="en-US" sz="2400" b="1" dirty="0">
                <a:solidFill>
                  <a:srgbClr val="7030A0"/>
                </a:solidFill>
                <a:latin typeface="Times New Roman" pitchFamily="18" charset="0"/>
                <a:cs typeface="Times New Roman" pitchFamily="18" charset="0"/>
              </a:rPr>
              <a:t>L</a:t>
            </a:r>
            <a:r>
              <a:rPr lang="en-US" sz="2400" dirty="0">
                <a:solidFill>
                  <a:srgbClr val="292934"/>
                </a:solidFill>
                <a:latin typeface="Times New Roman" pitchFamily="18" charset="0"/>
                <a:cs typeface="Times New Roman" pitchFamily="18" charset="0"/>
              </a:rPr>
              <a:t>anguage.</a:t>
            </a:r>
          </a:p>
          <a:p>
            <a:pPr marL="342900" indent="-342900" algn="just">
              <a:buClr>
                <a:srgbClr val="D2533C">
                  <a:lumMod val="60000"/>
                  <a:lumOff val="40000"/>
                </a:srgbClr>
              </a:buClr>
              <a:buFont typeface="Wingdings" panose="05000000000000000000" pitchFamily="2" charset="2"/>
              <a:buChar char="Ø"/>
            </a:pPr>
            <a:endParaRPr lang="en-US" sz="2400" dirty="0">
              <a:solidFill>
                <a:srgbClr val="292934"/>
              </a:solidFill>
              <a:latin typeface="Times New Roman" pitchFamily="18" charset="0"/>
              <a:cs typeface="Times New Roman" pitchFamily="18" charset="0"/>
            </a:endParaRPr>
          </a:p>
          <a:p>
            <a:pPr marL="342900" indent="-342900" algn="just">
              <a:buClr>
                <a:srgbClr val="D2533C">
                  <a:lumMod val="60000"/>
                  <a:lumOff val="40000"/>
                </a:srgbClr>
              </a:buClr>
              <a:buFont typeface="Wingdings" panose="05000000000000000000" pitchFamily="2" charset="2"/>
              <a:buChar char="Ø"/>
            </a:pPr>
            <a:r>
              <a:rPr lang="en-US" sz="2400" dirty="0">
                <a:solidFill>
                  <a:srgbClr val="292934"/>
                </a:solidFill>
                <a:latin typeface="Times New Roman" pitchFamily="18" charset="0"/>
                <a:cs typeface="Times New Roman" pitchFamily="18" charset="0"/>
              </a:rPr>
              <a:t>The Web is defined by two specifications: </a:t>
            </a:r>
            <a:r>
              <a:rPr lang="en-US" sz="2400" dirty="0" err="1">
                <a:solidFill>
                  <a:srgbClr val="292934"/>
                </a:solidFill>
                <a:latin typeface="Times New Roman" pitchFamily="18" charset="0"/>
                <a:cs typeface="Times New Roman" pitchFamily="18" charset="0"/>
              </a:rPr>
              <a:t>HyperText</a:t>
            </a:r>
            <a:r>
              <a:rPr lang="en-US" sz="2400" dirty="0">
                <a:solidFill>
                  <a:srgbClr val="292934"/>
                </a:solidFill>
                <a:latin typeface="Times New Roman" pitchFamily="18" charset="0"/>
                <a:cs typeface="Times New Roman" pitchFamily="18" charset="0"/>
              </a:rPr>
              <a:t> Transfer Protocol (HTTP) and Hyper Text Markup Language (HTML). </a:t>
            </a:r>
          </a:p>
          <a:p>
            <a:pPr marL="342900" indent="-342900" algn="just">
              <a:buClr>
                <a:srgbClr val="D2533C">
                  <a:lumMod val="60000"/>
                  <a:lumOff val="40000"/>
                </a:srgbClr>
              </a:buClr>
              <a:buFont typeface="Wingdings" panose="05000000000000000000" pitchFamily="2" charset="2"/>
              <a:buChar char="Ø"/>
            </a:pPr>
            <a:r>
              <a:rPr lang="en-US" sz="2400" dirty="0">
                <a:solidFill>
                  <a:srgbClr val="292934"/>
                </a:solidFill>
                <a:latin typeface="Times New Roman" pitchFamily="18" charset="0"/>
                <a:cs typeface="Times New Roman" pitchFamily="18" charset="0"/>
              </a:rPr>
              <a:t>The underlying idea behind the Web is </a:t>
            </a:r>
            <a:r>
              <a:rPr lang="en-US" sz="2400" b="1" dirty="0">
                <a:solidFill>
                  <a:schemeClr val="accent1"/>
                </a:solidFill>
                <a:latin typeface="Times New Roman" pitchFamily="18" charset="0"/>
                <a:cs typeface="Times New Roman" pitchFamily="18" charset="0"/>
              </a:rPr>
              <a:t>hypertext</a:t>
            </a:r>
            <a:r>
              <a:rPr lang="en-US" sz="2400" dirty="0">
                <a:solidFill>
                  <a:srgbClr val="292934"/>
                </a:solidFill>
                <a:latin typeface="Times New Roman" pitchFamily="18" charset="0"/>
                <a:cs typeface="Times New Roman" pitchFamily="18" charset="0"/>
              </a:rPr>
              <a:t> — text that can contain links to other pieces of text and other files, such as graphics files, stored anywhere on the Internet. </a:t>
            </a:r>
            <a:endParaRPr lang="en-GB" sz="2400" dirty="0">
              <a:solidFill>
                <a:srgbClr val="292934"/>
              </a:solidFill>
              <a:latin typeface="Times New Roman" pitchFamily="18" charset="0"/>
              <a:cs typeface="Times New Roman" pitchFamily="18" charset="0"/>
            </a:endParaRPr>
          </a:p>
          <a:p>
            <a:pPr marL="342900" indent="-342900" algn="just">
              <a:buClr>
                <a:srgbClr val="D2533C">
                  <a:lumMod val="60000"/>
                  <a:lumOff val="40000"/>
                </a:srgbClr>
              </a:buClr>
              <a:buFont typeface="Wingdings" panose="05000000000000000000" pitchFamily="2" charset="2"/>
              <a:buChar char="Ø"/>
            </a:pPr>
            <a:r>
              <a:rPr lang="en-GB" sz="2400" dirty="0">
                <a:solidFill>
                  <a:srgbClr val="292934"/>
                </a:solidFill>
                <a:latin typeface="Times New Roman" pitchFamily="18" charset="0"/>
                <a:cs typeface="Times New Roman" pitchFamily="18" charset="0"/>
              </a:rPr>
              <a:t>The </a:t>
            </a:r>
            <a:r>
              <a:rPr lang="en-GB" sz="2400" b="1" dirty="0">
                <a:solidFill>
                  <a:schemeClr val="accent1"/>
                </a:solidFill>
                <a:latin typeface="Times New Roman" pitchFamily="18" charset="0"/>
                <a:cs typeface="Times New Roman" pitchFamily="18" charset="0"/>
              </a:rPr>
              <a:t>Markup</a:t>
            </a:r>
            <a:r>
              <a:rPr lang="en-GB" sz="2400" dirty="0">
                <a:solidFill>
                  <a:srgbClr val="292934"/>
                </a:solidFill>
                <a:latin typeface="Times New Roman" pitchFamily="18" charset="0"/>
                <a:cs typeface="Times New Roman" pitchFamily="18" charset="0"/>
              </a:rPr>
              <a:t> indicates the document’s underlying structure.</a:t>
            </a:r>
          </a:p>
          <a:p>
            <a:pPr marL="342900" indent="-342900" algn="just">
              <a:buClr>
                <a:srgbClr val="D2533C">
                  <a:lumMod val="60000"/>
                  <a:lumOff val="40000"/>
                </a:srgbClr>
              </a:buClr>
              <a:buFont typeface="Wingdings" panose="05000000000000000000" pitchFamily="2" charset="2"/>
              <a:buChar char="Ø"/>
            </a:pPr>
            <a:r>
              <a:rPr lang="en-GB" sz="2400" dirty="0">
                <a:solidFill>
                  <a:srgbClr val="292934"/>
                </a:solidFill>
                <a:latin typeface="Times New Roman" pitchFamily="18" charset="0"/>
                <a:cs typeface="Times New Roman" pitchFamily="18" charset="0"/>
              </a:rPr>
              <a:t>HTML is a standard language used to design web page documents to be displayed by web browser.</a:t>
            </a:r>
          </a:p>
          <a:p>
            <a:pPr marL="342900" indent="-342900" algn="just">
              <a:buClr>
                <a:srgbClr val="D2533C">
                  <a:lumMod val="60000"/>
                  <a:lumOff val="40000"/>
                </a:srgbClr>
              </a:buClr>
              <a:buFont typeface="Wingdings" panose="05000000000000000000" pitchFamily="2" charset="2"/>
              <a:buChar char="Ø"/>
            </a:pPr>
            <a:r>
              <a:rPr lang="en-US" sz="2400" dirty="0">
                <a:solidFill>
                  <a:srgbClr val="292934"/>
                </a:solidFill>
                <a:latin typeface="Times New Roman" pitchFamily="18" charset="0"/>
                <a:cs typeface="Times New Roman" pitchFamily="18" charset="0"/>
              </a:rPr>
              <a:t>HTML is not a programming language but it’s a markup language.</a:t>
            </a:r>
          </a:p>
          <a:p>
            <a:pPr marL="342900" indent="-342900" algn="just">
              <a:buClr>
                <a:srgbClr val="D2533C">
                  <a:lumMod val="60000"/>
                  <a:lumOff val="40000"/>
                </a:srgbClr>
              </a:buClr>
              <a:buFont typeface="Wingdings" panose="05000000000000000000" pitchFamily="2" charset="2"/>
              <a:buChar char="Ø"/>
            </a:pPr>
            <a:endParaRPr lang="en-US" sz="2400" dirty="0">
              <a:solidFill>
                <a:srgbClr val="292934"/>
              </a:solidFill>
              <a:latin typeface="Times New Roman" pitchFamily="18" charset="0"/>
              <a:cs typeface="Times New Roman" pitchFamily="18" charset="0"/>
            </a:endParaRPr>
          </a:p>
        </p:txBody>
      </p:sp>
    </p:spTree>
    <p:extLst>
      <p:ext uri="{BB962C8B-B14F-4D97-AF65-F5344CB8AC3E}">
        <p14:creationId xmlns:p14="http://schemas.microsoft.com/office/powerpoint/2010/main" val="1942902815"/>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1143000"/>
          </a:xfrm>
        </p:spPr>
        <p:txBody>
          <a:bodyPr>
            <a:noAutofit/>
          </a:bodyPr>
          <a:lstStyle/>
          <a:p>
            <a:pPr algn="ctr"/>
            <a:br>
              <a:rPr lang="en-US" altLang="zh-CN" sz="4400" b="1" dirty="0">
                <a:latin typeface="Times New Roman" panose="02020603050405020304" pitchFamily="18" charset="0"/>
                <a:cs typeface="Times New Roman" panose="02020603050405020304" pitchFamily="18" charset="0"/>
              </a:rPr>
            </a:br>
            <a:br>
              <a:rPr lang="zh-CN" altLang="en-US" sz="4400" b="1" dirty="0">
                <a:latin typeface="Times New Roman" panose="02020603050405020304" pitchFamily="18" charset="0"/>
                <a:cs typeface="Times New Roman" panose="02020603050405020304" pitchFamily="18" charset="0"/>
              </a:rPr>
            </a:br>
            <a:r>
              <a:rPr lang="en-US" altLang="zh-CN" sz="4400" b="1" dirty="0">
                <a:latin typeface="Times New Roman" panose="02020603050405020304" pitchFamily="18" charset="0"/>
                <a:cs typeface="Times New Roman" panose="02020603050405020304" pitchFamily="18" charset="0"/>
              </a:rPr>
              <a:t>What is HTML</a:t>
            </a:r>
            <a:endParaRPr lang="zh-CN" altLang="en-US" sz="4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A4D3D2-3944-4202-AE1F-C09768368E40}" type="slidenum">
              <a:rPr lang="en-GB" smtClean="0"/>
              <a:pPr/>
              <a:t>16</a:t>
            </a:fld>
            <a:endParaRPr lang="en-GB"/>
          </a:p>
        </p:txBody>
      </p:sp>
      <p:sp>
        <p:nvSpPr>
          <p:cNvPr id="5" name="Footer Placeholder 4"/>
          <p:cNvSpPr>
            <a:spLocks noGrp="1"/>
          </p:cNvSpPr>
          <p:nvPr>
            <p:ph type="ftr" sz="quarter" idx="11"/>
          </p:nvPr>
        </p:nvSpPr>
        <p:spPr>
          <a:xfrm>
            <a:off x="285720" y="6356350"/>
            <a:ext cx="5734080" cy="365125"/>
          </a:xfrm>
        </p:spPr>
        <p:txBody>
          <a:bodyPr/>
          <a:lstStyle/>
          <a:p>
            <a:r>
              <a:rPr lang="en-US"/>
              <a:t>Sept 2021 - Shakhawan H. Mahmood – Salahaddin University</a:t>
            </a:r>
            <a:endParaRPr lang="en-GB" dirty="0"/>
          </a:p>
        </p:txBody>
      </p:sp>
      <p:sp>
        <p:nvSpPr>
          <p:cNvPr id="7" name="Content Placeholder 2">
            <a:extLst>
              <a:ext uri="{FF2B5EF4-FFF2-40B4-BE49-F238E27FC236}">
                <a16:creationId xmlns:a16="http://schemas.microsoft.com/office/drawing/2014/main" id="{83D0DDD9-DB00-4016-9751-8D536C0CC2B3}"/>
              </a:ext>
            </a:extLst>
          </p:cNvPr>
          <p:cNvSpPr>
            <a:spLocks noGrp="1"/>
          </p:cNvSpPr>
          <p:nvPr>
            <p:ph idx="1"/>
          </p:nvPr>
        </p:nvSpPr>
        <p:spPr>
          <a:xfrm>
            <a:off x="323528" y="1365746"/>
            <a:ext cx="8534752" cy="5159598"/>
          </a:xfrm>
        </p:spPr>
        <p:txBody>
          <a:bodyPr>
            <a:normAutofit lnSpcReduction="10000"/>
          </a:bodyPr>
          <a:lstStyle/>
          <a:p>
            <a:pPr>
              <a:buClr>
                <a:schemeClr val="tx2">
                  <a:lumMod val="60000"/>
                  <a:lumOff val="40000"/>
                </a:schemeClr>
              </a:buClr>
              <a:buFont typeface="Wingdings" panose="05000000000000000000" pitchFamily="2" charset="2"/>
              <a:buChar char="Ø"/>
            </a:pPr>
            <a:r>
              <a:rPr lang="en-US" dirty="0">
                <a:latin typeface="Times New Roman" pitchFamily="18" charset="0"/>
                <a:cs typeface="Times New Roman" pitchFamily="18" charset="0"/>
              </a:rPr>
              <a:t>HTML elements are the building blocks of HTML pages. </a:t>
            </a:r>
          </a:p>
          <a:p>
            <a:pPr>
              <a:buClr>
                <a:schemeClr val="tx2">
                  <a:lumMod val="60000"/>
                  <a:lumOff val="40000"/>
                </a:schemeClr>
              </a:buClr>
              <a:buFont typeface="Wingdings" panose="05000000000000000000" pitchFamily="2" charset="2"/>
              <a:buChar char="Ø"/>
            </a:pPr>
            <a:r>
              <a:rPr lang="en-US" dirty="0">
                <a:latin typeface="Times New Roman" pitchFamily="18" charset="0"/>
                <a:cs typeface="Times New Roman" pitchFamily="18" charset="0"/>
              </a:rPr>
              <a:t>HTML can embed programs written in a scripting language such as JavaScript, which affects the behavior and content of web pages. And Inclusion of CSS defines the look and layout of content. </a:t>
            </a:r>
          </a:p>
          <a:p>
            <a:pPr>
              <a:buClr>
                <a:schemeClr val="tx2">
                  <a:lumMod val="60000"/>
                  <a:lumOff val="40000"/>
                </a:schemeClr>
              </a:buClr>
              <a:buFont typeface="Wingdings" panose="05000000000000000000" pitchFamily="2" charset="2"/>
              <a:buChar char="Ø"/>
            </a:pPr>
            <a:r>
              <a:rPr lang="en-US" dirty="0">
                <a:latin typeface="Times New Roman" pitchFamily="18" charset="0"/>
                <a:cs typeface="Times New Roman" pitchFamily="18" charset="0"/>
              </a:rPr>
              <a:t>HTML is composed of number of </a:t>
            </a:r>
            <a:r>
              <a:rPr lang="en-US" b="1" dirty="0">
                <a:solidFill>
                  <a:schemeClr val="accent1"/>
                </a:solidFill>
                <a:latin typeface="Times New Roman" pitchFamily="18" charset="0"/>
                <a:cs typeface="Times New Roman" pitchFamily="18" charset="0"/>
              </a:rPr>
              <a:t>Tags</a:t>
            </a:r>
            <a:r>
              <a:rPr lang="en-US" dirty="0">
                <a:latin typeface="Times New Roman" pitchFamily="18" charset="0"/>
                <a:cs typeface="Times New Roman" pitchFamily="18" charset="0"/>
              </a:rPr>
              <a:t> or </a:t>
            </a:r>
            <a:r>
              <a:rPr lang="en-US" b="1" dirty="0">
                <a:solidFill>
                  <a:schemeClr val="accent1"/>
                </a:solidFill>
                <a:latin typeface="Times New Roman" pitchFamily="18" charset="0"/>
                <a:cs typeface="Times New Roman" pitchFamily="18" charset="0"/>
              </a:rPr>
              <a:t>Elements</a:t>
            </a:r>
            <a:r>
              <a:rPr lang="en-US" dirty="0">
                <a:latin typeface="Times New Roman" pitchFamily="18" charset="0"/>
                <a:cs typeface="Times New Roman" pitchFamily="18" charset="0"/>
              </a:rPr>
              <a:t>.</a:t>
            </a:r>
            <a:endParaRPr lang="en-US" b="1" dirty="0">
              <a:solidFill>
                <a:srgbClr val="7030A0"/>
              </a:solidFill>
              <a:latin typeface="Times New Roman" pitchFamily="18" charset="0"/>
              <a:cs typeface="Times New Roman" pitchFamily="18" charset="0"/>
            </a:endParaRPr>
          </a:p>
          <a:p>
            <a:pPr>
              <a:buClr>
                <a:schemeClr val="tx2">
                  <a:lumMod val="60000"/>
                  <a:lumOff val="40000"/>
                </a:schemeClr>
              </a:buClr>
              <a:buFont typeface="Wingdings" panose="05000000000000000000" pitchFamily="2" charset="2"/>
              <a:buChar char="Ø"/>
            </a:pPr>
            <a:r>
              <a:rPr lang="en-US" dirty="0">
                <a:latin typeface="Times New Roman" pitchFamily="18" charset="0"/>
                <a:cs typeface="Times New Roman" pitchFamily="18" charset="0"/>
              </a:rPr>
              <a:t>Tags such as &lt;</a:t>
            </a:r>
            <a:r>
              <a:rPr lang="en-US" dirty="0" err="1">
                <a:latin typeface="Times New Roman" pitchFamily="18" charset="0"/>
                <a:cs typeface="Times New Roman" pitchFamily="18" charset="0"/>
              </a:rPr>
              <a:t>img</a:t>
            </a:r>
            <a:r>
              <a:rPr lang="en-US" dirty="0">
                <a:latin typeface="Times New Roman" pitchFamily="18" charset="0"/>
                <a:cs typeface="Times New Roman" pitchFamily="18" charset="0"/>
              </a:rPr>
              <a:t> /&gt; and &lt;input /&gt; directly introduce content into the page.</a:t>
            </a:r>
            <a:endParaRPr lang="en-US" b="1" dirty="0">
              <a:solidFill>
                <a:srgbClr val="7030A0"/>
              </a:solidFill>
              <a:latin typeface="Times New Roman" pitchFamily="18" charset="0"/>
              <a:cs typeface="Times New Roman" pitchFamily="18" charset="0"/>
            </a:endParaRPr>
          </a:p>
          <a:p>
            <a:pPr>
              <a:buClr>
                <a:schemeClr val="tx2">
                  <a:lumMod val="60000"/>
                  <a:lumOff val="40000"/>
                </a:schemeClr>
              </a:buClr>
              <a:buFont typeface="Wingdings" panose="05000000000000000000" pitchFamily="2" charset="2"/>
              <a:buChar char="Ø"/>
            </a:pPr>
            <a:r>
              <a:rPr lang="en-US" dirty="0">
                <a:latin typeface="Times New Roman" pitchFamily="18" charset="0"/>
                <a:cs typeface="Times New Roman" pitchFamily="18" charset="0"/>
              </a:rPr>
              <a:t>Other tags such as &lt;p&gt; surround and provide information about document text and may include other tags as sub-elements.</a:t>
            </a:r>
          </a:p>
          <a:p>
            <a:pPr>
              <a:buClr>
                <a:schemeClr val="tx2">
                  <a:lumMod val="60000"/>
                  <a:lumOff val="40000"/>
                </a:schemeClr>
              </a:buClr>
              <a:buFont typeface="Wingdings" panose="05000000000000000000" pitchFamily="2" charset="2"/>
              <a:buChar char="Ø"/>
            </a:pPr>
            <a:r>
              <a:rPr lang="en-US" dirty="0">
                <a:latin typeface="Times New Roman" pitchFamily="18" charset="0"/>
                <a:cs typeface="Times New Roman" pitchFamily="18" charset="0"/>
              </a:rPr>
              <a:t>Browsers do not display the HTML tags, but use them to interpret the content of the page. </a:t>
            </a:r>
          </a:p>
          <a:p>
            <a:pPr>
              <a:buClr>
                <a:schemeClr val="tx2">
                  <a:lumMod val="60000"/>
                  <a:lumOff val="40000"/>
                </a:schemeClr>
              </a:buClr>
              <a:buFont typeface="Wingdings" panose="05000000000000000000" pitchFamily="2" charset="2"/>
              <a:buChar char="Ø"/>
            </a:pP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368621893"/>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1143000"/>
          </a:xfrm>
        </p:spPr>
        <p:txBody>
          <a:bodyPr>
            <a:noAutofit/>
          </a:bodyPr>
          <a:lstStyle/>
          <a:p>
            <a:pPr algn="ctr"/>
            <a:br>
              <a:rPr lang="en-US" altLang="zh-CN" sz="4400" b="1" dirty="0">
                <a:latin typeface="Times New Roman" panose="02020603050405020304" pitchFamily="18" charset="0"/>
                <a:cs typeface="Times New Roman" panose="02020603050405020304" pitchFamily="18" charset="0"/>
              </a:rPr>
            </a:br>
            <a:br>
              <a:rPr lang="zh-CN" altLang="en-US" sz="4400" b="1" dirty="0">
                <a:latin typeface="Times New Roman" panose="02020603050405020304" pitchFamily="18" charset="0"/>
                <a:cs typeface="Times New Roman" panose="02020603050405020304" pitchFamily="18" charset="0"/>
              </a:rPr>
            </a:br>
            <a:r>
              <a:rPr lang="en-US" altLang="zh-CN" sz="4400" b="1" dirty="0">
                <a:latin typeface="Times New Roman" panose="02020603050405020304" pitchFamily="18" charset="0"/>
                <a:cs typeface="Times New Roman" panose="02020603050405020304" pitchFamily="18" charset="0"/>
              </a:rPr>
              <a:t>HTML Editors</a:t>
            </a:r>
            <a:endParaRPr lang="zh-CN" altLang="en-US" sz="4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A4D3D2-3944-4202-AE1F-C09768368E40}" type="slidenum">
              <a:rPr lang="en-GB" smtClean="0"/>
              <a:pPr/>
              <a:t>17</a:t>
            </a:fld>
            <a:endParaRPr lang="en-GB"/>
          </a:p>
        </p:txBody>
      </p:sp>
      <p:sp>
        <p:nvSpPr>
          <p:cNvPr id="5" name="Footer Placeholder 4"/>
          <p:cNvSpPr>
            <a:spLocks noGrp="1"/>
          </p:cNvSpPr>
          <p:nvPr>
            <p:ph type="ftr" sz="quarter" idx="11"/>
          </p:nvPr>
        </p:nvSpPr>
        <p:spPr>
          <a:xfrm>
            <a:off x="285720" y="6356350"/>
            <a:ext cx="5734080" cy="365125"/>
          </a:xfrm>
        </p:spPr>
        <p:txBody>
          <a:bodyPr/>
          <a:lstStyle/>
          <a:p>
            <a:r>
              <a:rPr lang="en-US"/>
              <a:t>Sept 2021 - Shakhawan H. Mahmood – Salahaddin University</a:t>
            </a:r>
            <a:endParaRPr lang="en-GB" dirty="0"/>
          </a:p>
        </p:txBody>
      </p:sp>
      <p:sp>
        <p:nvSpPr>
          <p:cNvPr id="7" name="Content Placeholder 2">
            <a:extLst>
              <a:ext uri="{FF2B5EF4-FFF2-40B4-BE49-F238E27FC236}">
                <a16:creationId xmlns:a16="http://schemas.microsoft.com/office/drawing/2014/main" id="{83D0DDD9-DB00-4016-9751-8D536C0CC2B3}"/>
              </a:ext>
            </a:extLst>
          </p:cNvPr>
          <p:cNvSpPr>
            <a:spLocks noGrp="1"/>
          </p:cNvSpPr>
          <p:nvPr>
            <p:ph idx="1"/>
          </p:nvPr>
        </p:nvSpPr>
        <p:spPr>
          <a:xfrm>
            <a:off x="323528" y="1365746"/>
            <a:ext cx="8534752" cy="5159598"/>
          </a:xfrm>
        </p:spPr>
        <p:txBody>
          <a:bodyPr>
            <a:normAutofit/>
          </a:bodyPr>
          <a:lstStyle/>
          <a:p>
            <a:pPr>
              <a:buClr>
                <a:schemeClr val="tx2">
                  <a:lumMod val="60000"/>
                  <a:lumOff val="40000"/>
                </a:schemeClr>
              </a:buClr>
              <a:buFont typeface="Wingdings" panose="05000000000000000000" pitchFamily="2" charset="2"/>
              <a:buChar char="Ø"/>
            </a:pPr>
            <a:r>
              <a:rPr lang="en-US" b="0" i="0" dirty="0">
                <a:solidFill>
                  <a:srgbClr val="000000"/>
                </a:solidFill>
                <a:effectLst/>
                <a:latin typeface="Verdana" panose="020B0604030504040204" pitchFamily="34" charset="0"/>
              </a:rPr>
              <a:t>A simple text editor is all you need to learn HTML.</a:t>
            </a:r>
          </a:p>
          <a:p>
            <a:pPr>
              <a:buClr>
                <a:schemeClr val="tx2">
                  <a:lumMod val="60000"/>
                  <a:lumOff val="40000"/>
                </a:schemeClr>
              </a:buClr>
              <a:buFont typeface="Wingdings" panose="05000000000000000000" pitchFamily="2" charset="2"/>
              <a:buChar char="Ø"/>
            </a:pPr>
            <a:r>
              <a:rPr lang="en-US" b="0" i="0" dirty="0">
                <a:solidFill>
                  <a:srgbClr val="000000"/>
                </a:solidFill>
                <a:effectLst/>
                <a:latin typeface="Verdana" panose="020B0604030504040204" pitchFamily="34" charset="0"/>
              </a:rPr>
              <a:t>Web pages can be created and modified by using professional HTML editors.</a:t>
            </a:r>
            <a:endParaRPr lang="en-US" dirty="0">
              <a:solidFill>
                <a:srgbClr val="000000"/>
              </a:solidFill>
              <a:latin typeface="Verdana" panose="020B0604030504040204" pitchFamily="34" charset="0"/>
            </a:endParaRPr>
          </a:p>
          <a:p>
            <a:pPr>
              <a:buClr>
                <a:schemeClr val="tx2">
                  <a:lumMod val="60000"/>
                  <a:lumOff val="40000"/>
                </a:schemeClr>
              </a:buClr>
              <a:buFont typeface="Wingdings" panose="05000000000000000000" pitchFamily="2" charset="2"/>
              <a:buChar char="Ø"/>
            </a:pPr>
            <a:r>
              <a:rPr lang="en-US" dirty="0">
                <a:solidFill>
                  <a:srgbClr val="000000"/>
                </a:solidFill>
                <a:latin typeface="Verdana" panose="020B0604030504040204" pitchFamily="34" charset="0"/>
                <a:cs typeface="Times New Roman" pitchFamily="18" charset="0"/>
              </a:rPr>
              <a:t>Simple text editors are recommended to write HTML codes in.</a:t>
            </a:r>
          </a:p>
          <a:p>
            <a:pPr>
              <a:buClr>
                <a:schemeClr val="tx2">
                  <a:lumMod val="60000"/>
                  <a:lumOff val="40000"/>
                </a:schemeClr>
              </a:buClr>
              <a:buFont typeface="Wingdings" panose="05000000000000000000" pitchFamily="2" charset="2"/>
              <a:buChar char="Ø"/>
            </a:pPr>
            <a:r>
              <a:rPr lang="en-US" dirty="0">
                <a:solidFill>
                  <a:srgbClr val="000000"/>
                </a:solidFill>
                <a:latin typeface="Verdana" panose="020B0604030504040204" pitchFamily="34" charset="0"/>
                <a:cs typeface="Times New Roman" pitchFamily="18" charset="0"/>
              </a:rPr>
              <a:t>Text Editors:</a:t>
            </a:r>
          </a:p>
          <a:p>
            <a:pPr lvl="1">
              <a:buClr>
                <a:schemeClr val="tx2">
                  <a:lumMod val="60000"/>
                  <a:lumOff val="40000"/>
                </a:schemeClr>
              </a:buClr>
              <a:buFont typeface="Wingdings" panose="05000000000000000000" pitchFamily="2" charset="2"/>
              <a:buChar char="Ø"/>
            </a:pPr>
            <a:r>
              <a:rPr lang="en-US" dirty="0">
                <a:solidFill>
                  <a:srgbClr val="000000"/>
                </a:solidFill>
                <a:latin typeface="Verdana" panose="020B0604030504040204" pitchFamily="34" charset="0"/>
                <a:cs typeface="Times New Roman" pitchFamily="18" charset="0"/>
              </a:rPr>
              <a:t>Notepad for PC</a:t>
            </a:r>
          </a:p>
          <a:p>
            <a:pPr lvl="1">
              <a:buClr>
                <a:schemeClr val="tx2">
                  <a:lumMod val="60000"/>
                  <a:lumOff val="40000"/>
                </a:schemeClr>
              </a:buClr>
              <a:buFont typeface="Wingdings" panose="05000000000000000000" pitchFamily="2" charset="2"/>
              <a:buChar char="Ø"/>
            </a:pPr>
            <a:r>
              <a:rPr lang="en-US" dirty="0">
                <a:solidFill>
                  <a:srgbClr val="000000"/>
                </a:solidFill>
                <a:latin typeface="Verdana" panose="020B0604030504040204" pitchFamily="34" charset="0"/>
                <a:cs typeface="Times New Roman" pitchFamily="18" charset="0"/>
              </a:rPr>
              <a:t>TextEdit for Mac</a:t>
            </a:r>
          </a:p>
        </p:txBody>
      </p:sp>
    </p:spTree>
    <p:extLst>
      <p:ext uri="{BB962C8B-B14F-4D97-AF65-F5344CB8AC3E}">
        <p14:creationId xmlns:p14="http://schemas.microsoft.com/office/powerpoint/2010/main" val="4227436792"/>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ctr"/>
            <a:br>
              <a:rPr lang="en-US" altLang="zh-CN" b="1" dirty="0"/>
            </a:br>
            <a:br>
              <a:rPr lang="zh-CN" altLang="en-US" b="1" dirty="0"/>
            </a:br>
            <a:r>
              <a:rPr lang="en-US" altLang="zh-CN" sz="4900" b="1" dirty="0">
                <a:latin typeface="Times New Roman" panose="02020603050405020304" pitchFamily="18" charset="0"/>
                <a:cs typeface="Times New Roman" panose="02020603050405020304" pitchFamily="18" charset="0"/>
              </a:rPr>
              <a:t>Summary</a:t>
            </a:r>
            <a:endParaRPr lang="zh-CN" altLang="en-US" sz="49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A4D3D2-3944-4202-AE1F-C09768368E40}" type="slidenum">
              <a:rPr lang="en-GB" smtClean="0"/>
              <a:pPr/>
              <a:t>18</a:t>
            </a:fld>
            <a:endParaRPr lang="en-GB"/>
          </a:p>
        </p:txBody>
      </p:sp>
      <p:sp>
        <p:nvSpPr>
          <p:cNvPr id="5" name="Footer Placeholder 4"/>
          <p:cNvSpPr>
            <a:spLocks noGrp="1"/>
          </p:cNvSpPr>
          <p:nvPr>
            <p:ph type="ftr" sz="quarter" idx="11"/>
          </p:nvPr>
        </p:nvSpPr>
        <p:spPr>
          <a:xfrm>
            <a:off x="285720" y="6356350"/>
            <a:ext cx="5734080" cy="365125"/>
          </a:xfrm>
        </p:spPr>
        <p:txBody>
          <a:bodyPr/>
          <a:lstStyle/>
          <a:p>
            <a:r>
              <a:rPr lang="en-US"/>
              <a:t>Sept 2021 - Shakhawan H. Mahmood – Salahaddin University</a:t>
            </a:r>
            <a:endParaRPr lang="en-GB" dirty="0"/>
          </a:p>
        </p:txBody>
      </p:sp>
      <p:sp>
        <p:nvSpPr>
          <p:cNvPr id="8" name="Subtitle 2"/>
          <p:cNvSpPr txBox="1">
            <a:spLocks/>
          </p:cNvSpPr>
          <p:nvPr/>
        </p:nvSpPr>
        <p:spPr>
          <a:xfrm>
            <a:off x="857224" y="1571612"/>
            <a:ext cx="7572428" cy="4786346"/>
          </a:xfrm>
          <a:prstGeom prst="rect">
            <a:avLst/>
          </a:prstGeom>
        </p:spPr>
        <p:txBody>
          <a:bodyPr vert="horz">
            <a:normAutofit/>
          </a:bodyPr>
          <a:lstStyle/>
          <a:p>
            <a:pPr marL="457200" indent="-457200">
              <a:spcBef>
                <a:spcPct val="20000"/>
              </a:spcBef>
              <a:buClr>
                <a:schemeClr val="accent3"/>
              </a:buClr>
              <a:buSzPct val="95000"/>
              <a:buFont typeface="Wingdings" panose="05000000000000000000" pitchFamily="2" charset="2"/>
              <a:buChar char="ü"/>
              <a:defRPr/>
            </a:pPr>
            <a:endParaRPr lang="en-GB" sz="3200" dirty="0">
              <a:latin typeface="Arial" pitchFamily="34" charset="0"/>
              <a:cs typeface="Arial" pitchFamily="34" charset="0"/>
            </a:endParaRPr>
          </a:p>
          <a:p>
            <a:pPr marL="457200" indent="-457200">
              <a:spcBef>
                <a:spcPct val="20000"/>
              </a:spcBef>
              <a:buClr>
                <a:schemeClr val="accent3"/>
              </a:buClr>
              <a:buSzPct val="95000"/>
              <a:buFont typeface="Wingdings" panose="05000000000000000000" pitchFamily="2" charset="2"/>
              <a:buChar char="ü"/>
              <a:defRPr/>
            </a:pPr>
            <a:r>
              <a:rPr lang="en-GB" sz="2800" dirty="0">
                <a:latin typeface="Times New Roman" panose="02020603050405020304" pitchFamily="18" charset="0"/>
                <a:cs typeface="Times New Roman" panose="02020603050405020304" pitchFamily="18" charset="0"/>
              </a:rPr>
              <a:t>History of Web Programming</a:t>
            </a:r>
          </a:p>
          <a:p>
            <a:pPr marL="457200" lvl="0" indent="-457200">
              <a:spcBef>
                <a:spcPct val="20000"/>
              </a:spcBef>
              <a:buClr>
                <a:schemeClr val="accent3"/>
              </a:buClr>
              <a:buSzPct val="95000"/>
              <a:buFont typeface="Wingdings" panose="05000000000000000000" pitchFamily="2" charset="2"/>
              <a:buChar char="ü"/>
              <a:defRPr/>
            </a:pPr>
            <a:r>
              <a:rPr lang="en-GB" sz="2800" dirty="0">
                <a:latin typeface="Times New Roman" panose="02020603050405020304" pitchFamily="18" charset="0"/>
                <a:cs typeface="Times New Roman" panose="02020603050405020304" pitchFamily="18" charset="0"/>
              </a:rPr>
              <a:t>Introduction </a:t>
            </a:r>
          </a:p>
          <a:p>
            <a:pPr marL="800100" lvl="1" indent="-342900">
              <a:spcBef>
                <a:spcPct val="20000"/>
              </a:spcBef>
              <a:buClr>
                <a:schemeClr val="accent3"/>
              </a:buClr>
              <a:buSzPct val="95000"/>
              <a:buFont typeface="Wingdings" panose="05000000000000000000" pitchFamily="2" charset="2"/>
              <a:buChar char="ü"/>
              <a:defRPr/>
            </a:pPr>
            <a:r>
              <a:rPr lang="en-GB" sz="2400" dirty="0">
                <a:latin typeface="Times New Roman" panose="02020603050405020304" pitchFamily="18" charset="0"/>
                <a:cs typeface="Times New Roman" panose="02020603050405020304" pitchFamily="18" charset="0"/>
              </a:rPr>
              <a:t>What is a Web Page? </a:t>
            </a:r>
          </a:p>
          <a:p>
            <a:pPr marL="800100" lvl="1" indent="-342900">
              <a:spcBef>
                <a:spcPct val="20000"/>
              </a:spcBef>
              <a:buClr>
                <a:schemeClr val="accent3"/>
              </a:buClr>
              <a:buSzPct val="95000"/>
              <a:buFont typeface="Wingdings" panose="05000000000000000000" pitchFamily="2" charset="2"/>
              <a:buChar char="ü"/>
              <a:defRPr/>
            </a:pPr>
            <a:r>
              <a:rPr lang="en-GB" sz="2400" dirty="0">
                <a:latin typeface="Times New Roman" panose="02020603050405020304" pitchFamily="18" charset="0"/>
                <a:cs typeface="Times New Roman" panose="02020603050405020304" pitchFamily="18" charset="0"/>
              </a:rPr>
              <a:t>What is a Website? </a:t>
            </a:r>
          </a:p>
          <a:p>
            <a:pPr marL="800100" lvl="1" indent="-342900">
              <a:spcBef>
                <a:spcPct val="20000"/>
              </a:spcBef>
              <a:buClr>
                <a:schemeClr val="accent3"/>
              </a:buClr>
              <a:buSzPct val="95000"/>
              <a:buFont typeface="Wingdings" panose="05000000000000000000" pitchFamily="2" charset="2"/>
              <a:buChar char="ü"/>
              <a:defRPr/>
            </a:pPr>
            <a:r>
              <a:rPr lang="en-GB" sz="2400" dirty="0">
                <a:latin typeface="Times New Roman" panose="02020603050405020304" pitchFamily="18" charset="0"/>
                <a:cs typeface="Times New Roman" panose="02020603050405020304" pitchFamily="18" charset="0"/>
              </a:rPr>
              <a:t>Web Programming Languages</a:t>
            </a:r>
          </a:p>
          <a:p>
            <a:pPr marL="457200" lvl="0" indent="-457200">
              <a:spcBef>
                <a:spcPct val="20000"/>
              </a:spcBef>
              <a:buClr>
                <a:schemeClr val="accent3"/>
              </a:buClr>
              <a:buSzPct val="95000"/>
              <a:buFont typeface="Wingdings" panose="05000000000000000000" pitchFamily="2" charset="2"/>
              <a:buChar char="ü"/>
              <a:defRPr/>
            </a:pPr>
            <a:r>
              <a:rPr lang="en-GB" sz="2800" dirty="0">
                <a:latin typeface="Times New Roman" panose="02020603050405020304" pitchFamily="18" charset="0"/>
                <a:cs typeface="Times New Roman" panose="02020603050405020304" pitchFamily="18" charset="0"/>
              </a:rPr>
              <a:t>HTML Definition</a:t>
            </a:r>
          </a:p>
          <a:p>
            <a:pPr marL="457200" lvl="0" indent="-457200">
              <a:spcBef>
                <a:spcPct val="20000"/>
              </a:spcBef>
              <a:buClr>
                <a:schemeClr val="accent3"/>
              </a:buClr>
              <a:buSzPct val="95000"/>
              <a:buFont typeface="Wingdings" panose="05000000000000000000" pitchFamily="2" charset="2"/>
              <a:buChar char="ü"/>
              <a:defRPr/>
            </a:pPr>
            <a:r>
              <a:rPr lang="en-GB" sz="2800" dirty="0">
                <a:latin typeface="Times New Roman" panose="02020603050405020304" pitchFamily="18" charset="0"/>
                <a:cs typeface="Times New Roman" panose="02020603050405020304" pitchFamily="18" charset="0"/>
              </a:rPr>
              <a:t>HTML Editors</a:t>
            </a:r>
          </a:p>
        </p:txBody>
      </p:sp>
    </p:spTree>
    <p:extLst>
      <p:ext uri="{BB962C8B-B14F-4D97-AF65-F5344CB8AC3E}">
        <p14:creationId xmlns:p14="http://schemas.microsoft.com/office/powerpoint/2010/main" val="465774987"/>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1143000"/>
          </a:xfrm>
        </p:spPr>
        <p:txBody>
          <a:bodyPr>
            <a:noAutofit/>
          </a:bodyPr>
          <a:lstStyle/>
          <a:p>
            <a:pPr algn="ctr"/>
            <a:br>
              <a:rPr lang="en-US" altLang="zh-CN" sz="4400" b="1" dirty="0">
                <a:latin typeface="Times New Roman" panose="02020603050405020304" pitchFamily="18" charset="0"/>
                <a:cs typeface="Times New Roman" panose="02020603050405020304" pitchFamily="18" charset="0"/>
              </a:rPr>
            </a:br>
            <a:br>
              <a:rPr lang="zh-CN" altLang="en-US" sz="4400" b="1" dirty="0">
                <a:latin typeface="Times New Roman" panose="02020603050405020304" pitchFamily="18" charset="0"/>
                <a:cs typeface="Times New Roman" panose="02020603050405020304" pitchFamily="18" charset="0"/>
              </a:rPr>
            </a:br>
            <a:r>
              <a:rPr lang="en-US" altLang="zh-CN" sz="4400" b="1" dirty="0">
                <a:latin typeface="Times New Roman" panose="02020603050405020304" pitchFamily="18" charset="0"/>
                <a:cs typeface="Times New Roman" panose="02020603050405020304" pitchFamily="18" charset="0"/>
              </a:rPr>
              <a:t>References</a:t>
            </a:r>
            <a:endParaRPr lang="zh-CN" altLang="en-US" sz="4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A4D3D2-3944-4202-AE1F-C09768368E40}" type="slidenum">
              <a:rPr lang="en-GB" smtClean="0"/>
              <a:pPr/>
              <a:t>19</a:t>
            </a:fld>
            <a:endParaRPr lang="en-GB"/>
          </a:p>
        </p:txBody>
      </p:sp>
      <p:sp>
        <p:nvSpPr>
          <p:cNvPr id="5" name="Footer Placeholder 4"/>
          <p:cNvSpPr>
            <a:spLocks noGrp="1"/>
          </p:cNvSpPr>
          <p:nvPr>
            <p:ph type="ftr" sz="quarter" idx="11"/>
          </p:nvPr>
        </p:nvSpPr>
        <p:spPr>
          <a:xfrm>
            <a:off x="285720" y="6356350"/>
            <a:ext cx="5734080" cy="365125"/>
          </a:xfrm>
        </p:spPr>
        <p:txBody>
          <a:bodyPr/>
          <a:lstStyle/>
          <a:p>
            <a:r>
              <a:rPr lang="en-US"/>
              <a:t>Sept 2021 - Shakhawan H. Mahmood – Salahaddin University</a:t>
            </a:r>
            <a:endParaRPr lang="en-GB" dirty="0"/>
          </a:p>
        </p:txBody>
      </p:sp>
      <p:sp>
        <p:nvSpPr>
          <p:cNvPr id="8" name="Content Placeholder 2">
            <a:extLst>
              <a:ext uri="{FF2B5EF4-FFF2-40B4-BE49-F238E27FC236}">
                <a16:creationId xmlns:a16="http://schemas.microsoft.com/office/drawing/2014/main" id="{AFD03973-A6F9-4426-B5DC-7358D2967D1F}"/>
              </a:ext>
            </a:extLst>
          </p:cNvPr>
          <p:cNvSpPr>
            <a:spLocks noGrp="1"/>
          </p:cNvSpPr>
          <p:nvPr>
            <p:ph idx="1"/>
          </p:nvPr>
        </p:nvSpPr>
        <p:spPr>
          <a:xfrm>
            <a:off x="609600" y="1600200"/>
            <a:ext cx="8248680" cy="4876800"/>
          </a:xfrm>
        </p:spPr>
        <p:txBody>
          <a:bodyPr>
            <a:normAutofit/>
          </a:bodyPr>
          <a:lstStyle/>
          <a:p>
            <a:r>
              <a:rPr lang="en-US" sz="2000" dirty="0"/>
              <a:t>Smith, B. E. 2009. </a:t>
            </a:r>
            <a:r>
              <a:rPr lang="en-US" sz="2000" i="1" dirty="0"/>
              <a:t>Creating Web Pages For Dummies, </a:t>
            </a:r>
            <a:r>
              <a:rPr lang="en-US" sz="2000" dirty="0"/>
              <a:t>9</a:t>
            </a:r>
            <a:r>
              <a:rPr lang="en-US" sz="2000" baseline="30000" dirty="0"/>
              <a:t>th</a:t>
            </a:r>
            <a:r>
              <a:rPr lang="en-US" sz="2000" dirty="0"/>
              <a:t> ed. Wiley Publishing, Inc., Indianapolis: Indiana.</a:t>
            </a:r>
          </a:p>
          <a:p>
            <a:pPr lvl="0"/>
            <a:r>
              <a:rPr lang="en-GB" sz="2000" dirty="0" err="1"/>
              <a:t>Deitel</a:t>
            </a:r>
            <a:r>
              <a:rPr lang="en-GB" sz="2000" dirty="0"/>
              <a:t>, H. M. and </a:t>
            </a:r>
            <a:r>
              <a:rPr lang="en-GB" sz="2000" dirty="0" err="1"/>
              <a:t>Deitel</a:t>
            </a:r>
            <a:r>
              <a:rPr lang="en-GB" sz="2000" dirty="0"/>
              <a:t>, P.  J.  2008, Internet and World Wide Web How to Program, 4th Ed1424 </a:t>
            </a:r>
            <a:r>
              <a:rPr lang="en-GB" sz="2000" dirty="0" err="1"/>
              <a:t>pp</a:t>
            </a:r>
            <a:r>
              <a:rPr lang="en-GB" sz="2000" dirty="0"/>
              <a:t>, Paperback; Publisher: Prentice Hall; 4th Ed. (</a:t>
            </a:r>
            <a:r>
              <a:rPr lang="en-GB" sz="2000" dirty="0" err="1"/>
              <a:t>Septembar</a:t>
            </a:r>
            <a:r>
              <a:rPr lang="en-GB" sz="2000" dirty="0"/>
              <a:t> 5, 2007); ISBN-10: 0-131-75242-1; ISBN-13: 978-0131752429.</a:t>
            </a:r>
            <a:endParaRPr lang="en-US" sz="2000" dirty="0"/>
          </a:p>
          <a:p>
            <a:pPr lvl="0"/>
            <a:r>
              <a:rPr lang="en-GB" sz="2000" dirty="0" err="1"/>
              <a:t>Refsnes</a:t>
            </a:r>
            <a:r>
              <a:rPr lang="en-GB" sz="2000" dirty="0"/>
              <a:t>, H. et.al. 2010, Learn HTML and CSS, Wiley Publishing, Inc., Indianapolis, Indiana</a:t>
            </a:r>
            <a:endParaRPr lang="en-US" sz="2000" dirty="0"/>
          </a:p>
          <a:p>
            <a:pPr lvl="0"/>
            <a:r>
              <a:rPr lang="en-GB" sz="2000" dirty="0"/>
              <a:t>Meyer, E., Cascading Style Sheets (CSS): The Definitive Guide, 3rd Ed., O’Reilly, 2006.</a:t>
            </a:r>
            <a:endParaRPr lang="en-US" sz="2000" dirty="0"/>
          </a:p>
          <a:p>
            <a:pPr lvl="0"/>
            <a:r>
              <a:rPr lang="en-US" sz="2000" dirty="0" err="1"/>
              <a:t>Zakas</a:t>
            </a:r>
            <a:r>
              <a:rPr lang="en-US" sz="2000" dirty="0"/>
              <a:t>, N. C.2009. Professional JavaScript® for Web Developers, 2nd Edition. Wiley Publishing, Inc., Indianapolis: Indiana</a:t>
            </a:r>
          </a:p>
          <a:p>
            <a:pPr lvl="0"/>
            <a:r>
              <a:rPr lang="en-GB" sz="2000" u="sng" dirty="0">
                <a:solidFill>
                  <a:schemeClr val="accent1"/>
                </a:solidFill>
                <a:hlinkClick r:id="rId2">
                  <a:extLst>
                    <a:ext uri="{A12FA001-AC4F-418D-AE19-62706E023703}">
                      <ahyp:hlinkClr xmlns:ahyp="http://schemas.microsoft.com/office/drawing/2018/hyperlinkcolor" val="tx"/>
                    </a:ext>
                  </a:extLst>
                </a:hlinkClick>
              </a:rPr>
              <a:t>www.w3schools.com</a:t>
            </a:r>
            <a:endParaRPr lang="en-US" sz="2000" dirty="0">
              <a:solidFill>
                <a:schemeClr val="accent1"/>
              </a:solidFill>
            </a:endParaRPr>
          </a:p>
          <a:p>
            <a:pPr lvl="0"/>
            <a:r>
              <a:rPr lang="en-GB" sz="2000" u="sng" dirty="0">
                <a:solidFill>
                  <a:schemeClr val="accent1"/>
                </a:solidFill>
                <a:hlinkClick r:id="rId3">
                  <a:extLst>
                    <a:ext uri="{A12FA001-AC4F-418D-AE19-62706E023703}">
                      <ahyp:hlinkClr xmlns:ahyp="http://schemas.microsoft.com/office/drawing/2018/hyperlinkcolor" val="tx"/>
                    </a:ext>
                  </a:extLst>
                </a:hlinkClick>
              </a:rPr>
              <a:t>www.tutorialspoint.com</a:t>
            </a:r>
            <a:endParaRPr lang="en-US" sz="2000" dirty="0">
              <a:solidFill>
                <a:schemeClr val="accent1"/>
              </a:solidFill>
            </a:endParaRPr>
          </a:p>
          <a:p>
            <a:endParaRPr lang="en-US" sz="2000" dirty="0"/>
          </a:p>
        </p:txBody>
      </p:sp>
    </p:spTree>
    <p:extLst>
      <p:ext uri="{BB962C8B-B14F-4D97-AF65-F5344CB8AC3E}">
        <p14:creationId xmlns:p14="http://schemas.microsoft.com/office/powerpoint/2010/main" val="3634319338"/>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1A4D3D2-3944-4202-AE1F-C09768368E40}" type="slidenum">
              <a:rPr lang="en-GB" smtClean="0"/>
              <a:pPr/>
              <a:t>2</a:t>
            </a:fld>
            <a:endParaRPr lang="en-GB"/>
          </a:p>
        </p:txBody>
      </p:sp>
      <p:sp>
        <p:nvSpPr>
          <p:cNvPr id="9" name="TextBox 8"/>
          <p:cNvSpPr txBox="1"/>
          <p:nvPr/>
        </p:nvSpPr>
        <p:spPr>
          <a:xfrm>
            <a:off x="827584" y="2564904"/>
            <a:ext cx="7848872" cy="3847207"/>
          </a:xfrm>
          <a:prstGeom prst="rect">
            <a:avLst/>
          </a:prstGeom>
          <a:noFill/>
        </p:spPr>
        <p:txBody>
          <a:bodyPr wrap="square" rtlCol="0">
            <a:spAutoFit/>
          </a:bodyPr>
          <a:lstStyle/>
          <a:p>
            <a:r>
              <a:rPr lang="en-US" sz="3200" b="1" i="1" dirty="0">
                <a:solidFill>
                  <a:srgbClr val="C00000"/>
                </a:solidFill>
                <a:latin typeface="Arial" pitchFamily="34" charset="0"/>
                <a:cs typeface="Arial" pitchFamily="34" charset="0"/>
              </a:rPr>
              <a:t>Assessment</a:t>
            </a:r>
            <a:endParaRPr lang="en-US" sz="3200" b="1" dirty="0">
              <a:latin typeface="Arial" pitchFamily="34" charset="0"/>
              <a:cs typeface="Arial" pitchFamily="34" charset="0"/>
            </a:endParaRPr>
          </a:p>
          <a:p>
            <a:r>
              <a:rPr lang="en-US" sz="2400" b="1" u="sng" dirty="0">
                <a:latin typeface="Arial" pitchFamily="34" charset="0"/>
                <a:cs typeface="Arial" pitchFamily="34" charset="0"/>
              </a:rPr>
              <a:t>Coursework</a:t>
            </a:r>
            <a:r>
              <a:rPr lang="en-US" sz="2400" b="1" dirty="0">
                <a:latin typeface="Arial" pitchFamily="34" charset="0"/>
                <a:cs typeface="Arial" pitchFamily="34" charset="0"/>
              </a:rPr>
              <a:t>                          </a:t>
            </a:r>
            <a:r>
              <a:rPr lang="en-US" sz="2400" b="1" u="sng" dirty="0">
                <a:latin typeface="Arial" pitchFamily="34" charset="0"/>
                <a:cs typeface="Arial" pitchFamily="34" charset="0"/>
              </a:rPr>
              <a:t>Mark Weight</a:t>
            </a:r>
          </a:p>
          <a:p>
            <a:pPr marL="342900" indent="-342900">
              <a:buFontTx/>
              <a:buChar char="-"/>
            </a:pPr>
            <a:r>
              <a:rPr lang="en-GB" sz="2400" dirty="0">
                <a:effectLst/>
                <a:latin typeface="+mj-lt"/>
                <a:ea typeface="Calibri" panose="020F0502020204030204" pitchFamily="34" charset="0"/>
                <a:cs typeface="Times New Roman" panose="02020603050405020304" pitchFamily="18" charset="0"/>
              </a:rPr>
              <a:t>Theory Exam                              15 Marks</a:t>
            </a:r>
          </a:p>
          <a:p>
            <a:pPr marL="342900" indent="-342900">
              <a:buFontTx/>
              <a:buChar char="-"/>
            </a:pPr>
            <a:r>
              <a:rPr lang="en-GB" sz="2400" dirty="0">
                <a:effectLst/>
                <a:latin typeface="+mj-lt"/>
                <a:ea typeface="Calibri" panose="020F0502020204030204" pitchFamily="34" charset="0"/>
                <a:cs typeface="Times New Roman" panose="02020603050405020304" pitchFamily="18" charset="0"/>
              </a:rPr>
              <a:t>Practical (Lab Test + 	     35 Marks</a:t>
            </a:r>
          </a:p>
          <a:p>
            <a:r>
              <a:rPr lang="en-GB" sz="2400" dirty="0">
                <a:latin typeface="+mj-lt"/>
                <a:ea typeface="Calibri" panose="020F0502020204030204" pitchFamily="34" charset="0"/>
                <a:cs typeface="Times New Roman" panose="02020603050405020304" pitchFamily="18" charset="0"/>
              </a:rPr>
              <a:t>     </a:t>
            </a:r>
            <a:r>
              <a:rPr lang="en-GB" sz="2400" dirty="0">
                <a:effectLst/>
                <a:latin typeface="+mj-lt"/>
                <a:ea typeface="Calibri" panose="020F0502020204030204" pitchFamily="34" charset="0"/>
                <a:cs typeface="Times New Roman" panose="02020603050405020304" pitchFamily="18" charset="0"/>
              </a:rPr>
              <a:t>Assignments and Quizzes): </a:t>
            </a:r>
            <a:endParaRPr lang="en-US" sz="2400" b="1" dirty="0">
              <a:latin typeface="+mj-lt"/>
              <a:cs typeface="Arial" pitchFamily="34" charset="0"/>
            </a:endParaRPr>
          </a:p>
          <a:p>
            <a:r>
              <a:rPr lang="en-US" sz="2400" b="1" dirty="0">
                <a:latin typeface="Arial" pitchFamily="34" charset="0"/>
                <a:cs typeface="Arial" pitchFamily="34" charset="0"/>
              </a:rPr>
              <a:t>Total Mark</a:t>
            </a:r>
          </a:p>
          <a:p>
            <a:pPr>
              <a:buFontTx/>
              <a:buChar char="-"/>
            </a:pPr>
            <a:r>
              <a:rPr lang="en-US" sz="2400" dirty="0">
                <a:latin typeface="Arial" pitchFamily="34" charset="0"/>
                <a:cs typeface="Arial" pitchFamily="34" charset="0"/>
              </a:rPr>
              <a:t> </a:t>
            </a:r>
            <a:r>
              <a:rPr lang="en-US" sz="2000" dirty="0">
                <a:latin typeface="Arial" pitchFamily="34" charset="0"/>
                <a:cs typeface="Arial" pitchFamily="34" charset="0"/>
              </a:rPr>
              <a:t>Coursework : 50%</a:t>
            </a:r>
          </a:p>
          <a:p>
            <a:pPr>
              <a:buFontTx/>
              <a:buChar char="-"/>
            </a:pPr>
            <a:r>
              <a:rPr lang="en-US" sz="2000" dirty="0">
                <a:latin typeface="Arial" pitchFamily="34" charset="0"/>
                <a:cs typeface="Arial" pitchFamily="34" charset="0"/>
              </a:rPr>
              <a:t> Final exam   : 50%</a:t>
            </a:r>
          </a:p>
          <a:p>
            <a:pPr>
              <a:buFontTx/>
              <a:buChar char="-"/>
            </a:pPr>
            <a:endParaRPr lang="en-US" sz="2400" dirty="0">
              <a:latin typeface="Arial" pitchFamily="34" charset="0"/>
              <a:cs typeface="Arial" pitchFamily="34" charset="0"/>
            </a:endParaRPr>
          </a:p>
          <a:p>
            <a:endParaRPr lang="en-US" sz="2400" dirty="0">
              <a:latin typeface="Arial" pitchFamily="34" charset="0"/>
              <a:cs typeface="Arial" pitchFamily="34" charset="0"/>
            </a:endParaRPr>
          </a:p>
        </p:txBody>
      </p:sp>
      <p:sp>
        <p:nvSpPr>
          <p:cNvPr id="7" name="Footer Placeholder 6"/>
          <p:cNvSpPr>
            <a:spLocks noGrp="1"/>
          </p:cNvSpPr>
          <p:nvPr>
            <p:ph type="ftr" sz="quarter" idx="11"/>
          </p:nvPr>
        </p:nvSpPr>
        <p:spPr>
          <a:xfrm>
            <a:off x="142844" y="6356350"/>
            <a:ext cx="5876956" cy="365125"/>
          </a:xfrm>
        </p:spPr>
        <p:txBody>
          <a:bodyPr/>
          <a:lstStyle/>
          <a:p>
            <a:r>
              <a:rPr lang="en-US"/>
              <a:t>Sept 2021 - Shakhawan H. Mahmood – Salahaddin University</a:t>
            </a:r>
            <a:endParaRPr lang="en-GB" dirty="0"/>
          </a:p>
        </p:txBody>
      </p:sp>
      <p:sp>
        <p:nvSpPr>
          <p:cNvPr id="8" name="TextBox 7"/>
          <p:cNvSpPr txBox="1"/>
          <p:nvPr/>
        </p:nvSpPr>
        <p:spPr>
          <a:xfrm>
            <a:off x="755576" y="990629"/>
            <a:ext cx="7920880" cy="1200329"/>
          </a:xfrm>
          <a:prstGeom prst="rect">
            <a:avLst/>
          </a:prstGeom>
          <a:noFill/>
          <a:ln>
            <a:noFill/>
          </a:ln>
        </p:spPr>
        <p:txBody>
          <a:bodyPr wrap="square" rtlCol="0">
            <a:spAutoFit/>
          </a:bodyPr>
          <a:lstStyle/>
          <a:p>
            <a:r>
              <a:rPr lang="en-US" sz="3200" b="1" i="1" dirty="0">
                <a:solidFill>
                  <a:srgbClr val="C00000"/>
                </a:solidFill>
                <a:latin typeface="Arial" pitchFamily="34" charset="0"/>
                <a:cs typeface="Arial" pitchFamily="34" charset="0"/>
              </a:rPr>
              <a:t>Timetable</a:t>
            </a:r>
            <a:endParaRPr lang="en-US" sz="3200" b="1" dirty="0">
              <a:latin typeface="Arial" pitchFamily="34" charset="0"/>
              <a:cs typeface="Arial" pitchFamily="34" charset="0"/>
            </a:endParaRPr>
          </a:p>
          <a:p>
            <a:r>
              <a:rPr lang="en-US" sz="2000" dirty="0">
                <a:latin typeface="Arial" pitchFamily="34" charset="0"/>
                <a:cs typeface="Arial" pitchFamily="34" charset="0"/>
              </a:rPr>
              <a:t>- Sunday: Theory (Hall-3): 10:30-12:30</a:t>
            </a:r>
          </a:p>
          <a:p>
            <a:pPr>
              <a:buFontTx/>
              <a:buChar char="-"/>
            </a:pPr>
            <a:r>
              <a:rPr lang="en-US" sz="2000" dirty="0">
                <a:latin typeface="Arial" pitchFamily="34" charset="0"/>
                <a:cs typeface="Arial" pitchFamily="34" charset="0"/>
              </a:rPr>
              <a:t> Tuesday:   Practical Lecture (Lab 7) : 08:30 – 14:30</a:t>
            </a:r>
          </a:p>
        </p:txBody>
      </p:sp>
    </p:spTree>
    <p:extLst>
      <p:ext uri="{BB962C8B-B14F-4D97-AF65-F5344CB8AC3E}">
        <p14:creationId xmlns:p14="http://schemas.microsoft.com/office/powerpoint/2010/main" val="1687528611"/>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1"/>
          <p:cNvSpPr>
            <a:spLocks noGrp="1"/>
          </p:cNvSpPr>
          <p:nvPr>
            <p:ph type="title"/>
          </p:nvPr>
        </p:nvSpPr>
        <p:spPr>
          <a:xfrm>
            <a:off x="467544" y="2276872"/>
            <a:ext cx="8229600" cy="1143000"/>
          </a:xfrm>
        </p:spPr>
        <p:txBody>
          <a:bodyPr>
            <a:normAutofit/>
          </a:bodyPr>
          <a:lstStyle/>
          <a:p>
            <a:pPr algn="ctr"/>
            <a:r>
              <a:rPr lang="en-US" altLang="zh-CN" sz="4800" b="1" dirty="0">
                <a:latin typeface="Arial" pitchFamily="34" charset="0"/>
                <a:cs typeface="Arial" pitchFamily="34" charset="0"/>
                <a:hlinkClick r:id="rId2" action="ppaction://hlinkfile"/>
              </a:rPr>
              <a:t>Syllabus &amp; Coursebook</a:t>
            </a:r>
            <a:endParaRPr lang="zh-CN" altLang="en-US" sz="4800" b="1" dirty="0">
              <a:latin typeface="Arial" pitchFamily="34" charset="0"/>
              <a:cs typeface="Arial" pitchFamily="34" charset="0"/>
            </a:endParaRPr>
          </a:p>
        </p:txBody>
      </p:sp>
      <p:sp>
        <p:nvSpPr>
          <p:cNvPr id="10" name="Slide Number Placeholder 9"/>
          <p:cNvSpPr>
            <a:spLocks noGrp="1"/>
          </p:cNvSpPr>
          <p:nvPr>
            <p:ph type="sldNum" sz="quarter" idx="12"/>
          </p:nvPr>
        </p:nvSpPr>
        <p:spPr/>
        <p:txBody>
          <a:bodyPr/>
          <a:lstStyle/>
          <a:p>
            <a:fld id="{01A4D3D2-3944-4202-AE1F-C09768368E40}" type="slidenum">
              <a:rPr lang="en-GB" smtClean="0"/>
              <a:pPr/>
              <a:t>3</a:t>
            </a:fld>
            <a:endParaRPr lang="en-GB"/>
          </a:p>
        </p:txBody>
      </p:sp>
      <p:sp>
        <p:nvSpPr>
          <p:cNvPr id="5" name="Footer Placeholder 4"/>
          <p:cNvSpPr>
            <a:spLocks noGrp="1"/>
          </p:cNvSpPr>
          <p:nvPr>
            <p:ph type="ftr" sz="quarter" idx="11"/>
          </p:nvPr>
        </p:nvSpPr>
        <p:spPr>
          <a:xfrm>
            <a:off x="357158" y="6286520"/>
            <a:ext cx="4572032" cy="365125"/>
          </a:xfrm>
        </p:spPr>
        <p:txBody>
          <a:bodyPr/>
          <a:lstStyle/>
          <a:p>
            <a:r>
              <a:rPr lang="en-US"/>
              <a:t>Sept 2021 - Shakhawan H. Mahmood – Salahaddin University</a:t>
            </a:r>
            <a:endParaRPr lang="en-GB" dirty="0"/>
          </a:p>
        </p:txBody>
      </p:sp>
    </p:spTree>
    <p:extLst>
      <p:ext uri="{BB962C8B-B14F-4D97-AF65-F5344CB8AC3E}">
        <p14:creationId xmlns:p14="http://schemas.microsoft.com/office/powerpoint/2010/main" val="1687528611"/>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412776"/>
            <a:ext cx="8229600" cy="798928"/>
          </a:xfrm>
        </p:spPr>
        <p:txBody>
          <a:bodyPr>
            <a:normAutofit fontScale="90000"/>
          </a:bodyPr>
          <a:lstStyle/>
          <a:p>
            <a:pPr algn="ctr"/>
            <a:br>
              <a:rPr lang="en-US" altLang="zh-CN" sz="4400" b="1" dirty="0">
                <a:latin typeface="Times New Roman" panose="02020603050405020304" pitchFamily="18" charset="0"/>
                <a:cs typeface="Times New Roman" panose="02020603050405020304" pitchFamily="18" charset="0"/>
              </a:rPr>
            </a:br>
            <a:br>
              <a:rPr lang="en-US" altLang="zh-CN" sz="4400" b="1" dirty="0">
                <a:latin typeface="Times New Roman" panose="02020603050405020304" pitchFamily="18" charset="0"/>
                <a:cs typeface="Times New Roman" panose="02020603050405020304" pitchFamily="18" charset="0"/>
              </a:rPr>
            </a:br>
            <a:br>
              <a:rPr lang="en-US" altLang="zh-CN" sz="4400" b="1" dirty="0">
                <a:latin typeface="Times New Roman" panose="02020603050405020304" pitchFamily="18" charset="0"/>
                <a:cs typeface="Times New Roman" panose="02020603050405020304" pitchFamily="18" charset="0"/>
              </a:rPr>
            </a:br>
            <a:r>
              <a:rPr lang="en-US" altLang="zh-CN" sz="4400" b="1" dirty="0">
                <a:latin typeface="Times New Roman" panose="02020603050405020304" pitchFamily="18" charset="0"/>
                <a:cs typeface="Times New Roman" panose="02020603050405020304" pitchFamily="18" charset="0"/>
              </a:rPr>
              <a:t>Lecture 1: Introduction to Web Programming</a:t>
            </a:r>
            <a:endParaRPr lang="zh-CN" altLang="en-US" sz="3600" b="1" dirty="0">
              <a:solidFill>
                <a:srgbClr val="C00000"/>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01A4D3D2-3944-4202-AE1F-C09768368E40}" type="slidenum">
              <a:rPr lang="en-GB" smtClean="0"/>
              <a:pPr/>
              <a:t>4</a:t>
            </a:fld>
            <a:endParaRPr lang="en-GB"/>
          </a:p>
        </p:txBody>
      </p:sp>
      <p:sp>
        <p:nvSpPr>
          <p:cNvPr id="9" name="Footer Placeholder 8"/>
          <p:cNvSpPr>
            <a:spLocks noGrp="1"/>
          </p:cNvSpPr>
          <p:nvPr>
            <p:ph type="ftr" sz="quarter" idx="11"/>
          </p:nvPr>
        </p:nvSpPr>
        <p:spPr>
          <a:xfrm>
            <a:off x="214282" y="6356350"/>
            <a:ext cx="5805518" cy="365125"/>
          </a:xfrm>
        </p:spPr>
        <p:txBody>
          <a:bodyPr/>
          <a:lstStyle/>
          <a:p>
            <a:r>
              <a:rPr lang="en-US"/>
              <a:t>Sept 2021 - Shakhawan H. Mahmood – Salahaddin University</a:t>
            </a:r>
            <a:endParaRPr lang="en-GB" dirty="0"/>
          </a:p>
        </p:txBody>
      </p:sp>
      <p:pic>
        <p:nvPicPr>
          <p:cNvPr id="1026" name="Picture 2" descr="10 Free Great Online Courses for Web Development - Online Course Report">
            <a:extLst>
              <a:ext uri="{FF2B5EF4-FFF2-40B4-BE49-F238E27FC236}">
                <a16:creationId xmlns:a16="http://schemas.microsoft.com/office/drawing/2014/main" id="{A5F11159-4104-45AF-BA8A-C77B10E378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2211705"/>
            <a:ext cx="5498012" cy="4209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752861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857224" y="1571612"/>
            <a:ext cx="7572428" cy="4786346"/>
          </a:xfrm>
          <a:prstGeom prst="rect">
            <a:avLst/>
          </a:prstGeom>
        </p:spPr>
        <p:txBody>
          <a:bodyPr vert="horz">
            <a:normAutofit/>
          </a:bodyPr>
          <a:lstStyle/>
          <a:p>
            <a:pPr marL="274320" indent="-274320">
              <a:spcBef>
                <a:spcPct val="20000"/>
              </a:spcBef>
              <a:buClr>
                <a:schemeClr val="accent3"/>
              </a:buClr>
              <a:buSzPct val="95000"/>
              <a:buFont typeface="Wingdings" pitchFamily="2" charset="2"/>
              <a:buChar char="Ø"/>
              <a:defRPr/>
            </a:pPr>
            <a:r>
              <a:rPr lang="en-GB" sz="2800" dirty="0">
                <a:latin typeface="Times New Roman" panose="02020603050405020304" pitchFamily="18" charset="0"/>
                <a:cs typeface="Times New Roman" panose="02020603050405020304" pitchFamily="18" charset="0"/>
              </a:rPr>
              <a:t>History of Web Programming</a:t>
            </a:r>
          </a:p>
          <a:p>
            <a:pPr marL="274320" lvl="0" indent="-274320">
              <a:spcBef>
                <a:spcPct val="20000"/>
              </a:spcBef>
              <a:buClr>
                <a:schemeClr val="accent3"/>
              </a:buClr>
              <a:buSzPct val="95000"/>
              <a:buFont typeface="Wingdings" pitchFamily="2" charset="2"/>
              <a:buChar char="Ø"/>
              <a:defRPr/>
            </a:pPr>
            <a:r>
              <a:rPr lang="en-GB" sz="2800" dirty="0">
                <a:latin typeface="Times New Roman" panose="02020603050405020304" pitchFamily="18" charset="0"/>
                <a:cs typeface="Times New Roman" panose="02020603050405020304" pitchFamily="18" charset="0"/>
              </a:rPr>
              <a:t>Introduction </a:t>
            </a:r>
          </a:p>
          <a:p>
            <a:pPr marL="731520" lvl="1" indent="-274320">
              <a:spcBef>
                <a:spcPct val="20000"/>
              </a:spcBef>
              <a:buClr>
                <a:schemeClr val="accent3"/>
              </a:buClr>
              <a:buSzPct val="95000"/>
              <a:buFont typeface="Wingdings" pitchFamily="2" charset="2"/>
              <a:buChar char="Ø"/>
              <a:defRPr/>
            </a:pPr>
            <a:r>
              <a:rPr lang="en-GB" sz="2400" dirty="0">
                <a:latin typeface="Times New Roman" panose="02020603050405020304" pitchFamily="18" charset="0"/>
                <a:cs typeface="Times New Roman" panose="02020603050405020304" pitchFamily="18" charset="0"/>
              </a:rPr>
              <a:t>What is a Web Page? </a:t>
            </a:r>
          </a:p>
          <a:p>
            <a:pPr marL="731520" lvl="1" indent="-274320">
              <a:spcBef>
                <a:spcPct val="20000"/>
              </a:spcBef>
              <a:buClr>
                <a:schemeClr val="accent3"/>
              </a:buClr>
              <a:buSzPct val="95000"/>
              <a:buFont typeface="Wingdings" pitchFamily="2" charset="2"/>
              <a:buChar char="Ø"/>
              <a:defRPr/>
            </a:pPr>
            <a:r>
              <a:rPr lang="en-GB" sz="2400" dirty="0">
                <a:latin typeface="Times New Roman" panose="02020603050405020304" pitchFamily="18" charset="0"/>
                <a:cs typeface="Times New Roman" panose="02020603050405020304" pitchFamily="18" charset="0"/>
              </a:rPr>
              <a:t>What is a Website? </a:t>
            </a:r>
          </a:p>
          <a:p>
            <a:pPr marL="731520" lvl="1" indent="-274320">
              <a:spcBef>
                <a:spcPct val="20000"/>
              </a:spcBef>
              <a:buClr>
                <a:schemeClr val="accent3"/>
              </a:buClr>
              <a:buSzPct val="95000"/>
              <a:buFont typeface="Wingdings" pitchFamily="2" charset="2"/>
              <a:buChar char="Ø"/>
              <a:defRPr/>
            </a:pPr>
            <a:r>
              <a:rPr lang="en-GB" sz="2400" dirty="0">
                <a:latin typeface="Times New Roman" panose="02020603050405020304" pitchFamily="18" charset="0"/>
                <a:cs typeface="Times New Roman" panose="02020603050405020304" pitchFamily="18" charset="0"/>
              </a:rPr>
              <a:t>Web Programming Languages</a:t>
            </a:r>
          </a:p>
          <a:p>
            <a:pPr marL="274320" lvl="0" indent="-274320">
              <a:spcBef>
                <a:spcPct val="20000"/>
              </a:spcBef>
              <a:buClr>
                <a:schemeClr val="accent3"/>
              </a:buClr>
              <a:buSzPct val="95000"/>
              <a:buFont typeface="Wingdings" pitchFamily="2" charset="2"/>
              <a:buChar char="Ø"/>
              <a:defRPr/>
            </a:pPr>
            <a:r>
              <a:rPr lang="en-GB" sz="2800" dirty="0">
                <a:latin typeface="Times New Roman" panose="02020603050405020304" pitchFamily="18" charset="0"/>
                <a:cs typeface="Times New Roman" panose="02020603050405020304" pitchFamily="18" charset="0"/>
              </a:rPr>
              <a:t>HTML Definition</a:t>
            </a:r>
          </a:p>
          <a:p>
            <a:pPr marL="274320" lvl="0" indent="-274320">
              <a:spcBef>
                <a:spcPct val="20000"/>
              </a:spcBef>
              <a:buClr>
                <a:schemeClr val="accent3"/>
              </a:buClr>
              <a:buSzPct val="95000"/>
              <a:buFont typeface="Wingdings" pitchFamily="2" charset="2"/>
              <a:buChar char="Ø"/>
              <a:defRPr/>
            </a:pPr>
            <a:r>
              <a:rPr lang="en-GB" sz="2800" dirty="0">
                <a:latin typeface="Times New Roman" panose="02020603050405020304" pitchFamily="18" charset="0"/>
                <a:cs typeface="Times New Roman" panose="02020603050405020304" pitchFamily="18" charset="0"/>
              </a:rPr>
              <a:t>HTML Editors</a:t>
            </a:r>
          </a:p>
        </p:txBody>
      </p:sp>
      <p:sp>
        <p:nvSpPr>
          <p:cNvPr id="9" name="标题 1"/>
          <p:cNvSpPr>
            <a:spLocks noGrp="1"/>
          </p:cNvSpPr>
          <p:nvPr>
            <p:ph type="title"/>
          </p:nvPr>
        </p:nvSpPr>
        <p:spPr>
          <a:xfrm>
            <a:off x="428596" y="285728"/>
            <a:ext cx="8229600" cy="1143000"/>
          </a:xfrm>
        </p:spPr>
        <p:txBody>
          <a:bodyPr/>
          <a:lstStyle/>
          <a:p>
            <a:pPr algn="ctr"/>
            <a:r>
              <a:rPr lang="en-US" altLang="zh-CN" sz="4400" b="1" dirty="0">
                <a:latin typeface="Times New Roman" panose="02020603050405020304" pitchFamily="18" charset="0"/>
                <a:cs typeface="Times New Roman" panose="02020603050405020304" pitchFamily="18" charset="0"/>
              </a:rPr>
              <a:t>Outline</a:t>
            </a:r>
            <a:endParaRPr lang="zh-CN" altLang="en-US" sz="4400" b="1" dirty="0">
              <a:latin typeface="Times New Roman" panose="02020603050405020304" pitchFamily="18" charset="0"/>
              <a:cs typeface="Times New Roman" panose="02020603050405020304" pitchFamily="18" charset="0"/>
            </a:endParaRPr>
          </a:p>
        </p:txBody>
      </p:sp>
      <p:sp>
        <p:nvSpPr>
          <p:cNvPr id="10" name="Slide Number Placeholder 9"/>
          <p:cNvSpPr>
            <a:spLocks noGrp="1"/>
          </p:cNvSpPr>
          <p:nvPr>
            <p:ph type="sldNum" sz="quarter" idx="12"/>
          </p:nvPr>
        </p:nvSpPr>
        <p:spPr/>
        <p:txBody>
          <a:bodyPr/>
          <a:lstStyle/>
          <a:p>
            <a:fld id="{01A4D3D2-3944-4202-AE1F-C09768368E40}" type="slidenum">
              <a:rPr lang="en-GB" smtClean="0"/>
              <a:pPr/>
              <a:t>5</a:t>
            </a:fld>
            <a:endParaRPr lang="en-GB"/>
          </a:p>
        </p:txBody>
      </p:sp>
      <p:sp>
        <p:nvSpPr>
          <p:cNvPr id="5" name="Footer Placeholder 4"/>
          <p:cNvSpPr>
            <a:spLocks noGrp="1"/>
          </p:cNvSpPr>
          <p:nvPr>
            <p:ph type="ftr" sz="quarter" idx="11"/>
          </p:nvPr>
        </p:nvSpPr>
        <p:spPr>
          <a:xfrm>
            <a:off x="142844" y="6356350"/>
            <a:ext cx="5876956" cy="365125"/>
          </a:xfrm>
        </p:spPr>
        <p:txBody>
          <a:bodyPr/>
          <a:lstStyle/>
          <a:p>
            <a:r>
              <a:rPr lang="en-US"/>
              <a:t>Sept 2021 - Shakhawan H. Mahmood – Salahaddin University</a:t>
            </a:r>
            <a:endParaRPr lang="en-GB" dirty="0"/>
          </a:p>
        </p:txBody>
      </p:sp>
    </p:spTree>
    <p:extLst>
      <p:ext uri="{BB962C8B-B14F-4D97-AF65-F5344CB8AC3E}">
        <p14:creationId xmlns:p14="http://schemas.microsoft.com/office/powerpoint/2010/main" val="1687528611"/>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332656"/>
            <a:ext cx="8229600" cy="857248"/>
          </a:xfrm>
        </p:spPr>
        <p:txBody>
          <a:bodyPr>
            <a:normAutofit/>
          </a:bodyPr>
          <a:lstStyle/>
          <a:p>
            <a:pPr algn="ctr"/>
            <a:r>
              <a:rPr lang="en-US" altLang="zh-CN" sz="4400" b="1" dirty="0">
                <a:latin typeface="Times New Roman" panose="02020603050405020304" pitchFamily="18" charset="0"/>
                <a:cs typeface="Times New Roman" panose="02020603050405020304" pitchFamily="18" charset="0"/>
              </a:rPr>
              <a:t>History</a:t>
            </a:r>
            <a:endParaRPr lang="zh-CN" altLang="en-US" sz="4400" b="1"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01A4D3D2-3944-4202-AE1F-C09768368E40}" type="slidenum">
              <a:rPr lang="en-GB" smtClean="0"/>
              <a:pPr/>
              <a:t>6</a:t>
            </a:fld>
            <a:endParaRPr lang="en-GB"/>
          </a:p>
        </p:txBody>
      </p:sp>
      <p:sp>
        <p:nvSpPr>
          <p:cNvPr id="5" name="Footer Placeholder 4"/>
          <p:cNvSpPr>
            <a:spLocks noGrp="1"/>
          </p:cNvSpPr>
          <p:nvPr>
            <p:ph type="ftr" sz="quarter" idx="11"/>
          </p:nvPr>
        </p:nvSpPr>
        <p:spPr>
          <a:xfrm>
            <a:off x="142844" y="6356350"/>
            <a:ext cx="5876956" cy="365125"/>
          </a:xfrm>
        </p:spPr>
        <p:txBody>
          <a:bodyPr/>
          <a:lstStyle/>
          <a:p>
            <a:r>
              <a:rPr lang="en-US"/>
              <a:t>Sept 2021 - Shakhawan H. Mahmood – Salahaddin University</a:t>
            </a:r>
            <a:endParaRPr lang="en-GB" dirty="0"/>
          </a:p>
        </p:txBody>
      </p:sp>
      <p:sp>
        <p:nvSpPr>
          <p:cNvPr id="8" name="Content Placeholder 2">
            <a:extLst>
              <a:ext uri="{FF2B5EF4-FFF2-40B4-BE49-F238E27FC236}">
                <a16:creationId xmlns:a16="http://schemas.microsoft.com/office/drawing/2014/main" id="{7F46E8CF-CCC3-46BE-9C66-3F1CEC78829F}"/>
              </a:ext>
            </a:extLst>
          </p:cNvPr>
          <p:cNvSpPr txBox="1">
            <a:spLocks/>
          </p:cNvSpPr>
          <p:nvPr/>
        </p:nvSpPr>
        <p:spPr>
          <a:xfrm>
            <a:off x="251520" y="1046556"/>
            <a:ext cx="6221463" cy="1817714"/>
          </a:xfrm>
          <a:prstGeom prst="rect">
            <a:avLst/>
          </a:prstGeom>
          <a:noFill/>
          <a:ln w="26425" cap="flat" cmpd="sng" algn="ctr">
            <a:noFill/>
            <a:prstDash val="solid"/>
          </a:ln>
        </p:spPr>
        <p:style>
          <a:lnRef idx="2">
            <a:schemeClr val="accent6"/>
          </a:lnRef>
          <a:fillRef idx="1">
            <a:schemeClr val="lt1"/>
          </a:fillRef>
          <a:effectRef idx="0">
            <a:schemeClr val="accent6"/>
          </a:effectRef>
          <a:fontRef idx="minor">
            <a:schemeClr val="dk1"/>
          </a:fontRef>
        </p:style>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dk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dk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dk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dk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dk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dk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dk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dk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dk1"/>
                </a:solidFill>
                <a:latin typeface="+mn-lt"/>
                <a:ea typeface="+mn-ea"/>
                <a:cs typeface="+mn-cs"/>
              </a:defRPr>
            </a:lvl9pPr>
          </a:lstStyle>
          <a:p>
            <a:pPr marL="0" indent="0" algn="just">
              <a:buClr>
                <a:srgbClr val="D2533C">
                  <a:lumMod val="60000"/>
                  <a:lumOff val="40000"/>
                </a:srgbClr>
              </a:buClr>
              <a:buNone/>
            </a:pPr>
            <a:r>
              <a:rPr lang="en-US" sz="1100" dirty="0">
                <a:solidFill>
                  <a:srgbClr val="292934"/>
                </a:solidFill>
                <a:latin typeface="Times New Roman" pitchFamily="18" charset="0"/>
                <a:cs typeface="Times New Roman" pitchFamily="18" charset="0"/>
              </a:rPr>
              <a:t> </a:t>
            </a:r>
          </a:p>
          <a:p>
            <a:pPr marL="274320" indent="-274320" algn="just">
              <a:lnSpc>
                <a:spcPct val="80000"/>
              </a:lnSpc>
              <a:buClr>
                <a:schemeClr val="tx2">
                  <a:lumMod val="60000"/>
                  <a:lumOff val="40000"/>
                </a:schemeClr>
              </a:buClr>
              <a:buSzPct val="95000"/>
              <a:buFont typeface="Wingdings" panose="05000000000000000000" pitchFamily="2" charset="2"/>
              <a:buChar char="Ø"/>
            </a:pPr>
            <a:r>
              <a:rPr lang="en-GB" sz="2200" dirty="0">
                <a:solidFill>
                  <a:schemeClr val="tx1"/>
                </a:solidFill>
                <a:latin typeface="Times New Roman" pitchFamily="18" charset="0"/>
                <a:cs typeface="Times New Roman" pitchFamily="18" charset="0"/>
              </a:rPr>
              <a:t>Leonard Kleinrock,1961 published the first paper on packet switching theory.</a:t>
            </a:r>
          </a:p>
          <a:p>
            <a:pPr marL="274320" indent="-274320" algn="just">
              <a:lnSpc>
                <a:spcPct val="80000"/>
              </a:lnSpc>
              <a:buClr>
                <a:schemeClr val="tx2">
                  <a:lumMod val="60000"/>
                  <a:lumOff val="40000"/>
                </a:schemeClr>
              </a:buClr>
              <a:buSzPct val="95000"/>
              <a:buFont typeface="Wingdings" panose="05000000000000000000" pitchFamily="2" charset="2"/>
              <a:buChar char="Ø"/>
            </a:pPr>
            <a:r>
              <a:rPr lang="en-US" sz="2200" dirty="0">
                <a:solidFill>
                  <a:schemeClr val="tx1"/>
                </a:solidFill>
                <a:latin typeface="Times New Roman" pitchFamily="18" charset="0"/>
                <a:cs typeface="Times New Roman" pitchFamily="18" charset="0"/>
              </a:rPr>
              <a:t>Joseph Carl </a:t>
            </a:r>
            <a:r>
              <a:rPr lang="en-US" sz="2200" dirty="0" err="1">
                <a:solidFill>
                  <a:schemeClr val="tx1"/>
                </a:solidFill>
                <a:latin typeface="Times New Roman" pitchFamily="18" charset="0"/>
                <a:cs typeface="Times New Roman" pitchFamily="18" charset="0"/>
              </a:rPr>
              <a:t>Robnett</a:t>
            </a:r>
            <a:r>
              <a:rPr lang="en-US" sz="2200" dirty="0">
                <a:solidFill>
                  <a:schemeClr val="tx1"/>
                </a:solidFill>
                <a:latin typeface="Times New Roman" pitchFamily="18" charset="0"/>
                <a:cs typeface="Times New Roman" pitchFamily="18" charset="0"/>
              </a:rPr>
              <a:t> "Lick" </a:t>
            </a:r>
            <a:r>
              <a:rPr lang="en-US" sz="2200" dirty="0" err="1">
                <a:solidFill>
                  <a:schemeClr val="tx1"/>
                </a:solidFill>
                <a:latin typeface="Times New Roman" pitchFamily="18" charset="0"/>
                <a:cs typeface="Times New Roman" pitchFamily="18" charset="0"/>
              </a:rPr>
              <a:t>Licklider</a:t>
            </a:r>
            <a:r>
              <a:rPr lang="en-US" sz="2200" dirty="0">
                <a:solidFill>
                  <a:schemeClr val="tx1"/>
                </a:solidFill>
                <a:latin typeface="Times New Roman" pitchFamily="18" charset="0"/>
                <a:cs typeface="Times New Roman" pitchFamily="18" charset="0"/>
              </a:rPr>
              <a:t> created the idea of a universal network, spread his vision throughout the IPTO(Information Processing Techniques Office), </a:t>
            </a:r>
            <a:endParaRPr lang="en-US" sz="2200" dirty="0">
              <a:solidFill>
                <a:schemeClr val="tx1"/>
              </a:solidFill>
              <a:latin typeface="Times New Roman" pitchFamily="18" charset="0"/>
              <a:cs typeface="Times New Roman" pitchFamily="18" charset="0"/>
              <a:sym typeface="Wingdings" pitchFamily="2" charset="2"/>
            </a:endParaRPr>
          </a:p>
        </p:txBody>
      </p:sp>
      <p:pic>
        <p:nvPicPr>
          <p:cNvPr id="9" name="Picture 8">
            <a:extLst>
              <a:ext uri="{FF2B5EF4-FFF2-40B4-BE49-F238E27FC236}">
                <a16:creationId xmlns:a16="http://schemas.microsoft.com/office/drawing/2014/main" id="{F11C8134-CDB5-4294-A78E-D5DA0FB1F246}"/>
              </a:ext>
            </a:extLst>
          </p:cNvPr>
          <p:cNvPicPr>
            <a:picLocks noChangeAspect="1"/>
          </p:cNvPicPr>
          <p:nvPr/>
        </p:nvPicPr>
        <p:blipFill rotWithShape="1">
          <a:blip r:embed="rId3">
            <a:extLst>
              <a:ext uri="{28A0092B-C50C-407E-A947-70E740481C1C}">
                <a14:useLocalDpi xmlns:a14="http://schemas.microsoft.com/office/drawing/2010/main" val="0"/>
              </a:ext>
            </a:extLst>
          </a:blip>
          <a:srcRect l="78564" t="17801" b="57830"/>
          <a:stretch/>
        </p:blipFill>
        <p:spPr>
          <a:xfrm>
            <a:off x="6452565" y="1340768"/>
            <a:ext cx="2511924" cy="1588871"/>
          </a:xfrm>
          <a:prstGeom prst="rect">
            <a:avLst/>
          </a:prstGeom>
        </p:spPr>
      </p:pic>
      <p:sp>
        <p:nvSpPr>
          <p:cNvPr id="10" name="Content Placeholder 2">
            <a:extLst>
              <a:ext uri="{FF2B5EF4-FFF2-40B4-BE49-F238E27FC236}">
                <a16:creationId xmlns:a16="http://schemas.microsoft.com/office/drawing/2014/main" id="{327CA4A5-7BF8-4AB3-8F9A-AD18A6771235}"/>
              </a:ext>
            </a:extLst>
          </p:cNvPr>
          <p:cNvSpPr>
            <a:spLocks noGrp="1"/>
          </p:cNvSpPr>
          <p:nvPr>
            <p:ph idx="1"/>
          </p:nvPr>
        </p:nvSpPr>
        <p:spPr>
          <a:xfrm>
            <a:off x="251520" y="3015134"/>
            <a:ext cx="8640959" cy="3510210"/>
          </a:xfrm>
          <a:ln>
            <a:noFill/>
          </a:ln>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algn="just">
              <a:buClr>
                <a:schemeClr val="tx2">
                  <a:lumMod val="60000"/>
                  <a:lumOff val="40000"/>
                </a:schemeClr>
              </a:buClr>
              <a:buFont typeface="Wingdings" panose="05000000000000000000" pitchFamily="2" charset="2"/>
              <a:buChar char="Ø"/>
            </a:pPr>
            <a:r>
              <a:rPr lang="en-US" sz="2400" dirty="0">
                <a:solidFill>
                  <a:schemeClr val="tx1"/>
                </a:solidFill>
                <a:latin typeface="Times New Roman" pitchFamily="18" charset="0"/>
                <a:cs typeface="Times New Roman" pitchFamily="18" charset="0"/>
              </a:rPr>
              <a:t> </a:t>
            </a:r>
            <a:r>
              <a:rPr lang="en-US" sz="2400" dirty="0" err="1">
                <a:latin typeface="Times New Roman" pitchFamily="18" charset="0"/>
                <a:cs typeface="Times New Roman" pitchFamily="18" charset="0"/>
              </a:rPr>
              <a:t>Lic</a:t>
            </a:r>
            <a:r>
              <a:rPr lang="en-GB" sz="2400" dirty="0">
                <a:latin typeface="Times New Roman" pitchFamily="18" charset="0"/>
                <a:cs typeface="Times New Roman" pitchFamily="18" charset="0"/>
              </a:rPr>
              <a:t>k</a:t>
            </a:r>
            <a:r>
              <a:rPr lang="en-US" sz="2400" dirty="0">
                <a:latin typeface="Times New Roman" pitchFamily="18" charset="0"/>
                <a:cs typeface="Times New Roman" pitchFamily="18" charset="0"/>
              </a:rPr>
              <a:t> inspired his successors to realize his dream by inventing the ARPANET(It was the first wide area packet switching network,), which led to the Internet. </a:t>
            </a:r>
            <a:endParaRPr lang="en-GB" sz="2400" dirty="0">
              <a:latin typeface="Times New Roman" pitchFamily="18" charset="0"/>
              <a:cs typeface="Times New Roman" pitchFamily="18" charset="0"/>
            </a:endParaRPr>
          </a:p>
          <a:p>
            <a:pPr algn="just">
              <a:buClr>
                <a:schemeClr val="tx2">
                  <a:lumMod val="60000"/>
                  <a:lumOff val="40000"/>
                </a:schemeClr>
              </a:buClr>
              <a:buFont typeface="Wingdings" panose="05000000000000000000" pitchFamily="2" charset="2"/>
              <a:buChar char="Ø"/>
            </a:pPr>
            <a:r>
              <a:rPr lang="en-GB" sz="2400" dirty="0">
                <a:latin typeface="Times New Roman" pitchFamily="18" charset="0"/>
                <a:cs typeface="Times New Roman" pitchFamily="18" charset="0"/>
              </a:rPr>
              <a:t>In 1965 Lawrence G. Roberts worked with Thomas Merrill, they connected the TX-2 computer in Massachusetts to the Q-32 in California.</a:t>
            </a:r>
          </a:p>
          <a:p>
            <a:pPr algn="just">
              <a:buClr>
                <a:schemeClr val="tx2">
                  <a:lumMod val="60000"/>
                  <a:lumOff val="40000"/>
                </a:schemeClr>
              </a:buClr>
              <a:buFont typeface="Wingdings" panose="05000000000000000000" pitchFamily="2" charset="2"/>
              <a:buChar char="Ø"/>
            </a:pPr>
            <a:r>
              <a:rPr lang="en-GB" sz="2400" dirty="0">
                <a:latin typeface="Times New Roman" pitchFamily="18" charset="0"/>
                <a:cs typeface="Times New Roman" pitchFamily="18" charset="0"/>
              </a:rPr>
              <a:t>Using low speed dial-up telephone line they created the first (however small) wide-area computer network ever built.</a:t>
            </a:r>
          </a:p>
          <a:p>
            <a:pPr algn="just">
              <a:buClr>
                <a:schemeClr val="tx2">
                  <a:lumMod val="60000"/>
                  <a:lumOff val="40000"/>
                </a:schemeClr>
              </a:buClr>
              <a:buFont typeface="Wingdings" panose="05000000000000000000" pitchFamily="2" charset="2"/>
              <a:buChar char="Ø"/>
            </a:pPr>
            <a:r>
              <a:rPr lang="en-GB" sz="2400" dirty="0">
                <a:latin typeface="Times New Roman" pitchFamily="18" charset="0"/>
                <a:cs typeface="Times New Roman" pitchFamily="18" charset="0"/>
              </a:rPr>
              <a:t>In late 1966 Roberts developed computer network concept and quickly put together his plan for the “ARPANET”, U.S. Advanced Research Projects Agency (</a:t>
            </a:r>
            <a:r>
              <a:rPr lang="en-GB" sz="2400" dirty="0" err="1">
                <a:latin typeface="Times New Roman" pitchFamily="18" charset="0"/>
                <a:cs typeface="Times New Roman" pitchFamily="18" charset="0"/>
              </a:rPr>
              <a:t>ARPA</a:t>
            </a:r>
            <a:r>
              <a:rPr lang="en-GB" sz="2400" dirty="0">
                <a:latin typeface="Times New Roman" pitchFamily="18" charset="0"/>
                <a:cs typeface="Times New Roman" pitchFamily="18" charset="0"/>
              </a:rPr>
              <a:t>), published in 1967.</a:t>
            </a:r>
          </a:p>
          <a:p>
            <a:pPr algn="just">
              <a:buClr>
                <a:schemeClr val="tx2"/>
              </a:buClr>
              <a:buFont typeface="Wingdings" pitchFamily="2" charset="2"/>
              <a:buChar char="v"/>
            </a:pPr>
            <a:endParaRPr lang="en-GB" sz="2400" dirty="0">
              <a:latin typeface="Times New Roman" pitchFamily="18" charset="0"/>
              <a:cs typeface="Times New Roman" pitchFamily="18" charset="0"/>
            </a:endParaRPr>
          </a:p>
          <a:p>
            <a:pPr marL="0" indent="0" algn="just">
              <a:buClr>
                <a:schemeClr val="tx2">
                  <a:lumMod val="60000"/>
                  <a:lumOff val="40000"/>
                </a:schemeClr>
              </a:buClr>
              <a:buNone/>
            </a:pPr>
            <a:endParaRPr lang="en-US" sz="2400" dirty="0">
              <a:latin typeface="Times New Roman" pitchFamily="18" charset="0"/>
              <a:cs typeface="Times New Roman" pitchFamily="18" charset="0"/>
              <a:sym typeface="Wingdings" pitchFamily="2" charset="2"/>
            </a:endParaRPr>
          </a:p>
        </p:txBody>
      </p:sp>
    </p:spTree>
    <p:extLst>
      <p:ext uri="{BB962C8B-B14F-4D97-AF65-F5344CB8AC3E}">
        <p14:creationId xmlns:p14="http://schemas.microsoft.com/office/powerpoint/2010/main" val="1687528611"/>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428604"/>
            <a:ext cx="8229600" cy="857248"/>
          </a:xfrm>
        </p:spPr>
        <p:txBody>
          <a:bodyPr>
            <a:normAutofit/>
          </a:bodyPr>
          <a:lstStyle/>
          <a:p>
            <a:pPr algn="ctr"/>
            <a:r>
              <a:rPr lang="en-US" altLang="zh-CN" sz="4400" b="1" dirty="0">
                <a:latin typeface="Times New Roman" panose="02020603050405020304" pitchFamily="18" charset="0"/>
                <a:cs typeface="Times New Roman" panose="02020603050405020304" pitchFamily="18" charset="0"/>
              </a:rPr>
              <a:t>History</a:t>
            </a:r>
            <a:endParaRPr lang="zh-CN" altLang="en-US" sz="4400" b="1"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01A4D3D2-3944-4202-AE1F-C09768368E40}" type="slidenum">
              <a:rPr lang="en-GB" smtClean="0"/>
              <a:pPr/>
              <a:t>7</a:t>
            </a:fld>
            <a:endParaRPr lang="en-GB"/>
          </a:p>
        </p:txBody>
      </p:sp>
      <p:sp>
        <p:nvSpPr>
          <p:cNvPr id="5" name="Footer Placeholder 4"/>
          <p:cNvSpPr>
            <a:spLocks noGrp="1"/>
          </p:cNvSpPr>
          <p:nvPr>
            <p:ph type="ftr" sz="quarter" idx="11"/>
          </p:nvPr>
        </p:nvSpPr>
        <p:spPr>
          <a:xfrm>
            <a:off x="142844" y="6356350"/>
            <a:ext cx="5876956" cy="365125"/>
          </a:xfrm>
        </p:spPr>
        <p:txBody>
          <a:bodyPr/>
          <a:lstStyle/>
          <a:p>
            <a:r>
              <a:rPr lang="en-US"/>
              <a:t>Sept 2021 - Shakhawan H. Mahmood – Salahaddin University</a:t>
            </a:r>
            <a:endParaRPr lang="en-GB" dirty="0"/>
          </a:p>
        </p:txBody>
      </p:sp>
      <p:sp>
        <p:nvSpPr>
          <p:cNvPr id="8" name="Content Placeholder 2">
            <a:extLst>
              <a:ext uri="{FF2B5EF4-FFF2-40B4-BE49-F238E27FC236}">
                <a16:creationId xmlns:a16="http://schemas.microsoft.com/office/drawing/2014/main" id="{8DD43B4E-9032-4B91-9E77-B92CEAE7D561}"/>
              </a:ext>
            </a:extLst>
          </p:cNvPr>
          <p:cNvSpPr>
            <a:spLocks noGrp="1"/>
          </p:cNvSpPr>
          <p:nvPr>
            <p:ph idx="1"/>
          </p:nvPr>
        </p:nvSpPr>
        <p:spPr>
          <a:xfrm>
            <a:off x="142844" y="1285852"/>
            <a:ext cx="8749636" cy="5239492"/>
          </a:xfrm>
          <a:ln>
            <a:noFill/>
          </a:ln>
        </p:spPr>
        <p:style>
          <a:lnRef idx="2">
            <a:schemeClr val="accent6"/>
          </a:lnRef>
          <a:fillRef idx="1">
            <a:schemeClr val="lt1"/>
          </a:fillRef>
          <a:effectRef idx="0">
            <a:schemeClr val="accent6"/>
          </a:effectRef>
          <a:fontRef idx="minor">
            <a:schemeClr val="dk1"/>
          </a:fontRef>
        </p:style>
        <p:txBody>
          <a:bodyPr>
            <a:noAutofit/>
          </a:bodyPr>
          <a:lstStyle/>
          <a:p>
            <a:pPr algn="just">
              <a:buClr>
                <a:schemeClr val="tx2">
                  <a:lumMod val="60000"/>
                  <a:lumOff val="40000"/>
                </a:schemeClr>
              </a:buClr>
              <a:buFont typeface="Wingdings" panose="05000000000000000000" pitchFamily="2" charset="2"/>
              <a:buChar char="Ø"/>
            </a:pPr>
            <a:r>
              <a:rPr lang="en-GB" sz="2000" dirty="0">
                <a:latin typeface="Times New Roman" pitchFamily="18" charset="0"/>
                <a:cs typeface="Times New Roman" pitchFamily="18" charset="0"/>
              </a:rPr>
              <a:t>The first host-to-host message was sent from Kleinrock’s </a:t>
            </a:r>
          </a:p>
          <a:p>
            <a:pPr marL="0" indent="0" algn="just">
              <a:buClr>
                <a:schemeClr val="tx2">
                  <a:lumMod val="60000"/>
                  <a:lumOff val="40000"/>
                </a:schemeClr>
              </a:buClr>
              <a:buNone/>
            </a:pPr>
            <a:r>
              <a:rPr lang="en-GB" sz="2000" dirty="0">
                <a:latin typeface="Times New Roman" pitchFamily="18" charset="0"/>
                <a:cs typeface="Times New Roman" pitchFamily="18" charset="0"/>
              </a:rPr>
              <a:t>     laboratory to Stanford Research Institute (SRI) in 1969.</a:t>
            </a:r>
          </a:p>
          <a:p>
            <a:pPr algn="just">
              <a:buClr>
                <a:schemeClr val="tx2">
                  <a:lumMod val="60000"/>
                  <a:lumOff val="40000"/>
                </a:schemeClr>
              </a:buClr>
              <a:buFont typeface="Wingdings" panose="05000000000000000000" pitchFamily="2" charset="2"/>
              <a:buChar char="Ø"/>
            </a:pPr>
            <a:r>
              <a:rPr lang="en-US" sz="2000" dirty="0">
                <a:latin typeface="Times New Roman" pitchFamily="18" charset="0"/>
                <a:cs typeface="Times New Roman" pitchFamily="18" charset="0"/>
              </a:rPr>
              <a:t>LAN began to appear in 1970s.</a:t>
            </a:r>
          </a:p>
          <a:p>
            <a:pPr algn="just">
              <a:buClr>
                <a:schemeClr val="tx2">
                  <a:lumMod val="60000"/>
                  <a:lumOff val="40000"/>
                </a:schemeClr>
              </a:buClr>
              <a:buFont typeface="Wingdings" panose="05000000000000000000" pitchFamily="2" charset="2"/>
              <a:buChar char="Ø"/>
            </a:pPr>
            <a:r>
              <a:rPr lang="en-GB" sz="2000" dirty="0">
                <a:latin typeface="Times New Roman" pitchFamily="18" charset="0"/>
                <a:cs typeface="Times New Roman" pitchFamily="18" charset="0"/>
              </a:rPr>
              <a:t>In 1972, electronic mail, was introduced. by March Ray Tomlinson.</a:t>
            </a:r>
          </a:p>
          <a:p>
            <a:pPr algn="just">
              <a:buClr>
                <a:schemeClr val="tx2">
                  <a:lumMod val="60000"/>
                  <a:lumOff val="40000"/>
                </a:schemeClr>
              </a:buClr>
              <a:buFont typeface="Wingdings" panose="05000000000000000000" pitchFamily="2" charset="2"/>
              <a:buChar char="Ø"/>
            </a:pPr>
            <a:r>
              <a:rPr lang="en-GB" sz="2000" dirty="0">
                <a:latin typeface="Times New Roman" pitchFamily="18" charset="0"/>
                <a:cs typeface="Times New Roman" pitchFamily="18" charset="0"/>
              </a:rPr>
              <a:t>The Web was introduced by Sir Timothy John Berners-Lee in 1991. To facilitate exchange of information and data at CERN, “Conseil </a:t>
            </a:r>
            <a:r>
              <a:rPr lang="en-GB" sz="2000" dirty="0" err="1">
                <a:latin typeface="Times New Roman" pitchFamily="18" charset="0"/>
                <a:cs typeface="Times New Roman" pitchFamily="18" charset="0"/>
              </a:rPr>
              <a:t>Europeen</a:t>
            </a:r>
            <a:r>
              <a:rPr lang="en-GB" sz="2000" dirty="0">
                <a:latin typeface="Times New Roman" pitchFamily="18" charset="0"/>
                <a:cs typeface="Times New Roman" pitchFamily="18" charset="0"/>
              </a:rPr>
              <a:t> pour le Recherche </a:t>
            </a:r>
            <a:r>
              <a:rPr lang="en-GB" sz="2000" dirty="0" err="1">
                <a:latin typeface="Times New Roman" pitchFamily="18" charset="0"/>
                <a:cs typeface="Times New Roman" pitchFamily="18" charset="0"/>
              </a:rPr>
              <a:t>Nucleaire</a:t>
            </a:r>
            <a:r>
              <a:rPr lang="en-GB" sz="2000" dirty="0">
                <a:latin typeface="Times New Roman" pitchFamily="18" charset="0"/>
                <a:cs typeface="Times New Roman" pitchFamily="18" charset="0"/>
              </a:rPr>
              <a:t>” </a:t>
            </a:r>
          </a:p>
          <a:p>
            <a:pPr algn="just">
              <a:buClr>
                <a:schemeClr val="tx2">
                  <a:lumMod val="60000"/>
                  <a:lumOff val="40000"/>
                </a:schemeClr>
              </a:buClr>
              <a:buFont typeface="Wingdings" panose="05000000000000000000" pitchFamily="2" charset="2"/>
              <a:buChar char="Ø"/>
            </a:pPr>
            <a:r>
              <a:rPr lang="en-US" sz="2000" dirty="0">
                <a:latin typeface="Times New Roman" pitchFamily="18" charset="0"/>
                <a:cs typeface="Times New Roman" pitchFamily="18" charset="0"/>
              </a:rPr>
              <a:t>Web has become the universal form of communication and commercial.</a:t>
            </a:r>
          </a:p>
          <a:p>
            <a:pPr algn="just">
              <a:buClr>
                <a:schemeClr val="tx2">
                  <a:lumMod val="60000"/>
                  <a:lumOff val="40000"/>
                </a:schemeClr>
              </a:buClr>
              <a:buFont typeface="Wingdings" panose="05000000000000000000" pitchFamily="2" charset="2"/>
              <a:buChar char="Ø"/>
            </a:pPr>
            <a:r>
              <a:rPr lang="en-GB" sz="2000" dirty="0">
                <a:latin typeface="Times New Roman" pitchFamily="18" charset="0"/>
                <a:cs typeface="Times New Roman" pitchFamily="18" charset="0"/>
              </a:rPr>
              <a:t>The Web was originally designed to deliver static Web pages from a Web server connected somewhere on the Internet to a Web browser sitting on a user’s desktop computer. Basically, all a user could do was click on a hotspot or hypertext link to retrieve a new page, read it, and then go on to the next page.</a:t>
            </a:r>
            <a:endParaRPr lang="en-US" sz="2000" dirty="0">
              <a:latin typeface="Times New Roman" pitchFamily="18" charset="0"/>
              <a:cs typeface="Times New Roman" pitchFamily="18" charset="0"/>
            </a:endParaRPr>
          </a:p>
          <a:p>
            <a:pPr algn="just">
              <a:buClr>
                <a:schemeClr val="tx2">
                  <a:lumMod val="60000"/>
                  <a:lumOff val="40000"/>
                </a:schemeClr>
              </a:buClr>
              <a:buFont typeface="Wingdings" panose="05000000000000000000" pitchFamily="2" charset="2"/>
              <a:buChar char="Ø"/>
            </a:pPr>
            <a:r>
              <a:rPr lang="en-US" sz="2000" dirty="0">
                <a:latin typeface="Times New Roman" pitchFamily="18" charset="0"/>
                <a:cs typeface="Times New Roman" pitchFamily="18" charset="0"/>
              </a:rPr>
              <a:t>Later, the Internet became the main method in exchanging cultures and transferring knowledge between people.</a:t>
            </a:r>
            <a:endParaRPr lang="en-GB" sz="2000" dirty="0">
              <a:latin typeface="Times New Roman" pitchFamily="18" charset="0"/>
              <a:cs typeface="Times New Roman" pitchFamily="18" charset="0"/>
            </a:endParaRPr>
          </a:p>
          <a:p>
            <a:pPr algn="just">
              <a:buClr>
                <a:schemeClr val="tx2">
                  <a:lumMod val="60000"/>
                  <a:lumOff val="40000"/>
                </a:schemeClr>
              </a:buClr>
              <a:buFont typeface="Wingdings" panose="05000000000000000000" pitchFamily="2" charset="2"/>
              <a:buChar char="Ø"/>
            </a:pPr>
            <a:r>
              <a:rPr lang="en-GB" sz="2000" dirty="0">
                <a:latin typeface="Times New Roman" pitchFamily="18" charset="0"/>
                <a:cs typeface="Times New Roman" pitchFamily="18" charset="0"/>
              </a:rPr>
              <a:t>It has found its way onto devices such as smartphones, tablets, TVs, and more.</a:t>
            </a:r>
          </a:p>
          <a:p>
            <a:pPr algn="just">
              <a:buClr>
                <a:schemeClr val="tx2"/>
              </a:buClr>
              <a:buFont typeface="Wingdings" pitchFamily="2" charset="2"/>
              <a:buChar char="v"/>
            </a:pPr>
            <a:endParaRPr lang="en-GB" sz="2000" dirty="0">
              <a:latin typeface="Times New Roman" pitchFamily="18" charset="0"/>
              <a:cs typeface="Times New Roman" pitchFamily="18" charset="0"/>
            </a:endParaRPr>
          </a:p>
          <a:p>
            <a:pPr marL="0" indent="0" algn="just">
              <a:buClr>
                <a:schemeClr val="tx2">
                  <a:lumMod val="60000"/>
                  <a:lumOff val="40000"/>
                </a:schemeClr>
              </a:buClr>
              <a:buNone/>
            </a:pPr>
            <a:endParaRPr lang="en-US" sz="2000" dirty="0">
              <a:solidFill>
                <a:schemeClr val="tx1"/>
              </a:solidFill>
              <a:latin typeface="Times New Roman" pitchFamily="18" charset="0"/>
              <a:cs typeface="Times New Roman" pitchFamily="18" charset="0"/>
            </a:endParaRPr>
          </a:p>
          <a:p>
            <a:pPr marL="0" indent="0" algn="just">
              <a:buClr>
                <a:schemeClr val="tx2">
                  <a:lumMod val="60000"/>
                  <a:lumOff val="40000"/>
                </a:schemeClr>
              </a:buClr>
              <a:buNone/>
            </a:pPr>
            <a:endParaRPr lang="en-US" sz="2000" dirty="0">
              <a:latin typeface="Times New Roman" pitchFamily="18" charset="0"/>
              <a:cs typeface="Times New Roman" pitchFamily="18" charset="0"/>
              <a:sym typeface="Wingdings" pitchFamily="2" charset="2"/>
            </a:endParaRPr>
          </a:p>
        </p:txBody>
      </p:sp>
      <p:pic>
        <p:nvPicPr>
          <p:cNvPr id="9" name="Picture 2" descr="Tim Berners-Lee - Andreas Rentz/Getty Images">
            <a:extLst>
              <a:ext uri="{FF2B5EF4-FFF2-40B4-BE49-F238E27FC236}">
                <a16:creationId xmlns:a16="http://schemas.microsoft.com/office/drawing/2014/main" id="{A1EC5AC0-2EE8-458C-AEF2-834C97B474E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4690" y="567622"/>
            <a:ext cx="1629310" cy="2110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1288229"/>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476672"/>
            <a:ext cx="8229600" cy="857248"/>
          </a:xfrm>
        </p:spPr>
        <p:txBody>
          <a:bodyPr>
            <a:normAutofit/>
          </a:bodyPr>
          <a:lstStyle/>
          <a:p>
            <a:pPr algn="ctr"/>
            <a:r>
              <a:rPr lang="en-US" altLang="zh-CN" sz="4400" b="1" dirty="0">
                <a:latin typeface="Times New Roman" panose="02020603050405020304" pitchFamily="18" charset="0"/>
                <a:cs typeface="Times New Roman" panose="02020603050405020304" pitchFamily="18" charset="0"/>
              </a:rPr>
              <a:t>Introduction</a:t>
            </a:r>
            <a:endParaRPr lang="zh-CN" altLang="en-US" sz="4400" b="1"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01A4D3D2-3944-4202-AE1F-C09768368E40}" type="slidenum">
              <a:rPr lang="en-GB" smtClean="0"/>
              <a:pPr/>
              <a:t>8</a:t>
            </a:fld>
            <a:endParaRPr lang="en-GB"/>
          </a:p>
        </p:txBody>
      </p:sp>
      <p:sp>
        <p:nvSpPr>
          <p:cNvPr id="5" name="Footer Placeholder 4"/>
          <p:cNvSpPr>
            <a:spLocks noGrp="1"/>
          </p:cNvSpPr>
          <p:nvPr>
            <p:ph type="ftr" sz="quarter" idx="11"/>
          </p:nvPr>
        </p:nvSpPr>
        <p:spPr>
          <a:xfrm>
            <a:off x="142844" y="6356350"/>
            <a:ext cx="5876956" cy="365125"/>
          </a:xfrm>
        </p:spPr>
        <p:txBody>
          <a:bodyPr/>
          <a:lstStyle/>
          <a:p>
            <a:r>
              <a:rPr lang="en-US"/>
              <a:t>Sept 2021 - Shakhawan H. Mahmood – Salahaddin University</a:t>
            </a:r>
            <a:endParaRPr lang="en-GB" dirty="0"/>
          </a:p>
        </p:txBody>
      </p:sp>
      <p:sp>
        <p:nvSpPr>
          <p:cNvPr id="8" name="Content Placeholder 2">
            <a:extLst>
              <a:ext uri="{FF2B5EF4-FFF2-40B4-BE49-F238E27FC236}">
                <a16:creationId xmlns:a16="http://schemas.microsoft.com/office/drawing/2014/main" id="{26AB4560-06E9-4785-B514-6A0022E246B9}"/>
              </a:ext>
            </a:extLst>
          </p:cNvPr>
          <p:cNvSpPr>
            <a:spLocks noGrp="1"/>
          </p:cNvSpPr>
          <p:nvPr>
            <p:ph idx="1"/>
          </p:nvPr>
        </p:nvSpPr>
        <p:spPr>
          <a:xfrm>
            <a:off x="457200" y="1412776"/>
            <a:ext cx="8229600" cy="4680520"/>
          </a:xfrm>
        </p:spPr>
        <p:txBody>
          <a:bodyPr>
            <a:normAutofit fontScale="92500" lnSpcReduction="20000"/>
          </a:bodyPr>
          <a:lstStyle/>
          <a:p>
            <a:pPr algn="just" rtl="0">
              <a:buClr>
                <a:schemeClr val="tx2"/>
              </a:buClr>
              <a:buFont typeface="Wingdings" panose="05000000000000000000" pitchFamily="2" charset="2"/>
              <a:buChar char="Ø"/>
            </a:pPr>
            <a:r>
              <a:rPr lang="en-GB" dirty="0">
                <a:latin typeface="Times New Roman" pitchFamily="18" charset="0"/>
                <a:cs typeface="Times New Roman" pitchFamily="18" charset="0"/>
              </a:rPr>
              <a:t>The Web was not designed to support EC sites, especially B2C sites. </a:t>
            </a:r>
          </a:p>
          <a:p>
            <a:pPr algn="just">
              <a:buClr>
                <a:schemeClr val="tx2"/>
              </a:buClr>
              <a:buFont typeface="Wingdings" panose="05000000000000000000" pitchFamily="2" charset="2"/>
              <a:buChar char="Ø"/>
            </a:pPr>
            <a:endParaRPr lang="en-GB" dirty="0">
              <a:latin typeface="Times New Roman" pitchFamily="18" charset="0"/>
              <a:cs typeface="Times New Roman" pitchFamily="18" charset="0"/>
            </a:endParaRPr>
          </a:p>
          <a:p>
            <a:pPr algn="just" rtl="0">
              <a:buClr>
                <a:schemeClr val="tx2"/>
              </a:buClr>
              <a:buFont typeface="Wingdings" panose="05000000000000000000" pitchFamily="2" charset="2"/>
              <a:buChar char="Ø"/>
            </a:pPr>
            <a:r>
              <a:rPr lang="en-GB" dirty="0">
                <a:latin typeface="Times New Roman" pitchFamily="18" charset="0"/>
                <a:cs typeface="Times New Roman" pitchFamily="18" charset="0"/>
              </a:rPr>
              <a:t>In its original state, it was not possible to create pages that would allow consumers to easily determine what products were for sale, to select products as they moved from page to page (i.e., an electronic shopping cart), to place an order, or to verify an order. Similarly, there was no simple way to integrate a Web server with a database system containing product, pricing …etc.</a:t>
            </a:r>
          </a:p>
          <a:p>
            <a:pPr algn="just">
              <a:buClr>
                <a:schemeClr val="tx2"/>
              </a:buClr>
              <a:buFont typeface="Wingdings" panose="05000000000000000000" pitchFamily="2" charset="2"/>
              <a:buChar char="Ø"/>
            </a:pPr>
            <a:endParaRPr lang="en-GB" dirty="0">
              <a:latin typeface="Times New Roman" pitchFamily="18" charset="0"/>
              <a:cs typeface="Times New Roman" pitchFamily="18" charset="0"/>
            </a:endParaRPr>
          </a:p>
          <a:p>
            <a:pPr algn="just" rtl="0">
              <a:buClr>
                <a:schemeClr val="tx2"/>
              </a:buClr>
              <a:buFont typeface="Wingdings" panose="05000000000000000000" pitchFamily="2" charset="2"/>
              <a:buChar char="Ø"/>
            </a:pPr>
            <a:r>
              <a:rPr lang="en-US" dirty="0">
                <a:latin typeface="Times New Roman" pitchFamily="18" charset="0"/>
                <a:cs typeface="Times New Roman" pitchFamily="18" charset="0"/>
              </a:rPr>
              <a:t>First  </a:t>
            </a:r>
            <a:r>
              <a:rPr lang="en-US" dirty="0">
                <a:latin typeface="Times New Roman" pitchFamily="18" charset="0"/>
                <a:cs typeface="Times New Roman" pitchFamily="18" charset="0"/>
                <a:hlinkClick r:id="rId3"/>
              </a:rPr>
              <a:t>“CERN” web site</a:t>
            </a:r>
            <a:endParaRPr lang="en-US" dirty="0">
              <a:latin typeface="Times New Roman" pitchFamily="18" charset="0"/>
              <a:cs typeface="Times New Roman" pitchFamily="18" charset="0"/>
            </a:endParaRPr>
          </a:p>
          <a:p>
            <a:pPr algn="just">
              <a:buClr>
                <a:schemeClr val="tx2"/>
              </a:buClr>
              <a:buFont typeface="Wingdings" panose="05000000000000000000" pitchFamily="2" charset="2"/>
              <a:buChar char="Ø"/>
            </a:pPr>
            <a:r>
              <a:rPr lang="en-GB" dirty="0">
                <a:latin typeface="Times New Roman" pitchFamily="18" charset="0"/>
                <a:cs typeface="Times New Roman" pitchFamily="18" charset="0"/>
              </a:rPr>
              <a:t>http://info.cern.ch/hypertext/WWW/TheProject.html</a:t>
            </a:r>
          </a:p>
          <a:p>
            <a:pPr marL="0" indent="0" algn="just">
              <a:buClr>
                <a:schemeClr val="tx2"/>
              </a:buClr>
              <a:buNone/>
            </a:pPr>
            <a:endParaRPr lang="en-US" dirty="0">
              <a:latin typeface="Times New Roman" pitchFamily="18" charset="0"/>
              <a:cs typeface="Times New Roman" pitchFamily="18" charset="0"/>
              <a:sym typeface="Wingdings" pitchFamily="2" charset="2"/>
            </a:endParaRPr>
          </a:p>
        </p:txBody>
      </p:sp>
    </p:spTree>
    <p:extLst>
      <p:ext uri="{BB962C8B-B14F-4D97-AF65-F5344CB8AC3E}">
        <p14:creationId xmlns:p14="http://schemas.microsoft.com/office/powerpoint/2010/main" val="27890785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60648"/>
            <a:ext cx="8229600" cy="1143000"/>
          </a:xfrm>
        </p:spPr>
        <p:txBody>
          <a:bodyPr>
            <a:normAutofit/>
          </a:bodyPr>
          <a:lstStyle/>
          <a:p>
            <a:pPr algn="ctr"/>
            <a:r>
              <a:rPr lang="en-US" altLang="zh-CN" sz="4400" b="1" dirty="0">
                <a:latin typeface="Times New Roman" panose="02020603050405020304" pitchFamily="18" charset="0"/>
                <a:cs typeface="Times New Roman" panose="02020603050405020304" pitchFamily="18" charset="0"/>
              </a:rPr>
              <a:t>What is a Web Page</a:t>
            </a:r>
            <a:endParaRPr lang="zh-CN" altLang="en-US" sz="4400" b="1"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01A4D3D2-3944-4202-AE1F-C09768368E40}" type="slidenum">
              <a:rPr lang="en-GB" smtClean="0"/>
              <a:pPr/>
              <a:t>9</a:t>
            </a:fld>
            <a:endParaRPr lang="en-GB"/>
          </a:p>
        </p:txBody>
      </p:sp>
      <p:sp>
        <p:nvSpPr>
          <p:cNvPr id="5" name="Footer Placeholder 4"/>
          <p:cNvSpPr>
            <a:spLocks noGrp="1"/>
          </p:cNvSpPr>
          <p:nvPr>
            <p:ph type="ftr" sz="quarter" idx="11"/>
          </p:nvPr>
        </p:nvSpPr>
        <p:spPr>
          <a:xfrm>
            <a:off x="142844" y="6356350"/>
            <a:ext cx="5876956" cy="365125"/>
          </a:xfrm>
        </p:spPr>
        <p:txBody>
          <a:bodyPr/>
          <a:lstStyle/>
          <a:p>
            <a:r>
              <a:rPr lang="en-US"/>
              <a:t>Sept 2021 - Shakhawan H. Mahmood – Salahaddin University</a:t>
            </a:r>
            <a:endParaRPr lang="en-GB" dirty="0"/>
          </a:p>
        </p:txBody>
      </p:sp>
      <p:sp>
        <p:nvSpPr>
          <p:cNvPr id="8" name="Content Placeholder 2">
            <a:extLst>
              <a:ext uri="{FF2B5EF4-FFF2-40B4-BE49-F238E27FC236}">
                <a16:creationId xmlns:a16="http://schemas.microsoft.com/office/drawing/2014/main" id="{F39E91AC-74D8-4925-9B50-ABDBA030C67D}"/>
              </a:ext>
            </a:extLst>
          </p:cNvPr>
          <p:cNvSpPr>
            <a:spLocks noGrp="1"/>
          </p:cNvSpPr>
          <p:nvPr>
            <p:ph idx="1"/>
          </p:nvPr>
        </p:nvSpPr>
        <p:spPr>
          <a:xfrm>
            <a:off x="285188" y="1691704"/>
            <a:ext cx="8516416" cy="5121672"/>
          </a:xfrm>
        </p:spPr>
        <p:txBody>
          <a:bodyPr>
            <a:normAutofit fontScale="92500" lnSpcReduction="20000"/>
          </a:bodyPr>
          <a:lstStyle/>
          <a:p>
            <a:pPr algn="just">
              <a:buClr>
                <a:schemeClr val="tx2">
                  <a:lumMod val="60000"/>
                  <a:lumOff val="40000"/>
                </a:schemeClr>
              </a:buClr>
              <a:buFont typeface="Wingdings" panose="05000000000000000000" pitchFamily="2" charset="2"/>
              <a:buChar char="Ø"/>
            </a:pPr>
            <a:r>
              <a:rPr lang="en-US" sz="2800" dirty="0">
                <a:latin typeface="Times New Roman" pitchFamily="18" charset="0"/>
                <a:cs typeface="Times New Roman" pitchFamily="18" charset="0"/>
              </a:rPr>
              <a:t>Web page: Is a digital file or a text document that is published on a Web server, has HTML tags in it, almost always includes hypertext links, and usually includes graphics.(Smith, B. E., 2009)</a:t>
            </a:r>
          </a:p>
          <a:p>
            <a:pPr algn="just">
              <a:buClr>
                <a:schemeClr val="tx2">
                  <a:lumMod val="60000"/>
                  <a:lumOff val="40000"/>
                </a:schemeClr>
              </a:buClr>
              <a:buFont typeface="Wingdings" panose="05000000000000000000" pitchFamily="2" charset="2"/>
              <a:buChar char="Ø"/>
            </a:pPr>
            <a:endParaRPr lang="en-US" sz="2800" dirty="0">
              <a:latin typeface="Times New Roman" pitchFamily="18" charset="0"/>
              <a:cs typeface="Times New Roman" pitchFamily="18" charset="0"/>
            </a:endParaRPr>
          </a:p>
          <a:p>
            <a:pPr algn="just" rtl="0">
              <a:buClr>
                <a:schemeClr val="tx2">
                  <a:lumMod val="60000"/>
                  <a:lumOff val="40000"/>
                </a:schemeClr>
              </a:buClr>
              <a:buFont typeface="Wingdings" panose="05000000000000000000" pitchFamily="2" charset="2"/>
              <a:buChar char="Ø"/>
            </a:pPr>
            <a:r>
              <a:rPr lang="en-GB" sz="2800" dirty="0">
                <a:latin typeface="Times New Roman" pitchFamily="18" charset="0"/>
                <a:cs typeface="Times New Roman" pitchFamily="18" charset="0"/>
              </a:rPr>
              <a:t>Read by a web browser, parsed and displayed to the user based on the instructions in HTML tags</a:t>
            </a:r>
            <a:r>
              <a:rPr lang="en-US" sz="2800" dirty="0">
                <a:latin typeface="Times New Roman" pitchFamily="18" charset="0"/>
                <a:cs typeface="Times New Roman" pitchFamily="18" charset="0"/>
              </a:rPr>
              <a:t>.</a:t>
            </a:r>
          </a:p>
          <a:p>
            <a:pPr algn="just" rtl="0">
              <a:buClr>
                <a:schemeClr val="tx2">
                  <a:lumMod val="60000"/>
                  <a:lumOff val="40000"/>
                </a:schemeClr>
              </a:buClr>
              <a:buFont typeface="Wingdings" panose="05000000000000000000" pitchFamily="2" charset="2"/>
              <a:buChar char="Ø"/>
            </a:pPr>
            <a:endParaRPr lang="en-US" sz="2800" dirty="0">
              <a:latin typeface="Times New Roman" pitchFamily="18" charset="0"/>
              <a:cs typeface="Times New Roman" pitchFamily="18" charset="0"/>
            </a:endParaRPr>
          </a:p>
          <a:p>
            <a:pPr algn="just" rtl="0">
              <a:buClr>
                <a:schemeClr val="tx2">
                  <a:lumMod val="60000"/>
                  <a:lumOff val="40000"/>
                </a:schemeClr>
              </a:buClr>
              <a:buFont typeface="Wingdings" panose="05000000000000000000" pitchFamily="2" charset="2"/>
              <a:buChar char="Ø"/>
            </a:pPr>
            <a:r>
              <a:rPr lang="en-GB" sz="2800" dirty="0">
                <a:latin typeface="Times New Roman" pitchFamily="18" charset="0"/>
                <a:cs typeface="Times New Roman" pitchFamily="18" charset="0"/>
              </a:rPr>
              <a:t>Multimedia “images, audio and video or Flash animations could be seen when web page is browsed.</a:t>
            </a:r>
          </a:p>
          <a:p>
            <a:pPr algn="just" rtl="0">
              <a:buClr>
                <a:schemeClr val="tx2">
                  <a:lumMod val="60000"/>
                  <a:lumOff val="40000"/>
                </a:schemeClr>
              </a:buClr>
              <a:buFont typeface="Wingdings" panose="05000000000000000000" pitchFamily="2" charset="2"/>
              <a:buChar char="Ø"/>
            </a:pPr>
            <a:endParaRPr lang="en-GB" sz="2800" dirty="0">
              <a:latin typeface="Times New Roman" pitchFamily="18" charset="0"/>
              <a:cs typeface="Times New Roman" pitchFamily="18" charset="0"/>
            </a:endParaRPr>
          </a:p>
          <a:p>
            <a:pPr algn="just" rtl="0">
              <a:buClr>
                <a:schemeClr val="tx2">
                  <a:lumMod val="60000"/>
                  <a:lumOff val="40000"/>
                </a:schemeClr>
              </a:buClr>
              <a:buFont typeface="Wingdings" panose="05000000000000000000" pitchFamily="2" charset="2"/>
              <a:buChar char="Ø"/>
            </a:pPr>
            <a:r>
              <a:rPr lang="en-GB" sz="2800" dirty="0">
                <a:latin typeface="Times New Roman" pitchFamily="18" charset="0"/>
                <a:cs typeface="Times New Roman" pitchFamily="18" charset="0"/>
              </a:rPr>
              <a:t>The multimedia files are separate and are included in the web page through HTML tags.</a:t>
            </a:r>
            <a:endParaRPr lang="en-US" sz="2800" dirty="0">
              <a:latin typeface="Times New Roman" pitchFamily="18" charset="0"/>
              <a:cs typeface="Times New Roman" pitchFamily="18" charset="0"/>
            </a:endParaRPr>
          </a:p>
          <a:p>
            <a:pPr algn="just" rtl="0">
              <a:buClr>
                <a:schemeClr val="tx2">
                  <a:lumMod val="60000"/>
                  <a:lumOff val="40000"/>
                </a:schemeClr>
              </a:buClr>
              <a:buFont typeface="Wingdings" panose="05000000000000000000" pitchFamily="2" charset="2"/>
              <a:buChar char="Ø"/>
            </a:pPr>
            <a:endParaRPr lang="en-US" sz="2800" dirty="0">
              <a:latin typeface="Times New Roman" pitchFamily="18" charset="0"/>
              <a:cs typeface="Times New Roman" pitchFamily="18" charset="0"/>
            </a:endParaRPr>
          </a:p>
          <a:p>
            <a:pPr algn="just" rtl="0">
              <a:buClr>
                <a:schemeClr val="accent3">
                  <a:lumMod val="50000"/>
                </a:schemeClr>
              </a:buClr>
              <a:buFont typeface="Wingdings" panose="05000000000000000000" pitchFamily="2" charset="2"/>
              <a:buChar char="Ø"/>
            </a:pPr>
            <a:endParaRPr lang="en-GB" sz="2800" dirty="0">
              <a:latin typeface="Times New Roman" pitchFamily="18" charset="0"/>
              <a:cs typeface="Times New Roman" pitchFamily="18" charset="0"/>
            </a:endParaRPr>
          </a:p>
        </p:txBody>
      </p:sp>
    </p:spTree>
    <p:extLst>
      <p:ext uri="{BB962C8B-B14F-4D97-AF65-F5344CB8AC3E}">
        <p14:creationId xmlns:p14="http://schemas.microsoft.com/office/powerpoint/2010/main" val="789392301"/>
      </p:ext>
    </p:extLst>
  </p:cSld>
  <p:clrMapOvr>
    <a:masterClrMapping/>
  </p:clrMapOvr>
  <p:transition>
    <p:wipe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8741</TotalTime>
  <Words>1760</Words>
  <Application>Microsoft Office PowerPoint</Application>
  <PresentationFormat>On-screen Show (4:3)</PresentationFormat>
  <Paragraphs>171</Paragraphs>
  <Slides>19</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Arial</vt:lpstr>
      <vt:lpstr>Calibri</vt:lpstr>
      <vt:lpstr>Constantia</vt:lpstr>
      <vt:lpstr>Times New Roman</vt:lpstr>
      <vt:lpstr>Verdana</vt:lpstr>
      <vt:lpstr>Wingdings</vt:lpstr>
      <vt:lpstr>Wingdings 2</vt:lpstr>
      <vt:lpstr>Flow</vt:lpstr>
      <vt:lpstr>Web Programming</vt:lpstr>
      <vt:lpstr>PowerPoint Presentation</vt:lpstr>
      <vt:lpstr>Syllabus &amp; Coursebook</vt:lpstr>
      <vt:lpstr>   Lecture 1: Introduction to Web Programming</vt:lpstr>
      <vt:lpstr>Outline</vt:lpstr>
      <vt:lpstr>History</vt:lpstr>
      <vt:lpstr>History</vt:lpstr>
      <vt:lpstr>Introduction</vt:lpstr>
      <vt:lpstr>What is a Web Page</vt:lpstr>
      <vt:lpstr>Web Page Structure</vt:lpstr>
      <vt:lpstr>  What is a Website</vt:lpstr>
      <vt:lpstr>  Website Diagram</vt:lpstr>
      <vt:lpstr>  Types of Websites</vt:lpstr>
      <vt:lpstr>  Types of Websites</vt:lpstr>
      <vt:lpstr>  What is HTML</vt:lpstr>
      <vt:lpstr>  What is HTML</vt:lpstr>
      <vt:lpstr>  HTML Editors</vt:lpstr>
      <vt:lpstr>  Summary</vt:lpstr>
      <vt:lpstr>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and Concurrency Issues</dc:title>
  <dc:creator>Deepika</dc:creator>
  <cp:lastModifiedBy>Shakhawan Mahmood</cp:lastModifiedBy>
  <cp:revision>462</cp:revision>
  <dcterms:created xsi:type="dcterms:W3CDTF">2012-05-26T00:54:51Z</dcterms:created>
  <dcterms:modified xsi:type="dcterms:W3CDTF">2021-09-19T06:20:00Z</dcterms:modified>
</cp:coreProperties>
</file>