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6" r:id="rId4"/>
    <p:sldId id="260" r:id="rId5"/>
    <p:sldId id="261" r:id="rId6"/>
    <p:sldId id="262" r:id="rId7"/>
    <p:sldId id="263" r:id="rId8"/>
    <p:sldId id="267" r:id="rId9"/>
    <p:sldId id="280" r:id="rId10"/>
    <p:sldId id="281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699E17-B828-4B2E-8DD5-BA165DA54552}" v="1" dt="2023-10-31T08:43:31.2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 snapToGrid="0">
      <p:cViewPr varScale="1">
        <p:scale>
          <a:sx n="81" d="100"/>
          <a:sy n="81" d="100"/>
        </p:scale>
        <p:origin x="74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war Ahmed" userId="41d58767f5413d60" providerId="LiveId" clId="{F5699E17-B828-4B2E-8DD5-BA165DA54552}"/>
    <pc:docChg chg="modSld">
      <pc:chgData name="swar Ahmed" userId="41d58767f5413d60" providerId="LiveId" clId="{F5699E17-B828-4B2E-8DD5-BA165DA54552}" dt="2023-11-04T19:12:03.688" v="2"/>
      <pc:docMkLst>
        <pc:docMk/>
      </pc:docMkLst>
      <pc:sldChg chg="delSp modAnim">
        <pc:chgData name="swar Ahmed" userId="41d58767f5413d60" providerId="LiveId" clId="{F5699E17-B828-4B2E-8DD5-BA165DA54552}" dt="2023-10-31T08:43:31.253" v="0"/>
        <pc:sldMkLst>
          <pc:docMk/>
          <pc:sldMk cId="0" sldId="256"/>
        </pc:sldMkLst>
        <pc:picChg chg="del">
          <ac:chgData name="swar Ahmed" userId="41d58767f5413d60" providerId="LiveId" clId="{F5699E17-B828-4B2E-8DD5-BA165DA54552}" dt="2023-10-31T08:43:31.253" v="0"/>
          <ac:picMkLst>
            <pc:docMk/>
            <pc:sldMk cId="0" sldId="256"/>
            <ac:picMk id="8" creationId="{A5196D42-8F93-4FDB-AEB9-4B2F77E26E63}"/>
          </ac:picMkLst>
        </pc:picChg>
      </pc:sldChg>
      <pc:sldChg chg="delSp modAnim">
        <pc:chgData name="swar Ahmed" userId="41d58767f5413d60" providerId="LiveId" clId="{F5699E17-B828-4B2E-8DD5-BA165DA54552}" dt="2023-11-04T19:12:03.688" v="2"/>
        <pc:sldMkLst>
          <pc:docMk/>
          <pc:sldMk cId="2468627990" sldId="260"/>
        </pc:sldMkLst>
        <pc:picChg chg="del">
          <ac:chgData name="swar Ahmed" userId="41d58767f5413d60" providerId="LiveId" clId="{F5699E17-B828-4B2E-8DD5-BA165DA54552}" dt="2023-11-04T19:12:03.688" v="2"/>
          <ac:picMkLst>
            <pc:docMk/>
            <pc:sldMk cId="2468627990" sldId="260"/>
            <ac:picMk id="4" creationId="{9B26E3A2-EE33-49A1-9FBC-BDF84990C49E}"/>
          </ac:picMkLst>
        </pc:picChg>
      </pc:sldChg>
      <pc:sldChg chg="delSp modAnim">
        <pc:chgData name="swar Ahmed" userId="41d58767f5413d60" providerId="LiveId" clId="{F5699E17-B828-4B2E-8DD5-BA165DA54552}" dt="2023-11-04T19:12:03.688" v="2"/>
        <pc:sldMkLst>
          <pc:docMk/>
          <pc:sldMk cId="1344761039" sldId="261"/>
        </pc:sldMkLst>
        <pc:picChg chg="del">
          <ac:chgData name="swar Ahmed" userId="41d58767f5413d60" providerId="LiveId" clId="{F5699E17-B828-4B2E-8DD5-BA165DA54552}" dt="2023-11-04T19:12:03.688" v="2"/>
          <ac:picMkLst>
            <pc:docMk/>
            <pc:sldMk cId="1344761039" sldId="261"/>
            <ac:picMk id="2" creationId="{A3A5EFFC-58A7-416C-A439-D52DCC6BCA0F}"/>
          </ac:picMkLst>
        </pc:picChg>
      </pc:sldChg>
      <pc:sldChg chg="delSp modAnim">
        <pc:chgData name="swar Ahmed" userId="41d58767f5413d60" providerId="LiveId" clId="{F5699E17-B828-4B2E-8DD5-BA165DA54552}" dt="2023-11-04T19:12:03.688" v="2"/>
        <pc:sldMkLst>
          <pc:docMk/>
          <pc:sldMk cId="2448002387" sldId="262"/>
        </pc:sldMkLst>
        <pc:picChg chg="del">
          <ac:chgData name="swar Ahmed" userId="41d58767f5413d60" providerId="LiveId" clId="{F5699E17-B828-4B2E-8DD5-BA165DA54552}" dt="2023-11-04T19:12:03.688" v="2"/>
          <ac:picMkLst>
            <pc:docMk/>
            <pc:sldMk cId="2448002387" sldId="262"/>
            <ac:picMk id="2" creationId="{761784FB-E569-43D1-B012-B2B7F9E19BE9}"/>
          </ac:picMkLst>
        </pc:picChg>
      </pc:sldChg>
      <pc:sldChg chg="delSp modAnim">
        <pc:chgData name="swar Ahmed" userId="41d58767f5413d60" providerId="LiveId" clId="{F5699E17-B828-4B2E-8DD5-BA165DA54552}" dt="2023-11-04T19:12:03.688" v="2"/>
        <pc:sldMkLst>
          <pc:docMk/>
          <pc:sldMk cId="138257909" sldId="263"/>
        </pc:sldMkLst>
        <pc:picChg chg="del">
          <ac:chgData name="swar Ahmed" userId="41d58767f5413d60" providerId="LiveId" clId="{F5699E17-B828-4B2E-8DD5-BA165DA54552}" dt="2023-11-04T19:12:03.688" v="2"/>
          <ac:picMkLst>
            <pc:docMk/>
            <pc:sldMk cId="138257909" sldId="263"/>
            <ac:picMk id="2" creationId="{355D0CE8-ED60-4CAA-B426-B23398A114A3}"/>
          </ac:picMkLst>
        </pc:picChg>
      </pc:sldChg>
      <pc:sldChg chg="delSp modAnim">
        <pc:chgData name="swar Ahmed" userId="41d58767f5413d60" providerId="LiveId" clId="{F5699E17-B828-4B2E-8DD5-BA165DA54552}" dt="2023-11-04T19:11:57.854" v="1"/>
        <pc:sldMkLst>
          <pc:docMk/>
          <pc:sldMk cId="4208579735" sldId="266"/>
        </pc:sldMkLst>
        <pc:picChg chg="del">
          <ac:chgData name="swar Ahmed" userId="41d58767f5413d60" providerId="LiveId" clId="{F5699E17-B828-4B2E-8DD5-BA165DA54552}" dt="2023-11-04T19:11:57.854" v="1"/>
          <ac:picMkLst>
            <pc:docMk/>
            <pc:sldMk cId="4208579735" sldId="266"/>
            <ac:picMk id="4" creationId="{DFC9E322-661B-483F-8212-4439D2C2680F}"/>
          </ac:picMkLst>
        </pc:picChg>
      </pc:sldChg>
      <pc:sldChg chg="delSp modAnim">
        <pc:chgData name="swar Ahmed" userId="41d58767f5413d60" providerId="LiveId" clId="{F5699E17-B828-4B2E-8DD5-BA165DA54552}" dt="2023-11-04T19:12:03.688" v="2"/>
        <pc:sldMkLst>
          <pc:docMk/>
          <pc:sldMk cId="3050626647" sldId="267"/>
        </pc:sldMkLst>
        <pc:picChg chg="del">
          <ac:chgData name="swar Ahmed" userId="41d58767f5413d60" providerId="LiveId" clId="{F5699E17-B828-4B2E-8DD5-BA165DA54552}" dt="2023-11-04T19:12:03.688" v="2"/>
          <ac:picMkLst>
            <pc:docMk/>
            <pc:sldMk cId="3050626647" sldId="267"/>
            <ac:picMk id="2" creationId="{A87C7033-1D91-40F9-BC72-13080D4F1447}"/>
          </ac:picMkLst>
        </pc:picChg>
      </pc:sldChg>
      <pc:sldChg chg="delSp modAnim">
        <pc:chgData name="swar Ahmed" userId="41d58767f5413d60" providerId="LiveId" clId="{F5699E17-B828-4B2E-8DD5-BA165DA54552}" dt="2023-11-04T19:12:03.688" v="2"/>
        <pc:sldMkLst>
          <pc:docMk/>
          <pc:sldMk cId="2768798858" sldId="269"/>
        </pc:sldMkLst>
        <pc:picChg chg="del">
          <ac:chgData name="swar Ahmed" userId="41d58767f5413d60" providerId="LiveId" clId="{F5699E17-B828-4B2E-8DD5-BA165DA54552}" dt="2023-11-04T19:12:03.688" v="2"/>
          <ac:picMkLst>
            <pc:docMk/>
            <pc:sldMk cId="2768798858" sldId="269"/>
            <ac:picMk id="4" creationId="{8BBD3BF2-3F69-488B-A96D-5F88A5A3855A}"/>
          </ac:picMkLst>
        </pc:picChg>
      </pc:sldChg>
      <pc:sldChg chg="delSp modAnim">
        <pc:chgData name="swar Ahmed" userId="41d58767f5413d60" providerId="LiveId" clId="{F5699E17-B828-4B2E-8DD5-BA165DA54552}" dt="2023-11-04T19:12:03.688" v="2"/>
        <pc:sldMkLst>
          <pc:docMk/>
          <pc:sldMk cId="942008582" sldId="270"/>
        </pc:sldMkLst>
        <pc:picChg chg="del">
          <ac:chgData name="swar Ahmed" userId="41d58767f5413d60" providerId="LiveId" clId="{F5699E17-B828-4B2E-8DD5-BA165DA54552}" dt="2023-11-04T19:12:03.688" v="2"/>
          <ac:picMkLst>
            <pc:docMk/>
            <pc:sldMk cId="942008582" sldId="270"/>
            <ac:picMk id="3" creationId="{C0657F99-EA27-44AB-AF50-4996EEA54A62}"/>
          </ac:picMkLst>
        </pc:picChg>
      </pc:sldChg>
      <pc:sldChg chg="delSp modAnim">
        <pc:chgData name="swar Ahmed" userId="41d58767f5413d60" providerId="LiveId" clId="{F5699E17-B828-4B2E-8DD5-BA165DA54552}" dt="2023-11-04T19:12:03.688" v="2"/>
        <pc:sldMkLst>
          <pc:docMk/>
          <pc:sldMk cId="919344496" sldId="271"/>
        </pc:sldMkLst>
        <pc:picChg chg="del">
          <ac:chgData name="swar Ahmed" userId="41d58767f5413d60" providerId="LiveId" clId="{F5699E17-B828-4B2E-8DD5-BA165DA54552}" dt="2023-11-04T19:12:03.688" v="2"/>
          <ac:picMkLst>
            <pc:docMk/>
            <pc:sldMk cId="919344496" sldId="271"/>
            <ac:picMk id="2" creationId="{AA03136A-4143-40B4-B8D8-6E89D642B73C}"/>
          </ac:picMkLst>
        </pc:picChg>
      </pc:sldChg>
      <pc:sldChg chg="delSp modAnim">
        <pc:chgData name="swar Ahmed" userId="41d58767f5413d60" providerId="LiveId" clId="{F5699E17-B828-4B2E-8DD5-BA165DA54552}" dt="2023-11-04T19:12:03.688" v="2"/>
        <pc:sldMkLst>
          <pc:docMk/>
          <pc:sldMk cId="3693927047" sldId="272"/>
        </pc:sldMkLst>
        <pc:picChg chg="del">
          <ac:chgData name="swar Ahmed" userId="41d58767f5413d60" providerId="LiveId" clId="{F5699E17-B828-4B2E-8DD5-BA165DA54552}" dt="2023-11-04T19:12:03.688" v="2"/>
          <ac:picMkLst>
            <pc:docMk/>
            <pc:sldMk cId="3693927047" sldId="272"/>
            <ac:picMk id="3" creationId="{489F1FF4-80CB-463F-B520-70D4E418AB95}"/>
          </ac:picMkLst>
        </pc:picChg>
      </pc:sldChg>
      <pc:sldChg chg="delSp modAnim">
        <pc:chgData name="swar Ahmed" userId="41d58767f5413d60" providerId="LiveId" clId="{F5699E17-B828-4B2E-8DD5-BA165DA54552}" dt="2023-11-04T19:12:03.688" v="2"/>
        <pc:sldMkLst>
          <pc:docMk/>
          <pc:sldMk cId="473451194" sldId="273"/>
        </pc:sldMkLst>
        <pc:picChg chg="del">
          <ac:chgData name="swar Ahmed" userId="41d58767f5413d60" providerId="LiveId" clId="{F5699E17-B828-4B2E-8DD5-BA165DA54552}" dt="2023-11-04T19:12:03.688" v="2"/>
          <ac:picMkLst>
            <pc:docMk/>
            <pc:sldMk cId="473451194" sldId="273"/>
            <ac:picMk id="3" creationId="{0EBF8044-FEC3-4E92-BA1C-F55FFD345886}"/>
          </ac:picMkLst>
        </pc:picChg>
      </pc:sldChg>
      <pc:sldChg chg="delSp modAnim">
        <pc:chgData name="swar Ahmed" userId="41d58767f5413d60" providerId="LiveId" clId="{F5699E17-B828-4B2E-8DD5-BA165DA54552}" dt="2023-11-04T19:12:03.688" v="2"/>
        <pc:sldMkLst>
          <pc:docMk/>
          <pc:sldMk cId="3545187282" sldId="274"/>
        </pc:sldMkLst>
        <pc:picChg chg="del">
          <ac:chgData name="swar Ahmed" userId="41d58767f5413d60" providerId="LiveId" clId="{F5699E17-B828-4B2E-8DD5-BA165DA54552}" dt="2023-11-04T19:12:03.688" v="2"/>
          <ac:picMkLst>
            <pc:docMk/>
            <pc:sldMk cId="3545187282" sldId="274"/>
            <ac:picMk id="2" creationId="{66C4BEBF-CD26-48BE-A774-C6AF5DE47EC1}"/>
          </ac:picMkLst>
        </pc:picChg>
      </pc:sldChg>
      <pc:sldChg chg="delSp modAnim">
        <pc:chgData name="swar Ahmed" userId="41d58767f5413d60" providerId="LiveId" clId="{F5699E17-B828-4B2E-8DD5-BA165DA54552}" dt="2023-11-04T19:12:03.688" v="2"/>
        <pc:sldMkLst>
          <pc:docMk/>
          <pc:sldMk cId="703553958" sldId="275"/>
        </pc:sldMkLst>
        <pc:picChg chg="del">
          <ac:chgData name="swar Ahmed" userId="41d58767f5413d60" providerId="LiveId" clId="{F5699E17-B828-4B2E-8DD5-BA165DA54552}" dt="2023-11-04T19:12:03.688" v="2"/>
          <ac:picMkLst>
            <pc:docMk/>
            <pc:sldMk cId="703553958" sldId="275"/>
            <ac:picMk id="2" creationId="{31DA36F5-D300-41DF-B4AF-5DEBA6BF78AA}"/>
          </ac:picMkLst>
        </pc:picChg>
      </pc:sldChg>
      <pc:sldChg chg="delSp modAnim">
        <pc:chgData name="swar Ahmed" userId="41d58767f5413d60" providerId="LiveId" clId="{F5699E17-B828-4B2E-8DD5-BA165DA54552}" dt="2023-11-04T19:12:03.688" v="2"/>
        <pc:sldMkLst>
          <pc:docMk/>
          <pc:sldMk cId="755544785" sldId="276"/>
        </pc:sldMkLst>
        <pc:picChg chg="del">
          <ac:chgData name="swar Ahmed" userId="41d58767f5413d60" providerId="LiveId" clId="{F5699E17-B828-4B2E-8DD5-BA165DA54552}" dt="2023-11-04T19:12:03.688" v="2"/>
          <ac:picMkLst>
            <pc:docMk/>
            <pc:sldMk cId="755544785" sldId="276"/>
            <ac:picMk id="2" creationId="{7B568CA7-E9CD-4597-9671-9A0832506C72}"/>
          </ac:picMkLst>
        </pc:picChg>
      </pc:sldChg>
      <pc:sldChg chg="delSp modAnim">
        <pc:chgData name="swar Ahmed" userId="41d58767f5413d60" providerId="LiveId" clId="{F5699E17-B828-4B2E-8DD5-BA165DA54552}" dt="2023-11-04T19:12:03.688" v="2"/>
        <pc:sldMkLst>
          <pc:docMk/>
          <pc:sldMk cId="2354606120" sldId="277"/>
        </pc:sldMkLst>
        <pc:picChg chg="del">
          <ac:chgData name="swar Ahmed" userId="41d58767f5413d60" providerId="LiveId" clId="{F5699E17-B828-4B2E-8DD5-BA165DA54552}" dt="2023-11-04T19:12:03.688" v="2"/>
          <ac:picMkLst>
            <pc:docMk/>
            <pc:sldMk cId="2354606120" sldId="277"/>
            <ac:picMk id="2" creationId="{B337E506-A20D-45B5-BEB7-3785EC901BAE}"/>
          </ac:picMkLst>
        </pc:picChg>
      </pc:sldChg>
      <pc:sldChg chg="delSp modAnim">
        <pc:chgData name="swar Ahmed" userId="41d58767f5413d60" providerId="LiveId" clId="{F5699E17-B828-4B2E-8DD5-BA165DA54552}" dt="2023-11-04T19:12:03.688" v="2"/>
        <pc:sldMkLst>
          <pc:docMk/>
          <pc:sldMk cId="3216316618" sldId="278"/>
        </pc:sldMkLst>
        <pc:picChg chg="del">
          <ac:chgData name="swar Ahmed" userId="41d58767f5413d60" providerId="LiveId" clId="{F5699E17-B828-4B2E-8DD5-BA165DA54552}" dt="2023-11-04T19:12:03.688" v="2"/>
          <ac:picMkLst>
            <pc:docMk/>
            <pc:sldMk cId="3216316618" sldId="278"/>
            <ac:picMk id="2" creationId="{863E0592-18E1-47F9-834A-5D74F3077908}"/>
          </ac:picMkLst>
        </pc:picChg>
      </pc:sldChg>
      <pc:sldChg chg="delSp modAnim">
        <pc:chgData name="swar Ahmed" userId="41d58767f5413d60" providerId="LiveId" clId="{F5699E17-B828-4B2E-8DD5-BA165DA54552}" dt="2023-11-04T19:12:03.688" v="2"/>
        <pc:sldMkLst>
          <pc:docMk/>
          <pc:sldMk cId="592768959" sldId="279"/>
        </pc:sldMkLst>
        <pc:picChg chg="del">
          <ac:chgData name="swar Ahmed" userId="41d58767f5413d60" providerId="LiveId" clId="{F5699E17-B828-4B2E-8DD5-BA165DA54552}" dt="2023-11-04T19:12:03.688" v="2"/>
          <ac:picMkLst>
            <pc:docMk/>
            <pc:sldMk cId="592768959" sldId="279"/>
            <ac:picMk id="2" creationId="{5747D00A-695C-49F5-AE51-C770D5E44B93}"/>
          </ac:picMkLst>
        </pc:picChg>
      </pc:sldChg>
      <pc:sldChg chg="delSp modAnim">
        <pc:chgData name="swar Ahmed" userId="41d58767f5413d60" providerId="LiveId" clId="{F5699E17-B828-4B2E-8DD5-BA165DA54552}" dt="2023-11-04T19:12:03.688" v="2"/>
        <pc:sldMkLst>
          <pc:docMk/>
          <pc:sldMk cId="812493243" sldId="280"/>
        </pc:sldMkLst>
        <pc:picChg chg="del">
          <ac:chgData name="swar Ahmed" userId="41d58767f5413d60" providerId="LiveId" clId="{F5699E17-B828-4B2E-8DD5-BA165DA54552}" dt="2023-11-04T19:12:03.688" v="2"/>
          <ac:picMkLst>
            <pc:docMk/>
            <pc:sldMk cId="812493243" sldId="280"/>
            <ac:picMk id="5" creationId="{65E64115-F9EE-4129-A595-A1CC6E0D8A9A}"/>
          </ac:picMkLst>
        </pc:picChg>
      </pc:sldChg>
      <pc:sldChg chg="delSp modAnim">
        <pc:chgData name="swar Ahmed" userId="41d58767f5413d60" providerId="LiveId" clId="{F5699E17-B828-4B2E-8DD5-BA165DA54552}" dt="2023-11-04T19:12:03.688" v="2"/>
        <pc:sldMkLst>
          <pc:docMk/>
          <pc:sldMk cId="1181816873" sldId="281"/>
        </pc:sldMkLst>
        <pc:picChg chg="del">
          <ac:chgData name="swar Ahmed" userId="41d58767f5413d60" providerId="LiveId" clId="{F5699E17-B828-4B2E-8DD5-BA165DA54552}" dt="2023-11-04T19:12:03.688" v="2"/>
          <ac:picMkLst>
            <pc:docMk/>
            <pc:sldMk cId="1181816873" sldId="281"/>
            <ac:picMk id="2" creationId="{6D023324-9089-466D-B21A-52B3412C77C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4B9B6-E15A-458E-B380-2CB832045AF8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FD8D3-A4DC-4616-908B-B79C0FF68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71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6400800"/>
            <a:ext cx="12191996" cy="457200"/>
          </a:xfrm>
          <a:prstGeom prst="rect">
            <a:avLst/>
          </a:prstGeom>
          <a:solidFill>
            <a:srgbClr val="2683C6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6334313"/>
            <a:ext cx="12191996" cy="66486"/>
          </a:xfrm>
          <a:prstGeom prst="rect">
            <a:avLst/>
          </a:prstGeom>
          <a:solidFill>
            <a:srgbClr val="1CADE4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Subtitle 2"/>
          <p:cNvSpPr txBox="1">
            <a:spLocks noGrp="1"/>
          </p:cNvSpPr>
          <p:nvPr>
            <p:ph type="subTitle" idx="1"/>
          </p:nvPr>
        </p:nvSpPr>
        <p:spPr>
          <a:xfrm>
            <a:off x="1100050" y="4455624"/>
            <a:ext cx="10058400" cy="1143000"/>
          </a:xfrm>
        </p:spPr>
        <p:txBody>
          <a:bodyPr lIns="91440" rIns="91440"/>
          <a:lstStyle>
            <a:lvl1pPr marL="0" indent="0">
              <a:buNone/>
              <a:defRPr sz="2400" cap="all" spc="200">
                <a:solidFill>
                  <a:srgbClr val="344068"/>
                </a:solidFill>
                <a:latin typeface="Calibri Light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30097C-3E7A-47C3-AC6D-586219DBB8F7}" type="datetime1">
              <a:rPr lang="en-US"/>
              <a:pPr lvl="0"/>
              <a:t>11/4/2023</a:t>
            </a:fld>
            <a:endParaRPr lang="en-US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EEA77B-E199-43DD-949D-532059685BC6}" type="slidenum"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7" y="4343400"/>
            <a:ext cx="9875520" cy="0"/>
          </a:xfrm>
          <a:prstGeom prst="straightConnector1">
            <a:avLst/>
          </a:prstGeom>
          <a:noFill/>
          <a:ln w="6345" cap="flat">
            <a:solidFill>
              <a:srgbClr val="7F7F7F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35980058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EB3AC8-8814-4EC7-820A-4460D8EC7DC9}" type="datetime1">
              <a:rPr lang="en-US"/>
              <a:pPr lvl="0"/>
              <a:t>11/4/2023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8D4CE3-434C-4690-BBAC-BAD7534DF21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8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2683C6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1CADE4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412302"/>
            <a:ext cx="2628899" cy="575989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412302"/>
            <a:ext cx="7734296" cy="5759897"/>
          </a:xfrm>
        </p:spPr>
        <p:txBody>
          <a:bodyPr vert="eaVert" lIns="45720" tIns="0" rIns="4572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B7469B-74C9-47F2-B287-33AF48F8AED9}" type="datetime1">
              <a:rPr lang="en-US"/>
              <a:pPr lvl="0"/>
              <a:t>11/4/2023</a:t>
            </a:fld>
            <a:endParaRPr lang="en-US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DC5C50-F037-4C52-911D-8BE3D28646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7A1160-4D4C-4D8D-80CE-6A89AEEE7DEA}" type="datetime1">
              <a:rPr lang="en-US"/>
              <a:pPr lvl="0"/>
              <a:t>11/4/2023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1A852-1FFF-428D-A529-6368F53063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3727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2683C6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1CADE4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 txBox="1"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/>
          <a:lstStyle>
            <a:lvl1pPr marL="0" indent="0">
              <a:buNone/>
              <a:defRPr sz="2400" cap="all" spc="200">
                <a:solidFill>
                  <a:srgbClr val="344068"/>
                </a:solidFill>
                <a:latin typeface="Calibri Ligh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8FD895-98AB-4A25-8A3E-EFBEA24A1653}" type="datetime1">
              <a:rPr lang="en-US"/>
              <a:pPr lvl="0"/>
              <a:t>11/4/2023</a:t>
            </a:fld>
            <a:endParaRPr lang="en-US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670CE3-A696-4F1A-811E-51842ADED81F}" type="slidenum"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7" y="4343400"/>
            <a:ext cx="9875520" cy="0"/>
          </a:xfrm>
          <a:prstGeom prst="straightConnector1">
            <a:avLst/>
          </a:prstGeom>
          <a:noFill/>
          <a:ln w="6345" cap="flat">
            <a:solidFill>
              <a:srgbClr val="7F7F7F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63410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097280" y="1845734"/>
            <a:ext cx="4937760" cy="4023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17920" y="1845734"/>
            <a:ext cx="4937760" cy="4023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D00C90-66FC-46EA-967C-266DE0EF3DB8}" type="datetime1">
              <a:rPr lang="en-US"/>
              <a:pPr lvl="0"/>
              <a:t>11/4/2023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A0D17E-B154-4094-A03B-FF5DC11CA73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0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097280" y="1846054"/>
            <a:ext cx="4937760" cy="736284"/>
          </a:xfrm>
        </p:spPr>
        <p:txBody>
          <a:bodyPr lIns="91440" rIns="91440" anchor="ctr"/>
          <a:lstStyle>
            <a:lvl1pPr marL="0" indent="0">
              <a:buNone/>
              <a:defRPr cap="all">
                <a:solidFill>
                  <a:srgbClr val="344068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097280" y="2582338"/>
            <a:ext cx="4937760" cy="32867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217920" y="1846054"/>
            <a:ext cx="4937760" cy="736284"/>
          </a:xfrm>
        </p:spPr>
        <p:txBody>
          <a:bodyPr lIns="91440" rIns="91440" anchor="ctr"/>
          <a:lstStyle>
            <a:lvl1pPr marL="0" indent="0">
              <a:buNone/>
              <a:defRPr cap="all">
                <a:solidFill>
                  <a:srgbClr val="344068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217920" y="2582329"/>
            <a:ext cx="4937760" cy="32867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05458A-528B-4E94-9D3C-DCF2D8303CE0}" type="datetime1">
              <a:rPr lang="en-US"/>
              <a:pPr lvl="0"/>
              <a:t>11/4/2023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70D74B-FBCA-4DF2-AD33-98BBA2EA591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4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AB4174-D725-4D31-B631-160B67B58FBD}" type="datetime1">
              <a:rPr lang="en-US"/>
              <a:pPr lvl="0"/>
              <a:t>11/4/2023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FFBB39-2EB8-4865-AE8E-0BC1226B77E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074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2683C6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1CADE4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3C4F67-7343-412D-B8AC-C715677DB430}" type="datetime1">
              <a:rPr lang="en-US"/>
              <a:pPr lvl="0"/>
              <a:t>11/4/2023</a:t>
            </a:fld>
            <a:endParaRPr lang="en-US"/>
          </a:p>
        </p:txBody>
      </p:sp>
      <p:sp>
        <p:nvSpPr>
          <p:cNvPr id="5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3E3FBE-C3FE-4769-BA5E-40476BA9CE3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3255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18" y="0"/>
            <a:ext cx="4050792" cy="6858000"/>
          </a:xfrm>
          <a:prstGeom prst="rect">
            <a:avLst/>
          </a:prstGeom>
          <a:solidFill>
            <a:srgbClr val="2683C6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8"/>
          <p:cNvSpPr/>
          <p:nvPr/>
        </p:nvSpPr>
        <p:spPr>
          <a:xfrm>
            <a:off x="4040075" y="0"/>
            <a:ext cx="64008" cy="6858000"/>
          </a:xfrm>
          <a:prstGeom prst="rect">
            <a:avLst/>
          </a:prstGeom>
          <a:solidFill>
            <a:srgbClr val="1CADE4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594360"/>
            <a:ext cx="3200400" cy="2286000"/>
          </a:xfrm>
        </p:spPr>
        <p:txBody>
          <a:bodyPr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119"/>
          </a:xfrm>
        </p:spPr>
        <p:txBody>
          <a:bodyPr lIns="91440" rIns="91440"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 txBox="1">
            <a:spLocks noGrp="1"/>
          </p:cNvSpPr>
          <p:nvPr>
            <p:ph type="dt" sz="half" idx="7"/>
          </p:nvPr>
        </p:nvSpPr>
        <p:spPr>
          <a:xfrm>
            <a:off x="465511" y="6459787"/>
            <a:ext cx="261851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1FC16B50-8CA4-4A76-BAEF-DA0A5D825297}" type="datetime1">
              <a:rPr lang="en-US"/>
              <a:pPr lvl="0"/>
              <a:t>11/4/2023</a:t>
            </a:fld>
            <a:endParaRPr lang="en-US"/>
          </a:p>
        </p:txBody>
      </p:sp>
      <p:sp>
        <p:nvSpPr>
          <p:cNvPr id="8" name="Footer Placeholder 5"/>
          <p:cNvSpPr txBox="1">
            <a:spLocks noGrp="1"/>
          </p:cNvSpPr>
          <p:nvPr>
            <p:ph type="ftr" sz="quarter" idx="9"/>
          </p:nvPr>
        </p:nvSpPr>
        <p:spPr>
          <a:xfrm>
            <a:off x="4800600" y="6459787"/>
            <a:ext cx="4648196" cy="365129"/>
          </a:xfrm>
        </p:spPr>
        <p:txBody>
          <a:bodyPr anchorCtr="0"/>
          <a:lstStyle>
            <a:lvl1pPr algn="l">
              <a:defRPr>
                <a:solidFill>
                  <a:srgbClr val="344068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9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344068"/>
                </a:solidFill>
              </a:defRPr>
            </a:lvl1pPr>
          </a:lstStyle>
          <a:p>
            <a:pPr lvl="0"/>
            <a:fld id="{E441A00D-5DF5-4629-B9E5-B29A00902DC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7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4953003"/>
            <a:ext cx="12188823" cy="1904996"/>
          </a:xfrm>
          <a:prstGeom prst="rect">
            <a:avLst/>
          </a:prstGeom>
          <a:solidFill>
            <a:srgbClr val="2683C6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8"/>
          <p:cNvSpPr/>
          <p:nvPr/>
        </p:nvSpPr>
        <p:spPr>
          <a:xfrm>
            <a:off x="18" y="4915073"/>
            <a:ext cx="12188823" cy="64008"/>
          </a:xfrm>
          <a:prstGeom prst="rect">
            <a:avLst/>
          </a:prstGeom>
          <a:solidFill>
            <a:srgbClr val="1CADE4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648" cy="822960"/>
          </a:xfrm>
        </p:spPr>
        <p:txBody>
          <a:bodyPr tIns="0" bIns="0"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8" y="0"/>
            <a:ext cx="12191987" cy="4915073"/>
          </a:xfrm>
          <a:solidFill>
            <a:srgbClr val="BECAD4"/>
          </a:solidFill>
        </p:spPr>
        <p:txBody>
          <a:bodyPr lIns="457200" tIns="457200"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6" name="Text Placeholder 3"/>
          <p:cNvSpPr txBox="1">
            <a:spLocks noGrp="1"/>
          </p:cNvSpPr>
          <p:nvPr>
            <p:ph type="body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4D40E1-D559-443A-A64A-62AA6E96DCA8}" type="datetime1">
              <a:rPr lang="en-US"/>
              <a:pPr lvl="0"/>
              <a:t>11/4/2023</a:t>
            </a:fld>
            <a:endParaRPr lang="en-US"/>
          </a:p>
        </p:txBody>
      </p:sp>
      <p:sp>
        <p:nvSpPr>
          <p:cNvPr id="8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5D550E-B3AE-48C2-8D53-80908411924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2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2683C6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8"/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1CADE4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Placeholder 1"/>
          <p:cNvSpPr txBox="1">
            <a:spLocks noGrp="1"/>
          </p:cNvSpPr>
          <p:nvPr>
            <p:ph type="title"/>
          </p:nvPr>
        </p:nvSpPr>
        <p:spPr>
          <a:xfrm>
            <a:off x="1097280" y="286600"/>
            <a:ext cx="10058400" cy="1450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1097280" y="6459787"/>
            <a:ext cx="2472272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A96377E9-1858-4D5F-A49B-77B31F812777}" type="datetime1">
              <a:rPr lang="en-US"/>
              <a:pPr lvl="0"/>
              <a:t>11/4/2023</a:t>
            </a:fld>
            <a:endParaRPr lang="en-US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686184" y="6459787"/>
            <a:ext cx="482280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all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8EDAE449-4BC6-4EA8-B76B-2F4AA68CA68D}" type="slidenum">
              <a:t>‹#›</a:t>
            </a:fld>
            <a:endParaRPr lang="en-US"/>
          </a:p>
        </p:txBody>
      </p:sp>
      <p:cxnSp>
        <p:nvCxnSpPr>
          <p:cNvPr id="9" name="Straight Connector 9"/>
          <p:cNvCxnSpPr/>
          <p:nvPr/>
        </p:nvCxnSpPr>
        <p:spPr>
          <a:xfrm>
            <a:off x="1193529" y="1737844"/>
            <a:ext cx="9966960" cy="0"/>
          </a:xfrm>
          <a:prstGeom prst="straightConnector1">
            <a:avLst/>
          </a:prstGeom>
          <a:noFill/>
          <a:ln w="6345" cap="flat">
            <a:solidFill>
              <a:srgbClr val="7F7F7F"/>
            </a:solidFill>
            <a:prstDash val="solid"/>
            <a:miter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85000"/>
        </a:lnSpc>
        <a:spcBef>
          <a:spcPts val="0"/>
        </a:spcBef>
        <a:spcAft>
          <a:spcPts val="0"/>
        </a:spcAft>
        <a:buNone/>
        <a:tabLst/>
        <a:defRPr lang="en-US" sz="4800" b="0" i="0" u="none" strike="noStrike" kern="1200" cap="none" spc="-50" baseline="0">
          <a:solidFill>
            <a:srgbClr val="404040"/>
          </a:solidFill>
          <a:uFillTx/>
          <a:latin typeface="Calibri Light"/>
        </a:defRPr>
      </a:lvl1pPr>
    </p:titleStyle>
    <p:bodyStyle>
      <a:lvl1pPr marL="91440" marR="0" lvl="0" indent="-91440" algn="l" defTabSz="914400" rtl="0" fontAlgn="auto" hangingPunct="1">
        <a:lnSpc>
          <a:spcPct val="90000"/>
        </a:lnSpc>
        <a:spcBef>
          <a:spcPts val="1200"/>
        </a:spcBef>
        <a:spcAft>
          <a:spcPts val="200"/>
        </a:spcAft>
        <a:buClr>
          <a:srgbClr val="1CADE4"/>
        </a:buClr>
        <a:buSzPct val="100000"/>
        <a:buFont typeface="Calibri" pitchFamily="34"/>
        <a:buChar char=" "/>
        <a:tabLst/>
        <a:defRPr lang="en-US" sz="20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  <a:lvl2pPr marL="384048" marR="0" lvl="1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1CADE4"/>
        </a:buClr>
        <a:buSzPct val="100000"/>
        <a:buFont typeface="Calibri" pitchFamily="34"/>
        <a:buChar char="◦"/>
        <a:tabLst/>
        <a:defRPr lang="en-US" sz="1800" b="0" i="0" u="none" strike="noStrike" kern="1200" cap="none" spc="0" baseline="0">
          <a:solidFill>
            <a:srgbClr val="404040"/>
          </a:solidFill>
          <a:uFillTx/>
          <a:latin typeface="Calibri"/>
        </a:defRPr>
      </a:lvl2pPr>
      <a:lvl3pPr marL="566928" marR="0" lvl="2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1CADE4"/>
        </a:buClr>
        <a:buSzPct val="100000"/>
        <a:buFont typeface="Calibri" pitchFamily="34"/>
        <a:buChar char="◦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Calibri"/>
        </a:defRPr>
      </a:lvl3pPr>
      <a:lvl4pPr marL="749808" marR="0" lvl="3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1CADE4"/>
        </a:buClr>
        <a:buSzPct val="100000"/>
        <a:buFont typeface="Calibri" pitchFamily="34"/>
        <a:buChar char="◦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Calibri"/>
        </a:defRPr>
      </a:lvl4pPr>
      <a:lvl5pPr marL="932688" marR="0" lvl="4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1CADE4"/>
        </a:buClr>
        <a:buSzPct val="100000"/>
        <a:buFont typeface="Calibri" pitchFamily="34"/>
        <a:buChar char="◦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 sz="6600" dirty="0"/>
              <a:t>Introduction to Probability and Statistics </a:t>
            </a:r>
            <a:br>
              <a:rPr lang="en-GB" dirty="0"/>
            </a:br>
            <a:endParaRPr lang="en-GB" sz="4000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797609BA-6F58-46D7-A812-832ED1C615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Dr.</a:t>
            </a:r>
            <a:r>
              <a:rPr lang="en-GB" dirty="0"/>
              <a:t> SWAR OMER AHMED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Constructing a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Grouped </a:t>
            </a:r>
            <a:r>
              <a:rPr lang="en-US" dirty="0"/>
              <a:t>Frequency Distribution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1981200" y="2255837"/>
            <a:ext cx="8229600" cy="4525963"/>
          </a:xfrm>
        </p:spPr>
        <p:txBody>
          <a:bodyPr/>
          <a:lstStyle/>
          <a:p>
            <a:pPr marL="514350" indent="-514350">
              <a:buFont typeface="Arial" charset="0"/>
              <a:buAutoNum type="arabicPeriod" startAt="3"/>
            </a:pPr>
            <a:r>
              <a:rPr lang="en-US" dirty="0">
                <a:solidFill>
                  <a:srgbClr val="C00000"/>
                </a:solidFill>
              </a:rPr>
              <a:t>Find the class limits. </a:t>
            </a:r>
          </a:p>
          <a:p>
            <a:pPr marL="914400" lvl="1" indent="-514350"/>
            <a:r>
              <a:rPr lang="en-US" dirty="0"/>
              <a:t>You can use the minimum data entry as the lower limit of the first class. </a:t>
            </a:r>
          </a:p>
          <a:p>
            <a:pPr marL="914400" lvl="1" indent="-514350"/>
            <a:r>
              <a:rPr lang="en-US" dirty="0"/>
              <a:t>Find the remaining lower limits (add the class width to the lower limit of the preceding class). </a:t>
            </a:r>
          </a:p>
          <a:p>
            <a:pPr marL="914400" lvl="1" indent="-514350"/>
            <a:r>
              <a:rPr lang="en-US" dirty="0"/>
              <a:t>Find the upper limit of the first class. Remember that classes cannot overlap. </a:t>
            </a:r>
          </a:p>
          <a:p>
            <a:pPr marL="914400" lvl="1" indent="-514350"/>
            <a:r>
              <a:rPr lang="en-US" dirty="0"/>
              <a:t>Find the remaining upper-class limits.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US" dirty="0">
                <a:solidFill>
                  <a:srgbClr val="C00000"/>
                </a:solidFill>
              </a:rPr>
              <a:t>Make a tally mark </a:t>
            </a:r>
            <a:r>
              <a:rPr lang="en-US" dirty="0"/>
              <a:t>for each data entry in the row of the appropriate class.</a:t>
            </a:r>
          </a:p>
          <a:p>
            <a:pPr marL="514350" indent="-514350">
              <a:buFont typeface="+mj-lt"/>
              <a:buAutoNum type="arabicPeriod" startAt="4"/>
              <a:defRPr/>
            </a:pPr>
            <a:endParaRPr lang="en-US" dirty="0"/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US" dirty="0">
                <a:solidFill>
                  <a:srgbClr val="C00000"/>
                </a:solidFill>
              </a:rPr>
              <a:t>Count the tally marks </a:t>
            </a:r>
            <a:r>
              <a:rPr lang="en-US" dirty="0"/>
              <a:t>to find the total frequency </a:t>
            </a:r>
            <a:r>
              <a:rPr lang="en-US" i="1" dirty="0"/>
              <a:t>f</a:t>
            </a:r>
            <a:r>
              <a:rPr lang="en-US" dirty="0"/>
              <a:t> for each class.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pPr marL="400050" lvl="1" indent="0">
              <a:buNone/>
            </a:pPr>
            <a:endParaRPr lang="en-US" dirty="0"/>
          </a:p>
          <a:p>
            <a:pPr marL="514350" indent="-514350">
              <a:buFont typeface="Arial" charset="0"/>
              <a:buAutoNum type="arabicPeriod" startAt="3"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181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621" y="533400"/>
            <a:ext cx="9210779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>
                <a:solidFill>
                  <a:schemeClr val="accent3"/>
                </a:solidFill>
              </a:rPr>
              <a:t>Example</a:t>
            </a:r>
            <a:r>
              <a:rPr lang="en-US" sz="3600" dirty="0">
                <a:solidFill>
                  <a:schemeClr val="tx1"/>
                </a:solidFill>
              </a:rPr>
              <a:t>: Constructing a Frequency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621" y="1905000"/>
            <a:ext cx="9538854" cy="4495800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n-US" dirty="0"/>
              <a:t>The following sample data set lists the number of minutes. Internet subscribers spent on the Internet during their most recent session. Construct a frequency distribution that has seven classes.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sz="2400" dirty="0"/>
              <a:t>50  40  41  17  11    7  22  44  28  21  19  23  37  51  54  42  86</a:t>
            </a:r>
          </a:p>
          <a:p>
            <a:pPr marL="0" indent="0">
              <a:buNone/>
              <a:defRPr/>
            </a:pPr>
            <a:r>
              <a:rPr lang="en-US" sz="2400" dirty="0"/>
              <a:t>41  78  56  72  56  17    7  69  30  80  56  29  33  46  31  39  20</a:t>
            </a:r>
          </a:p>
          <a:p>
            <a:pPr marL="0" indent="0">
              <a:buNone/>
              <a:defRPr/>
            </a:pPr>
            <a:r>
              <a:rPr lang="en-US" sz="2400" dirty="0"/>
              <a:t>18  29  34  59  73  77  36  39  30  62  54  67  39  31  53  44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98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4837" y="599004"/>
            <a:ext cx="7943088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accent3"/>
                </a:solidFill>
              </a:rPr>
              <a:t>Solution: </a:t>
            </a:r>
            <a:r>
              <a:rPr lang="en-US" dirty="0">
                <a:solidFill>
                  <a:schemeClr val="tx1"/>
                </a:solidFill>
              </a:rPr>
              <a:t>Constructing a Frequency Distribution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1634837" y="3445907"/>
            <a:ext cx="8229600" cy="1085850"/>
          </a:xfrm>
        </p:spPr>
        <p:txBody>
          <a:bodyPr>
            <a:normAutofit/>
          </a:bodyPr>
          <a:lstStyle/>
          <a:p>
            <a:pPr marL="514350" indent="-514350">
              <a:buFont typeface="Arial" charset="0"/>
              <a:buAutoNum type="arabicPeriod"/>
            </a:pPr>
            <a:r>
              <a:rPr lang="en-US" dirty="0"/>
              <a:t>Number of classes = 7 (given)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dirty="0"/>
              <a:t>Find the class width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750158"/>
              </p:ext>
            </p:extLst>
          </p:nvPr>
        </p:nvGraphicFramePr>
        <p:xfrm>
          <a:off x="1717965" y="4680965"/>
          <a:ext cx="35274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01800" imgH="393700" progId="">
                  <p:embed/>
                </p:oleObj>
              </mc:Choice>
              <mc:Fallback>
                <p:oleObj name="Equation" r:id="rId3" imgW="1701800" imgH="393700" progId="">
                  <p:embed/>
                  <p:pic>
                    <p:nvPicPr>
                      <p:cNvPr id="102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965" y="4680965"/>
                        <a:ext cx="3527425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10750" y="4864655"/>
            <a:ext cx="406717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dirty="0"/>
              <a:t>Round up to 12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34837" y="1920266"/>
            <a:ext cx="9019308" cy="13477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D17230"/>
              </a:buClr>
              <a:defRPr/>
            </a:pPr>
            <a:r>
              <a:rPr lang="en-US" sz="2400" dirty="0">
                <a:solidFill>
                  <a:prstClr val="black"/>
                </a:solidFill>
                <a:cs typeface="Times New Roman" pitchFamily="18" charset="0"/>
              </a:rPr>
              <a:t>50  40  41  17  11    7  22  44  28  21  19  23  37  51  54  42  86</a:t>
            </a:r>
          </a:p>
          <a:p>
            <a:pPr>
              <a:spcBef>
                <a:spcPct val="20000"/>
              </a:spcBef>
              <a:buClr>
                <a:srgbClr val="D17230"/>
              </a:buClr>
              <a:defRPr/>
            </a:pPr>
            <a:r>
              <a:rPr lang="en-US" sz="2400" dirty="0">
                <a:solidFill>
                  <a:prstClr val="black"/>
                </a:solidFill>
                <a:cs typeface="Times New Roman" pitchFamily="18" charset="0"/>
              </a:rPr>
              <a:t>41  78  56  72  56  17    7  69  30  80  56  29  33  46  31  39  20</a:t>
            </a:r>
          </a:p>
          <a:p>
            <a:pPr>
              <a:spcBef>
                <a:spcPct val="20000"/>
              </a:spcBef>
              <a:buClr>
                <a:srgbClr val="D17230"/>
              </a:buClr>
              <a:defRPr/>
            </a:pPr>
            <a:r>
              <a:rPr lang="en-US" sz="2400" dirty="0">
                <a:solidFill>
                  <a:prstClr val="black"/>
                </a:solidFill>
                <a:cs typeface="Times New Roman" pitchFamily="18" charset="0"/>
              </a:rPr>
              <a:t>18  29  34  59  73  77  36  39  30  62  54  67  39  31  53  44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200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16182" y="459753"/>
            <a:ext cx="7943088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accent3"/>
                </a:solidFill>
              </a:rPr>
              <a:t>Solution: </a:t>
            </a:r>
            <a:r>
              <a:rPr lang="en-US" dirty="0">
                <a:solidFill>
                  <a:schemeClr val="tx1"/>
                </a:solidFill>
              </a:rPr>
              <a:t>Constructing a Frequency Distribution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270444" y="1567133"/>
          <a:ext cx="2295525" cy="4023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6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3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Lower limit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Upper limit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/>
                          </a:solidFill>
                        </a:rPr>
                        <a:t>7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accent2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Curved Right Arrow 7"/>
          <p:cNvSpPr/>
          <p:nvPr/>
        </p:nvSpPr>
        <p:spPr>
          <a:xfrm>
            <a:off x="8196768" y="2495550"/>
            <a:ext cx="395288" cy="609600"/>
          </a:xfrm>
          <a:prstGeom prst="curved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7373" name="TextBox 8"/>
          <p:cNvSpPr txBox="1">
            <a:spLocks noChangeArrowheads="1"/>
          </p:cNvSpPr>
          <p:nvPr/>
        </p:nvSpPr>
        <p:spPr bwMode="auto">
          <a:xfrm>
            <a:off x="6707188" y="2278063"/>
            <a:ext cx="15986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chemeClr val="accent2"/>
                </a:solidFill>
              </a:rPr>
              <a:t>Class width = 12</a:t>
            </a:r>
          </a:p>
        </p:txBody>
      </p:sp>
      <p:sp>
        <p:nvSpPr>
          <p:cNvPr id="55326" name="TextBox 8"/>
          <p:cNvSpPr txBox="1">
            <a:spLocks noChangeArrowheads="1"/>
          </p:cNvSpPr>
          <p:nvPr/>
        </p:nvSpPr>
        <p:spPr bwMode="auto">
          <a:xfrm>
            <a:off x="1177637" y="1700646"/>
            <a:ext cx="5537490" cy="285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D17230"/>
              </a:buClr>
              <a:buFont typeface="Arial" charset="0"/>
              <a:buAutoNum type="arabicPeriod" startAt="3"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Use 7 (minimum value) as first lower limit. Add the class width of 12 to get the lower limit of the next class.</a:t>
            </a:r>
          </a:p>
          <a:p>
            <a:pPr eaLnBrk="1" hangingPunct="1">
              <a:spcBef>
                <a:spcPct val="20000"/>
              </a:spcBef>
              <a:buClr>
                <a:srgbClr val="D17230"/>
              </a:buClr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		7 + 12 = 19</a:t>
            </a:r>
          </a:p>
          <a:p>
            <a:pPr eaLnBrk="1" hangingPunct="1">
              <a:spcBef>
                <a:spcPct val="20000"/>
              </a:spcBef>
              <a:buClr>
                <a:srgbClr val="D17230"/>
              </a:buClr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	Find the remaining lower limits.</a:t>
            </a:r>
          </a:p>
        </p:txBody>
      </p:sp>
      <p:sp>
        <p:nvSpPr>
          <p:cNvPr id="57375" name="Rectangle 8"/>
          <p:cNvSpPr>
            <a:spLocks noChangeArrowheads="1"/>
          </p:cNvSpPr>
          <p:nvPr/>
        </p:nvSpPr>
        <p:spPr bwMode="auto">
          <a:xfrm>
            <a:off x="8568028" y="2866664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accent2"/>
                </a:solidFill>
              </a:rPr>
              <a:t>19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629364" y="3352728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31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627055" y="3814690"/>
            <a:ext cx="492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43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610601" y="4287766"/>
            <a:ext cx="492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55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8610601" y="4748141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67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8610601" y="5181239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79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934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accent3"/>
                </a:solidFill>
              </a:rPr>
              <a:t>Solution: </a:t>
            </a:r>
            <a:r>
              <a:rPr lang="en-US" dirty="0">
                <a:solidFill>
                  <a:schemeClr val="tx1"/>
                </a:solidFill>
              </a:rPr>
              <a:t>Constructing a Frequency Distribution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713509" y="1817687"/>
            <a:ext cx="7163233" cy="4964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The upper limit of the  first class is 18 (one </a:t>
            </a:r>
          </a:p>
          <a:p>
            <a:pPr marL="0" indent="0">
              <a:buNone/>
            </a:pPr>
            <a:r>
              <a:rPr lang="en-US" sz="2800" dirty="0"/>
              <a:t>less than the lower limit of the second </a:t>
            </a:r>
          </a:p>
          <a:p>
            <a:pPr marL="0" indent="0">
              <a:buNone/>
            </a:pPr>
            <a:r>
              <a:rPr lang="en-US" sz="2800" dirty="0"/>
              <a:t>class). </a:t>
            </a:r>
          </a:p>
          <a:p>
            <a:pPr marL="0" indent="0">
              <a:buNone/>
            </a:pPr>
            <a:r>
              <a:rPr lang="en-US" sz="2800" dirty="0"/>
              <a:t>Add the class width of  12 to get the upper </a:t>
            </a:r>
          </a:p>
          <a:p>
            <a:pPr marL="0" indent="0">
              <a:buNone/>
            </a:pPr>
            <a:r>
              <a:rPr lang="en-US" sz="2800" dirty="0"/>
              <a:t>limit of the next class.</a:t>
            </a:r>
          </a:p>
          <a:p>
            <a:pPr marL="0" indent="0">
              <a:buNone/>
            </a:pPr>
            <a:r>
              <a:rPr lang="en-US" sz="2800" dirty="0"/>
              <a:t>	18 + 12 = 30</a:t>
            </a:r>
          </a:p>
          <a:p>
            <a:pPr marL="0" indent="0">
              <a:buNone/>
            </a:pPr>
            <a:r>
              <a:rPr lang="en-US" sz="2800" dirty="0"/>
              <a:t>Find the remaining upper limits.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652651"/>
              </p:ext>
            </p:extLst>
          </p:nvPr>
        </p:nvGraphicFramePr>
        <p:xfrm>
          <a:off x="7748334" y="1972882"/>
          <a:ext cx="2732087" cy="4023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8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3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Lower limit</a:t>
                      </a:r>
                    </a:p>
                  </a:txBody>
                  <a:tcPr marL="91435" marR="9143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Upper limit</a:t>
                      </a:r>
                    </a:p>
                  </a:txBody>
                  <a:tcPr marL="91435" marR="9143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 marL="91435" marR="9143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accent2"/>
                          </a:solidFill>
                        </a:rPr>
                        <a:t>18</a:t>
                      </a:r>
                    </a:p>
                  </a:txBody>
                  <a:tcPr marL="91435" marR="9143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19</a:t>
                      </a:r>
                    </a:p>
                  </a:txBody>
                  <a:tcPr marL="91435" marR="9143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/>
                          </a:solidFill>
                        </a:rPr>
                        <a:t>30</a:t>
                      </a:r>
                    </a:p>
                  </a:txBody>
                  <a:tcPr marL="91435" marR="9143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</a:t>
                      </a:r>
                    </a:p>
                  </a:txBody>
                  <a:tcPr marL="91435" marR="9143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42</a:t>
                      </a:r>
                    </a:p>
                  </a:txBody>
                  <a:tcPr marL="91435" marR="9143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43</a:t>
                      </a:r>
                    </a:p>
                  </a:txBody>
                  <a:tcPr marL="91435" marR="9143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54</a:t>
                      </a:r>
                    </a:p>
                  </a:txBody>
                  <a:tcPr marL="91435" marR="9143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55</a:t>
                      </a:r>
                    </a:p>
                  </a:txBody>
                  <a:tcPr marL="91435" marR="9143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66</a:t>
                      </a:r>
                    </a:p>
                  </a:txBody>
                  <a:tcPr marL="91435" marR="9143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67</a:t>
                      </a:r>
                    </a:p>
                  </a:txBody>
                  <a:tcPr marL="91435" marR="9143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78</a:t>
                      </a:r>
                    </a:p>
                  </a:txBody>
                  <a:tcPr marL="91435" marR="9143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79</a:t>
                      </a:r>
                    </a:p>
                  </a:txBody>
                  <a:tcPr marL="91435" marR="9143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90</a:t>
                      </a:r>
                    </a:p>
                  </a:txBody>
                  <a:tcPr marL="91435" marR="91435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Curved Right Arrow 6"/>
          <p:cNvSpPr/>
          <p:nvPr/>
        </p:nvSpPr>
        <p:spPr>
          <a:xfrm flipH="1">
            <a:off x="9927358" y="2979300"/>
            <a:ext cx="396875" cy="609600"/>
          </a:xfrm>
          <a:prstGeom prst="curved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6350" name="TextBox 8"/>
          <p:cNvSpPr txBox="1">
            <a:spLocks noChangeArrowheads="1"/>
          </p:cNvSpPr>
          <p:nvPr/>
        </p:nvSpPr>
        <p:spPr bwMode="auto">
          <a:xfrm>
            <a:off x="10580994" y="2739113"/>
            <a:ext cx="15287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chemeClr val="accent2"/>
                </a:solidFill>
              </a:rPr>
              <a:t>Class width = 12</a:t>
            </a:r>
          </a:p>
        </p:txBody>
      </p:sp>
      <p:cxnSp>
        <p:nvCxnSpPr>
          <p:cNvPr id="17" name="Straight Arrow Connector 16"/>
          <p:cNvCxnSpPr>
            <a:cxnSpLocks/>
          </p:cNvCxnSpPr>
          <p:nvPr/>
        </p:nvCxnSpPr>
        <p:spPr>
          <a:xfrm flipV="1">
            <a:off x="8580671" y="3039358"/>
            <a:ext cx="911225" cy="38893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9392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63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accent3"/>
                </a:solidFill>
              </a:rPr>
              <a:t>Solution: </a:t>
            </a:r>
            <a:r>
              <a:rPr lang="en-US" dirty="0">
                <a:solidFill>
                  <a:schemeClr val="tx1"/>
                </a:solidFill>
              </a:rPr>
              <a:t>Constructing a Frequency Distribution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1088469" y="1722371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charset="0"/>
              <a:buAutoNum type="arabicPeriod" startAt="4"/>
            </a:pPr>
            <a:r>
              <a:rPr lang="en-US" sz="2800" dirty="0"/>
              <a:t>Make a tally mark for each data entry in the row of the appropriate class.</a:t>
            </a:r>
          </a:p>
          <a:p>
            <a:pPr marL="514350" indent="-514350">
              <a:buFont typeface="Arial" charset="0"/>
              <a:buAutoNum type="arabicPeriod" startAt="4"/>
            </a:pPr>
            <a:r>
              <a:rPr lang="en-US" sz="2800" dirty="0"/>
              <a:t>Count the tally marks to find the total frequency </a:t>
            </a:r>
            <a:r>
              <a:rPr lang="en-US" sz="2800" i="1" dirty="0"/>
              <a:t>f</a:t>
            </a:r>
            <a:r>
              <a:rPr lang="en-US" sz="2800" dirty="0"/>
              <a:t> for each class.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272572"/>
              </p:ext>
            </p:extLst>
          </p:nvPr>
        </p:nvGraphicFramePr>
        <p:xfrm>
          <a:off x="4342108" y="3225548"/>
          <a:ext cx="4143375" cy="29873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6887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Class</a:t>
                      </a: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Tally</a:t>
                      </a: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Frequency,</a:t>
                      </a:r>
                      <a:r>
                        <a:rPr lang="en-US" sz="17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700" i="1" baseline="0" dirty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sz="1700" i="1" dirty="0">
                        <a:solidFill>
                          <a:schemeClr val="bg1"/>
                        </a:solidFill>
                      </a:endParaRP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022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 7 – 18</a:t>
                      </a: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latin typeface="+mj-lt"/>
                        </a:rPr>
                        <a:t>IIII  I</a:t>
                      </a: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+mn-lt"/>
                        </a:rPr>
                        <a:t>6</a:t>
                      </a: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022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19 – 30</a:t>
                      </a: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latin typeface="+mj-lt"/>
                        </a:rPr>
                        <a:t>IIII  </a:t>
                      </a:r>
                      <a:r>
                        <a:rPr lang="en-US" sz="1700" dirty="0" err="1">
                          <a:latin typeface="+mj-lt"/>
                        </a:rPr>
                        <a:t>IIII</a:t>
                      </a:r>
                      <a:endParaRPr lang="en-US" sz="1700" dirty="0">
                        <a:latin typeface="+mj-lt"/>
                      </a:endParaRP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+mn-lt"/>
                        </a:rPr>
                        <a:t>10</a:t>
                      </a: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022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31 – 42</a:t>
                      </a: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latin typeface="+mj-lt"/>
                        </a:rPr>
                        <a:t>IIII</a:t>
                      </a:r>
                      <a:r>
                        <a:rPr lang="en-US" sz="1700" baseline="0" dirty="0">
                          <a:latin typeface="+mj-lt"/>
                        </a:rPr>
                        <a:t>  </a:t>
                      </a:r>
                      <a:r>
                        <a:rPr lang="en-US" sz="1700" baseline="0" dirty="0" err="1">
                          <a:latin typeface="+mj-lt"/>
                        </a:rPr>
                        <a:t>IIII</a:t>
                      </a:r>
                      <a:r>
                        <a:rPr lang="en-US" sz="1700" baseline="0" dirty="0">
                          <a:latin typeface="+mj-lt"/>
                        </a:rPr>
                        <a:t>  III</a:t>
                      </a:r>
                      <a:endParaRPr lang="en-US" sz="1700" dirty="0">
                        <a:latin typeface="+mj-lt"/>
                      </a:endParaRP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+mn-lt"/>
                        </a:rPr>
                        <a:t>13</a:t>
                      </a: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022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43 – 54</a:t>
                      </a: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latin typeface="+mj-lt"/>
                        </a:rPr>
                        <a:t>IIII  III</a:t>
                      </a: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+mn-lt"/>
                        </a:rPr>
                        <a:t>8</a:t>
                      </a: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022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55 – 66</a:t>
                      </a: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latin typeface="+mj-lt"/>
                        </a:rPr>
                        <a:t>IIII</a:t>
                      </a: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+mn-lt"/>
                        </a:rPr>
                        <a:t>5</a:t>
                      </a: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022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67 – 78</a:t>
                      </a: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latin typeface="+mj-lt"/>
                        </a:rPr>
                        <a:t>IIII  I</a:t>
                      </a: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+mn-lt"/>
                        </a:rPr>
                        <a:t>6</a:t>
                      </a: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022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79 – 90</a:t>
                      </a: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latin typeface="+mj-lt"/>
                        </a:rPr>
                        <a:t>II</a:t>
                      </a: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+mn-lt"/>
                        </a:rPr>
                        <a:t>2</a:t>
                      </a:r>
                    </a:p>
                  </a:txBody>
                  <a:tcPr marT="41920" marB="4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9430" name="TextBox 19"/>
          <p:cNvSpPr txBox="1">
            <a:spLocks noChangeArrowheads="1"/>
          </p:cNvSpPr>
          <p:nvPr/>
        </p:nvSpPr>
        <p:spPr bwMode="auto">
          <a:xfrm>
            <a:off x="8587080" y="5878447"/>
            <a:ext cx="922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l-GR" sz="1800" dirty="0">
                <a:cs typeface="Times New Roman" pitchFamily="18" charset="0"/>
              </a:rPr>
              <a:t>Σ</a:t>
            </a:r>
            <a:r>
              <a:rPr lang="en-US" sz="1800" i="1" dirty="0">
                <a:cs typeface="Times New Roman" pitchFamily="18" charset="0"/>
              </a:rPr>
              <a:t>f</a:t>
            </a:r>
            <a:r>
              <a:rPr lang="en-US" sz="1800" dirty="0">
                <a:cs typeface="Times New Roman" pitchFamily="18" charset="0"/>
              </a:rPr>
              <a:t> = 50</a:t>
            </a:r>
            <a:endParaRPr lang="en-US" sz="1800" dirty="0"/>
          </a:p>
        </p:txBody>
      </p:sp>
      <p:grpSp>
        <p:nvGrpSpPr>
          <p:cNvPr id="59431" name="Group 17"/>
          <p:cNvGrpSpPr>
            <a:grpSpLocks/>
          </p:cNvGrpSpPr>
          <p:nvPr/>
        </p:nvGrpSpPr>
        <p:grpSpPr bwMode="auto">
          <a:xfrm>
            <a:off x="5829158" y="3893130"/>
            <a:ext cx="550018" cy="1884362"/>
            <a:chOff x="4720788" y="3657599"/>
            <a:chExt cx="550018" cy="1884362"/>
          </a:xfrm>
        </p:grpSpPr>
        <p:cxnSp>
          <p:nvCxnSpPr>
            <p:cNvPr id="10" name="Straight Connector 9"/>
            <p:cNvCxnSpPr/>
            <p:nvPr/>
          </p:nvCxnSpPr>
          <p:spPr bwMode="auto">
            <a:xfrm rot="10800000" flipV="1">
              <a:off x="4732338" y="3657599"/>
              <a:ext cx="196850" cy="15716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auto">
            <a:xfrm rot="10800000" flipV="1">
              <a:off x="4720788" y="4031457"/>
              <a:ext cx="196850" cy="1571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auto">
            <a:xfrm rot="10800000" flipV="1">
              <a:off x="5047975" y="4034655"/>
              <a:ext cx="196850" cy="1571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auto">
            <a:xfrm rot="10800000" flipV="1">
              <a:off x="4724400" y="4384714"/>
              <a:ext cx="198438" cy="1571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auto">
            <a:xfrm rot="10800000" flipV="1">
              <a:off x="5073956" y="4384714"/>
              <a:ext cx="196850" cy="1571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 rot="10800000" flipV="1">
              <a:off x="4724400" y="4743053"/>
              <a:ext cx="198438" cy="1571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auto">
            <a:xfrm rot="10800000" flipV="1">
              <a:off x="4729162" y="5384799"/>
              <a:ext cx="196850" cy="1571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auto">
            <a:xfrm rot="10800000" flipV="1">
              <a:off x="4729161" y="5080793"/>
              <a:ext cx="196850" cy="15716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73451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Determining the Midpoint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1"/>
          </p:nvPr>
        </p:nvSpPr>
        <p:spPr>
          <a:xfrm>
            <a:off x="1309688" y="1901826"/>
            <a:ext cx="8229600" cy="13858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dirty="0">
                <a:solidFill>
                  <a:schemeClr val="accent2"/>
                </a:solidFill>
              </a:rPr>
              <a:t>    </a:t>
            </a:r>
            <a:r>
              <a:rPr lang="en-US" b="1" dirty="0">
                <a:solidFill>
                  <a:srgbClr val="C00000"/>
                </a:solidFill>
              </a:rPr>
              <a:t>Midpoint of a class</a:t>
            </a:r>
          </a:p>
          <a:p>
            <a:pPr eaLnBrk="1" hangingPunct="1">
              <a:buFont typeface="Arial" charset="0"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lvl="2" eaLnBrk="1" hangingPunct="1"/>
            <a:endParaRPr lang="en-US" dirty="0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3048001" y="2362200"/>
          <a:ext cx="5138737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01900" imgH="393700" progId="">
                  <p:embed/>
                </p:oleObj>
              </mc:Choice>
              <mc:Fallback>
                <p:oleObj name="Equation" r:id="rId3" imgW="2501900" imgH="393700" progId="">
                  <p:embed/>
                  <p:pic>
                    <p:nvPicPr>
                      <p:cNvPr id="20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1" y="2362200"/>
                        <a:ext cx="5138737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332163" y="3530600"/>
          <a:ext cx="4487862" cy="22907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Class</a:t>
                      </a: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Midpoint</a:t>
                      </a: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Frequency,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i="1" baseline="0" dirty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sz="1800" i="1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 – 18</a:t>
                      </a:r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6</a:t>
                      </a:r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19 – 30</a:t>
                      </a:r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10</a:t>
                      </a:r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99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31 – 42</a:t>
                      </a:r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latin typeface="+mj-lt"/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13</a:t>
                      </a:r>
                    </a:p>
                  </a:txBody>
                  <a:tcPr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4829176" y="3924301"/>
          <a:ext cx="11906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12447" imgH="393529" progId="">
                  <p:embed/>
                </p:oleObj>
              </mc:Choice>
              <mc:Fallback>
                <p:oleObj name="Equation" r:id="rId5" imgW="812447" imgH="393529" progId="">
                  <p:embed/>
                  <p:pic>
                    <p:nvPicPr>
                      <p:cNvPr id="20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9176" y="3924301"/>
                        <a:ext cx="1190625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4829176" y="4565651"/>
          <a:ext cx="1262063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14400" imgH="393700" progId="">
                  <p:embed/>
                </p:oleObj>
              </mc:Choice>
              <mc:Fallback>
                <p:oleObj name="Equation" r:id="rId7" imgW="914400" imgH="393700" progId="">
                  <p:embed/>
                  <p:pic>
                    <p:nvPicPr>
                      <p:cNvPr id="20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9176" y="4565651"/>
                        <a:ext cx="1262063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9"/>
          <p:cNvGraphicFramePr>
            <a:graphicFrameLocks noChangeAspect="1"/>
          </p:cNvGraphicFramePr>
          <p:nvPr/>
        </p:nvGraphicFramePr>
        <p:xfrm>
          <a:off x="4829175" y="5237164"/>
          <a:ext cx="12763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14400" imgH="393700" progId="">
                  <p:embed/>
                </p:oleObj>
              </mc:Choice>
              <mc:Fallback>
                <p:oleObj name="Equation" r:id="rId9" imgW="914400" imgH="393700" progId="">
                  <p:embed/>
                  <p:pic>
                    <p:nvPicPr>
                      <p:cNvPr id="20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9175" y="5237164"/>
                        <a:ext cx="1276350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urved Right Arrow 10"/>
          <p:cNvSpPr/>
          <p:nvPr/>
        </p:nvSpPr>
        <p:spPr>
          <a:xfrm flipH="1">
            <a:off x="6121400" y="4083051"/>
            <a:ext cx="603250" cy="868363"/>
          </a:xfrm>
          <a:prstGeom prst="curved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79" name="TextBox 8"/>
          <p:cNvSpPr txBox="1">
            <a:spLocks noChangeArrowheads="1"/>
          </p:cNvSpPr>
          <p:nvPr/>
        </p:nvSpPr>
        <p:spPr bwMode="auto">
          <a:xfrm>
            <a:off x="6681789" y="4287838"/>
            <a:ext cx="2778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chemeClr val="accent2"/>
                </a:solidFill>
              </a:rPr>
              <a:t>Class width = 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518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7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Determining the Relative Frequency</a:t>
            </a:r>
          </a:p>
        </p:txBody>
      </p:sp>
      <p:sp>
        <p:nvSpPr>
          <p:cNvPr id="3079" name="Content Placeholder 2"/>
          <p:cNvSpPr>
            <a:spLocks noGrp="1"/>
          </p:cNvSpPr>
          <p:nvPr>
            <p:ph idx="1"/>
          </p:nvPr>
        </p:nvSpPr>
        <p:spPr>
          <a:xfrm>
            <a:off x="1406237" y="1856943"/>
            <a:ext cx="8229600" cy="1487487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b="1" dirty="0">
                <a:solidFill>
                  <a:srgbClr val="C00000"/>
                </a:solidFill>
              </a:rPr>
              <a:t>Relative Frequency of a class </a:t>
            </a:r>
          </a:p>
          <a:p>
            <a:pPr eaLnBrk="1" hangingPunct="1"/>
            <a:r>
              <a:rPr lang="en-US" dirty="0"/>
              <a:t>Portion or percentage of the data that falls in a particular class. </a:t>
            </a:r>
          </a:p>
          <a:p>
            <a:pPr eaLnBrk="1" hangingPunct="1">
              <a:buFont typeface="Arial" charset="0"/>
              <a:buNone/>
            </a:pPr>
            <a:endParaRPr lang="en-US" dirty="0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2743201" y="2964873"/>
          <a:ext cx="56864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27300" imgH="431800" progId="Equation.3">
                  <p:embed/>
                </p:oleObj>
              </mc:Choice>
              <mc:Fallback>
                <p:oleObj name="Equation" r:id="rId3" imgW="2527300" imgH="431800" progId="Equation.3">
                  <p:embed/>
                  <p:pic>
                    <p:nvPicPr>
                      <p:cNvPr id="30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1" y="2964873"/>
                        <a:ext cx="5686425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33775" y="4133850"/>
          <a:ext cx="4752976" cy="20161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Class</a:t>
                      </a: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Frequency,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i="1" baseline="0" dirty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sz="1800" i="1" dirty="0">
                        <a:solidFill>
                          <a:schemeClr val="bg1"/>
                        </a:solidFill>
                      </a:endParaRP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solidFill>
                            <a:schemeClr val="bg1"/>
                          </a:solidFill>
                        </a:rPr>
                        <a:t>Relative Frequency</a:t>
                      </a: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4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 – 18</a:t>
                      </a: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6</a:t>
                      </a: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4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19 – 30</a:t>
                      </a: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10</a:t>
                      </a: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4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31 – 42</a:t>
                      </a: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13</a:t>
                      </a: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6910388" y="4492625"/>
          <a:ext cx="8826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34725" imgH="393529" progId="">
                  <p:embed/>
                </p:oleObj>
              </mc:Choice>
              <mc:Fallback>
                <p:oleObj name="Equation" r:id="rId5" imgW="634725" imgH="393529" progId="">
                  <p:embed/>
                  <p:pic>
                    <p:nvPicPr>
                      <p:cNvPr id="307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0388" y="4492625"/>
                        <a:ext cx="88265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6924675" y="5059363"/>
          <a:ext cx="89058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34725" imgH="393529" progId="">
                  <p:embed/>
                </p:oleObj>
              </mc:Choice>
              <mc:Fallback>
                <p:oleObj name="Equation" r:id="rId7" imgW="634725" imgH="393529" progId="">
                  <p:embed/>
                  <p:pic>
                    <p:nvPicPr>
                      <p:cNvPr id="307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5059363"/>
                        <a:ext cx="890588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7"/>
          <p:cNvGraphicFramePr>
            <a:graphicFrameLocks noChangeAspect="1"/>
          </p:cNvGraphicFramePr>
          <p:nvPr/>
        </p:nvGraphicFramePr>
        <p:xfrm>
          <a:off x="6943725" y="5629275"/>
          <a:ext cx="85248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34725" imgH="393529" progId="">
                  <p:embed/>
                </p:oleObj>
              </mc:Choice>
              <mc:Fallback>
                <p:oleObj name="Equation" r:id="rId9" imgW="634725" imgH="393529" progId="">
                  <p:embed/>
                  <p:pic>
                    <p:nvPicPr>
                      <p:cNvPr id="307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3725" y="5629275"/>
                        <a:ext cx="852488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0355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Determining the Cumulative Frequency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1433512" y="1728788"/>
            <a:ext cx="8229600" cy="13858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n-US" sz="3000" b="1" dirty="0">
                <a:solidFill>
                  <a:srgbClr val="C00000"/>
                </a:solidFill>
              </a:rPr>
              <a:t>Cumulative frequency of a class</a:t>
            </a:r>
          </a:p>
          <a:p>
            <a:pPr eaLnBrk="1" hangingPunct="1"/>
            <a:r>
              <a:rPr lang="en-US" sz="3000" dirty="0"/>
              <a:t>The sum of the frequency for that class and all previous classes.</a:t>
            </a:r>
          </a:p>
          <a:p>
            <a:pPr lvl="2" eaLnBrk="1" hangingPunct="1"/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40089" y="3170238"/>
          <a:ext cx="5475287" cy="20161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Class</a:t>
                      </a: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Frequency, </a:t>
                      </a:r>
                      <a:r>
                        <a:rPr lang="en-US" sz="1800" i="1" baseline="0" dirty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sz="1800" i="1" dirty="0">
                        <a:solidFill>
                          <a:schemeClr val="bg1"/>
                        </a:solidFill>
                      </a:endParaRP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solidFill>
                            <a:schemeClr val="bg1"/>
                          </a:solidFill>
                        </a:rPr>
                        <a:t>Cumulative frequency</a:t>
                      </a: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4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 – 18</a:t>
                      </a: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6</a:t>
                      </a: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4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19 – 30</a:t>
                      </a: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10</a:t>
                      </a: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4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31 – 42</a:t>
                      </a: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13</a:t>
                      </a: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10800000" flipV="1">
            <a:off x="5591175" y="3867150"/>
            <a:ext cx="1866900" cy="47625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29201" y="4162425"/>
            <a:ext cx="3905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dirty="0">
                <a:solidFill>
                  <a:schemeClr val="accent2"/>
                </a:solidFill>
              </a:rPr>
              <a:t>+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610225" y="4367213"/>
            <a:ext cx="1779588" cy="476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548313" y="4427538"/>
            <a:ext cx="1866900" cy="47625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16501" y="4722813"/>
            <a:ext cx="3905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dirty="0">
                <a:solidFill>
                  <a:schemeClr val="accent2"/>
                </a:solidFill>
              </a:rPr>
              <a:t>+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567364" y="4908551"/>
            <a:ext cx="1779587" cy="4763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372350" y="3638550"/>
            <a:ext cx="381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34250" y="4200525"/>
            <a:ext cx="457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dirty="0">
                <a:solidFill>
                  <a:schemeClr val="accent2"/>
                </a:solidFill>
              </a:rPr>
              <a:t>16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34250" y="4733925"/>
            <a:ext cx="457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dirty="0">
                <a:solidFill>
                  <a:schemeClr val="accent2"/>
                </a:solidFill>
              </a:rPr>
              <a:t>29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554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3" grpId="0"/>
      <p:bldP spid="24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Expanded Frequency Distribution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667001" y="2009670"/>
          <a:ext cx="7651751" cy="32354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6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8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5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9954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Class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Frequency,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i="1" baseline="0" dirty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sz="1800" i="1" dirty="0">
                        <a:solidFill>
                          <a:schemeClr val="bg1"/>
                        </a:solidFill>
                      </a:endParaRP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800" i="0" dirty="0">
                          <a:solidFill>
                            <a:schemeClr val="bg1"/>
                          </a:solidFill>
                        </a:rPr>
                        <a:t>Midpoint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solidFill>
                            <a:schemeClr val="bg1"/>
                          </a:solidFill>
                        </a:rPr>
                        <a:t>Relative</a:t>
                      </a:r>
                    </a:p>
                    <a:p>
                      <a:pPr algn="ctr"/>
                      <a:r>
                        <a:rPr lang="en-US" sz="1800" i="0" dirty="0">
                          <a:solidFill>
                            <a:schemeClr val="bg1"/>
                          </a:solidFill>
                        </a:rPr>
                        <a:t>frequency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solidFill>
                            <a:schemeClr val="bg1"/>
                          </a:solidFill>
                        </a:rPr>
                        <a:t>Cumulative frequency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 7 – 18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6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latin typeface="+mn-lt"/>
                        </a:rPr>
                        <a:t>12.5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latin typeface="+mn-lt"/>
                        </a:rPr>
                        <a:t>0.12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latin typeface="+mn-lt"/>
                        </a:rPr>
                        <a:t>6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19 – 30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10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latin typeface="+mn-lt"/>
                        </a:rPr>
                        <a:t>24.5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latin typeface="+mn-lt"/>
                        </a:rPr>
                        <a:t>0.20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latin typeface="+mn-lt"/>
                        </a:rPr>
                        <a:t>16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31 – 42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13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latin typeface="+mn-lt"/>
                        </a:rPr>
                        <a:t>36.5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latin typeface="+mn-lt"/>
                        </a:rPr>
                        <a:t>0.26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latin typeface="+mn-lt"/>
                        </a:rPr>
                        <a:t>29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43 – 54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8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latin typeface="+mn-lt"/>
                        </a:rPr>
                        <a:t>48.5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latin typeface="+mn-lt"/>
                        </a:rPr>
                        <a:t>0.16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latin typeface="+mn-lt"/>
                        </a:rPr>
                        <a:t>37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55 – 66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5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latin typeface="+mn-lt"/>
                        </a:rPr>
                        <a:t>60.5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latin typeface="+mn-lt"/>
                        </a:rPr>
                        <a:t>0.10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latin typeface="+mn-lt"/>
                        </a:rPr>
                        <a:t>42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67 – 78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6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latin typeface="+mn-lt"/>
                        </a:rPr>
                        <a:t>72.5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latin typeface="+mn-lt"/>
                        </a:rPr>
                        <a:t>0.12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latin typeface="+mn-lt"/>
                        </a:rPr>
                        <a:t>48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79 – 90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2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latin typeface="+mn-lt"/>
                        </a:rPr>
                        <a:t>84.5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latin typeface="+mn-lt"/>
                        </a:rPr>
                        <a:t>0.04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>
                          <a:latin typeface="+mn-lt"/>
                        </a:rPr>
                        <a:t>50</a:t>
                      </a:r>
                    </a:p>
                  </a:txBody>
                  <a:tcPr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152" name="TextBox 19"/>
          <p:cNvSpPr txBox="1">
            <a:spLocks noChangeArrowheads="1"/>
          </p:cNvSpPr>
          <p:nvPr/>
        </p:nvSpPr>
        <p:spPr bwMode="auto">
          <a:xfrm>
            <a:off x="4038601" y="5439352"/>
            <a:ext cx="1303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l-GR" sz="2000" dirty="0">
                <a:cs typeface="Times New Roman" pitchFamily="18" charset="0"/>
              </a:rPr>
              <a:t>Σ</a:t>
            </a:r>
            <a:r>
              <a:rPr lang="en-US" sz="2000" i="1" dirty="0">
                <a:cs typeface="Times New Roman" pitchFamily="18" charset="0"/>
              </a:rPr>
              <a:t>f</a:t>
            </a:r>
            <a:r>
              <a:rPr lang="en-US" sz="2000" dirty="0">
                <a:cs typeface="Times New Roman" pitchFamily="18" charset="0"/>
              </a:rPr>
              <a:t> = 50</a:t>
            </a:r>
            <a:endParaRPr lang="en-US" sz="20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239001" y="5334577"/>
          <a:ext cx="7858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780" imgH="393529" progId="Equation.3">
                  <p:embed/>
                </p:oleObj>
              </mc:Choice>
              <mc:Fallback>
                <p:oleObj name="Equation" r:id="rId2" imgW="507780" imgH="393529" progId="Equation.3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1" y="5334577"/>
                        <a:ext cx="7858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606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216033" y="1356009"/>
            <a:ext cx="10153406" cy="368137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Outlines</a:t>
            </a:r>
          </a:p>
        </p:txBody>
      </p:sp>
      <p:sp>
        <p:nvSpPr>
          <p:cNvPr id="4" name="Oval 6"/>
          <p:cNvSpPr/>
          <p:nvPr/>
        </p:nvSpPr>
        <p:spPr>
          <a:xfrm>
            <a:off x="1315445" y="3405100"/>
            <a:ext cx="232760" cy="27729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1707330" y="2562307"/>
            <a:ext cx="10058400" cy="14507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800" b="0" i="0" u="none" strike="noStrike" kern="0" cap="none" spc="-50" baseline="0" dirty="0">
                <a:solidFill>
                  <a:srgbClr val="404040"/>
                </a:solidFill>
                <a:uFillTx/>
                <a:latin typeface="Calibri Light"/>
              </a:rPr>
              <a:t>Frequency distribution </a:t>
            </a:r>
            <a:endParaRPr lang="en-GB" sz="4800" b="0" i="0" u="none" strike="noStrike" kern="1200" cap="none" spc="-50" baseline="0" dirty="0">
              <a:solidFill>
                <a:srgbClr val="404040"/>
              </a:solidFill>
              <a:uFillTx/>
              <a:latin typeface="Calibri Light"/>
            </a:endParaRPr>
          </a:p>
        </p:txBody>
      </p:sp>
      <p:sp>
        <p:nvSpPr>
          <p:cNvPr id="9" name="Oval 5"/>
          <p:cNvSpPr/>
          <p:nvPr/>
        </p:nvSpPr>
        <p:spPr>
          <a:xfrm>
            <a:off x="1354683" y="2320171"/>
            <a:ext cx="232760" cy="27729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Title 1"/>
          <p:cNvSpPr txBox="1"/>
          <p:nvPr/>
        </p:nvSpPr>
        <p:spPr>
          <a:xfrm>
            <a:off x="1746568" y="1394176"/>
            <a:ext cx="10058400" cy="14507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800" b="0" i="0" u="none" strike="noStrike" kern="0" cap="none" spc="-50" baseline="0" dirty="0">
                <a:solidFill>
                  <a:srgbClr val="404040"/>
                </a:solidFill>
                <a:uFillTx/>
                <a:latin typeface="Calibri Light"/>
              </a:rPr>
              <a:t>Descriptive statistics </a:t>
            </a:r>
            <a:endParaRPr lang="en-GB" sz="4800" b="0" i="0" u="none" strike="noStrike" kern="0" cap="none" spc="-50" baseline="0" dirty="0">
              <a:solidFill>
                <a:srgbClr val="404040"/>
              </a:solidFill>
              <a:uFillTx/>
              <a:latin typeface="Calibri Light"/>
            </a:endParaRPr>
          </a:p>
        </p:txBody>
      </p:sp>
      <p:sp>
        <p:nvSpPr>
          <p:cNvPr id="11" name="Oval 6">
            <a:extLst>
              <a:ext uri="{FF2B5EF4-FFF2-40B4-BE49-F238E27FC236}">
                <a16:creationId xmlns:a16="http://schemas.microsoft.com/office/drawing/2014/main" id="{3FD2F8A3-12D8-4797-A192-82366A52BE79}"/>
              </a:ext>
            </a:extLst>
          </p:cNvPr>
          <p:cNvSpPr/>
          <p:nvPr/>
        </p:nvSpPr>
        <p:spPr>
          <a:xfrm>
            <a:off x="1337852" y="4351383"/>
            <a:ext cx="232760" cy="27729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D0E98C-5BF5-44B9-8E22-C8264DAEAD72}"/>
              </a:ext>
            </a:extLst>
          </p:cNvPr>
          <p:cNvSpPr txBox="1"/>
          <p:nvPr/>
        </p:nvSpPr>
        <p:spPr>
          <a:xfrm>
            <a:off x="1707330" y="4074529"/>
            <a:ext cx="77287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4800" kern="0" spc="-50" dirty="0">
                <a:solidFill>
                  <a:srgbClr val="404040"/>
                </a:solidFill>
                <a:latin typeface="Calibri Light"/>
              </a:rPr>
              <a:t>Histogram and other graphs </a:t>
            </a:r>
            <a:endParaRPr lang="en-GB" sz="4800" kern="0" spc="-50" dirty="0">
              <a:solidFill>
                <a:srgbClr val="404040"/>
              </a:solidFill>
              <a:latin typeface="Calibri Ligh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 Boundaries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1302327" y="1729643"/>
            <a:ext cx="8229600" cy="1500188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b="1" dirty="0">
                <a:solidFill>
                  <a:srgbClr val="C00000"/>
                </a:solidFill>
              </a:rPr>
              <a:t>Class boundaries</a:t>
            </a:r>
          </a:p>
          <a:p>
            <a:pPr eaLnBrk="1" hangingPunct="1"/>
            <a:r>
              <a:rPr lang="en-US" dirty="0"/>
              <a:t>The numbers that separate classes without forming gaps between them.</a:t>
            </a:r>
          </a:p>
          <a:p>
            <a:pPr eaLnBrk="1" hangingPunct="1">
              <a:buFont typeface="Arial" charset="0"/>
              <a:buNone/>
            </a:pP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163312"/>
              </p:ext>
            </p:extLst>
          </p:nvPr>
        </p:nvGraphicFramePr>
        <p:xfrm>
          <a:off x="7597052" y="2874317"/>
          <a:ext cx="3759200" cy="188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6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8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3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080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Class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Class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Boundaries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Frequency,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i="1" baseline="0" dirty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sz="2000" i="1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 7 – </a:t>
                      </a:r>
                      <a:r>
                        <a:rPr lang="en-US" sz="2000" dirty="0">
                          <a:solidFill>
                            <a:schemeClr val="accent2"/>
                          </a:solidFill>
                        </a:rPr>
                        <a:t>18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accent2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6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accent2"/>
                          </a:solidFill>
                        </a:rPr>
                        <a:t>19</a:t>
                      </a:r>
                      <a:r>
                        <a:rPr lang="en-US" sz="2000" dirty="0"/>
                        <a:t> – 30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10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31 – 42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13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74803" y="2791691"/>
            <a:ext cx="430847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8925" indent="-288925">
              <a:spcBef>
                <a:spcPct val="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/>
              <a:t>The distance from the upper limit of the first class to the lower limit of the second class is 19 – 18 = 1.</a:t>
            </a:r>
          </a:p>
          <a:p>
            <a:pPr marL="288925" indent="-288925">
              <a:spcBef>
                <a:spcPct val="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/>
              <a:t> Half this distance is 0.5.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74803" y="5119255"/>
            <a:ext cx="74676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>
              <a:spcBef>
                <a:spcPct val="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/>
              <a:t>First class lower boundary = </a:t>
            </a:r>
            <a:r>
              <a:rPr lang="en-US" sz="2400" dirty="0">
                <a:solidFill>
                  <a:schemeClr val="accent2"/>
                </a:solidFill>
              </a:rPr>
              <a:t>7 – 0.5 = 6.5</a:t>
            </a:r>
          </a:p>
          <a:p>
            <a:pPr marL="228600" indent="-228600">
              <a:spcBef>
                <a:spcPct val="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/>
              <a:t>First class upper boundary = </a:t>
            </a:r>
            <a:r>
              <a:rPr lang="en-US" sz="2400" dirty="0">
                <a:solidFill>
                  <a:schemeClr val="accent2"/>
                </a:solidFill>
              </a:rPr>
              <a:t>18 + 0.5 = 18.5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48427" y="3596844"/>
            <a:ext cx="120967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rgbClr val="AE0337"/>
                </a:solidFill>
                <a:latin typeface="Times New Roman"/>
              </a:rPr>
              <a:t>6.5 – 18.5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631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Class Boundaries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408567"/>
              </p:ext>
            </p:extLst>
          </p:nvPr>
        </p:nvGraphicFramePr>
        <p:xfrm>
          <a:off x="3523773" y="2141220"/>
          <a:ext cx="5205413" cy="4023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1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2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0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Class</a:t>
                      </a: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Class boundaries</a:t>
                      </a: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Frequency,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i="1" baseline="0" dirty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sz="2400" i="1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  7 – 18</a:t>
                      </a: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/>
                          </a:solidFill>
                        </a:rPr>
                        <a:t>  6.5 – 18.5</a:t>
                      </a: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6</a:t>
                      </a: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19 – 30</a:t>
                      </a: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/>
                          </a:solidFill>
                        </a:rPr>
                        <a:t>18.5 –</a:t>
                      </a:r>
                      <a:r>
                        <a:rPr lang="en-US" sz="2400" baseline="0" dirty="0">
                          <a:solidFill>
                            <a:schemeClr val="accent2"/>
                          </a:solidFill>
                        </a:rPr>
                        <a:t> 30.5</a:t>
                      </a:r>
                      <a:endParaRPr lang="en-US" sz="2400" dirty="0">
                        <a:solidFill>
                          <a:schemeClr val="accent2"/>
                        </a:solidFill>
                      </a:endParaRP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10</a:t>
                      </a: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 – 42</a:t>
                      </a: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/>
                          </a:solidFill>
                        </a:rPr>
                        <a:t>30.5 – 42.5</a:t>
                      </a: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13</a:t>
                      </a: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43 – 54</a:t>
                      </a: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/>
                          </a:solidFill>
                        </a:rPr>
                        <a:t>42.5</a:t>
                      </a:r>
                      <a:r>
                        <a:rPr lang="en-US" sz="2400" baseline="0" dirty="0">
                          <a:solidFill>
                            <a:schemeClr val="accent2"/>
                          </a:solidFill>
                        </a:rPr>
                        <a:t> – 54.5</a:t>
                      </a:r>
                      <a:endParaRPr lang="en-US" sz="2400" dirty="0">
                        <a:solidFill>
                          <a:schemeClr val="accent2"/>
                        </a:solidFill>
                      </a:endParaRP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8</a:t>
                      </a: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55 – 66</a:t>
                      </a: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/>
                          </a:solidFill>
                        </a:rPr>
                        <a:t>54.5</a:t>
                      </a:r>
                      <a:r>
                        <a:rPr lang="en-US" sz="2400" baseline="0" dirty="0">
                          <a:solidFill>
                            <a:schemeClr val="accent2"/>
                          </a:solidFill>
                        </a:rPr>
                        <a:t> – 66.5</a:t>
                      </a:r>
                      <a:endParaRPr lang="en-US" sz="2400" dirty="0">
                        <a:solidFill>
                          <a:schemeClr val="accent2"/>
                        </a:solidFill>
                      </a:endParaRP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5</a:t>
                      </a: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67 – 78</a:t>
                      </a: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/>
                          </a:solidFill>
                        </a:rPr>
                        <a:t>66.5 – 78.5</a:t>
                      </a: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6</a:t>
                      </a: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79 – 90</a:t>
                      </a: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/>
                          </a:solidFill>
                        </a:rPr>
                        <a:t>78.5 – 90.5</a:t>
                      </a: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2</a:t>
                      </a:r>
                    </a:p>
                  </a:txBody>
                  <a:tcPr marL="91432" marR="91432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76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568" y="554182"/>
            <a:ext cx="795528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Frequency Distributions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238" y="1828799"/>
            <a:ext cx="10280072" cy="4800600"/>
          </a:xfrm>
        </p:spPr>
        <p:txBody>
          <a:bodyPr/>
          <a:lstStyle/>
          <a:p>
            <a:pPr algn="just"/>
            <a:r>
              <a:rPr lang="en-US" dirty="0"/>
              <a:t>After the data have been collected, the main tasks a statistician must accomplish are the organization and presentation of the data. The organization must be done in a meaningful way and the presentation should be such that an interested reader of the study can understand the data distribution.</a:t>
            </a:r>
          </a:p>
          <a:p>
            <a:r>
              <a:rPr lang="en-US" dirty="0"/>
              <a:t>All the data values obtained are divided into </a:t>
            </a:r>
            <a:r>
              <a:rPr lang="en-US" b="1" dirty="0">
                <a:solidFill>
                  <a:srgbClr val="C00000"/>
                </a:solidFill>
              </a:rPr>
              <a:t>classes</a:t>
            </a:r>
            <a:r>
              <a:rPr lang="en-US" dirty="0"/>
              <a:t> that must satisfy the following conditions: 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1- there is usually between 5 and 20 classes;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2- the classes must be mutually exclusive;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3- the classes must be exhaustive;</a:t>
            </a:r>
          </a:p>
          <a:p>
            <a:pPr marL="0" indent="0">
              <a:buNone/>
            </a:pPr>
            <a:r>
              <a:rPr lang="en-US" dirty="0"/>
              <a:t> The </a:t>
            </a:r>
            <a:r>
              <a:rPr lang="en-US" b="1" dirty="0">
                <a:solidFill>
                  <a:srgbClr val="C00000"/>
                </a:solidFill>
              </a:rPr>
              <a:t>frequency</a:t>
            </a:r>
            <a:r>
              <a:rPr lang="en-US" dirty="0"/>
              <a:t> is the number of values in a specific class.</a:t>
            </a:r>
          </a:p>
          <a:p>
            <a:pPr marL="0" indent="0">
              <a:buNone/>
            </a:pPr>
            <a:r>
              <a:rPr lang="en-US" dirty="0"/>
              <a:t> A </a:t>
            </a:r>
            <a:r>
              <a:rPr lang="en-US" b="1" dirty="0">
                <a:solidFill>
                  <a:srgbClr val="C00000"/>
                </a:solidFill>
              </a:rPr>
              <a:t>frequency distribution </a:t>
            </a:r>
            <a:r>
              <a:rPr lang="en-US" dirty="0"/>
              <a:t>is the organization of raw data in table form, using classes and frequencies.  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579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760" y="579438"/>
            <a:ext cx="7943088" cy="1143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The Types of Frequency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658" y="1919359"/>
            <a:ext cx="10128915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dirty="0"/>
              <a:t>The types of frequency distributions that are used the most are</a:t>
            </a:r>
          </a:p>
          <a:p>
            <a:pPr marL="82296" indent="0">
              <a:buNone/>
            </a:pPr>
            <a:r>
              <a:rPr lang="en-US" sz="2800" b="1" dirty="0"/>
              <a:t>1-  The </a:t>
            </a:r>
            <a:r>
              <a:rPr lang="en-US" sz="2800" b="1" dirty="0">
                <a:solidFill>
                  <a:srgbClr val="C00000"/>
                </a:solidFill>
              </a:rPr>
              <a:t>categorical</a:t>
            </a:r>
            <a:r>
              <a:rPr lang="en-US" sz="2800" b="1" dirty="0"/>
              <a:t> frequency distribution</a:t>
            </a:r>
          </a:p>
          <a:p>
            <a:pPr marL="82296" indent="0" algn="just">
              <a:buNone/>
            </a:pPr>
            <a:r>
              <a:rPr lang="en-US" sz="2800" dirty="0"/>
              <a:t>is used  for data that can be placed in specific  categories or represent values of a qualitative variable.</a:t>
            </a:r>
            <a:endParaRPr lang="en-US" sz="2800" b="1" dirty="0"/>
          </a:p>
          <a:p>
            <a:pPr marL="82296" indent="0">
              <a:buNone/>
            </a:pPr>
            <a:r>
              <a:rPr lang="en-US" sz="2800" b="1" dirty="0"/>
              <a:t>2-  The </a:t>
            </a:r>
            <a:r>
              <a:rPr lang="en-US" sz="2800" b="1" dirty="0">
                <a:solidFill>
                  <a:srgbClr val="C00000"/>
                </a:solidFill>
              </a:rPr>
              <a:t>grouped</a:t>
            </a:r>
            <a:r>
              <a:rPr lang="en-US" sz="2800" b="1" dirty="0"/>
              <a:t> frequency distribution  </a:t>
            </a:r>
          </a:p>
          <a:p>
            <a:pPr marL="82296" indent="0" algn="just">
              <a:buNone/>
            </a:pPr>
            <a:r>
              <a:rPr lang="en-US" sz="2800" dirty="0"/>
              <a:t>is used when the data are numerical and their range is large, the data must be grouped into classes that are more than one unit in length.</a:t>
            </a:r>
          </a:p>
          <a:p>
            <a:pPr marL="82296" indent="0">
              <a:buNone/>
            </a:pP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627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061" y="1905000"/>
            <a:ext cx="9770723" cy="48768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b="1" dirty="0">
                <a:solidFill>
                  <a:srgbClr val="C00000"/>
                </a:solidFill>
              </a:rPr>
              <a:t>Example</a:t>
            </a:r>
            <a:r>
              <a:rPr lang="en-US" dirty="0"/>
              <a:t>: Construct a frequency distribution for the data below.</a:t>
            </a:r>
          </a:p>
          <a:p>
            <a:pPr marL="82296" indent="0" algn="ctr">
              <a:buNone/>
            </a:pPr>
            <a:r>
              <a:rPr lang="pt-PT" dirty="0"/>
              <a:t>     </a:t>
            </a:r>
            <a:r>
              <a:rPr lang="pt-PT" b="1" dirty="0">
                <a:solidFill>
                  <a:srgbClr val="0070C0"/>
                </a:solidFill>
              </a:rPr>
              <a:t>A	   B	    B	    AB	   O	</a:t>
            </a:r>
            <a:endParaRPr lang="en-US" b="1" dirty="0">
              <a:solidFill>
                <a:srgbClr val="0070C0"/>
              </a:solidFill>
            </a:endParaRPr>
          </a:p>
          <a:p>
            <a:pPr marL="82296" indent="0" algn="ctr">
              <a:buNone/>
            </a:pPr>
            <a:r>
              <a:rPr lang="pt-PT" b="1" dirty="0">
                <a:solidFill>
                  <a:srgbClr val="0070C0"/>
                </a:solidFill>
              </a:rPr>
              <a:t> </a:t>
            </a:r>
            <a:endParaRPr lang="en-US" b="1" dirty="0">
              <a:solidFill>
                <a:srgbClr val="0070C0"/>
              </a:solidFill>
            </a:endParaRPr>
          </a:p>
          <a:p>
            <a:pPr marL="82296" indent="0" algn="ctr">
              <a:buNone/>
            </a:pPr>
            <a:r>
              <a:rPr lang="pt-PT" b="1" dirty="0">
                <a:solidFill>
                  <a:srgbClr val="0070C0"/>
                </a:solidFill>
              </a:rPr>
              <a:t>    O	   O	    B	    AB	    B	</a:t>
            </a:r>
            <a:endParaRPr lang="en-US" b="1" dirty="0">
              <a:solidFill>
                <a:srgbClr val="0070C0"/>
              </a:solidFill>
            </a:endParaRPr>
          </a:p>
          <a:p>
            <a:pPr marL="82296" indent="0" algn="ctr">
              <a:buNone/>
            </a:pPr>
            <a:r>
              <a:rPr lang="pt-PT" b="1" dirty="0">
                <a:solidFill>
                  <a:srgbClr val="0070C0"/>
                </a:solidFill>
              </a:rPr>
              <a:t> </a:t>
            </a:r>
            <a:endParaRPr lang="en-US" b="1" dirty="0">
              <a:solidFill>
                <a:srgbClr val="0070C0"/>
              </a:solidFill>
            </a:endParaRPr>
          </a:p>
          <a:p>
            <a:pPr marL="82296" indent="0" algn="ctr">
              <a:buNone/>
            </a:pPr>
            <a:r>
              <a:rPr lang="pt-PT" b="1" dirty="0">
                <a:solidFill>
                  <a:srgbClr val="0070C0"/>
                </a:solidFill>
              </a:rPr>
              <a:t>     B	    B	    O	     A	    O	</a:t>
            </a:r>
            <a:endParaRPr lang="en-US" b="1" dirty="0">
              <a:solidFill>
                <a:srgbClr val="0070C0"/>
              </a:solidFill>
            </a:endParaRPr>
          </a:p>
          <a:p>
            <a:pPr marL="82296" indent="0" algn="ctr">
              <a:buNone/>
            </a:pPr>
            <a:r>
              <a:rPr lang="pt-PT" b="1" dirty="0">
                <a:solidFill>
                  <a:srgbClr val="0070C0"/>
                </a:solidFill>
              </a:rPr>
              <a:t> </a:t>
            </a:r>
            <a:endParaRPr lang="en-US" b="1" dirty="0">
              <a:solidFill>
                <a:srgbClr val="0070C0"/>
              </a:solidFill>
            </a:endParaRPr>
          </a:p>
          <a:p>
            <a:pPr marL="82296" indent="0" algn="ctr">
              <a:buNone/>
            </a:pPr>
            <a:r>
              <a:rPr lang="pt-PT" b="1" dirty="0">
                <a:solidFill>
                  <a:srgbClr val="0070C0"/>
                </a:solidFill>
              </a:rPr>
              <a:t>  A	  O	  O	  O	 AB</a:t>
            </a:r>
          </a:p>
          <a:p>
            <a:pPr marL="82296" indent="0" algn="ctr">
              <a:buNone/>
            </a:pPr>
            <a:endParaRPr lang="pt-PT" b="1" dirty="0">
              <a:solidFill>
                <a:srgbClr val="0070C0"/>
              </a:solidFill>
            </a:endParaRPr>
          </a:p>
          <a:p>
            <a:pPr marL="82296" indent="0" algn="ctr">
              <a:buNone/>
            </a:pPr>
            <a:r>
              <a:rPr lang="pt-PT" b="1" dirty="0">
                <a:solidFill>
                  <a:srgbClr val="0070C0"/>
                </a:solidFill>
              </a:rPr>
              <a:t>AB   	A	O	 B	A    </a:t>
            </a:r>
            <a:endParaRPr lang="en-US" b="1" dirty="0">
              <a:solidFill>
                <a:srgbClr val="0070C0"/>
              </a:solidFill>
            </a:endParaRPr>
          </a:p>
          <a:p>
            <a:pPr marL="82296" indent="0" algn="ctr">
              <a:buNone/>
            </a:pPr>
            <a:r>
              <a:rPr lang="pt-PT" b="1" dirty="0">
                <a:solidFill>
                  <a:srgbClr val="0070C0"/>
                </a:solidFill>
              </a:rPr>
              <a:t> 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C7E2595-5CF5-4780-8FBD-8894EB83BF93}"/>
              </a:ext>
            </a:extLst>
          </p:cNvPr>
          <p:cNvSpPr txBox="1">
            <a:spLocks/>
          </p:cNvSpPr>
          <p:nvPr/>
        </p:nvSpPr>
        <p:spPr>
          <a:xfrm>
            <a:off x="1097280" y="286600"/>
            <a:ext cx="10058400" cy="1450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800" b="0" i="0" u="none" strike="noStrike" kern="1200" cap="none" spc="-50" baseline="0">
                <a:solidFill>
                  <a:srgbClr val="404040"/>
                </a:solidFill>
                <a:uFillTx/>
                <a:latin typeface="Calibri Light"/>
              </a:defRPr>
            </a:lvl1pPr>
          </a:lstStyle>
          <a:p>
            <a:r>
              <a:rPr lang="en-GB" dirty="0"/>
              <a:t>Constructing a 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categorical  </a:t>
            </a:r>
            <a:r>
              <a:rPr lang="en-GB" dirty="0"/>
              <a:t>Frequency Distribution</a:t>
            </a:r>
          </a:p>
        </p:txBody>
      </p:sp>
    </p:spTree>
    <p:extLst>
      <p:ext uri="{BB962C8B-B14F-4D97-AF65-F5344CB8AC3E}">
        <p14:creationId xmlns:p14="http://schemas.microsoft.com/office/powerpoint/2010/main" val="1344761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64698365"/>
              </p:ext>
            </p:extLst>
          </p:nvPr>
        </p:nvGraphicFramePr>
        <p:xfrm>
          <a:off x="643467" y="880771"/>
          <a:ext cx="10905067" cy="5096459"/>
        </p:xfrm>
        <a:graphic>
          <a:graphicData uri="http://schemas.openxmlformats.org/drawingml/2006/table">
            <a:tbl>
              <a:tblPr firstRow="1" bandRow="1">
                <a:noFill/>
                <a:tableStyleId>{21E4AEA4-8DFA-4A89-87EB-49C32662AFE0}</a:tableStyleId>
              </a:tblPr>
              <a:tblGrid>
                <a:gridCol w="1864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4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4424">
                <a:tc>
                  <a:txBody>
                    <a:bodyPr/>
                    <a:lstStyle/>
                    <a:p>
                      <a:pPr algn="ctr"/>
                      <a:r>
                        <a:rPr kumimoji="0" lang="en-US" sz="3500" b="0" kern="1200" cap="none" spc="6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</a:t>
                      </a:r>
                      <a:endParaRPr lang="en-US" sz="3500" b="0" cap="none" spc="60">
                        <a:solidFill>
                          <a:schemeClr val="bg1"/>
                        </a:solidFill>
                      </a:endParaRPr>
                    </a:p>
                  </a:txBody>
                  <a:tcPr marL="198049" marR="198049" marT="198049" marB="9902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500" b="0" kern="1200" cap="none" spc="6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Frequency (</a:t>
                      </a:r>
                      <a:r>
                        <a:rPr kumimoji="0" lang="en-US" sz="3500" b="0" i="1" kern="1200" cap="none" spc="6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kumimoji="0" lang="en-US" sz="3500" b="0" kern="1200" cap="none" spc="6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	</a:t>
                      </a:r>
                      <a:endParaRPr lang="en-US" sz="3500" b="0" cap="none" spc="60">
                        <a:solidFill>
                          <a:schemeClr val="bg1"/>
                        </a:solidFill>
                      </a:endParaRPr>
                    </a:p>
                  </a:txBody>
                  <a:tcPr marL="198049" marR="198049" marT="198049" marB="9902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500" b="0" kern="1200" cap="none" spc="6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</a:t>
                      </a:r>
                      <a:endParaRPr lang="en-US" sz="3500" b="0" cap="none" spc="60">
                        <a:solidFill>
                          <a:schemeClr val="bg1"/>
                        </a:solidFill>
                      </a:endParaRPr>
                    </a:p>
                  </a:txBody>
                  <a:tcPr marL="198049" marR="198049" marT="198049" marB="9902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407">
                <a:tc>
                  <a:txBody>
                    <a:bodyPr/>
                    <a:lstStyle/>
                    <a:p>
                      <a:pPr algn="ctr"/>
                      <a:r>
                        <a:rPr lang="en-US" sz="3000" cap="none" spc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198049" marR="198049" marT="198049" marB="990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cap="none" spc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98049" marR="198049" marT="198049" marB="990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cap="none" spc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98049" marR="198049" marT="198049" marB="990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407">
                <a:tc>
                  <a:txBody>
                    <a:bodyPr/>
                    <a:lstStyle/>
                    <a:p>
                      <a:pPr algn="ctr"/>
                      <a:r>
                        <a:rPr lang="en-US" sz="3000" cap="none" spc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198049" marR="198049" marT="198049" marB="990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cap="none" spc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98049" marR="198049" marT="198049" marB="990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cap="none" spc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98049" marR="198049" marT="198049" marB="990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407">
                <a:tc>
                  <a:txBody>
                    <a:bodyPr/>
                    <a:lstStyle/>
                    <a:p>
                      <a:pPr algn="ctr"/>
                      <a:r>
                        <a:rPr lang="en-US" sz="3000" cap="none" spc="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marL="198049" marR="198049" marT="198049" marB="990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cap="none" spc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98049" marR="198049" marT="198049" marB="990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cap="none" spc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98049" marR="198049" marT="198049" marB="990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407">
                <a:tc>
                  <a:txBody>
                    <a:bodyPr/>
                    <a:lstStyle/>
                    <a:p>
                      <a:pPr algn="ctr"/>
                      <a:r>
                        <a:rPr lang="en-US" sz="3000" cap="none" spc="0">
                          <a:solidFill>
                            <a:schemeClr val="tx1"/>
                          </a:solidFill>
                        </a:rPr>
                        <a:t>AB</a:t>
                      </a:r>
                    </a:p>
                  </a:txBody>
                  <a:tcPr marL="198049" marR="198049" marT="198049" marB="990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cap="none" spc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98049" marR="198049" marT="198049" marB="990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cap="none" spc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98049" marR="198049" marT="198049" marB="990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8407">
                <a:tc>
                  <a:txBody>
                    <a:bodyPr/>
                    <a:lstStyle/>
                    <a:p>
                      <a:pPr algn="ctr"/>
                      <a:endParaRPr lang="en-US" sz="30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98049" marR="198049" marT="198049" marB="990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0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 of Frequency (</a:t>
                      </a:r>
                      <a:r>
                        <a:rPr kumimoji="0" lang="en-US" sz="3000" i="1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en-US" sz="30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= 25</a:t>
                      </a:r>
                      <a:endParaRPr lang="en-US" sz="30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98049" marR="198049" marT="198049" marB="990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0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percent= 100</a:t>
                      </a:r>
                      <a:endParaRPr lang="en-US" sz="30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98049" marR="198049" marT="198049" marB="990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002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094" y="2057400"/>
            <a:ext cx="10056996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dirty="0"/>
              <a:t>In this case we have additional conditions for the classes:  </a:t>
            </a:r>
          </a:p>
          <a:p>
            <a:pPr marL="82296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1- The classes must be equal in width.</a:t>
            </a:r>
          </a:p>
          <a:p>
            <a:pPr marL="82296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2- The classes must be continuous.</a:t>
            </a:r>
          </a:p>
          <a:p>
            <a:pPr marL="82296" indent="0">
              <a:buNone/>
            </a:pPr>
            <a:r>
              <a:rPr lang="en-US" sz="2800" dirty="0"/>
              <a:t>The procedure for constructing a grouped frequency distribution</a:t>
            </a:r>
            <a:endParaRPr lang="en-US" sz="2800" dirty="0">
              <a:solidFill>
                <a:srgbClr val="C00000"/>
              </a:solidFill>
            </a:endParaRPr>
          </a:p>
          <a:p>
            <a:endParaRPr lang="en-US" sz="2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84F21CB-F7D4-4058-B7D6-31448C330B79}"/>
              </a:ext>
            </a:extLst>
          </p:cNvPr>
          <p:cNvSpPr txBox="1">
            <a:spLocks/>
          </p:cNvSpPr>
          <p:nvPr/>
        </p:nvSpPr>
        <p:spPr>
          <a:xfrm>
            <a:off x="1097280" y="286600"/>
            <a:ext cx="10058400" cy="1450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800" b="0" i="0" u="none" strike="noStrike" kern="1200" cap="none" spc="-50" baseline="0">
                <a:solidFill>
                  <a:srgbClr val="404040"/>
                </a:solidFill>
                <a:uFillTx/>
                <a:latin typeface="Calibri Light"/>
              </a:defRPr>
            </a:lvl1pPr>
          </a:lstStyle>
          <a:p>
            <a:r>
              <a:rPr lang="en-GB"/>
              <a:t>Constructing a </a:t>
            </a:r>
            <a:r>
              <a:rPr lang="en-GB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Grouped </a:t>
            </a:r>
            <a:r>
              <a:rPr lang="en-GB"/>
              <a:t>Frequency Distribution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57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Content Placeholder 5"/>
          <p:cNvSpPr>
            <a:spLocks noGrp="1"/>
          </p:cNvSpPr>
          <p:nvPr>
            <p:ph idx="1"/>
          </p:nvPr>
        </p:nvSpPr>
        <p:spPr>
          <a:xfrm>
            <a:off x="2075691" y="2247878"/>
            <a:ext cx="9195060" cy="4648200"/>
          </a:xfrm>
        </p:spPr>
        <p:txBody>
          <a:bodyPr>
            <a:normAutofit/>
          </a:bodyPr>
          <a:lstStyle/>
          <a:p>
            <a:pPr marL="514350" indent="-514350">
              <a:buFont typeface="Arial" charset="0"/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Decide on the number of classes</a:t>
            </a:r>
            <a:r>
              <a:rPr lang="en-US" sz="2400" dirty="0"/>
              <a:t>. </a:t>
            </a:r>
          </a:p>
          <a:p>
            <a:pPr marL="914400" lvl="1" indent="-514350"/>
            <a:r>
              <a:rPr lang="en-US" sz="2400" dirty="0"/>
              <a:t>Usually between 5 and 20; otherwise, it may be difficult to detect any patterns. </a:t>
            </a:r>
          </a:p>
          <a:p>
            <a:pPr marL="400050" lvl="1" indent="0">
              <a:buNone/>
            </a:pPr>
            <a:endParaRPr lang="en-US" sz="2400" dirty="0"/>
          </a:p>
          <a:p>
            <a:pPr marL="514350" indent="-514350">
              <a:buFont typeface="Arial" charset="0"/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Find the class width</a:t>
            </a:r>
            <a:r>
              <a:rPr lang="en-US" sz="2400" dirty="0"/>
              <a:t>.</a:t>
            </a:r>
          </a:p>
          <a:p>
            <a:pPr marL="914400" lvl="1" indent="-514350"/>
            <a:r>
              <a:rPr lang="en-US" sz="2400" dirty="0"/>
              <a:t>Determine the range of the data.</a:t>
            </a:r>
          </a:p>
          <a:p>
            <a:pPr marL="914400" lvl="1" indent="-514350"/>
            <a:r>
              <a:rPr lang="en-US" sz="2400" dirty="0"/>
              <a:t>Divide the range by the number of classes.</a:t>
            </a:r>
          </a:p>
          <a:p>
            <a:pPr marL="914400" lvl="1" indent="-514350"/>
            <a:r>
              <a:rPr lang="en-US" sz="2400" i="1" dirty="0"/>
              <a:t>Round up to the next convenient number.</a:t>
            </a:r>
          </a:p>
          <a:p>
            <a:pPr marL="514350" indent="-514350">
              <a:buFont typeface="Arial" charset="0"/>
              <a:buAutoNum type="arabicPeriod"/>
            </a:pP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39D1AD4-6F25-49E4-9FDA-A1D2DC8F6DBD}"/>
              </a:ext>
            </a:extLst>
          </p:cNvPr>
          <p:cNvSpPr txBox="1">
            <a:spLocks/>
          </p:cNvSpPr>
          <p:nvPr/>
        </p:nvSpPr>
        <p:spPr>
          <a:xfrm>
            <a:off x="1249680" y="439000"/>
            <a:ext cx="10058400" cy="1450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800" b="0" i="0" u="none" strike="noStrike" kern="1200" cap="none" spc="-50" baseline="0">
                <a:solidFill>
                  <a:srgbClr val="404040"/>
                </a:solidFill>
                <a:uFillTx/>
                <a:latin typeface="Calibri Light"/>
              </a:defRPr>
            </a:lvl1pPr>
          </a:lstStyle>
          <a:p>
            <a:r>
              <a:rPr lang="en-GB"/>
              <a:t>Constructing a </a:t>
            </a:r>
            <a:r>
              <a:rPr lang="en-GB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Grouped </a:t>
            </a:r>
            <a:r>
              <a:rPr lang="en-GB"/>
              <a:t>Frequency Distribution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062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1344168" y="576704"/>
            <a:ext cx="7498080" cy="1143000"/>
          </a:xfrm>
        </p:spPr>
        <p:txBody>
          <a:bodyPr/>
          <a:lstStyle/>
          <a:p>
            <a:pPr eaLnBrk="1" hangingPunct="1"/>
            <a:r>
              <a:rPr lang="en-US" dirty="0"/>
              <a:t>Frequency Distribution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164550" y="1738312"/>
            <a:ext cx="6240036" cy="4525963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/>
          </a:p>
          <a:p>
            <a:pPr algn="just"/>
            <a:r>
              <a:rPr lang="en-US" sz="2800" b="1" dirty="0">
                <a:solidFill>
                  <a:srgbClr val="FF0000"/>
                </a:solidFill>
              </a:rPr>
              <a:t>Frequency Distribution: </a:t>
            </a:r>
            <a:r>
              <a:rPr lang="en-US" sz="2800" dirty="0"/>
              <a:t>A table that shows </a:t>
            </a:r>
            <a:r>
              <a:rPr lang="en-US" sz="2800" b="1" dirty="0"/>
              <a:t>classes</a:t>
            </a:r>
            <a:r>
              <a:rPr lang="en-US" sz="2800" dirty="0"/>
              <a:t> or </a:t>
            </a:r>
            <a:r>
              <a:rPr lang="en-US" sz="2800" b="1" dirty="0"/>
              <a:t>intervals</a:t>
            </a:r>
            <a:r>
              <a:rPr lang="en-US" sz="2800" dirty="0"/>
              <a:t> of data with a count of the number of entries in each class.</a:t>
            </a:r>
          </a:p>
          <a:p>
            <a:pPr marL="82296" indent="0" algn="just">
              <a:buNone/>
            </a:pPr>
            <a:endParaRPr lang="en-US" sz="2800" dirty="0"/>
          </a:p>
          <a:p>
            <a:pPr algn="just" eaLnBrk="1" hangingPunct="1"/>
            <a:r>
              <a:rPr lang="en-US" sz="2800" dirty="0"/>
              <a:t>The </a:t>
            </a:r>
            <a:r>
              <a:rPr lang="en-US" sz="2800" b="1" dirty="0">
                <a:solidFill>
                  <a:srgbClr val="FF0000"/>
                </a:solidFill>
              </a:rPr>
              <a:t>frequency, </a:t>
            </a:r>
            <a:r>
              <a:rPr lang="en-US" sz="2800" b="1" i="1" dirty="0">
                <a:solidFill>
                  <a:srgbClr val="FF0000"/>
                </a:solidFill>
              </a:rPr>
              <a:t>f</a:t>
            </a:r>
            <a:r>
              <a:rPr lang="en-US" sz="2800" b="1" i="1" dirty="0"/>
              <a:t>,</a:t>
            </a:r>
            <a:r>
              <a:rPr lang="en-US" sz="2800" dirty="0"/>
              <a:t> of a class is the number of data entries in the class.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163056"/>
              </p:ext>
            </p:extLst>
          </p:nvPr>
        </p:nvGraphicFramePr>
        <p:xfrm>
          <a:off x="8613648" y="1927296"/>
          <a:ext cx="2955925" cy="35099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2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3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42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Class</a:t>
                      </a:r>
                    </a:p>
                  </a:txBody>
                  <a:tcPr marL="91420" marR="91420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Frequency, </a:t>
                      </a:r>
                      <a:r>
                        <a:rPr lang="en-US" sz="2400" i="1" dirty="0">
                          <a:solidFill>
                            <a:schemeClr val="bg1"/>
                          </a:solidFill>
                        </a:rPr>
                        <a:t> f</a:t>
                      </a:r>
                    </a:p>
                  </a:txBody>
                  <a:tcPr marL="91420" marR="91420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42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 – 5</a:t>
                      </a:r>
                    </a:p>
                  </a:txBody>
                  <a:tcPr marL="91420" marR="91420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 marL="91420" marR="91420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42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 – 10</a:t>
                      </a:r>
                    </a:p>
                  </a:txBody>
                  <a:tcPr marL="91420" marR="91420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 marL="91420" marR="91420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42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</a:t>
                      </a:r>
                      <a:r>
                        <a:rPr lang="en-US" sz="2400" baseline="0" dirty="0"/>
                        <a:t> – 15</a:t>
                      </a:r>
                      <a:endParaRPr lang="en-US" sz="2400" dirty="0"/>
                    </a:p>
                  </a:txBody>
                  <a:tcPr marL="91420" marR="91420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 marL="91420" marR="91420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42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 – 20</a:t>
                      </a:r>
                    </a:p>
                  </a:txBody>
                  <a:tcPr marL="91420" marR="91420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 marL="91420" marR="91420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42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 – 25</a:t>
                      </a:r>
                    </a:p>
                  </a:txBody>
                  <a:tcPr marL="91420" marR="91420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 marL="91420" marR="91420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42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26 – 30</a:t>
                      </a:r>
                    </a:p>
                  </a:txBody>
                  <a:tcPr marL="91420" marR="91420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marL="91420" marR="91420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7196012" y="2481263"/>
            <a:ext cx="1981200" cy="3824287"/>
            <a:chOff x="4526279" y="2362197"/>
            <a:chExt cx="1981499" cy="3823912"/>
          </a:xfrm>
        </p:grpSpPr>
        <p:sp>
          <p:nvSpPr>
            <p:cNvPr id="52260" name="TextBox 6"/>
            <p:cNvSpPr txBox="1">
              <a:spLocks noChangeArrowheads="1"/>
            </p:cNvSpPr>
            <p:nvPr/>
          </p:nvSpPr>
          <p:spPr bwMode="auto">
            <a:xfrm>
              <a:off x="4526279" y="5355113"/>
              <a:ext cx="1981499" cy="830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Lower class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limits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5958415" y="2362197"/>
              <a:ext cx="473146" cy="2895316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Arrow Connector 9"/>
            <p:cNvCxnSpPr>
              <a:stCxn id="9" idx="2"/>
            </p:cNvCxnSpPr>
            <p:nvPr/>
          </p:nvCxnSpPr>
          <p:spPr bwMode="auto">
            <a:xfrm rot="5400000">
              <a:off x="5931456" y="5208272"/>
              <a:ext cx="214292" cy="312784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9237535" y="2405063"/>
            <a:ext cx="2073278" cy="3824288"/>
            <a:chOff x="6492557" y="2362194"/>
            <a:chExt cx="2072959" cy="3823910"/>
          </a:xfrm>
        </p:grpSpPr>
        <p:sp>
          <p:nvSpPr>
            <p:cNvPr id="52257" name="TextBox 7"/>
            <p:cNvSpPr txBox="1">
              <a:spLocks noChangeArrowheads="1"/>
            </p:cNvSpPr>
            <p:nvPr/>
          </p:nvSpPr>
          <p:spPr bwMode="auto">
            <a:xfrm>
              <a:off x="6584038" y="5355108"/>
              <a:ext cx="1981478" cy="830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Upper class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limits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6492557" y="2362194"/>
              <a:ext cx="487288" cy="2895314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6721124" y="5263867"/>
              <a:ext cx="304753" cy="192069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845173" y="2266953"/>
            <a:ext cx="2332035" cy="1217612"/>
            <a:chOff x="4175762" y="2148823"/>
            <a:chExt cx="2331083" cy="1218900"/>
          </a:xfrm>
        </p:grpSpPr>
        <p:sp>
          <p:nvSpPr>
            <p:cNvPr id="52254" name="TextBox 17"/>
            <p:cNvSpPr txBox="1">
              <a:spLocks noChangeArrowheads="1"/>
            </p:cNvSpPr>
            <p:nvPr/>
          </p:nvSpPr>
          <p:spPr bwMode="auto">
            <a:xfrm>
              <a:off x="4175762" y="2148823"/>
              <a:ext cx="178308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chemeClr val="accent2"/>
                  </a:solidFill>
                </a:rPr>
                <a:t>Class width 6 – 1 = 5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rot="10800000">
              <a:off x="5622973" y="2773371"/>
              <a:ext cx="260244" cy="1589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 bwMode="auto">
            <a:xfrm>
              <a:off x="5867343" y="2271189"/>
              <a:ext cx="639502" cy="1096534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81249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EACC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EACC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8|3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3|11.5|28.4|15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36.4|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6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2|1.7|5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7"/>
</p:tagLst>
</file>

<file path=ppt/theme/theme1.xml><?xml version="1.0" encoding="utf-8"?>
<a:theme xmlns:a="http://schemas.openxmlformats.org/drawingml/2006/main" name="Retrospec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6096</TotalTime>
  <Words>1333</Words>
  <Application>Microsoft Office PowerPoint</Application>
  <PresentationFormat>Widescreen</PresentationFormat>
  <Paragraphs>308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Retrospect</vt:lpstr>
      <vt:lpstr>Equation</vt:lpstr>
      <vt:lpstr>Introduction to Probability and Statistics  </vt:lpstr>
      <vt:lpstr>PowerPoint Presentation</vt:lpstr>
      <vt:lpstr>Frequency Distributions</vt:lpstr>
      <vt:lpstr>The Types of Frequency Distributions</vt:lpstr>
      <vt:lpstr>PowerPoint Presentation</vt:lpstr>
      <vt:lpstr>PowerPoint Presentation</vt:lpstr>
      <vt:lpstr>PowerPoint Presentation</vt:lpstr>
      <vt:lpstr>PowerPoint Presentation</vt:lpstr>
      <vt:lpstr>Frequency Distribution</vt:lpstr>
      <vt:lpstr>Constructing a Grouped Frequency Distribution</vt:lpstr>
      <vt:lpstr>Example: Constructing a Frequency Distribution</vt:lpstr>
      <vt:lpstr>Solution: Constructing a Frequency Distribution</vt:lpstr>
      <vt:lpstr>Solution: Constructing a Frequency Distribution</vt:lpstr>
      <vt:lpstr>Solution: Constructing a Frequency Distribution</vt:lpstr>
      <vt:lpstr>Solution: Constructing a Frequency Distribution</vt:lpstr>
      <vt:lpstr>Determining the Midpoint</vt:lpstr>
      <vt:lpstr>Determining the Relative Frequency</vt:lpstr>
      <vt:lpstr>Determining the Cumulative Frequency</vt:lpstr>
      <vt:lpstr>Expanded Frequency Distribution</vt:lpstr>
      <vt:lpstr>Class Boundaries</vt:lpstr>
      <vt:lpstr>Class Boundaries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Algebra  for Computer Science &amp; Engineering</dc:title>
  <dc:creator>bootan</dc:creator>
  <cp:lastModifiedBy>swar Ahmed</cp:lastModifiedBy>
  <cp:revision>163</cp:revision>
  <dcterms:created xsi:type="dcterms:W3CDTF">2018-11-09T20:44:03Z</dcterms:created>
  <dcterms:modified xsi:type="dcterms:W3CDTF">2023-11-04T19:12:09Z</dcterms:modified>
</cp:coreProperties>
</file>