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57" r:id="rId17"/>
    <p:sldId id="258" r:id="rId18"/>
    <p:sldId id="259" r:id="rId19"/>
    <p:sldId id="260" r:id="rId20"/>
    <p:sldId id="261" r:id="rId21"/>
    <p:sldId id="262" r:id="rId22"/>
    <p:sldId id="263" r:id="rId23"/>
    <p:sldId id="266" r:id="rId24"/>
    <p:sldId id="264" r:id="rId25"/>
    <p:sldId id="265" r:id="rId26"/>
    <p:sldId id="281" r:id="rId27"/>
    <p:sldId id="282" r:id="rId28"/>
    <p:sldId id="283" r:id="rId29"/>
    <p:sldId id="284" r:id="rId30"/>
    <p:sldId id="285" r:id="rId31"/>
    <p:sldId id="286" r:id="rId32"/>
    <p:sldId id="287" r:id="rId33"/>
    <p:sldId id="288" r:id="rId34"/>
    <p:sldId id="289"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F8EC4-F19E-45AA-BB68-7E1005DC87E8}" type="datetimeFigureOut">
              <a:rPr lang="en-US" smtClean="0"/>
              <a:t>4/1/2021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BC37B-F428-4112-B1AB-8AD0CF480FC7}" type="slidenum">
              <a:rPr lang="en-US" smtClean="0"/>
              <a:t>‹#›</a:t>
            </a:fld>
            <a:endParaRPr lang="en-US"/>
          </a:p>
        </p:txBody>
      </p:sp>
    </p:spTree>
    <p:extLst>
      <p:ext uri="{BB962C8B-B14F-4D97-AF65-F5344CB8AC3E}">
        <p14:creationId xmlns:p14="http://schemas.microsoft.com/office/powerpoint/2010/main" val="29416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a:t>الا</a:t>
            </a:r>
            <a:endParaRPr lang="en-US" dirty="0"/>
          </a:p>
        </p:txBody>
      </p:sp>
      <p:sp>
        <p:nvSpPr>
          <p:cNvPr id="4" name="Slide Number Placeholder 3"/>
          <p:cNvSpPr>
            <a:spLocks noGrp="1"/>
          </p:cNvSpPr>
          <p:nvPr>
            <p:ph type="sldNum" sz="quarter" idx="10"/>
          </p:nvPr>
        </p:nvSpPr>
        <p:spPr/>
        <p:txBody>
          <a:bodyPr/>
          <a:lstStyle/>
          <a:p>
            <a:fld id="{04CBC37B-F428-4112-B1AB-8AD0CF480FC7}" type="slidenum">
              <a:rPr lang="en-US" smtClean="0"/>
              <a:t>39</a:t>
            </a:fld>
            <a:endParaRPr lang="en-US"/>
          </a:p>
        </p:txBody>
      </p:sp>
    </p:spTree>
    <p:extLst>
      <p:ext uri="{BB962C8B-B14F-4D97-AF65-F5344CB8AC3E}">
        <p14:creationId xmlns:p14="http://schemas.microsoft.com/office/powerpoint/2010/main" val="56108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086600" cy="5791200"/>
          </a:xfrm>
        </p:spPr>
        <p:txBody>
          <a:bodyPr>
            <a:normAutofit fontScale="92500" lnSpcReduction="10000"/>
          </a:bodyPr>
          <a:lstStyle/>
          <a:p>
            <a:endParaRPr lang="ar-IQ" dirty="0"/>
          </a:p>
          <a:p>
            <a:endParaRPr lang="ar-IQ" dirty="0"/>
          </a:p>
          <a:p>
            <a:r>
              <a:rPr lang="ar-IQ" dirty="0"/>
              <a:t>محاضرات في علم الاجتماع الديني</a:t>
            </a:r>
          </a:p>
          <a:p>
            <a:r>
              <a:rPr lang="ar-IQ" dirty="0"/>
              <a:t>من اعداد</a:t>
            </a:r>
          </a:p>
          <a:p>
            <a:r>
              <a:rPr lang="ar-IQ" dirty="0"/>
              <a:t>أ.م.د.عباس علي سليمان</a:t>
            </a:r>
          </a:p>
          <a:p>
            <a:r>
              <a:rPr lang="ar-IQ" dirty="0"/>
              <a:t>دكتوراه في الفكر الاسلامي والفلسفة_جامعة بيروت</a:t>
            </a:r>
          </a:p>
          <a:p>
            <a:r>
              <a:rPr lang="ar-IQ" dirty="0"/>
              <a:t>ألقيت المحاضرة 2021 _2022 </a:t>
            </a:r>
          </a:p>
          <a:p>
            <a:r>
              <a:rPr lang="ar-IQ" dirty="0"/>
              <a:t>القسم: الدراسات الاسلامية _كلية العلوم الاسلامية جامعة صلاح الدين _اربيل </a:t>
            </a:r>
          </a:p>
          <a:p>
            <a:pPr algn="r"/>
            <a:r>
              <a:rPr lang="ar-IQ" dirty="0"/>
              <a:t>الشعبة: الدراسات العليا</a:t>
            </a:r>
          </a:p>
          <a:p>
            <a:pPr algn="r"/>
            <a:r>
              <a:rPr lang="ar-IQ" dirty="0"/>
              <a:t>المرحلة: ماجستير                                      </a:t>
            </a:r>
          </a:p>
          <a:p>
            <a:endParaRPr lang="en-US" dirty="0"/>
          </a:p>
        </p:txBody>
      </p:sp>
    </p:spTree>
    <p:extLst>
      <p:ext uri="{BB962C8B-B14F-4D97-AF65-F5344CB8AC3E}">
        <p14:creationId xmlns:p14="http://schemas.microsoft.com/office/powerpoint/2010/main" val="364921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629400"/>
          </a:xfrm>
        </p:spPr>
        <p:txBody>
          <a:bodyPr>
            <a:normAutofit fontScale="90000"/>
          </a:bodyPr>
          <a:lstStyle/>
          <a:p>
            <a:pPr algn="r"/>
            <a:r>
              <a:rPr lang="ar-IQ" dirty="0"/>
              <a:t>الاقتصادية والدينية والسياسية.</a:t>
            </a:r>
            <a:br>
              <a:rPr lang="ar-IQ" dirty="0"/>
            </a:br>
            <a:r>
              <a:rPr lang="ar-IQ" dirty="0"/>
              <a:t>علم الاجتماع الديني: يهتم هذا المجال بدراسة اصل الديانات المتنوعة، وطبيعة تاثيرها على النظام الاجتماعي،اذ لايخلو مجتمع من اثر الدين، ويقوم ايضا بعملية مراجعة للاعمال الاجتماعية للبشر من حيث موافقتها للدين،ودراسة الدساتير الدينية ودورها في المجتمع. واهتم كل من كومت وإميل دوركهايم وهربرت سبنسر بدراسة الشكل البدائي للدين.</a:t>
            </a:r>
            <a:br>
              <a:rPr lang="ar-IQ" dirty="0"/>
            </a:br>
            <a:r>
              <a:rPr lang="ar-IQ" dirty="0"/>
              <a:t>علم الاجتماع الاقتصادي: يعمد هذا المجال الى     دراسة الانشطة الاقتصادية المتنوعة للمجتمع</a:t>
            </a:r>
            <a:endParaRPr lang="en-US" dirty="0"/>
          </a:p>
        </p:txBody>
      </p:sp>
    </p:spTree>
    <p:extLst>
      <p:ext uri="{BB962C8B-B14F-4D97-AF65-F5344CB8AC3E}">
        <p14:creationId xmlns:p14="http://schemas.microsoft.com/office/powerpoint/2010/main" val="2762000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 مثل المنتج التجاري، من حيث كمية الانتاج، وكيفية التسوق، والاستهلاك والتبادل، من ناحية اجتماعية دون اغفال العوامل الثقافية. مثلا لماذا لاياكل الهندوس البقر.</a:t>
            </a:r>
            <a:br>
              <a:rPr lang="ar-IQ" dirty="0"/>
            </a:br>
            <a:r>
              <a:rPr lang="ar-IQ" dirty="0"/>
              <a:t>علم الاجتماع الريفي: يدرس هذا النوع من مجالات علم الاجتماع المجتمعات الريفية المتنوعة، باسلوب علمي، ويجمع كل ما يخصها فمثلا: ان سكان </a:t>
            </a:r>
            <a:r>
              <a:rPr lang="ar-IQ"/>
              <a:t>الريف اقل </a:t>
            </a:r>
            <a:r>
              <a:rPr lang="ar-IQ" dirty="0"/>
              <a:t>من سكان المدن، كما ويشير الى اختلاف في اسلوب وطريقة العيش بين الريف والمدينة من حيث العادات والقيم والافكار</a:t>
            </a:r>
            <a:endParaRPr lang="en-US" dirty="0"/>
          </a:p>
        </p:txBody>
      </p:sp>
    </p:spTree>
    <p:extLst>
      <p:ext uri="{BB962C8B-B14F-4D97-AF65-F5344CB8AC3E}">
        <p14:creationId xmlns:p14="http://schemas.microsoft.com/office/powerpoint/2010/main" val="2231214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والمعارف  والسلوكيات. بالاضافة للمؤسسات الاجتماعية والنسيج الاجتماعي وطبيعة العلاقات الاجتماعية وغيرها.</a:t>
            </a:r>
            <a:br>
              <a:rPr lang="ar-IQ" dirty="0"/>
            </a:br>
            <a:r>
              <a:rPr lang="ar-IQ" dirty="0"/>
              <a:t>علم الاجتماع الحضري: ويدرس طبيعة الحياة المدنية ، ويقدم دراسة تفصيلة حول كل الظواهر الاجتماعية فيها،وتشمل المؤسسات والمنظمات، والتفاعل الاجتماعي، كما يدرس المشكلات الاجتماعية مثل: الجريمة والسرقة والبطالة والفساد والتلوث، وغيرها من المشاكل الاجتماعية.</a:t>
            </a:r>
            <a:br>
              <a:rPr lang="ar-IQ" dirty="0"/>
            </a:br>
            <a:r>
              <a:rPr lang="ar-IQ" dirty="0"/>
              <a:t>علم الاجتماع السياسي: تتضمن مجالات علم الاجتماع.</a:t>
            </a:r>
            <a:endParaRPr lang="en-US" dirty="0"/>
          </a:p>
        </p:txBody>
      </p:sp>
    </p:spTree>
    <p:extLst>
      <p:ext uri="{BB962C8B-B14F-4D97-AF65-F5344CB8AC3E}">
        <p14:creationId xmlns:p14="http://schemas.microsoft.com/office/powerpoint/2010/main" val="120042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 اي دراسة لمواقف سياسية متنوعة ضمن المجتمع، وتضم الايديولوجيات السياسية للمجتمع اصلها وتقدمها وظائفها،وتشير الى أن الاحزاب السياسية مؤسسات اجتماعية وتقوم بدراسة انشطتها على أنها جزء من النظام  الاجتماعية. </a:t>
            </a:r>
            <a:br>
              <a:rPr lang="ar-IQ" dirty="0"/>
            </a:br>
            <a:r>
              <a:rPr lang="ar-IQ" dirty="0"/>
              <a:t>علم اجتماع القانون: يعد القانون مؤسسة اجتماعية، ويعد أحد وسائل الرقابية على المجتمع، كما يرتبط بانظمة اجتماعية فرعية مثل: الاقتصاد، والسلطة، والعلاقات الاسرية،لذلك يعد اداة مشرفة ومنظمة لاخلاق المجتمع وقيمه.</a:t>
            </a:r>
            <a:endParaRPr lang="en-US" dirty="0"/>
          </a:p>
        </p:txBody>
      </p:sp>
    </p:spTree>
    <p:extLst>
      <p:ext uri="{BB962C8B-B14F-4D97-AF65-F5344CB8AC3E}">
        <p14:creationId xmlns:p14="http://schemas.microsoft.com/office/powerpoint/2010/main" val="1201112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r"/>
            <a:r>
              <a:rPr lang="ar-IQ" dirty="0"/>
              <a:t>الغاية من علم الاجتماع:</a:t>
            </a:r>
            <a:br>
              <a:rPr lang="ar-IQ" dirty="0"/>
            </a:br>
            <a:r>
              <a:rPr lang="ar-IQ" dirty="0"/>
              <a:t>1_ ان علم الاجتماع تساعدنا في مسببات القلق لدى الفرد والجماعات في عصرنا الحاضرأسمى دوركهايم هذا القلق بأنيميا وكارل ماركس بالاغتراب.</a:t>
            </a:r>
            <a:br>
              <a:rPr lang="ar-IQ" dirty="0"/>
            </a:br>
            <a:r>
              <a:rPr lang="ar-IQ" dirty="0"/>
              <a:t>2_ يعلمنا كيف وصل مجتمعنا الى ما وصل اليه اليوم.</a:t>
            </a:r>
            <a:br>
              <a:rPr lang="ar-IQ" dirty="0"/>
            </a:br>
            <a:r>
              <a:rPr lang="ar-IQ" dirty="0"/>
              <a:t>3_ يعلمنا  لماذا تغير حالنا في حاضر      ومختلف عما كنا في السابق.</a:t>
            </a:r>
            <a:br>
              <a:rPr lang="ar-IQ" dirty="0"/>
            </a:br>
            <a:r>
              <a:rPr lang="ar-IQ" dirty="0"/>
              <a:t>4_ يعلمنا كيف نربط  ما ورثناه من الاباء مع مستلزمات العصر.</a:t>
            </a:r>
            <a:endParaRPr lang="en-US" dirty="0"/>
          </a:p>
        </p:txBody>
      </p:sp>
    </p:spTree>
    <p:extLst>
      <p:ext uri="{BB962C8B-B14F-4D97-AF65-F5344CB8AC3E}">
        <p14:creationId xmlns:p14="http://schemas.microsoft.com/office/powerpoint/2010/main" val="1000456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r"/>
            <a:r>
              <a:rPr lang="ar-IQ" dirty="0"/>
              <a:t>4_ مشروع فكري ضخم  ومعقد يعلمنا كيف نتساءل،كيف نجعل الحياة والمعتقدات والعادات  والاشياء موضوعا للدراسة والتامل والمساءلة والنقد والتحليل.</a:t>
            </a:r>
            <a:br>
              <a:rPr lang="ar-IQ" dirty="0"/>
            </a:br>
            <a:r>
              <a:rPr lang="ar-IQ" dirty="0"/>
              <a:t>5_ يفيد علم الاجتماع  مجتمع الحديث لا التقليدي، فالتقليدي لا يحتاج الى علم الاجتماع، لان المجتمع  التقليدي يجد الاجابات او يفهم الوقائع بالاستناد الى عوامل  وعناصر خارج الحياة الاجتماع كالصدفة والقدر والعناية الالهية.</a:t>
            </a:r>
            <a:endParaRPr lang="en-US" dirty="0"/>
          </a:p>
        </p:txBody>
      </p:sp>
    </p:spTree>
    <p:extLst>
      <p:ext uri="{BB962C8B-B14F-4D97-AF65-F5344CB8AC3E}">
        <p14:creationId xmlns:p14="http://schemas.microsoft.com/office/powerpoint/2010/main" val="948959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pPr algn="r"/>
            <a:r>
              <a:rPr lang="ar-IQ" dirty="0"/>
              <a:t>مقدمة عن علم الاجتماع الديني:</a:t>
            </a:r>
            <a:br>
              <a:rPr lang="ar-IQ" dirty="0"/>
            </a:br>
            <a:r>
              <a:rPr lang="ar-IQ" dirty="0"/>
              <a:t>ليس ثمة عاطفة انسانية أبعد غورا وأشد لصوقا بالنفس وأعظم تأثيرا في حياة الشعوب والافراد من العاطفة الدينية. ولقد صحب الدين الانسانية منذ نشأتها، فهو قرينها وموجهها. وليست تلك العاطفة وهما أو خيالا، ولكنها عنصر جوهري في فطرة كل انسان. وقد كان من الطبيعي أن يوجه العلماء اهتمامهم الى دراسة الدين محاولين الكشف عن سر نشأته</a:t>
            </a:r>
            <a:endParaRPr lang="en-US" dirty="0"/>
          </a:p>
        </p:txBody>
      </p:sp>
    </p:spTree>
    <p:extLst>
      <p:ext uri="{BB962C8B-B14F-4D97-AF65-F5344CB8AC3E}">
        <p14:creationId xmlns:p14="http://schemas.microsoft.com/office/powerpoint/2010/main" val="125895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 وبقائه على اختلاف الحضارات والعصور.وكانت عنايتهم بمعرفة نشأة العاطفة الدينية تفوق كل عناية سواها، لأنهم رأوا أنها ستفسرلهم الحياة الدينية في وضعها الراهن.</a:t>
            </a:r>
            <a:br>
              <a:rPr lang="ar-IQ" dirty="0"/>
            </a:br>
            <a:r>
              <a:rPr lang="ar-IQ" dirty="0"/>
              <a:t>وكان الاتصال بين الشعوب من مختلفي الملل سببا في نشأة علم مقارنة الاديان او تاريخ الاديان، ثم أخذت الدراسات الدينية تتسع وتزداد عمقا بالكشف عن ديانات عدد كبير من الشعوب البدائية. فأخذ علماء مقارنة الاديان وعلماء الاجناس يتبادلون العون،ثم انضم علماء الاجتماع الى ركبهم في </a:t>
            </a:r>
            <a:endParaRPr lang="en-US" dirty="0"/>
          </a:p>
        </p:txBody>
      </p:sp>
    </p:spTree>
    <p:extLst>
      <p:ext uri="{BB962C8B-B14F-4D97-AF65-F5344CB8AC3E}">
        <p14:creationId xmlns:p14="http://schemas.microsoft.com/office/powerpoint/2010/main" val="2144464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r"/>
            <a:r>
              <a:rPr lang="ar-IQ" dirty="0"/>
              <a:t>النصف الثاني من القرن التاسع عشر،وهكذا نشأ علم الاجتماع الديني،وظهرت عدة نظريات تفسر لنا نشأة الدين. ولما كانت وسائل البحث ومناهجه مختلفة رأينا فروقا واضحة  بين هذه النظريات، فبعضها يقول بأن التوحيد دين الفطرة، وبعضها يرى أن عبادة الحيوان أو النبات(الديانة التوتمية) أو أرواح الموتى أو أرواح الطبيعة هي العبادة الأولى.</a:t>
            </a:r>
            <a:endParaRPr lang="en-US" dirty="0"/>
          </a:p>
        </p:txBody>
      </p:sp>
    </p:spTree>
    <p:extLst>
      <p:ext uri="{BB962C8B-B14F-4D97-AF65-F5344CB8AC3E}">
        <p14:creationId xmlns:p14="http://schemas.microsoft.com/office/powerpoint/2010/main" val="345384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وأن الانسانية مرت بمراحل عديدة حتى انتهت الى التوحيد. وتميل المدرسة الفرنسية الى القول بأن الديانة (التوتمية) هي ديانة بدائية، وان التوحيد لم يظهر الا بعد مجئ الامبراطوريات الكبرى. وعلى الرغم مما تنطوي عليه هذه النظرية من التعسف في تفسير الحياة الدينية فقد وجدت لها أنصار خيل اليهم أن (دوركايم) قد جاء بالقول الفصل في هذه المشكلة. من الجدير بالذكر ان بعض من الناس آمن  بهذه النظرية  ودافع عنها بكل ما أوتيت من القوة، حقا أن هذه النظرية في جوهرها تنكرالعنصر </a:t>
            </a:r>
            <a:endParaRPr lang="en-US" dirty="0"/>
          </a:p>
        </p:txBody>
      </p:sp>
    </p:spTree>
    <p:extLst>
      <p:ext uri="{BB962C8B-B14F-4D97-AF65-F5344CB8AC3E}">
        <p14:creationId xmlns:p14="http://schemas.microsoft.com/office/powerpoint/2010/main" val="122852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r"/>
            <a:r>
              <a:rPr lang="ar-IQ" dirty="0"/>
              <a:t>نبذة مختصرة عن علم الاجتماع:</a:t>
            </a:r>
            <a:br>
              <a:rPr lang="ar-IQ" dirty="0"/>
            </a:br>
            <a:r>
              <a:rPr lang="ar-IQ" dirty="0"/>
              <a:t>قبل الحديث عن مجالات علم الاجتماع لا بد من تعريف علم الاجتماع اولا، فهو العلم الذي يبحث في خصائص الجماعات البشرية والتفاعلات المختلفة، وطبيعة العلاقات بين افراد هذه الجماعات.ويعرف ايضا بأنه العلم الذي يقوم بدراسة الحياة الاجتماعية للبشرية،سواء بشكل مجموعات أم مجتمعات.ويدرس التفاعلات الاجتماعية.</a:t>
            </a:r>
            <a:endParaRPr lang="en-US" dirty="0"/>
          </a:p>
        </p:txBody>
      </p:sp>
    </p:spTree>
    <p:extLst>
      <p:ext uri="{BB962C8B-B14F-4D97-AF65-F5344CB8AC3E}">
        <p14:creationId xmlns:p14="http://schemas.microsoft.com/office/powerpoint/2010/main" val="3198625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477000"/>
          </a:xfrm>
        </p:spPr>
        <p:txBody>
          <a:bodyPr>
            <a:normAutofit fontScale="90000"/>
          </a:bodyPr>
          <a:lstStyle/>
          <a:p>
            <a:pPr algn="r"/>
            <a:r>
              <a:rPr lang="ar-IQ" dirty="0"/>
              <a:t>الجوهرى في الدين وهو العاطفة القوية التي يشعر بها الفرد في اعماق وجوده ويزداد شعوره بها كلما تحررعن أوهام الحياة الاجتماعية؟ لاشك ان </a:t>
            </a:r>
            <a:br>
              <a:rPr lang="ar-IQ" dirty="0"/>
            </a:br>
            <a:r>
              <a:rPr lang="ar-IQ" dirty="0"/>
              <a:t>التصوف لا يزدهر الا في العزلة.</a:t>
            </a:r>
            <a:br>
              <a:rPr lang="ar-IQ" dirty="0"/>
            </a:br>
            <a:r>
              <a:rPr lang="ar-IQ" dirty="0"/>
              <a:t> حيث </a:t>
            </a:r>
            <a:r>
              <a:rPr lang="ar-IQ" dirty="0">
                <a:solidFill>
                  <a:prstClr val="black"/>
                </a:solidFill>
              </a:rPr>
              <a:t>استطاع  دوركايهم في مسيرته خدمة علماء الاجتماع والسير به نحو التقدم من خلال  تلكم النظريات، </a:t>
            </a:r>
            <a:r>
              <a:rPr lang="ar-IQ" dirty="0"/>
              <a:t>على الرغم من وجود ملاحظات علمية ومآخذ وعيوب وتوجيه النقد الى نظريته على سبيل المثال لا الحصر مغالاته في انكار شخصية الفرد وجعله دمية يحركها المجتمع ويقهرها على قبول آرائه وافكاره وعقائده.</a:t>
            </a:r>
            <a:endParaRPr lang="en-US" dirty="0"/>
          </a:p>
        </p:txBody>
      </p:sp>
    </p:spTree>
    <p:extLst>
      <p:ext uri="{BB962C8B-B14F-4D97-AF65-F5344CB8AC3E}">
        <p14:creationId xmlns:p14="http://schemas.microsoft.com/office/powerpoint/2010/main" val="1796841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lstStyle/>
          <a:p>
            <a:pPr algn="r"/>
            <a:r>
              <a:rPr lang="ar-IQ" dirty="0"/>
              <a:t>وخلاصة القول: أن دوركايم كان ينكر العاطفة الدينية الموجودة لدى الفرد، ويقول أن العاطفة  تنشأ بسبب الآراء والعواطف الاجتماعية.  ونظريته هذه فيها انكار وجحود  واضح       </a:t>
            </a:r>
            <a:br>
              <a:rPr lang="ar-IQ" dirty="0"/>
            </a:br>
            <a:r>
              <a:rPr lang="ar-IQ" dirty="0"/>
              <a:t>للنبوات والرسالات والعبقريات.اضف الى ذلك كلها اهمال الطابع الشخصي والذاتي والميول الفردي وغريزته،والتركيز على المجتمع وجعل الدين من صنع المجتمع. </a:t>
            </a:r>
            <a:endParaRPr lang="en-US" dirty="0"/>
          </a:p>
        </p:txBody>
      </p:sp>
    </p:spTree>
    <p:extLst>
      <p:ext uri="{BB962C8B-B14F-4D97-AF65-F5344CB8AC3E}">
        <p14:creationId xmlns:p14="http://schemas.microsoft.com/office/powerpoint/2010/main" val="811210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r"/>
            <a:br>
              <a:rPr lang="ar-IQ" dirty="0"/>
            </a:br>
            <a:br>
              <a:rPr lang="ar-IQ" dirty="0"/>
            </a:br>
            <a:br>
              <a:rPr lang="ar-IQ" dirty="0"/>
            </a:br>
            <a:r>
              <a:rPr lang="ar-IQ" dirty="0"/>
              <a:t>تعريف الدين: </a:t>
            </a:r>
            <a:br>
              <a:rPr lang="ar-IQ" dirty="0"/>
            </a:br>
            <a:r>
              <a:rPr lang="ar-IQ" dirty="0"/>
              <a:t>ذهب البعض من علماء الاجتماع الى القول بأن الدين هو ظاهرة اجتماعية في المقام الاول، فالمجتمع من وجهة نظرهم عندما يتعرض لبعض الازمات فانه يحاول جاهدا الخروج منها. ويبتكر لذلك الكثير من الحلول وعندما تنجح طريقة معينة للخروج من الازمة فان المجتمع يقدس هذه الطريقة وتقدسها الاجيال المتعاقبة. هؤلاء المفكرون يعتبرون أن الدين مجرد خادم للمجتمع ومخلص من ازماته. هذا الرأي متأثر بالرأي الماركسي الذي يقول: الدين أفيون الشعوب.</a:t>
            </a:r>
            <a:br>
              <a:rPr lang="ar-IQ" dirty="0"/>
            </a:br>
            <a:br>
              <a:rPr lang="ar-IQ" dirty="0"/>
            </a:br>
            <a:br>
              <a:rPr lang="ar-IQ" dirty="0"/>
            </a:br>
            <a:endParaRPr lang="en-US" dirty="0"/>
          </a:p>
        </p:txBody>
      </p:sp>
    </p:spTree>
    <p:extLst>
      <p:ext uri="{BB962C8B-B14F-4D97-AF65-F5344CB8AC3E}">
        <p14:creationId xmlns:p14="http://schemas.microsoft.com/office/powerpoint/2010/main" val="1206413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8200" cy="6324600"/>
          </a:xfrm>
        </p:spPr>
        <p:txBody>
          <a:bodyPr>
            <a:normAutofit fontScale="90000"/>
          </a:bodyPr>
          <a:lstStyle/>
          <a:p>
            <a:pPr algn="r"/>
            <a:r>
              <a:rPr lang="ar-IQ" sz="4000" dirty="0">
                <a:solidFill>
                  <a:prstClr val="black"/>
                </a:solidFill>
              </a:rPr>
              <a:t>من خلال هذا العرض الموجز سنشير الى بعض التعريفات للدين من وجهة نظر علماء الاجتماع:</a:t>
            </a:r>
            <a:br>
              <a:rPr lang="ar-IQ" sz="4000" dirty="0">
                <a:solidFill>
                  <a:prstClr val="black"/>
                </a:solidFill>
              </a:rPr>
            </a:br>
            <a:r>
              <a:rPr lang="ar-IQ" sz="4000" dirty="0">
                <a:solidFill>
                  <a:prstClr val="black"/>
                </a:solidFill>
              </a:rPr>
              <a:t>الدين : ان الدين ظاهرة اجتماعية في جوهره.  </a:t>
            </a:r>
            <a:br>
              <a:rPr lang="ar-IQ" sz="4000" dirty="0">
                <a:solidFill>
                  <a:prstClr val="black"/>
                </a:solidFill>
              </a:rPr>
            </a:br>
            <a:r>
              <a:rPr lang="ar-IQ" sz="4000" dirty="0">
                <a:solidFill>
                  <a:prstClr val="black"/>
                </a:solidFill>
              </a:rPr>
              <a:t>الدين: عاطفة فطرية في كل انسان، وان هذه الفطرة الحية تفقد كثيرا من حيويتها ونضارتها بسبب ما يلحقها من مسخ وتشويه اجتماعيين. </a:t>
            </a:r>
            <a:br>
              <a:rPr lang="ar-IQ" sz="4000" dirty="0">
                <a:solidFill>
                  <a:prstClr val="black"/>
                </a:solidFill>
              </a:rPr>
            </a:br>
            <a:r>
              <a:rPr lang="ar-IQ" sz="4000" dirty="0">
                <a:solidFill>
                  <a:prstClr val="black"/>
                </a:solidFill>
              </a:rPr>
              <a:t>الدين: الدين عاطفة انسانية في جوهره، قبل ان يصير عاطف اجتماعية.</a:t>
            </a:r>
            <a:br>
              <a:rPr lang="ar-IQ" sz="4000" dirty="0">
                <a:solidFill>
                  <a:prstClr val="black"/>
                </a:solidFill>
              </a:rPr>
            </a:br>
            <a:r>
              <a:rPr lang="ar-IQ" sz="4000" dirty="0">
                <a:solidFill>
                  <a:prstClr val="black"/>
                </a:solidFill>
              </a:rPr>
              <a:t>علم الاجتماع الديني: هو العلم الذي يدرس المجتمعات. او علم يشمل المجتمعات الدينية ، والاساطير، والعقائد والطقوس</a:t>
            </a:r>
            <a:endParaRPr lang="en-US" dirty="0"/>
          </a:p>
        </p:txBody>
      </p:sp>
    </p:spTree>
    <p:extLst>
      <p:ext uri="{BB962C8B-B14F-4D97-AF65-F5344CB8AC3E}">
        <p14:creationId xmlns:p14="http://schemas.microsoft.com/office/powerpoint/2010/main" val="2168114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r"/>
            <a:r>
              <a:rPr lang="ar-IQ" dirty="0"/>
              <a:t>التوتم: وهي اقدم قبائل بشرية، كانوا يعبدون جدهم الاكبر الذي يتنتمون اليه افراد القبيلة  ويقدمون له الطقوس والشعائر، وفق هذه النظرية أن اقدم القبائل البشرية لم تكن تعتقد بوجود اله مقدس،ولم يكن لديهم اي فكرة حول الاله خالق الكون أو ماوراء الطبيعة كما يعرف الناس اليوم. هذه النظرية تتعارض مع الاديان السماوية التى تؤمن بوجود الاله. بمرور الزمن اكتشف علماء الغربيين خطأ النظرية المذكورة</a:t>
            </a:r>
            <a:endParaRPr lang="en-US" dirty="0"/>
          </a:p>
        </p:txBody>
      </p:sp>
    </p:spTree>
    <p:extLst>
      <p:ext uri="{BB962C8B-B14F-4D97-AF65-F5344CB8AC3E}">
        <p14:creationId xmlns:p14="http://schemas.microsoft.com/office/powerpoint/2010/main" val="372107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r"/>
            <a:r>
              <a:rPr lang="ar-IQ" dirty="0"/>
              <a:t>واثبتوا أن الانسان البدائي الاسترالي يعتقد أن العالم قد تكون في عصور قديمة عن طريق كائنات مقدسة يطلق عليها اسم(طوطم) وليس الطوطم هو الجد الاكبر للقبيلة،بل الطوطم كانوا يطلقونه على كائنات مقدسة يعتقدون أنها خلقت هذا العالم.</a:t>
            </a:r>
            <a:endParaRPr lang="en-US" dirty="0"/>
          </a:p>
        </p:txBody>
      </p:sp>
    </p:spTree>
    <p:extLst>
      <p:ext uri="{BB962C8B-B14F-4D97-AF65-F5344CB8AC3E}">
        <p14:creationId xmlns:p14="http://schemas.microsoft.com/office/powerpoint/2010/main" val="1867454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EG" dirty="0"/>
              <a:t>الدعوة الى علم اجتماع اسلامي:</a:t>
            </a:r>
            <a:br>
              <a:rPr lang="ar-EG" dirty="0"/>
            </a:br>
            <a:r>
              <a:rPr lang="ar-EG" dirty="0"/>
              <a:t>الدعوة الى علم اجتماع اسلامي نظريا وعمليا بدل(أسلمة علم الاجتماع)قد تبدو من ضرب الخيال،ان لم تكن من المحال،بل قد يعتبر البعض من قبيل العنتريات الفكرية التي تذوب وتتبخر داخل جدران المحاضرات. وهذا رأي صحيح الى حد ما لسبب بسيط  وهو أن علم الاجتماع الاسلامي، لازالت معالمه لم تتضح حتى للمختصين،ناهيك عن غيرهم.هناك اساتذة يدرسون ادبيات علم الاجتماع الغربي في الجامعات الاسلامية ومن ثم فهم مروجو </a:t>
            </a:r>
            <a:endParaRPr lang="en-US" dirty="0"/>
          </a:p>
        </p:txBody>
      </p:sp>
    </p:spTree>
    <p:extLst>
      <p:ext uri="{BB962C8B-B14F-4D97-AF65-F5344CB8AC3E}">
        <p14:creationId xmlns:p14="http://schemas.microsoft.com/office/powerpoint/2010/main" val="120903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r"/>
            <a:r>
              <a:rPr lang="ar-EG" dirty="0"/>
              <a:t>تلك الافكاروالنظريات وحتى المبدعين منهم اذا حللوا ظاهرة اجتماعية تحليلا سوسيولوجيا لابد وأن يكون التحليل غربيا محضا. بل هم يناضلون من اجل اخضاع الاسلام للتحاليل الاجتماعية المادية المحضة. منذ سنوات قليلة بدأت الرؤية الاسلامية تشق طريقها على وجل،وبدأ بعض الاساتذة الاسلاميين يتناولون مشكلة أسلمة المعرفة بشكل عام، ولكن الملاحظ أن علم الاجتماع لم يحظ بنصيب وافربالرغم من أنه_حاليا_ وهذه فرضية على كل حال_ اهمية العلوم الاجتماعية التي يجب </a:t>
            </a:r>
            <a:endParaRPr lang="en-US" dirty="0"/>
          </a:p>
        </p:txBody>
      </p:sp>
    </p:spTree>
    <p:extLst>
      <p:ext uri="{BB962C8B-B14F-4D97-AF65-F5344CB8AC3E}">
        <p14:creationId xmlns:p14="http://schemas.microsoft.com/office/powerpoint/2010/main" val="3028578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r"/>
            <a:r>
              <a:rPr lang="ar-EG" dirty="0"/>
              <a:t>أن تحظى بأسبقية وعناية الاسلاميين،لما له من قدرة تحليلة شاملة يمكن استغلالها لأغراض شتى.</a:t>
            </a:r>
            <a:br>
              <a:rPr lang="ar-EG" dirty="0"/>
            </a:br>
            <a:r>
              <a:rPr lang="ar-EG" dirty="0"/>
              <a:t>ان الهدف الاساسي من ايجاد علم اجتماع اسلامي هو صياغة وتوضيح النظرية الاجتماعية الاسلامية،فالاسلام نظام اجتماعي شامل وكامل،بل هو فريدمن نوعه وليس هناك نظاما يشبهه، واذ استثنينا بعض الاحكام الاخلاقية الخاصة بالافراد او بعض العبادات التي قديبدو لاول وهلة أنها ليس اجتماعية،كالصوم والصلاة، وان كانت في نتائجها وتبعاتها اجتماعية،فكل العبادات اجتماعية،الزكاة  </a:t>
            </a:r>
            <a:endParaRPr lang="en-US" dirty="0"/>
          </a:p>
        </p:txBody>
      </p:sp>
    </p:spTree>
    <p:extLst>
      <p:ext uri="{BB962C8B-B14F-4D97-AF65-F5344CB8AC3E}">
        <p14:creationId xmlns:p14="http://schemas.microsoft.com/office/powerpoint/2010/main" val="2380591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EG" dirty="0"/>
              <a:t>والحج،الزواج والطلاق... والخلافة. وفي نهاية المطاف الامة التي هي وسيلة وغاية في نفس الوقت. ولكن النظام الاجتماعي الاسلامي يرتكز على ركيزة واحدة ووحيدة هي الله سبحانه وتعالى. فالتوحيد بكل ما تقتضيه هذه الكلمة من عظمة وجلال،هو العمود الفقري للنظرية الاجتماعية الاسلامية. فواحدانية الله سبحانه وتعالى تتراءى في وحدة الناس بالرغم من اختلاف الوانهم وطاقاتهم واصولهم البيولوجبة.فهم جميعا من آدم وآدم من تراب،والامة الاسلامية لاتتكون من اصول عرقية </a:t>
            </a:r>
            <a:endParaRPr lang="en-US" dirty="0"/>
          </a:p>
        </p:txBody>
      </p:sp>
    </p:spTree>
    <p:extLst>
      <p:ext uri="{BB962C8B-B14F-4D97-AF65-F5344CB8AC3E}">
        <p14:creationId xmlns:p14="http://schemas.microsoft.com/office/powerpoint/2010/main" val="3710764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ويولي علم الاجتماع اهتمامه بسلوكنا من منطلق أننا كائنات اجتماعية،مما يؤدى به الى الوصول الى تحليل عملية الاتصالات القصيرة بين الافراد المجهولين في الشارع، الى دراسة العمليات الاجتماعية العالمية،وكما هي مجالات علم الاجتماع متعددة، تتعدد التعريفات أيضا وصولا الى التعريف العام، والذي يشير الى أن علم الاجتماع دراسة علمية للمجموعات الاجتماعية والكيانات من خلال تفاعل البشر في كافة انشطتهم.</a:t>
            </a:r>
            <a:endParaRPr lang="en-US" dirty="0"/>
          </a:p>
        </p:txBody>
      </p:sp>
    </p:spTree>
    <p:extLst>
      <p:ext uri="{BB962C8B-B14F-4D97-AF65-F5344CB8AC3E}">
        <p14:creationId xmlns:p14="http://schemas.microsoft.com/office/powerpoint/2010/main" val="1530489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r"/>
            <a:r>
              <a:rPr lang="ar-EG" dirty="0"/>
              <a:t>أو قومية او جغرافية أو تاريخية،وليست وقفا على شعب معين او سلالة خاصة فهي عبارة عن مجموعة من شعوب وأمم ودول ذات عقيدة واحدة وايديولوجيات عدة وبالتالي فهي مفتوحة لكل الناس شريطة أن يؤمنوا بالله ربا وبالاسلام دينا يقول الله تعالى: يا أيها الناس انا خلقناكم من ذكر وأنثى وجعلناكم شعوبا وقبائل لتعارفوا ان اكرمكم عند الله اتقاكم).</a:t>
            </a:r>
            <a:br>
              <a:rPr lang="ar-EG" dirty="0"/>
            </a:br>
            <a:r>
              <a:rPr lang="ar-EG"/>
              <a:t>ان النظام الاجتماعي الاسلامي يتجسد كلية في الامة الواحدة، يقول سبحانه وتعالى: إن هذه امتكم </a:t>
            </a:r>
            <a:endParaRPr lang="en-US" dirty="0"/>
          </a:p>
        </p:txBody>
      </p:sp>
    </p:spTree>
    <p:extLst>
      <p:ext uri="{BB962C8B-B14F-4D97-AF65-F5344CB8AC3E}">
        <p14:creationId xmlns:p14="http://schemas.microsoft.com/office/powerpoint/2010/main" val="1206933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78562"/>
          </a:xfrm>
        </p:spPr>
        <p:txBody>
          <a:bodyPr>
            <a:normAutofit fontScale="90000"/>
          </a:bodyPr>
          <a:lstStyle/>
          <a:p>
            <a:pPr algn="r"/>
            <a:r>
              <a:rPr lang="ar-IQ" dirty="0"/>
              <a:t>واحدة وانا ربكم فاعبدون).</a:t>
            </a:r>
            <a:br>
              <a:rPr lang="ar-IQ" dirty="0"/>
            </a:br>
            <a:r>
              <a:rPr lang="ar-IQ" dirty="0"/>
              <a:t>ان اهمية علم اجتماع اسلامي ضرورة حتمية اكثر من اي وقت مضى،فالامة الاسلامية ممزقة ان لم نقل لاوجود لها من حيث الارادة السياسية والاجتماعية. فهي عبارة عن دويلات متخلفة فكريا واقتصاديا،وسياسيا،وتكنلوجيا،وعلميا،بالاضافة الى كونها متناحرة متنافرة. هنا قد يقوم علم الاجتماع الاسلامي بدور وظيفة لا تعوضان،بحيث يكون احد العوامل والعناصرالمساعدة على التئام وتوحد الامة وبالتالي استعادة مكانتها الهادية بالقيام باهم مافرضه </a:t>
            </a:r>
            <a:endParaRPr lang="en-US" dirty="0"/>
          </a:p>
        </p:txBody>
      </p:sp>
    </p:spTree>
    <p:extLst>
      <p:ext uri="{BB962C8B-B14F-4D97-AF65-F5344CB8AC3E}">
        <p14:creationId xmlns:p14="http://schemas.microsoft.com/office/powerpoint/2010/main" val="9956151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الله عليها  وميزها به حيث قال عزوجل: كنتم خير امة اخرجت للناس تامرون بالمعروف وتنهون عن المنكروتؤمنون بالله).وذلك بكشف المشاكل الاجتماعية وتحليها،وايجاد الحلول الناجعة لها،فعلم الاجتماع الاسلامي يهتم اهتماما كليا بمشاكل الانسان، في واقع اجتماعي معقد بما فيه الكفاية،ومتعدد الابعاد،ولكن ليس حربا على الانسان كما صورته الفلسفات الاجتماعيةالغربية،وايضا فهو قوميا بمعنى يخدم قومية ضد اخرى،او يعمل على تقدم قومية معينة لتكون هي السائدة،وليس تقدميا،اذا </a:t>
            </a:r>
            <a:endParaRPr lang="en-US" dirty="0"/>
          </a:p>
        </p:txBody>
      </p:sp>
    </p:spTree>
    <p:extLst>
      <p:ext uri="{BB962C8B-B14F-4D97-AF65-F5344CB8AC3E}">
        <p14:creationId xmlns:p14="http://schemas.microsoft.com/office/powerpoint/2010/main" val="2589187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400800"/>
          </a:xfrm>
        </p:spPr>
        <p:txBody>
          <a:bodyPr>
            <a:normAutofit fontScale="92500" lnSpcReduction="20000"/>
          </a:bodyPr>
          <a:lstStyle/>
          <a:p>
            <a:pPr marL="0" indent="0" algn="r">
              <a:buNone/>
            </a:pPr>
            <a:r>
              <a:rPr lang="ar-IQ" dirty="0"/>
              <a:t>فهمت االتقدمية على انها خروج عن السنن والقوانين الالهية وتخل كامل عن شرع الله،اما اذا كانت التقدمية تعني خروج الانسان من الجهل والفقر المادى والروحي، والابتعاد عن الاستعبادوالطاغوت،وا</a:t>
            </a:r>
            <a:r>
              <a:rPr lang="ar-IQ" dirty="0">
                <a:solidFill>
                  <a:prstClr val="black"/>
                </a:solidFill>
              </a:rPr>
              <a:t>لابتعاد</a:t>
            </a:r>
            <a:r>
              <a:rPr lang="ar-IQ" dirty="0"/>
              <a:t>عبادة الاوثان الحية والمية،بكلمة واحدة اذاكانت التقدمية ضد الجاهلية فعلم الاجتماع الاسلامي    يسعى الى ذلك.ومن ثم فعلم الاجتماع هذا يختلف تماما عن العلوم الاجتماعية الاخرى التي تتفق في النهاية على ان الغاية من علم الاجتماع مهما تعددت الاسماء ، هي الوصول بطريقة علمية الى مشروعية التصورات المادية للعالم.</a:t>
            </a:r>
          </a:p>
          <a:p>
            <a:pPr marL="0" indent="0" algn="r">
              <a:buNone/>
            </a:pPr>
            <a:r>
              <a:rPr lang="ar-IQ" dirty="0"/>
              <a:t>ان المهمة الكبيرة لعلم الاجتماع الاسلامي هي قلب التصورات الفكرية والنظريات المنتشرة في انحاء العالم عن الواقع الاجتماعي وعن الانسان،فالسنن والقوانين الاجتماعية التي تسير المجتمع اي مجتمع،هي من عندالله لأن الطبيعة لم توجد لوحدها بل لها خالق سبحانه وتعالى،والانسان مهما اوتي من عبقرية فهو مخلوق وعبدالله،وهذا شي بدهي لمن أتاه الله الايمان،ولكن هذه الحقائق نسيت من طرف الذين طغت عليهم المادة.</a:t>
            </a:r>
            <a:endParaRPr lang="en-US" dirty="0"/>
          </a:p>
        </p:txBody>
      </p:sp>
    </p:spTree>
    <p:extLst>
      <p:ext uri="{BB962C8B-B14F-4D97-AF65-F5344CB8AC3E}">
        <p14:creationId xmlns:p14="http://schemas.microsoft.com/office/powerpoint/2010/main" val="3384000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عملية خلخلة الواقع الفكري والتصورات الخاطئة ليست سهلة لأنها اكثر مقاومة وصعوبة حتى من الواقع السياسي. للوصول الى هذه الغاية لابد من جمع كل الجهود وذلك (باسلمة) العلوم الاجتماعية لنمر الى مرحلة اكثر ايجابية وهي(اسلامية) المعرفة وخاصة علم الاجتماع. فهو يكاد يكون الحلقة المفقودة في بناء التخصصات الاسلامية الاخرى، لذلك اميل الي الاعتقاد  بان اهميته تنمو بسرعة،والحاجة اليه ايضا لكونه يهتم اصلا بواقع المجتمعات ومشاكلها الآنية والمستقبلية. ولكي </a:t>
            </a:r>
            <a:endParaRPr lang="en-US" dirty="0"/>
          </a:p>
        </p:txBody>
      </p:sp>
    </p:spTree>
    <p:extLst>
      <p:ext uri="{BB962C8B-B14F-4D97-AF65-F5344CB8AC3E}">
        <p14:creationId xmlns:p14="http://schemas.microsoft.com/office/powerpoint/2010/main" val="18053439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705600"/>
          </a:xfrm>
        </p:spPr>
        <p:txBody>
          <a:bodyPr>
            <a:normAutofit fontScale="90000"/>
          </a:bodyPr>
          <a:lstStyle/>
          <a:p>
            <a:pPr lvl="0" algn="r">
              <a:spcBef>
                <a:spcPct val="20000"/>
              </a:spcBef>
            </a:pPr>
            <a:br>
              <a:rPr lang="ar-IQ" sz="3200" dirty="0">
                <a:solidFill>
                  <a:prstClr val="black"/>
                </a:solidFill>
                <a:ea typeface="+mn-ea"/>
                <a:cs typeface="Arial"/>
              </a:rPr>
            </a:br>
            <a:br>
              <a:rPr lang="ar-IQ" sz="3200" dirty="0">
                <a:solidFill>
                  <a:prstClr val="black"/>
                </a:solidFill>
                <a:ea typeface="+mn-ea"/>
                <a:cs typeface="Arial"/>
              </a:rPr>
            </a:br>
            <a:br>
              <a:rPr lang="ar-IQ" sz="3200" dirty="0">
                <a:solidFill>
                  <a:prstClr val="black"/>
                </a:solidFill>
                <a:ea typeface="+mn-ea"/>
                <a:cs typeface="Arial"/>
              </a:rPr>
            </a:br>
            <a:r>
              <a:rPr lang="ar-IQ" sz="3200" dirty="0">
                <a:solidFill>
                  <a:prstClr val="black"/>
                </a:solidFill>
                <a:ea typeface="+mn-ea"/>
                <a:cs typeface="Arial"/>
              </a:rPr>
              <a:t>تظهر معالم علم الاجتماع الاسلامي، لابد من الحديث عن  الاصول الاجتماعية لعلم الاجتماع وهو اصلا علم مقارن. </a:t>
            </a:r>
            <a:br>
              <a:rPr lang="ar-IQ" sz="3200" dirty="0">
                <a:solidFill>
                  <a:prstClr val="black"/>
                </a:solidFill>
                <a:ea typeface="+mn-ea"/>
                <a:cs typeface="Arial"/>
              </a:rPr>
            </a:br>
            <a:r>
              <a:rPr lang="ar-IQ" sz="3200" dirty="0">
                <a:solidFill>
                  <a:prstClr val="black"/>
                </a:solidFill>
                <a:ea typeface="+mn-ea"/>
                <a:cs typeface="Arial"/>
              </a:rPr>
              <a:t>من الافضل هنا الاشارة الى الرأي الذي ينكر امكانية قيام علم اجتماع اسلامي، بل يشك في هذه المحاولات والمساهمات، فعلى سبيل المثال نجد ان الدكتور محمد عزت حجازي الاستاذ الباحث في المركز القومي للبحوث الاجتماعية والجنائية في القاهرة  يقول: (معظم ما يكتب في هذا الاتجاه  تغلب عليه الضحالة، ويكشف عن شئ غير قليل من السطحية والغفلة، ولايخلو الامرفي بعض الاحيان من الانتهازية وتملّق مشاعر الجماهير،بل والمشاركة الواعية في تزييف الوعي).ثم يصف الاتجاه الاسلامي  في علم الاجتماع بأنه(اتجاه طوباوي مثالي).فالواقع ، ان بعض المحاولات التي تمت لتأسيس علم الاجتماع الاسلامي، لاتملك مقومات النهوض بهذه المهمة على الوجه الاكمل. فكتاب نبيل السمالوطي( المنهج الاسلامي في دراسة المجتمع)لايقدم محاولة جادة  في البحث الاجتماع الاسلامي، فهو   ليس اكثر من عرض محايد للنظريات والمدارس الاجتماعية الغربية</a:t>
            </a:r>
            <a:br>
              <a:rPr lang="ar-IQ" sz="3200" dirty="0">
                <a:solidFill>
                  <a:prstClr val="black"/>
                </a:solidFill>
                <a:ea typeface="+mn-ea"/>
                <a:cs typeface="Arial"/>
              </a:rPr>
            </a:br>
            <a:br>
              <a:rPr lang="en-US" sz="3200" dirty="0">
                <a:solidFill>
                  <a:prstClr val="black"/>
                </a:solidFill>
                <a:ea typeface="+mn-ea"/>
                <a:cs typeface="+mn-cs"/>
              </a:rPr>
            </a:br>
            <a:endParaRPr lang="en-US" dirty="0"/>
          </a:p>
        </p:txBody>
      </p:sp>
    </p:spTree>
    <p:extLst>
      <p:ext uri="{BB962C8B-B14F-4D97-AF65-F5344CB8AC3E}">
        <p14:creationId xmlns:p14="http://schemas.microsoft.com/office/powerpoint/2010/main" val="2010063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r"/>
            <a:r>
              <a:rPr lang="ar-IQ" dirty="0"/>
              <a:t>مطعم ببعض الفصول حول الاسس البنائية للتنظيم الاجتماعي في الاسلام والتفسير الاسلامي لدراسة تاريخ الانسان وتاريخ التفكير الاجتماعي عند العلماء المسلمين. اما محاولة الدكتورة سامية مصطفى الخشاب مدرسة علم الاجتماع بكلية الاداب جامعة القاهرة فهي ليست اكثر من محاولة (اسلمة) علم الاجتماع الغربي،بعد ترجمته، باتجاه طموح لايتجاوز ان يكون علم الاجتماع الاسلامي فرعا من فروع علم الاجتماع العام،دون ان تلتفت ان علم الاجتماع الاسلامي فرعا له؟ اضافة الى  </a:t>
            </a:r>
            <a:endParaRPr lang="en-US" dirty="0"/>
          </a:p>
        </p:txBody>
      </p:sp>
    </p:spTree>
    <p:extLst>
      <p:ext uri="{BB962C8B-B14F-4D97-AF65-F5344CB8AC3E}">
        <p14:creationId xmlns:p14="http://schemas.microsoft.com/office/powerpoint/2010/main" val="2316742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172200"/>
          </a:xfrm>
        </p:spPr>
        <p:txBody>
          <a:bodyPr>
            <a:normAutofit lnSpcReduction="10000"/>
          </a:bodyPr>
          <a:lstStyle/>
          <a:p>
            <a:pPr algn="r"/>
            <a:r>
              <a:rPr lang="ar-IQ" dirty="0"/>
              <a:t>الى ان علم الاجتماع الغربي ، واضفاء الصبغة الاسلامية عليه لاتنتج علم اجتماع اسلامي،بلغة اسلامية، وهذا خلاف المطلوب وذلك بعد ملاحظة الامور التالية، التي يذكرها احمد المختاري، الباحث الاجتماعي في السوربون، في مقال له:</a:t>
            </a:r>
          </a:p>
          <a:p>
            <a:pPr algn="r"/>
            <a:r>
              <a:rPr lang="ar-IQ" dirty="0"/>
              <a:t>1_ان العلوم الاجتماعية الغربية ليست بريئة او حيادية، وبالتالي فان اضافة التعليقات هنا وهناك عن كثب او نصوص غربية لايؤدى الى اسلمتها.</a:t>
            </a:r>
          </a:p>
          <a:p>
            <a:pPr algn="r"/>
            <a:r>
              <a:rPr lang="ar-IQ" dirty="0"/>
              <a:t>2_ ان هذه العلوم هي نتاج وضع اجتماعي ملئ بالترسبات الاجتماعية الفلسفية والدينية، وفي النهاية: الخلفيات الايدولوجية والاستراتجية معينة.</a:t>
            </a:r>
          </a:p>
          <a:p>
            <a:pPr algn="r"/>
            <a:r>
              <a:rPr lang="ar-IQ" dirty="0"/>
              <a:t>3_ ان هذه العملية مكلفة وعديمة الجدوى، على المدى البعيد،لأن الذي يهمنا ليست ترجمة اعمال الآخرين ، بل ايجاد علم اجتماع اسلامي حقيقي.</a:t>
            </a:r>
            <a:endParaRPr lang="en-US" dirty="0"/>
          </a:p>
        </p:txBody>
      </p:sp>
    </p:spTree>
    <p:extLst>
      <p:ext uri="{BB962C8B-B14F-4D97-AF65-F5344CB8AC3E}">
        <p14:creationId xmlns:p14="http://schemas.microsoft.com/office/powerpoint/2010/main" val="5296939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4_ ان هذه العملية تربط علم الاجتماع الاسلامي المقترح بالعلوم الاجتماعية الغربية التي لا تستقرعلى قرار وتعاني من ازمة حقيقة، هي انعكاس لأزمة مجتمعاتها الجاهلية.</a:t>
            </a:r>
            <a:br>
              <a:rPr lang="ar-IQ" dirty="0"/>
            </a:br>
            <a:r>
              <a:rPr lang="ar-IQ"/>
              <a:t>ولعل ابرز نقاط الضعف في هذه المحاولات (عدا القليل منها) هي انها تخلط بصورة كبيرة بين (المذهب)الاجتماع الاسلامي،وعلم الاجتماع الاسلامي، والنظام الاجتماع الاسلامي هذا الخلط الذي يقلل من القيمة المرجعية  والمؤسسة لهذه المحاولات.</a:t>
            </a:r>
            <a:endParaRPr lang="en-US" dirty="0"/>
          </a:p>
        </p:txBody>
      </p:sp>
    </p:spTree>
    <p:extLst>
      <p:ext uri="{BB962C8B-B14F-4D97-AF65-F5344CB8AC3E}">
        <p14:creationId xmlns:p14="http://schemas.microsoft.com/office/powerpoint/2010/main" val="1561036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r"/>
            <a:r>
              <a:rPr lang="ar-IQ" dirty="0"/>
              <a:t>الا انه يجدرالاشارة الى ان مساهمة السيد محمد باقر الصدر، والسيد مرتضى المطهري ، والاستاذين الباحثيين د. الياس بايونس ود.فريد احمد تمتاز عن غيرها باصالتها وجديتها ووضوح الرؤية فيها، الى درجة يمكن ان نقول أنها اتجاه(اصيل،إذ ان تكوينه الفكري وقناعاته إسلامية منذ البداية، ولديه اتساق فكري واضح)_ كما يصف د.حيدر ابراهيم علي استاذ الاجتماع في جامعة الامارات العربية،بعض مصاديق هذا الاتجاه.</a:t>
            </a:r>
            <a:br>
              <a:rPr lang="ar-IQ" dirty="0"/>
            </a:br>
            <a:r>
              <a:rPr lang="ar-IQ" dirty="0"/>
              <a:t>ضرورة علم الاجتماع الاسلامي: </a:t>
            </a:r>
            <a:br>
              <a:rPr lang="ar-IQ" dirty="0"/>
            </a:br>
            <a:endParaRPr lang="en-US" dirty="0"/>
          </a:p>
        </p:txBody>
      </p:sp>
    </p:spTree>
    <p:extLst>
      <p:ext uri="{BB962C8B-B14F-4D97-AF65-F5344CB8AC3E}">
        <p14:creationId xmlns:p14="http://schemas.microsoft.com/office/powerpoint/2010/main" val="100564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algn="r"/>
            <a:r>
              <a:rPr lang="ar-IQ" dirty="0"/>
              <a:t>بدايات علم الاجتماع: في مضمون الحديث عن مجالات علم الاجتماع، نشير هنا الى بدايات هذا العلم،حيث ظهر علم الاجتماع كتوجه دراسي اكاديمي في أوائل القرن التاسع عشر، فقد بدأ بدراسة خصائص الانسان من منظور  اجتماعي ، وملاحظة سلوكه،ويهتم علم الاجتماع ايضا بالعمليات، والظواهر الاجتماعية على مستوى الافراد وعلى مستوى الجماعات.</a:t>
            </a:r>
            <a:endParaRPr lang="en-US" dirty="0"/>
          </a:p>
        </p:txBody>
      </p:sp>
    </p:spTree>
    <p:extLst>
      <p:ext uri="{BB962C8B-B14F-4D97-AF65-F5344CB8AC3E}">
        <p14:creationId xmlns:p14="http://schemas.microsoft.com/office/powerpoint/2010/main" val="3544365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pPr algn="r"/>
            <a:r>
              <a:rPr lang="ar-IQ" dirty="0"/>
              <a:t>هذا يعني أن الدعوة الى تاسيس علم الاجتماع الاسلامي ، رغم أنها أصبحت اتجاها معترفا به، مازالت بحاجة الى تأصيل،وبحث جدي،يتكفل فعلا بتحقيق هذه الدعوة،وعلى أسس إسلامية وعلمية ثابتة،ويتعمق إدراك هذه الحاجة مع ملاحظة الامور التالية:</a:t>
            </a:r>
          </a:p>
          <a:p>
            <a:pPr algn="r"/>
            <a:r>
              <a:rPr lang="ar-IQ" dirty="0"/>
              <a:t>1_ الضرورة العامة الى تاسيس علوم اسلامية في مختلف مجالات المعرفة الانسانية، وخاصة العلوم الانسانية والاجتماعية المعاصرة، كعلم الاجتماع،موضوع الدعوة، وعلم الاقتصاد،وعلم السياسة، وعلم الادارة،وعلم الاعلام،وغيرها. واننا لندعو بهذه المناسبة الى تاسيس معهد اسلامي عال للمعاصرة،ياخذ على عاتقه تحقيق هذه المهمة.</a:t>
            </a:r>
          </a:p>
          <a:p>
            <a:pPr algn="r"/>
            <a:r>
              <a:rPr lang="ar-IQ" dirty="0"/>
              <a:t>2_ إننا لايمكن ان نعول على علم الاجتماع المُمدرّس في الجامعات العربية والمترجم عن علم الاجتماع الغربي، لأنه يعاني من أزمة خانقة تجعله غير ذي نفع. وتتخلص هذه الازمة في فقدانه لنظرية عامة، وفي غربته عن واقعنا الاجتماعي، واخيرا في عجزه عن المساهمة في انجاز مهام نهوض الامة. وليست ازمة علم الاجتماع في البلاد العربية تهمة مدعاة نوجهها جزافا، بل هي حقيقة يعترف بها أساتذة العلم واربابه.</a:t>
            </a:r>
          </a:p>
          <a:p>
            <a:pPr algn="r"/>
            <a:endParaRPr lang="en-US" dirty="0"/>
          </a:p>
        </p:txBody>
      </p:sp>
    </p:spTree>
    <p:extLst>
      <p:ext uri="{BB962C8B-B14F-4D97-AF65-F5344CB8AC3E}">
        <p14:creationId xmlns:p14="http://schemas.microsoft.com/office/powerpoint/2010/main" val="2540759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126162"/>
          </a:xfrm>
        </p:spPr>
        <p:txBody>
          <a:bodyPr>
            <a:normAutofit fontScale="90000"/>
          </a:bodyPr>
          <a:lstStyle/>
          <a:p>
            <a:pPr algn="r"/>
            <a:r>
              <a:rPr lang="ar-IQ" dirty="0"/>
              <a:t>يقول د.محمد عزت حجازي، وهو بصدد تقييم علم الاجتماع في مصر والبلاد العربية:(فإن نظرة تحليلة نقدية لواقع العلم تنتهي بنا الى أنه يمر بأزمة: فقد نشأ وتطور،ومازال هزيلا، لايوفر مقولات نظرية خصبة قادرة على الايحاء بأفكار تعين على النماء والتجدد، ومناهج يمكن ان تقود الى نتائج صُلبة الأساس نافذة الدلالة، وكان ومايزال منعزلا ومغتربا عن الواقع الاجتماعي الحيّ.</a:t>
            </a:r>
            <a:br>
              <a:rPr lang="ar-IQ" dirty="0"/>
            </a:br>
            <a:r>
              <a:rPr lang="ar-IQ" dirty="0"/>
              <a:t>3_ وتكمن ضرورة علم الاجتماع الاسلامي في حاجة المجتمع اساسا الى علم اجتماع. </a:t>
            </a:r>
            <a:endParaRPr lang="en-US" dirty="0"/>
          </a:p>
        </p:txBody>
      </p:sp>
    </p:spTree>
    <p:extLst>
      <p:ext uri="{BB962C8B-B14F-4D97-AF65-F5344CB8AC3E}">
        <p14:creationId xmlns:p14="http://schemas.microsoft.com/office/powerpoint/2010/main" val="2292888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6354762"/>
          </a:xfrm>
        </p:spPr>
        <p:txBody>
          <a:bodyPr>
            <a:normAutofit fontScale="90000"/>
          </a:bodyPr>
          <a:lstStyle/>
          <a:p>
            <a:pPr algn="r"/>
            <a:r>
              <a:rPr lang="ar-IQ" dirty="0"/>
              <a:t>إن كل القرارات والبرامج والحلول الاجتماعية تعتمد على فهم المجتمع، وتقترب هذه القرارات والبرامج  والحلول  من الصحة، أو تبتعد عنها،بمقدار ما تقترب من فهم المجتمع او تبتعد عنه. ان المجتمعات القائمة في اقاليم العالم الاسلامي تمر الآن بمرحلة انتقالية ، وعادة تشهد المراحل الانتقالية  الكثير من العمليات الاجتماعية، والتحولات والتغييرات البنائية، والتبدلات في الانساق الاجتماعية وأنماط السلوك الاجتماعي، وفي مثل هذه المرحلة، تزداد الحاجة الى علم الاجتماع ليلقي بالاضواء الكاشفة على العمليات </a:t>
            </a:r>
            <a:endParaRPr lang="en-US" dirty="0"/>
          </a:p>
        </p:txBody>
      </p:sp>
    </p:spTree>
    <p:extLst>
      <p:ext uri="{BB962C8B-B14F-4D97-AF65-F5344CB8AC3E}">
        <p14:creationId xmlns:p14="http://schemas.microsoft.com/office/powerpoint/2010/main" val="2178893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202362"/>
          </a:xfrm>
        </p:spPr>
        <p:txBody>
          <a:bodyPr>
            <a:normAutofit fontScale="90000"/>
          </a:bodyPr>
          <a:lstStyle/>
          <a:p>
            <a:pPr algn="r"/>
            <a:r>
              <a:rPr lang="ar-IQ" dirty="0"/>
              <a:t>الجارية ويفهم آليات صيرورتها، وقوانين  حركتها وتطورها. </a:t>
            </a:r>
            <a:br>
              <a:rPr lang="ar-IQ" dirty="0"/>
            </a:br>
            <a:r>
              <a:rPr lang="ar-IQ" dirty="0"/>
              <a:t>المذهب، العلم، النظام :</a:t>
            </a:r>
            <a:br>
              <a:rPr lang="ar-IQ" dirty="0"/>
            </a:br>
            <a:r>
              <a:rPr lang="ar-IQ" dirty="0"/>
              <a:t>وعلينا أن نميّز في الحقل الاجتماعي بين المذهب، والعلم، والنظام،كما يتعين علينا أن نميّز بين هذه المصطلحات الثلاثة في كل الحقول الاخرى ، كالسياسة والاقتصاد ، وغيرهما.</a:t>
            </a:r>
            <a:br>
              <a:rPr lang="ar-IQ" dirty="0"/>
            </a:br>
            <a:r>
              <a:rPr lang="ar-IQ" dirty="0"/>
              <a:t>فنحن نتحدث عن (مذهب إسلامي) في الاقتصاد والاجتماع والسياسة،كما نتحدث عن (علم اسلامي)  في هذه الحقول ذاتها</a:t>
            </a:r>
            <a:endParaRPr lang="en-US" dirty="0"/>
          </a:p>
        </p:txBody>
      </p:sp>
    </p:spTree>
    <p:extLst>
      <p:ext uri="{BB962C8B-B14F-4D97-AF65-F5344CB8AC3E}">
        <p14:creationId xmlns:p14="http://schemas.microsoft.com/office/powerpoint/2010/main" val="366974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6629400"/>
          </a:xfrm>
        </p:spPr>
        <p:txBody>
          <a:bodyPr>
            <a:normAutofit fontScale="90000"/>
          </a:bodyPr>
          <a:lstStyle/>
          <a:p>
            <a:pPr algn="r"/>
            <a:r>
              <a:rPr lang="ar-IQ" dirty="0"/>
              <a:t>المذهب الاجتماعي الاسلامي هو مجموعة من المقولات أو التصورات النظرية التي يقدمها الاسلام عن المجتمع الانساني. وفي هذا المجال تبرز عناوين مختلفة: طبيعة المجتمع،نشأة المجتمع،الفرد والمجتمع،السلطة والمجتمع،تغييرالمجتمع،انهيار المجتمع وتقدمه،عناصر المجتمع،السنن الاجتماعية وغيرها.</a:t>
            </a:r>
            <a:br>
              <a:rPr lang="ar-IQ" dirty="0"/>
            </a:br>
            <a:r>
              <a:rPr lang="ar-IQ" dirty="0"/>
              <a:t>ان المذهب الاجتماعي هو القاعدة النظرية التي ينطلق منها علم الاجتماع،وينبثق منها النظام الاجتماعي.</a:t>
            </a:r>
            <a:br>
              <a:rPr lang="ar-IQ" dirty="0"/>
            </a:br>
            <a:r>
              <a:rPr lang="ar-IQ" dirty="0"/>
              <a:t> أما علم الاجتماع فهو ذلك الحقل المعرفي الذي </a:t>
            </a:r>
            <a:endParaRPr lang="en-US" dirty="0"/>
          </a:p>
        </p:txBody>
      </p:sp>
    </p:spTree>
    <p:extLst>
      <p:ext uri="{BB962C8B-B14F-4D97-AF65-F5344CB8AC3E}">
        <p14:creationId xmlns:p14="http://schemas.microsoft.com/office/powerpoint/2010/main" val="2545762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algn="r"/>
            <a:r>
              <a:rPr lang="ar-IQ" dirty="0"/>
              <a:t>يتناول دراسة الواقع الاجتماعي القائم وتفسير أحداثه وظواهره. </a:t>
            </a:r>
            <a:r>
              <a:rPr lang="ar-IQ"/>
              <a:t>ان علم الاجتماع يدرس ماهو كائن، وليس ما ينبغي أن يكون،واذا جاز له ان يتحدث عما ينبغي أن ينبغي أن يكون فانه يكون بذلك معبرا عن الصورة النموذجية التي يرسمها النظام الاجتماعي ،والمنسجمة مع مقولات المذهب الاجتماعي في دراسته للواقع الاجتماعي استخدام مناهج البحث العلمي المعروفة،كالاستقراء ، والاحصاء،والتجارب،وغيرذلك، على أن نلاحظ الفروق بين التجربة الاجتماعية والتجربة الطبيعية.</a:t>
            </a:r>
            <a:br>
              <a:rPr lang="ar-IQ"/>
            </a:br>
            <a:endParaRPr lang="en-US" dirty="0"/>
          </a:p>
        </p:txBody>
      </p:sp>
    </p:spTree>
    <p:extLst>
      <p:ext uri="{BB962C8B-B14F-4D97-AF65-F5344CB8AC3E}">
        <p14:creationId xmlns:p14="http://schemas.microsoft.com/office/powerpoint/2010/main" val="70588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algn="r"/>
            <a:r>
              <a:rPr lang="ar-IQ"/>
              <a:t>واساليب معيشة الافراد في الجماعات وتحركاتهم في كافة مجالات الحياة،ويسهم علم الاجتماع في تقديم المساعدة لقادة المجتمع وسياسيين،وخبراء التربية وغيرهم ممن يهتمون في حل المشكلات الاجتماعية، ويعد أوغست كونت_ من اهم من درسوا علم الاجتماع،ويؤكد كثيرون أنه أول من أسس لعلم الاجتماع في الغرب، بينما يرى العرب أن عبدالرحمن بن خلدون في مؤلفه طبائع العمران هو أول من اشار لهذا العلم من خلال مقدمته بهذا المؤلف.</a:t>
            </a:r>
            <a:endParaRPr lang="en-US" dirty="0"/>
          </a:p>
        </p:txBody>
      </p:sp>
    </p:spTree>
    <p:extLst>
      <p:ext uri="{BB962C8B-B14F-4D97-AF65-F5344CB8AC3E}">
        <p14:creationId xmlns:p14="http://schemas.microsoft.com/office/powerpoint/2010/main" val="343909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algn="r"/>
            <a:r>
              <a:rPr lang="ar-IQ" dirty="0"/>
              <a:t>خصائص علم الاجتماع: يتمتع علم الاجتماع بخصائص محددة، لابد من ذكرها في سياق الحديث عن مجالات علم الاجتماع، حيث تعد هذه الخصائص من النقاط الاساسية التي يرتكز عليها علم الاجتماع، ويعد منطلقا له كما هو الحال في مجالات علم الاجتماع، ومن هذه الخصائص:</a:t>
            </a:r>
            <a:br>
              <a:rPr lang="ar-IQ" dirty="0"/>
            </a:br>
            <a:r>
              <a:rPr lang="ar-IQ" dirty="0"/>
              <a:t>1_ يعد علم الاجتماع علم تجريبي، يعتمد على الملاحظة والتفكير في الظواهر الاجتماعية.</a:t>
            </a:r>
            <a:endParaRPr lang="en-US" dirty="0"/>
          </a:p>
        </p:txBody>
      </p:sp>
    </p:spTree>
    <p:extLst>
      <p:ext uri="{BB962C8B-B14F-4D97-AF65-F5344CB8AC3E}">
        <p14:creationId xmlns:p14="http://schemas.microsoft.com/office/powerpoint/2010/main" val="60943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a:r>
              <a:rPr lang="ar-IQ" dirty="0"/>
              <a:t>ونتائج تفسر العلاقات بين موضوعات البحث الاجتماعية بشكل علمي واكاديمي.</a:t>
            </a:r>
            <a:br>
              <a:rPr lang="ar-IQ" dirty="0"/>
            </a:br>
            <a:r>
              <a:rPr lang="ar-IQ" dirty="0"/>
              <a:t>2_علم الاجتماع علم تراكمي،وهذا يشير الى أن النظريات الجديدة تعتمد على نظريات سابقة، وبالتالي فهو علم منظم يستند الى أساس علمي.</a:t>
            </a:r>
            <a:br>
              <a:rPr lang="ar-IQ" dirty="0"/>
            </a:br>
            <a:r>
              <a:rPr lang="ar-IQ" dirty="0"/>
              <a:t>3_ علم الاجتماع لايعتبر عمل اخلاقي فعالم الاجتماع لايسال عن الاعمال التي يقوم بدراستها هل هي خير أم شر، ولايقوم باصدار</a:t>
            </a:r>
            <a:endParaRPr lang="en-US" dirty="0"/>
          </a:p>
        </p:txBody>
      </p:sp>
    </p:spTree>
    <p:extLst>
      <p:ext uri="{BB962C8B-B14F-4D97-AF65-F5344CB8AC3E}">
        <p14:creationId xmlns:p14="http://schemas.microsoft.com/office/powerpoint/2010/main" val="103797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6477000"/>
          </a:xfrm>
        </p:spPr>
        <p:txBody>
          <a:bodyPr>
            <a:normAutofit fontScale="90000"/>
          </a:bodyPr>
          <a:lstStyle/>
          <a:p>
            <a:pPr algn="r"/>
            <a:r>
              <a:rPr lang="ar-IQ" dirty="0"/>
              <a:t>احكام اخلاقية، بل يكون هدفه دراسة وتفسير هذه الظاهرة الاجتماعية.</a:t>
            </a:r>
            <a:br>
              <a:rPr lang="ar-IQ" dirty="0"/>
            </a:br>
            <a:r>
              <a:rPr lang="ar-IQ" dirty="0"/>
              <a:t>مجالات علم الاجتماع: يعد علم الاجتماع علم كبير وواسع ويضم مجالات كثيرة، لذلك تتعد مجالات علم الاجتماع وتتنوع، فهو يشمل على الكثير من المجالات، والفروع الرئيسة لعلم الاجتماع، ويختص كل مجال منها في جانب معين ومنها:</a:t>
            </a:r>
            <a:br>
              <a:rPr lang="ar-IQ" dirty="0"/>
            </a:br>
            <a:r>
              <a:rPr lang="ar-IQ" dirty="0"/>
              <a:t>1_ علم اجتماع نظري: يدرس هذا العلم الجانب النظري، ويتمثل في دراسة النظريات الاجتماعية السابقة باسلوب علمي، ومن هذه النظريات كارل   ماركس منها: نظريات الحتمية الاقتصادية والصراع</a:t>
            </a:r>
            <a:endParaRPr lang="en-US" dirty="0"/>
          </a:p>
        </p:txBody>
      </p:sp>
    </p:spTree>
    <p:extLst>
      <p:ext uri="{BB962C8B-B14F-4D97-AF65-F5344CB8AC3E}">
        <p14:creationId xmlns:p14="http://schemas.microsoft.com/office/powerpoint/2010/main" val="59012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fontScale="90000"/>
          </a:bodyPr>
          <a:lstStyle/>
          <a:p>
            <a:pPr algn="r"/>
            <a:r>
              <a:rPr lang="ar-IQ" dirty="0"/>
              <a:t>الطبقي واميل دوركايم نظرية الرضا.</a:t>
            </a:r>
            <a:br>
              <a:rPr lang="ar-IQ" dirty="0"/>
            </a:br>
            <a:r>
              <a:rPr lang="ar-IQ" dirty="0"/>
              <a:t>علم الاجتماع التاريخي: يقوم هذا العلم بالدراسة والتحليل للاحداث الاجتماعية في المجتمعات السابقة، ويتناول في دراسته النشأة والتطور، ومن الامثلة على هذه الدراسات الدراسة التي قام بها _سوركين- لتاريخ الهندوس،والرومان، واليونان، وغيرها من الحضارات الكبرى.</a:t>
            </a:r>
            <a:br>
              <a:rPr lang="ar-IQ" dirty="0"/>
            </a:br>
            <a:r>
              <a:rPr lang="ar-IQ" dirty="0"/>
              <a:t>علم اجتماع المعرفة: وهو العلم الذي يقوم بدراسة المعارف الانسانية ونوع العلاقة بالظروف الاجتماعية التي تتأثر فيها،ويؤمن علم اجتماع المعرفة أن افكار الانسان نتاج بيئته، كالظواهر </a:t>
            </a:r>
            <a:endParaRPr lang="en-US" dirty="0"/>
          </a:p>
        </p:txBody>
      </p:sp>
    </p:spTree>
    <p:extLst>
      <p:ext uri="{BB962C8B-B14F-4D97-AF65-F5344CB8AC3E}">
        <p14:creationId xmlns:p14="http://schemas.microsoft.com/office/powerpoint/2010/main" val="1082694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3657</Words>
  <Application>Microsoft Office PowerPoint</Application>
  <PresentationFormat>On-screen Show (4:3)</PresentationFormat>
  <Paragraphs>62</Paragraphs>
  <Slides>45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PowerPoint Presentation</vt:lpstr>
      <vt:lpstr>نبذة مختصرة عن علم الاجتماع: قبل الحديث عن مجالات علم الاجتماع لا بد من تعريف علم الاجتماع اولا، فهو العلم الذي يبحث في خصائص الجماعات البشرية والتفاعلات المختلفة، وطبيعة العلاقات بين افراد هذه الجماعات.ويعرف ايضا بأنه العلم الذي يقوم بدراسة الحياة الاجتماعية للبشرية،سواء بشكل مجموعات أم مجتمعات.ويدرس التفاعلات الاجتماعية.</vt:lpstr>
      <vt:lpstr>ويولي علم الاجتماع اهتمامه بسلوكنا من منطلق أننا كائنات اجتماعية،مما يؤدى به الى الوصول الى تحليل عملية الاتصالات القصيرة بين الافراد المجهولين في الشارع، الى دراسة العمليات الاجتماعية العالمية،وكما هي مجالات علم الاجتماع متعددة، تتعدد التعريفات أيضا وصولا الى التعريف العام، والذي يشير الى أن علم الاجتماع دراسة علمية للمجموعات الاجتماعية والكيانات من خلال تفاعل البشر في كافة انشطتهم.</vt:lpstr>
      <vt:lpstr>بدايات علم الاجتماع: في مضمون الحديث عن مجالات علم الاجتماع، نشير هنا الى بدايات هذا العلم،حيث ظهر علم الاجتماع كتوجه دراسي اكاديمي في أوائل القرن التاسع عشر، فقد بدأ بدراسة خصائص الانسان من منظور  اجتماعي ، وملاحظة سلوكه،ويهتم علم الاجتماع ايضا بالعمليات، والظواهر الاجتماعية على مستوى الافراد وعلى مستوى الجماعات.</vt:lpstr>
      <vt:lpstr>واساليب معيشة الافراد في الجماعات وتحركاتهم في كافة مجالات الحياة،ويسهم علم الاجتماع في تقديم المساعدة لقادة المجتمع وسياسيين،وخبراء التربية وغيرهم ممن يهتمون في حل المشكلات الاجتماعية، ويعد أوغست كونت_ من اهم من درسوا علم الاجتماع،ويؤكد كثيرون أنه أول من أسس لعلم الاجتماع في الغرب، بينما يرى العرب أن عبدالرحمن بن خلدون في مؤلفه طبائع العمران هو أول من اشار لهذا العلم من خلال مقدمته بهذا المؤلف.</vt:lpstr>
      <vt:lpstr>خصائص علم الاجتماع: يتمتع علم الاجتماع بخصائص محددة، لابد من ذكرها في سياق الحديث عن مجالات علم الاجتماع، حيث تعد هذه الخصائص من النقاط الاساسية التي يرتكز عليها علم الاجتماع، ويعد منطلقا له كما هو الحال في مجالات علم الاجتماع، ومن هذه الخصائص: 1_ يعد علم الاجتماع علم تجريبي، يعتمد على الملاحظة والتفكير في الظواهر الاجتماعية.</vt:lpstr>
      <vt:lpstr>ونتائج تفسر العلاقات بين موضوعات البحث الاجتماعية بشكل علمي واكاديمي. 2_علم الاجتماع علم تراكمي،وهذا يشير الى أن النظريات الجديدة تعتمد على نظريات سابقة، وبالتالي فهو علم منظم يستند الى أساس علمي. 3_ علم الاجتماع لايعتبر عمل اخلاقي فعالم الاجتماع لايسال عن الاعمال التي يقوم بدراستها هل هي خير أم شر، ولايقوم باصدار</vt:lpstr>
      <vt:lpstr>احكام اخلاقية، بل يكون هدفه دراسة وتفسير هذه الظاهرة الاجتماعية. مجالات علم الاجتماع: يعد علم الاجتماع علم كبير وواسع ويضم مجالات كثيرة، لذلك تتعد مجالات علم الاجتماع وتتنوع، فهو يشمل على الكثير من المجالات، والفروع الرئيسة لعلم الاجتماع، ويختص كل مجال منها في جانب معين ومنها: 1_ علم اجتماع نظري: يدرس هذا العلم الجانب النظري، ويتمثل في دراسة النظريات الاجتماعية السابقة باسلوب علمي، ومن هذه النظريات كارل   ماركس منها: نظريات الحتمية الاقتصادية والصراع</vt:lpstr>
      <vt:lpstr>الطبقي واميل دوركايم نظرية الرضا. علم الاجتماع التاريخي: يقوم هذا العلم بالدراسة والتحليل للاحداث الاجتماعية في المجتمعات السابقة، ويتناول في دراسته النشأة والتطور، ومن الامثلة على هذه الدراسات الدراسة التي قام بها _سوركين- لتاريخ الهندوس،والرومان، واليونان، وغيرها من الحضارات الكبرى. علم اجتماع المعرفة: وهو العلم الذي يقوم بدراسة المعارف الانسانية ونوع العلاقة بالظروف الاجتماعية التي تتأثر فيها،ويؤمن علم اجتماع المعرفة أن افكار الانسان نتاج بيئته، كالظواهر </vt:lpstr>
      <vt:lpstr>الاقتصادية والدينية والسياسية. علم الاجتماع الديني: يهتم هذا المجال بدراسة اصل الديانات المتنوعة، وطبيعة تاثيرها على النظام الاجتماعي،اذ لايخلو مجتمع من اثر الدين، ويقوم ايضا بعملية مراجعة للاعمال الاجتماعية للبشر من حيث موافقتها للدين،ودراسة الدساتير الدينية ودورها في المجتمع. واهتم كل من كومت وإميل دوركهايم وهربرت سبنسر بدراسة الشكل البدائي للدين. علم الاجتماع الاقتصادي: يعمد هذا المجال الى     دراسة الانشطة الاقتصادية المتنوعة للمجتمع</vt:lpstr>
      <vt:lpstr> مثل المنتج التجاري، من حيث كمية الانتاج، وكيفية التسوق، والاستهلاك والتبادل، من ناحية اجتماعية دون اغفال العوامل الثقافية. مثلا لماذا لاياكل الهندوس البقر. علم الاجتماع الريفي: يدرس هذا النوع من مجالات علم الاجتماع المجتمعات الريفية المتنوعة، باسلوب علمي، ويجمع كل ما يخصها فمثلا: ان سكان الريف اقل من سكان المدن، كما ويشير الى اختلاف في اسلوب وطريقة العيش بين الريف والمدينة من حيث العادات والقيم والافكار</vt:lpstr>
      <vt:lpstr>والمعارف  والسلوكيات. بالاضافة للمؤسسات الاجتماعية والنسيج الاجتماعي وطبيعة العلاقات الاجتماعية وغيرها. علم الاجتماع الحضري: ويدرس طبيعة الحياة المدنية ، ويقدم دراسة تفصيلة حول كل الظواهر الاجتماعية فيها،وتشمل المؤسسات والمنظمات، والتفاعل الاجتماعي، كما يدرس المشكلات الاجتماعية مثل: الجريمة والسرقة والبطالة والفساد والتلوث، وغيرها من المشاكل الاجتماعية. علم الاجتماع السياسي: تتضمن مجالات علم الاجتماع.</vt:lpstr>
      <vt:lpstr> اي دراسة لمواقف سياسية متنوعة ضمن المجتمع، وتضم الايديولوجيات السياسية للمجتمع اصلها وتقدمها وظائفها،وتشير الى أن الاحزاب السياسية مؤسسات اجتماعية وتقوم بدراسة انشطتها على أنها جزء من النظام  الاجتماعية.  علم اجتماع القانون: يعد القانون مؤسسة اجتماعية، ويعد أحد وسائل الرقابية على المجتمع، كما يرتبط بانظمة اجتماعية فرعية مثل: الاقتصاد، والسلطة، والعلاقات الاسرية،لذلك يعد اداة مشرفة ومنظمة لاخلاق المجتمع وقيمه.</vt:lpstr>
      <vt:lpstr>الغاية من علم الاجتماع: 1_ ان علم الاجتماع تساعدنا في مسببات القلق لدى الفرد والجماعات في عصرنا الحاضرأسمى دوركهايم هذا القلق بأنيميا وكارل ماركس بالاغتراب. 2_ يعلمنا كيف وصل مجتمعنا الى ما وصل اليه اليوم. 3_ يعلمنا  لماذا تغير حالنا في حاضر      ومختلف عما كنا في السابق. 4_ يعلمنا كيف نربط  ما ورثناه من الاباء مع مستلزمات العصر.</vt:lpstr>
      <vt:lpstr>4_ مشروع فكري ضخم  ومعقد يعلمنا كيف نتساءل،كيف نجعل الحياة والمعتقدات والعادات  والاشياء موضوعا للدراسة والتامل والمساءلة والنقد والتحليل. 5_ يفيد علم الاجتماع  مجتمع الحديث لا التقليدي، فالتقليدي لا يحتاج الى علم الاجتماع، لان المجتمع  التقليدي يجد الاجابات او يفهم الوقائع بالاستناد الى عوامل  وعناصر خارج الحياة الاجتماع كالصدفة والقدر والعناية الالهية.</vt:lpstr>
      <vt:lpstr>مقدمة عن علم الاجتماع الديني: ليس ثمة عاطفة انسانية أبعد غورا وأشد لصوقا بالنفس وأعظم تأثيرا في حياة الشعوب والافراد من العاطفة الدينية. ولقد صحب الدين الانسانية منذ نشأتها، فهو قرينها وموجهها. وليست تلك العاطفة وهما أو خيالا، ولكنها عنصر جوهري في فطرة كل انسان. وقد كان من الطبيعي أن يوجه العلماء اهتمامهم الى دراسة الدين محاولين الكشف عن سر نشأته</vt:lpstr>
      <vt:lpstr> وبقائه على اختلاف الحضارات والعصور.وكانت عنايتهم بمعرفة نشأة العاطفة الدينية تفوق كل عناية سواها، لأنهم رأوا أنها ستفسرلهم الحياة الدينية في وضعها الراهن. وكان الاتصال بين الشعوب من مختلفي الملل سببا في نشأة علم مقارنة الاديان او تاريخ الاديان، ثم أخذت الدراسات الدينية تتسع وتزداد عمقا بالكشف عن ديانات عدد كبير من الشعوب البدائية. فأخذ علماء مقارنة الاديان وعلماء الاجناس يتبادلون العون،ثم انضم علماء الاجتماع الى ركبهم في </vt:lpstr>
      <vt:lpstr>النصف الثاني من القرن التاسع عشر،وهكذا نشأ علم الاجتماع الديني،وظهرت عدة نظريات تفسر لنا نشأة الدين. ولما كانت وسائل البحث ومناهجه مختلفة رأينا فروقا واضحة  بين هذه النظريات، فبعضها يقول بأن التوحيد دين الفطرة، وبعضها يرى أن عبادة الحيوان أو النبات(الديانة التوتمية) أو أرواح الموتى أو أرواح الطبيعة هي العبادة الأولى.</vt:lpstr>
      <vt:lpstr>وأن الانسانية مرت بمراحل عديدة حتى انتهت الى التوحيد. وتميل المدرسة الفرنسية الى القول بأن الديانة (التوتمية) هي ديانة بدائية، وان التوحيد لم يظهر الا بعد مجئ الامبراطوريات الكبرى. وعلى الرغم مما تنطوي عليه هذه النظرية من التعسف في تفسير الحياة الدينية فقد وجدت لها أنصار خيل اليهم أن (دوركايم) قد جاء بالقول الفصل في هذه المشكلة. من الجدير بالذكر ان بعض من الناس آمن  بهذه النظرية  ودافع عنها بكل ما أوتيت من القوة، حقا أن هذه النظرية في جوهرها تنكرالعنصر </vt:lpstr>
      <vt:lpstr>الجوهرى في الدين وهو العاطفة القوية التي يشعر بها الفرد في اعماق وجوده ويزداد شعوره بها كلما تحررعن أوهام الحياة الاجتماعية؟ لاشك ان  التصوف لا يزدهر الا في العزلة.  حيث استطاع  دوركايهم في مسيرته خدمة علماء الاجتماع والسير به نحو التقدم من خلال  تلكم النظريات، على الرغم من وجود ملاحظات علمية ومآخذ وعيوب وتوجيه النقد الى نظريته على سبيل المثال لا الحصر مغالاته في انكار شخصية الفرد وجعله دمية يحركها المجتمع ويقهرها على قبول آرائه وافكاره وعقائده.</vt:lpstr>
      <vt:lpstr>وخلاصة القول: أن دوركايم كان ينكر العاطفة الدينية الموجودة لدى الفرد، ويقول أن العاطفة  تنشأ بسبب الآراء والعواطف الاجتماعية.  ونظريته هذه فيها انكار وجحود  واضح        للنبوات والرسالات والعبقريات.اضف الى ذلك كلها اهمال الطابع الشخصي والذاتي والميول الفردي وغريزته،والتركيز على المجتمع وجعل الدين من صنع المجتمع. </vt:lpstr>
      <vt:lpstr>   تعريف الدين:  ذهب البعض من علماء الاجتماع الى القول بأن الدين هو ظاهرة اجتماعية في المقام الاول، فالمجتمع من وجهة نظرهم عندما يتعرض لبعض الازمات فانه يحاول جاهدا الخروج منها. ويبتكر لذلك الكثير من الحلول وعندما تنجح طريقة معينة للخروج من الازمة فان المجتمع يقدس هذه الطريقة وتقدسها الاجيال المتعاقبة. هؤلاء المفكرون يعتبرون أن الدين مجرد خادم للمجتمع ومخلص من ازماته. هذا الرأي متأثر بالرأي الماركسي الذي يقول: الدين أفيون الشعوب.   </vt:lpstr>
      <vt:lpstr>من خلال هذا العرض الموجز سنشير الى بعض التعريفات للدين من وجهة نظر علماء الاجتماع: الدين : ان الدين ظاهرة اجتماعية في جوهره.   الدين: عاطفة فطرية في كل انسان، وان هذه الفطرة الحية تفقد كثيرا من حيويتها ونضارتها بسبب ما يلحقها من مسخ وتشويه اجتماعيين.  الدين: الدين عاطفة انسانية في جوهره، قبل ان يصير عاطف اجتماعية. علم الاجتماع الديني: هو العلم الذي يدرس المجتمعات. او علم يشمل المجتمعات الدينية ، والاساطير، والعقائد والطقوس</vt:lpstr>
      <vt:lpstr>التوتم: وهي اقدم قبائل بشرية، كانوا يعبدون جدهم الاكبر الذي يتنتمون اليه افراد القبيلة  ويقدمون له الطقوس والشعائر، وفق هذه النظرية أن اقدم القبائل البشرية لم تكن تعتقد بوجود اله مقدس،ولم يكن لديهم اي فكرة حول الاله خالق الكون أو ماوراء الطبيعة كما يعرف الناس اليوم. هذه النظرية تتعارض مع الاديان السماوية التى تؤمن بوجود الاله. بمرور الزمن اكتشف علماء الغربيين خطأ النظرية المذكورة</vt:lpstr>
      <vt:lpstr>واثبتوا أن الانسان البدائي الاسترالي يعتقد أن العالم قد تكون في عصور قديمة عن طريق كائنات مقدسة يطلق عليها اسم(طوطم) وليس الطوطم هو الجد الاكبر للقبيلة،بل الطوطم كانوا يطلقونه على كائنات مقدسة يعتقدون أنها خلقت هذا العالم.</vt:lpstr>
      <vt:lpstr>الدعوة الى علم اجتماع اسلامي: الدعوة الى علم اجتماع اسلامي نظريا وعمليا بدل(أسلمة علم الاجتماع)قد تبدو من ضرب الخيال،ان لم تكن من المحال،بل قد يعتبر البعض من قبيل العنتريات الفكرية التي تذوب وتتبخر داخل جدران المحاضرات. وهذا رأي صحيح الى حد ما لسبب بسيط  وهو أن علم الاجتماع الاسلامي، لازالت معالمه لم تتضح حتى للمختصين،ناهيك عن غيرهم.هناك اساتذة يدرسون ادبيات علم الاجتماع الغربي في الجامعات الاسلامية ومن ثم فهم مروجو </vt:lpstr>
      <vt:lpstr>تلك الافكاروالنظريات وحتى المبدعين منهم اذا حللوا ظاهرة اجتماعية تحليلا سوسيولوجيا لابد وأن يكون التحليل غربيا محضا. بل هم يناضلون من اجل اخضاع الاسلام للتحاليل الاجتماعية المادية المحضة. منذ سنوات قليلة بدأت الرؤية الاسلامية تشق طريقها على وجل،وبدأ بعض الاساتذة الاسلاميين يتناولون مشكلة أسلمة المعرفة بشكل عام، ولكن الملاحظ أن علم الاجتماع لم يحظ بنصيب وافربالرغم من أنه_حاليا_ وهذه فرضية على كل حال_ اهمية العلوم الاجتماعية التي يجب </vt:lpstr>
      <vt:lpstr>أن تحظى بأسبقية وعناية الاسلاميين،لما له من قدرة تحليلة شاملة يمكن استغلالها لأغراض شتى. ان الهدف الاساسي من ايجاد علم اجتماع اسلامي هو صياغة وتوضيح النظرية الاجتماعية الاسلامية،فالاسلام نظام اجتماعي شامل وكامل،بل هو فريدمن نوعه وليس هناك نظاما يشبهه، واذ استثنينا بعض الاحكام الاخلاقية الخاصة بالافراد او بعض العبادات التي قديبدو لاول وهلة أنها ليس اجتماعية،كالصوم والصلاة، وان كانت في نتائجها وتبعاتها اجتماعية،فكل العبادات اجتماعية،الزكاة  </vt:lpstr>
      <vt:lpstr>والحج،الزواج والطلاق... والخلافة. وفي نهاية المطاف الامة التي هي وسيلة وغاية في نفس الوقت. ولكن النظام الاجتماعي الاسلامي يرتكز على ركيزة واحدة ووحيدة هي الله سبحانه وتعالى. فالتوحيد بكل ما تقتضيه هذه الكلمة من عظمة وجلال،هو العمود الفقري للنظرية الاجتماعية الاسلامية. فواحدانية الله سبحانه وتعالى تتراءى في وحدة الناس بالرغم من اختلاف الوانهم وطاقاتهم واصولهم البيولوجبة.فهم جميعا من آدم وآدم من تراب،والامة الاسلامية لاتتكون من اصول عرقية </vt:lpstr>
      <vt:lpstr>أو قومية او جغرافية أو تاريخية،وليست وقفا على شعب معين او سلالة خاصة فهي عبارة عن مجموعة من شعوب وأمم ودول ذات عقيدة واحدة وايديولوجيات عدة وبالتالي فهي مفتوحة لكل الناس شريطة أن يؤمنوا بالله ربا وبالاسلام دينا يقول الله تعالى: يا أيها الناس انا خلقناكم من ذكر وأنثى وجعلناكم شعوبا وقبائل لتعارفوا ان اكرمكم عند الله اتقاكم). ان النظام الاجتماعي الاسلامي يتجسد كلية في الامة الواحدة، يقول سبحانه وتعالى: إن هذه امتكم </vt:lpstr>
      <vt:lpstr>واحدة وانا ربكم فاعبدون). ان اهمية علم اجتماع اسلامي ضرورة حتمية اكثر من اي وقت مضى،فالامة الاسلامية ممزقة ان لم نقل لاوجود لها من حيث الارادة السياسية والاجتماعية. فهي عبارة عن دويلات متخلفة فكريا واقتصاديا،وسياسيا،وتكنلوجيا،وعلميا،بالاضافة الى كونها متناحرة متنافرة. هنا قد يقوم علم الاجتماع الاسلامي بدور وظيفة لا تعوضان،بحيث يكون احد العوامل والعناصرالمساعدة على التئام وتوحد الامة وبالتالي استعادة مكانتها الهادية بالقيام باهم مافرضه </vt:lpstr>
      <vt:lpstr>الله عليها  وميزها به حيث قال عزوجل: كنتم خير امة اخرجت للناس تامرون بالمعروف وتنهون عن المنكروتؤمنون بالله).وذلك بكشف المشاكل الاجتماعية وتحليها،وايجاد الحلول الناجعة لها،فعلم الاجتماع الاسلامي يهتم اهتماما كليا بمشاكل الانسان، في واقع اجتماعي معقد بما فيه الكفاية،ومتعدد الابعاد،ولكن ليس حربا على الانسان كما صورته الفلسفات الاجتماعيةالغربية،وايضا فهو قوميا بمعنى يخدم قومية ضد اخرى،او يعمل على تقدم قومية معينة لتكون هي السائدة،وليس تقدميا،اذا </vt:lpstr>
      <vt:lpstr>PowerPoint Presentation</vt:lpstr>
      <vt:lpstr>عملية خلخلة الواقع الفكري والتصورات الخاطئة ليست سهلة لأنها اكثر مقاومة وصعوبة حتى من الواقع السياسي. للوصول الى هذه الغاية لابد من جمع كل الجهود وذلك (باسلمة) العلوم الاجتماعية لنمر الى مرحلة اكثر ايجابية وهي(اسلامية) المعرفة وخاصة علم الاجتماع. فهو يكاد يكون الحلقة المفقودة في بناء التخصصات الاسلامية الاخرى، لذلك اميل الي الاعتقاد  بان اهميته تنمو بسرعة،والحاجة اليه ايضا لكونه يهتم اصلا بواقع المجتمعات ومشاكلها الآنية والمستقبلية. ولكي </vt:lpstr>
      <vt:lpstr>   تظهر معالم علم الاجتماع الاسلامي، لابد من الحديث عن  الاصول الاجتماعية لعلم الاجتماع وهو اصلا علم مقارن.  من الافضل هنا الاشارة الى الرأي الذي ينكر امكانية قيام علم اجتماع اسلامي، بل يشك في هذه المحاولات والمساهمات، فعلى سبيل المثال نجد ان الدكتور محمد عزت حجازي الاستاذ الباحث في المركز القومي للبحوث الاجتماعية والجنائية في القاهرة  يقول: (معظم ما يكتب في هذا الاتجاه  تغلب عليه الضحالة، ويكشف عن شئ غير قليل من السطحية والغفلة، ولايخلو الامرفي بعض الاحيان من الانتهازية وتملّق مشاعر الجماهير،بل والمشاركة الواعية في تزييف الوعي).ثم يصف الاتجاه الاسلامي  في علم الاجتماع بأنه(اتجاه طوباوي مثالي).فالواقع ، ان بعض المحاولات التي تمت لتأسيس علم الاجتماع الاسلامي، لاتملك مقومات النهوض بهذه المهمة على الوجه الاكمل. فكتاب نبيل السمالوطي( المنهج الاسلامي في دراسة المجتمع)لايقدم محاولة جادة  في البحث الاجتماع الاسلامي، فهو   ليس اكثر من عرض محايد للنظريات والمدارس الاجتماعية الغربية  </vt:lpstr>
      <vt:lpstr>مطعم ببعض الفصول حول الاسس البنائية للتنظيم الاجتماعي في الاسلام والتفسير الاسلامي لدراسة تاريخ الانسان وتاريخ التفكير الاجتماعي عند العلماء المسلمين. اما محاولة الدكتورة سامية مصطفى الخشاب مدرسة علم الاجتماع بكلية الاداب جامعة القاهرة فهي ليست اكثر من محاولة (اسلمة) علم الاجتماع الغربي،بعد ترجمته، باتجاه طموح لايتجاوز ان يكون علم الاجتماع الاسلامي فرعا من فروع علم الاجتماع العام،دون ان تلتفت ان علم الاجتماع الاسلامي فرعا له؟ اضافة الى  </vt:lpstr>
      <vt:lpstr>PowerPoint Presentation</vt:lpstr>
      <vt:lpstr>4_ ان هذه العملية تربط علم الاجتماع الاسلامي المقترح بالعلوم الاجتماعية الغربية التي لا تستقرعلى قرار وتعاني من ازمة حقيقة، هي انعكاس لأزمة مجتمعاتها الجاهلية. ولعل ابرز نقاط الضعف في هذه المحاولات (عدا القليل منها) هي انها تخلط بصورة كبيرة بين (المذهب)الاجتماع الاسلامي،وعلم الاجتماع الاسلامي، والنظام الاجتماع الاسلامي هذا الخلط الذي يقلل من القيمة المرجعية  والمؤسسة لهذه المحاولات.</vt:lpstr>
      <vt:lpstr>الا انه يجدرالاشارة الى ان مساهمة السيد محمد باقر الصدر، والسيد مرتضى المطهري ، والاستاذين الباحثيين د. الياس بايونس ود.فريد احمد تمتاز عن غيرها باصالتها وجديتها ووضوح الرؤية فيها، الى درجة يمكن ان نقول أنها اتجاه(اصيل،إذ ان تكوينه الفكري وقناعاته إسلامية منذ البداية، ولديه اتساق فكري واضح)_ كما يصف د.حيدر ابراهيم علي استاذ الاجتماع في جامعة الامارات العربية،بعض مصاديق هذا الاتجاه. ضرورة علم الاجتماع الاسلامي:  </vt:lpstr>
      <vt:lpstr>PowerPoint Presentation</vt:lpstr>
      <vt:lpstr>يقول د.محمد عزت حجازي، وهو بصدد تقييم علم الاجتماع في مصر والبلاد العربية:(فإن نظرة تحليلة نقدية لواقع العلم تنتهي بنا الى أنه يمر بأزمة: فقد نشأ وتطور،ومازال هزيلا، لايوفر مقولات نظرية خصبة قادرة على الايحاء بأفكار تعين على النماء والتجدد، ومناهج يمكن ان تقود الى نتائج صُلبة الأساس نافذة الدلالة، وكان ومايزال منعزلا ومغتربا عن الواقع الاجتماعي الحيّ. 3_ وتكمن ضرورة علم الاجتماع الاسلامي في حاجة المجتمع اساسا الى علم اجتماع. </vt:lpstr>
      <vt:lpstr>إن كل القرارات والبرامج والحلول الاجتماعية تعتمد على فهم المجتمع، وتقترب هذه القرارات والبرامج  والحلول  من الصحة، أو تبتعد عنها،بمقدار ما تقترب من فهم المجتمع او تبتعد عنه. ان المجتمعات القائمة في اقاليم العالم الاسلامي تمر الآن بمرحلة انتقالية ، وعادة تشهد المراحل الانتقالية  الكثير من العمليات الاجتماعية، والتحولات والتغييرات البنائية، والتبدلات في الانساق الاجتماعية وأنماط السلوك الاجتماعي، وفي مثل هذه المرحلة، تزداد الحاجة الى علم الاجتماع ليلقي بالاضواء الكاشفة على العمليات </vt:lpstr>
      <vt:lpstr>الجارية ويفهم آليات صيرورتها، وقوانين  حركتها وتطورها.  المذهب، العلم، النظام : وعلينا أن نميّز في الحقل الاجتماعي بين المذهب، والعلم، والنظام،كما يتعين علينا أن نميّز بين هذه المصطلحات الثلاثة في كل الحقول الاخرى ، كالسياسة والاقتصاد ، وغيرهما. فنحن نتحدث عن (مذهب إسلامي) في الاقتصاد والاجتماع والسياسة،كما نتحدث عن (علم اسلامي)  في هذه الحقول ذاتها</vt:lpstr>
      <vt:lpstr>المذهب الاجتماعي الاسلامي هو مجموعة من المقولات أو التصورات النظرية التي يقدمها الاسلام عن المجتمع الانساني. وفي هذا المجال تبرز عناوين مختلفة: طبيعة المجتمع،نشأة المجتمع،الفرد والمجتمع،السلطة والمجتمع،تغييرالمجتمع،انهيار المجتمع وتقدمه،عناصر المجتمع،السنن الاجتماعية وغيرها. ان المذهب الاجتماعي هو القاعدة النظرية التي ينطلق منها علم الاجتماع،وينبثق منها النظام الاجتماعي.  أما علم الاجتماع فهو ذلك الحقل المعرفي الذي </vt:lpstr>
      <vt:lpstr>يتناول دراسة الواقع الاجتماعي القائم وتفسير أحداثه وظواهره. ان علم الاجتماع يدرس ماهو كائن، وليس ما ينبغي أن يكون،واذا جاز له ان يتحدث عما ينبغي أن ينبغي أن يكون فانه يكون بذلك معبرا عن الصورة النموذجية التي يرسمها النظام الاجتماعي ،والمنسجمة مع مقولات المذهب الاجتماعي في دراسته للواقع الاجتماعي استخدام مناهج البحث العلمي المعروفة،كالاستقراء ، والاحصاء،والتجارب،وغيرذلك، على أن نلاحظ الفروق بين التجربة الاجتماعية والتجربة الطبيعية.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Jin-pS</cp:lastModifiedBy>
  <cp:revision>61</cp:revision>
  <dcterms:created xsi:type="dcterms:W3CDTF">2006-08-16T00:00:00Z</dcterms:created>
  <dcterms:modified xsi:type="dcterms:W3CDTF">2021-04-01T10:05:10Z</dcterms:modified>
</cp:coreProperties>
</file>