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6" r:id="rId3"/>
    <p:sldId id="314" r:id="rId4"/>
    <p:sldId id="258" r:id="rId5"/>
    <p:sldId id="260" r:id="rId6"/>
    <p:sldId id="259" r:id="rId7"/>
    <p:sldId id="261" r:id="rId8"/>
    <p:sldId id="306" r:id="rId9"/>
    <p:sldId id="307" r:id="rId10"/>
    <p:sldId id="308" r:id="rId11"/>
    <p:sldId id="309" r:id="rId12"/>
    <p:sldId id="265" r:id="rId13"/>
    <p:sldId id="266" r:id="rId14"/>
    <p:sldId id="267" r:id="rId15"/>
    <p:sldId id="268" r:id="rId16"/>
    <p:sldId id="272" r:id="rId17"/>
    <p:sldId id="269" r:id="rId18"/>
    <p:sldId id="270" r:id="rId19"/>
    <p:sldId id="305" r:id="rId20"/>
    <p:sldId id="271" r:id="rId21"/>
    <p:sldId id="275" r:id="rId22"/>
    <p:sldId id="276" r:id="rId23"/>
    <p:sldId id="278" r:id="rId24"/>
    <p:sldId id="279" r:id="rId25"/>
    <p:sldId id="277" r:id="rId26"/>
    <p:sldId id="282" r:id="rId27"/>
    <p:sldId id="280" r:id="rId28"/>
    <p:sldId id="281" r:id="rId29"/>
    <p:sldId id="283" r:id="rId30"/>
    <p:sldId id="284" r:id="rId31"/>
    <p:sldId id="285" r:id="rId32"/>
    <p:sldId id="287" r:id="rId33"/>
    <p:sldId id="286" r:id="rId34"/>
    <p:sldId id="290" r:id="rId35"/>
    <p:sldId id="318" r:id="rId36"/>
    <p:sldId id="288" r:id="rId37"/>
    <p:sldId id="289" r:id="rId38"/>
    <p:sldId id="291" r:id="rId39"/>
    <p:sldId id="292" r:id="rId40"/>
    <p:sldId id="310" r:id="rId41"/>
    <p:sldId id="311" r:id="rId42"/>
    <p:sldId id="312" r:id="rId43"/>
    <p:sldId id="313" r:id="rId44"/>
    <p:sldId id="295" r:id="rId45"/>
    <p:sldId id="293" r:id="rId46"/>
    <p:sldId id="296" r:id="rId47"/>
    <p:sldId id="294" r:id="rId48"/>
    <p:sldId id="297" r:id="rId49"/>
    <p:sldId id="299" r:id="rId50"/>
    <p:sldId id="300" r:id="rId51"/>
    <p:sldId id="298" r:id="rId52"/>
    <p:sldId id="301" r:id="rId53"/>
    <p:sldId id="304" r:id="rId54"/>
    <p:sldId id="302" r:id="rId55"/>
    <p:sldId id="303" r:id="rId56"/>
    <p:sldId id="315" r:id="rId57"/>
    <p:sldId id="317" r:id="rId58"/>
    <p:sldId id="316" r:id="rId5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1" autoAdjust="0"/>
    <p:restoredTop sz="94569" autoAdjust="0"/>
  </p:normalViewPr>
  <p:slideViewPr>
    <p:cSldViewPr>
      <p:cViewPr>
        <p:scale>
          <a:sx n="80" d="100"/>
          <a:sy n="80" d="100"/>
        </p:scale>
        <p:origin x="-418" y="195"/>
      </p:cViewPr>
      <p:guideLst>
        <p:guide orient="horz" pos="2160"/>
        <p:guide pos="2880"/>
      </p:guideLst>
    </p:cSldViewPr>
  </p:slideViewPr>
  <p:outlineViewPr>
    <p:cViewPr>
      <p:scale>
        <a:sx n="33" d="100"/>
        <a:sy n="33" d="100"/>
      </p:scale>
      <p:origin x="0" y="74837"/>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AA66830-ABE7-4593-9289-5698FF2A4FDA}" type="doc">
      <dgm:prSet loTypeId="urn:microsoft.com/office/officeart/2005/8/layout/chart3" loCatId="cycle" qsTypeId="urn:microsoft.com/office/officeart/2005/8/quickstyle/simple1" qsCatId="simple" csTypeId="urn:microsoft.com/office/officeart/2005/8/colors/colorful5" csCatId="colorful" phldr="1"/>
      <dgm:spPr/>
    </dgm:pt>
    <dgm:pt modelId="{53FD7B92-FC10-4DA1-A768-33FA2D87F39F}">
      <dgm:prSet phldrT="[نص]" custT="1"/>
      <dgm:spPr/>
      <dgm:t>
        <a:bodyPr/>
        <a:lstStyle/>
        <a:p>
          <a:pPr rtl="1"/>
          <a:r>
            <a:rPr lang="ar-SA" sz="2800" dirty="0" smtClean="0">
              <a:solidFill>
                <a:schemeClr val="tx1"/>
              </a:solidFill>
              <a:cs typeface="Ali-A-Sulaimania" pitchFamily="2" charset="-78"/>
            </a:rPr>
            <a:t>عناصر</a:t>
          </a:r>
          <a:r>
            <a:rPr lang="ar-SA" sz="2300" dirty="0" smtClean="0">
              <a:solidFill>
                <a:schemeClr val="tx1"/>
              </a:solidFill>
              <a:cs typeface="Ali-A-Sulaimania" pitchFamily="2" charset="-78"/>
            </a:rPr>
            <a:t> </a:t>
          </a:r>
          <a:r>
            <a:rPr lang="ar-SA" sz="2800" dirty="0" smtClean="0">
              <a:solidFill>
                <a:schemeClr val="tx1"/>
              </a:solidFill>
              <a:cs typeface="Ali-A-Sulaimania" pitchFamily="2" charset="-78"/>
            </a:rPr>
            <a:t>المشكلة</a:t>
          </a:r>
          <a:r>
            <a:rPr lang="ar-SA" sz="2300" dirty="0" smtClean="0">
              <a:solidFill>
                <a:schemeClr val="tx1"/>
              </a:solidFill>
              <a:cs typeface="Ali-A-Sulaimania" pitchFamily="2" charset="-78"/>
            </a:rPr>
            <a:t> </a:t>
          </a:r>
          <a:r>
            <a:rPr lang="ar-SA" sz="2800" dirty="0" smtClean="0">
              <a:solidFill>
                <a:schemeClr val="tx1"/>
              </a:solidFill>
              <a:cs typeface="Ali-A-Sulaimania" pitchFamily="2" charset="-78"/>
            </a:rPr>
            <a:t>الاقتصادية</a:t>
          </a:r>
          <a:endParaRPr lang="ar-SA" sz="2800" dirty="0">
            <a:solidFill>
              <a:schemeClr val="tx1"/>
            </a:solidFill>
            <a:cs typeface="Ali-A-Sulaimania" pitchFamily="2" charset="-78"/>
          </a:endParaRPr>
        </a:p>
      </dgm:t>
    </dgm:pt>
    <dgm:pt modelId="{F49A51F7-1CF8-4728-A3D1-1144DC00869E}" type="parTrans" cxnId="{1E86DF73-66A8-409F-8695-D393C65DA06E}">
      <dgm:prSet/>
      <dgm:spPr/>
      <dgm:t>
        <a:bodyPr/>
        <a:lstStyle/>
        <a:p>
          <a:pPr rtl="1"/>
          <a:endParaRPr lang="ar-SA"/>
        </a:p>
      </dgm:t>
    </dgm:pt>
    <dgm:pt modelId="{EB15402A-A55D-47FE-9234-9EC1D50E2697}" type="sibTrans" cxnId="{1E86DF73-66A8-409F-8695-D393C65DA06E}">
      <dgm:prSet/>
      <dgm:spPr/>
      <dgm:t>
        <a:bodyPr/>
        <a:lstStyle/>
        <a:p>
          <a:pPr rtl="1"/>
          <a:endParaRPr lang="ar-SA"/>
        </a:p>
      </dgm:t>
    </dgm:pt>
    <dgm:pt modelId="{1FB88D74-7E5C-4EE2-9868-EBA510F79C49}">
      <dgm:prSet phldrT="[نص]" custT="1"/>
      <dgm:spPr/>
      <dgm:t>
        <a:bodyPr/>
        <a:lstStyle/>
        <a:p>
          <a:pPr rtl="1"/>
          <a:r>
            <a:rPr lang="ar-SA" sz="2800" dirty="0" smtClean="0">
              <a:solidFill>
                <a:schemeClr val="tx1"/>
              </a:solidFill>
              <a:cs typeface="Ali-A-Sulaimania" pitchFamily="2" charset="-78"/>
            </a:rPr>
            <a:t>ندرة</a:t>
          </a:r>
          <a:r>
            <a:rPr lang="ar-SA" sz="2800" dirty="0" smtClean="0"/>
            <a:t> </a:t>
          </a:r>
          <a:r>
            <a:rPr lang="ar-SA" sz="2800" dirty="0" smtClean="0">
              <a:solidFill>
                <a:schemeClr val="tx1"/>
              </a:solidFill>
              <a:cs typeface="Ali-A-Sulaimania" pitchFamily="2" charset="-78"/>
            </a:rPr>
            <a:t>الموارد</a:t>
          </a:r>
          <a:endParaRPr lang="ar-SA" sz="2800" dirty="0">
            <a:solidFill>
              <a:schemeClr val="tx1"/>
            </a:solidFill>
            <a:cs typeface="Ali-A-Sulaimania" pitchFamily="2" charset="-78"/>
          </a:endParaRPr>
        </a:p>
      </dgm:t>
    </dgm:pt>
    <dgm:pt modelId="{945FBCA5-41CE-434A-9A79-DB5E45BC9C70}" type="parTrans" cxnId="{567A16AE-5C75-4668-95AF-F5B8CE6A7690}">
      <dgm:prSet/>
      <dgm:spPr/>
      <dgm:t>
        <a:bodyPr/>
        <a:lstStyle/>
        <a:p>
          <a:pPr rtl="1"/>
          <a:endParaRPr lang="ar-SA"/>
        </a:p>
      </dgm:t>
    </dgm:pt>
    <dgm:pt modelId="{A46AA455-C3C8-4077-87F6-9D1322E2F6B6}" type="sibTrans" cxnId="{567A16AE-5C75-4668-95AF-F5B8CE6A7690}">
      <dgm:prSet/>
      <dgm:spPr/>
      <dgm:t>
        <a:bodyPr/>
        <a:lstStyle/>
        <a:p>
          <a:pPr rtl="1"/>
          <a:endParaRPr lang="ar-SA"/>
        </a:p>
      </dgm:t>
    </dgm:pt>
    <dgm:pt modelId="{C4E6BC4A-53F7-422D-B5D9-D0A3B25CC845}">
      <dgm:prSet custT="1"/>
      <dgm:spPr/>
      <dgm:t>
        <a:bodyPr/>
        <a:lstStyle/>
        <a:p>
          <a:pPr rtl="1"/>
          <a:r>
            <a:rPr lang="ar-SA" sz="2800" dirty="0" smtClean="0">
              <a:solidFill>
                <a:schemeClr val="tx1"/>
              </a:solidFill>
              <a:cs typeface="Ali-A-Sulaimania" pitchFamily="2" charset="-78"/>
            </a:rPr>
            <a:t>تعدد</a:t>
          </a:r>
          <a:r>
            <a:rPr lang="ar-SA" sz="2300" dirty="0" smtClean="0"/>
            <a:t> </a:t>
          </a:r>
          <a:r>
            <a:rPr lang="ar-SA" sz="2800" dirty="0" smtClean="0">
              <a:solidFill>
                <a:schemeClr val="tx1"/>
              </a:solidFill>
              <a:cs typeface="Ali-A-Sulaimania" pitchFamily="2" charset="-78"/>
            </a:rPr>
            <a:t>الحاجات</a:t>
          </a:r>
          <a:endParaRPr lang="ar-SA" sz="2800" dirty="0">
            <a:solidFill>
              <a:schemeClr val="tx1"/>
            </a:solidFill>
            <a:cs typeface="Ali-A-Sulaimania" pitchFamily="2" charset="-78"/>
          </a:endParaRPr>
        </a:p>
      </dgm:t>
    </dgm:pt>
    <dgm:pt modelId="{687458B9-070E-4A58-A7A0-F9E86F8A97F2}" type="parTrans" cxnId="{4AC4DF12-56D3-473B-9B60-E77A7E0A01F1}">
      <dgm:prSet/>
      <dgm:spPr/>
      <dgm:t>
        <a:bodyPr/>
        <a:lstStyle/>
        <a:p>
          <a:pPr rtl="1"/>
          <a:endParaRPr lang="ar-SA"/>
        </a:p>
      </dgm:t>
    </dgm:pt>
    <dgm:pt modelId="{039009BF-2653-47CE-A0A0-5B434D4FCCA1}" type="sibTrans" cxnId="{4AC4DF12-56D3-473B-9B60-E77A7E0A01F1}">
      <dgm:prSet/>
      <dgm:spPr/>
      <dgm:t>
        <a:bodyPr/>
        <a:lstStyle/>
        <a:p>
          <a:pPr rtl="1"/>
          <a:endParaRPr lang="ar-SA"/>
        </a:p>
      </dgm:t>
    </dgm:pt>
    <dgm:pt modelId="{CB6A194E-0041-4E95-A6CA-45D6592F9A06}" type="pres">
      <dgm:prSet presAssocID="{CAA66830-ABE7-4593-9289-5698FF2A4FDA}" presName="compositeShape" presStyleCnt="0">
        <dgm:presLayoutVars>
          <dgm:chMax val="7"/>
          <dgm:dir/>
          <dgm:resizeHandles val="exact"/>
        </dgm:presLayoutVars>
      </dgm:prSet>
      <dgm:spPr/>
    </dgm:pt>
    <dgm:pt modelId="{ED079031-C33D-4C39-A565-A41D671A4A73}" type="pres">
      <dgm:prSet presAssocID="{CAA66830-ABE7-4593-9289-5698FF2A4FDA}" presName="wedge1" presStyleLbl="node1" presStyleIdx="0" presStyleCnt="3" custScaleX="97124"/>
      <dgm:spPr/>
      <dgm:t>
        <a:bodyPr/>
        <a:lstStyle/>
        <a:p>
          <a:pPr rtl="1"/>
          <a:endParaRPr lang="ar-SA"/>
        </a:p>
      </dgm:t>
    </dgm:pt>
    <dgm:pt modelId="{104B76F6-402A-4159-A7A5-3C01358D6B32}" type="pres">
      <dgm:prSet presAssocID="{CAA66830-ABE7-4593-9289-5698FF2A4FDA}" presName="wedge1Tx" presStyleLbl="node1" presStyleIdx="0" presStyleCnt="3">
        <dgm:presLayoutVars>
          <dgm:chMax val="0"/>
          <dgm:chPref val="0"/>
          <dgm:bulletEnabled val="1"/>
        </dgm:presLayoutVars>
      </dgm:prSet>
      <dgm:spPr/>
      <dgm:t>
        <a:bodyPr/>
        <a:lstStyle/>
        <a:p>
          <a:pPr rtl="1"/>
          <a:endParaRPr lang="ar-SA"/>
        </a:p>
      </dgm:t>
    </dgm:pt>
    <dgm:pt modelId="{BB4C6526-7D92-412A-B1AE-D3BFEBACFB2A}" type="pres">
      <dgm:prSet presAssocID="{CAA66830-ABE7-4593-9289-5698FF2A4FDA}" presName="wedge2" presStyleLbl="node1" presStyleIdx="1" presStyleCnt="3"/>
      <dgm:spPr/>
      <dgm:t>
        <a:bodyPr/>
        <a:lstStyle/>
        <a:p>
          <a:pPr rtl="1"/>
          <a:endParaRPr lang="ar-SA"/>
        </a:p>
      </dgm:t>
    </dgm:pt>
    <dgm:pt modelId="{111A0475-37A8-4FBD-B22F-A4479E764595}" type="pres">
      <dgm:prSet presAssocID="{CAA66830-ABE7-4593-9289-5698FF2A4FDA}" presName="wedge2Tx" presStyleLbl="node1" presStyleIdx="1" presStyleCnt="3">
        <dgm:presLayoutVars>
          <dgm:chMax val="0"/>
          <dgm:chPref val="0"/>
          <dgm:bulletEnabled val="1"/>
        </dgm:presLayoutVars>
      </dgm:prSet>
      <dgm:spPr/>
      <dgm:t>
        <a:bodyPr/>
        <a:lstStyle/>
        <a:p>
          <a:pPr rtl="1"/>
          <a:endParaRPr lang="ar-SA"/>
        </a:p>
      </dgm:t>
    </dgm:pt>
    <dgm:pt modelId="{098784CD-EC37-44F1-93A7-D56104917912}" type="pres">
      <dgm:prSet presAssocID="{CAA66830-ABE7-4593-9289-5698FF2A4FDA}" presName="wedge3" presStyleLbl="node1" presStyleIdx="2" presStyleCnt="3"/>
      <dgm:spPr/>
      <dgm:t>
        <a:bodyPr/>
        <a:lstStyle/>
        <a:p>
          <a:pPr rtl="1"/>
          <a:endParaRPr lang="ar-SA"/>
        </a:p>
      </dgm:t>
    </dgm:pt>
    <dgm:pt modelId="{77C9F278-BA5F-4855-9B0D-F27120A21941}" type="pres">
      <dgm:prSet presAssocID="{CAA66830-ABE7-4593-9289-5698FF2A4FDA}" presName="wedge3Tx" presStyleLbl="node1" presStyleIdx="2" presStyleCnt="3">
        <dgm:presLayoutVars>
          <dgm:chMax val="0"/>
          <dgm:chPref val="0"/>
          <dgm:bulletEnabled val="1"/>
        </dgm:presLayoutVars>
      </dgm:prSet>
      <dgm:spPr/>
      <dgm:t>
        <a:bodyPr/>
        <a:lstStyle/>
        <a:p>
          <a:pPr rtl="1"/>
          <a:endParaRPr lang="ar-SA"/>
        </a:p>
      </dgm:t>
    </dgm:pt>
  </dgm:ptLst>
  <dgm:cxnLst>
    <dgm:cxn modelId="{641E0DF5-45BA-4C4D-BDB2-B4FF650EA289}" type="presOf" srcId="{1FB88D74-7E5C-4EE2-9868-EBA510F79C49}" destId="{BB4C6526-7D92-412A-B1AE-D3BFEBACFB2A}" srcOrd="0" destOrd="0" presId="urn:microsoft.com/office/officeart/2005/8/layout/chart3"/>
    <dgm:cxn modelId="{2B6EF535-76C6-41CF-854E-5A81A56F270F}" type="presOf" srcId="{C4E6BC4A-53F7-422D-B5D9-D0A3B25CC845}" destId="{098784CD-EC37-44F1-93A7-D56104917912}" srcOrd="0" destOrd="0" presId="urn:microsoft.com/office/officeart/2005/8/layout/chart3"/>
    <dgm:cxn modelId="{4AC4DF12-56D3-473B-9B60-E77A7E0A01F1}" srcId="{CAA66830-ABE7-4593-9289-5698FF2A4FDA}" destId="{C4E6BC4A-53F7-422D-B5D9-D0A3B25CC845}" srcOrd="2" destOrd="0" parTransId="{687458B9-070E-4A58-A7A0-F9E86F8A97F2}" sibTransId="{039009BF-2653-47CE-A0A0-5B434D4FCCA1}"/>
    <dgm:cxn modelId="{443D49F2-BDA1-42DF-9531-0CAD2D97D50F}" type="presOf" srcId="{53FD7B92-FC10-4DA1-A768-33FA2D87F39F}" destId="{ED079031-C33D-4C39-A565-A41D671A4A73}" srcOrd="0" destOrd="0" presId="urn:microsoft.com/office/officeart/2005/8/layout/chart3"/>
    <dgm:cxn modelId="{8B120C58-F095-4065-938A-6E2E8FB498D6}" type="presOf" srcId="{53FD7B92-FC10-4DA1-A768-33FA2D87F39F}" destId="{104B76F6-402A-4159-A7A5-3C01358D6B32}" srcOrd="1" destOrd="0" presId="urn:microsoft.com/office/officeart/2005/8/layout/chart3"/>
    <dgm:cxn modelId="{D7F3BC3E-5040-4570-BA32-7EE854A45729}" type="presOf" srcId="{1FB88D74-7E5C-4EE2-9868-EBA510F79C49}" destId="{111A0475-37A8-4FBD-B22F-A4479E764595}" srcOrd="1" destOrd="0" presId="urn:microsoft.com/office/officeart/2005/8/layout/chart3"/>
    <dgm:cxn modelId="{1526D884-E4C9-4562-B265-FA4AA0E978A0}" type="presOf" srcId="{C4E6BC4A-53F7-422D-B5D9-D0A3B25CC845}" destId="{77C9F278-BA5F-4855-9B0D-F27120A21941}" srcOrd="1" destOrd="0" presId="urn:microsoft.com/office/officeart/2005/8/layout/chart3"/>
    <dgm:cxn modelId="{E4FCDFA3-A23C-41E6-9A7A-8C858649319C}" type="presOf" srcId="{CAA66830-ABE7-4593-9289-5698FF2A4FDA}" destId="{CB6A194E-0041-4E95-A6CA-45D6592F9A06}" srcOrd="0" destOrd="0" presId="urn:microsoft.com/office/officeart/2005/8/layout/chart3"/>
    <dgm:cxn modelId="{567A16AE-5C75-4668-95AF-F5B8CE6A7690}" srcId="{CAA66830-ABE7-4593-9289-5698FF2A4FDA}" destId="{1FB88D74-7E5C-4EE2-9868-EBA510F79C49}" srcOrd="1" destOrd="0" parTransId="{945FBCA5-41CE-434A-9A79-DB5E45BC9C70}" sibTransId="{A46AA455-C3C8-4077-87F6-9D1322E2F6B6}"/>
    <dgm:cxn modelId="{1E86DF73-66A8-409F-8695-D393C65DA06E}" srcId="{CAA66830-ABE7-4593-9289-5698FF2A4FDA}" destId="{53FD7B92-FC10-4DA1-A768-33FA2D87F39F}" srcOrd="0" destOrd="0" parTransId="{F49A51F7-1CF8-4728-A3D1-1144DC00869E}" sibTransId="{EB15402A-A55D-47FE-9234-9EC1D50E2697}"/>
    <dgm:cxn modelId="{F8716A4D-9C19-4449-969A-4D99F42EF76E}" type="presParOf" srcId="{CB6A194E-0041-4E95-A6CA-45D6592F9A06}" destId="{ED079031-C33D-4C39-A565-A41D671A4A73}" srcOrd="0" destOrd="0" presId="urn:microsoft.com/office/officeart/2005/8/layout/chart3"/>
    <dgm:cxn modelId="{57B67B24-45BE-4C47-8A39-DEE06406ECEB}" type="presParOf" srcId="{CB6A194E-0041-4E95-A6CA-45D6592F9A06}" destId="{104B76F6-402A-4159-A7A5-3C01358D6B32}" srcOrd="1" destOrd="0" presId="urn:microsoft.com/office/officeart/2005/8/layout/chart3"/>
    <dgm:cxn modelId="{13B5A958-AAFA-4E5E-88C3-688F2B1D55EF}" type="presParOf" srcId="{CB6A194E-0041-4E95-A6CA-45D6592F9A06}" destId="{BB4C6526-7D92-412A-B1AE-D3BFEBACFB2A}" srcOrd="2" destOrd="0" presId="urn:microsoft.com/office/officeart/2005/8/layout/chart3"/>
    <dgm:cxn modelId="{562B8AAB-476B-4730-98CC-FD0C547D6ABF}" type="presParOf" srcId="{CB6A194E-0041-4E95-A6CA-45D6592F9A06}" destId="{111A0475-37A8-4FBD-B22F-A4479E764595}" srcOrd="3" destOrd="0" presId="urn:microsoft.com/office/officeart/2005/8/layout/chart3"/>
    <dgm:cxn modelId="{3BF6FCE5-EFFE-4F11-93F3-8AD5BFDC1279}" type="presParOf" srcId="{CB6A194E-0041-4E95-A6CA-45D6592F9A06}" destId="{098784CD-EC37-44F1-93A7-D56104917912}" srcOrd="4" destOrd="0" presId="urn:microsoft.com/office/officeart/2005/8/layout/chart3"/>
    <dgm:cxn modelId="{59A13291-F8B9-418D-AA3D-0E7E74112857}" type="presParOf" srcId="{CB6A194E-0041-4E95-A6CA-45D6592F9A06}" destId="{77C9F278-BA5F-4855-9B0D-F27120A21941}" srcOrd="5" destOrd="0" presId="urn:microsoft.com/office/officeart/2005/8/layout/char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F8A016AE-539C-4AD2-BB2C-9E3CDFE23AD2}" type="datetimeFigureOut">
              <a:rPr lang="ar-SA" smtClean="0"/>
              <a:pPr/>
              <a:t>14/08/1445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B72992A-8E78-41AA-B95E-84F959F550E8}" type="slidenum">
              <a:rPr lang="ar-SA" smtClean="0"/>
              <a:pPr/>
              <a:t>‹#›</a:t>
            </a:fld>
            <a:endParaRPr lang="ar-SA"/>
          </a:p>
        </p:txBody>
      </p:sp>
    </p:spTree>
    <p:extLst>
      <p:ext uri="{BB962C8B-B14F-4D97-AF65-F5344CB8AC3E}">
        <p14:creationId xmlns:p14="http://schemas.microsoft.com/office/powerpoint/2010/main" val="2259438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F8A016AE-539C-4AD2-BB2C-9E3CDFE23AD2}" type="datetimeFigureOut">
              <a:rPr lang="ar-SA" smtClean="0"/>
              <a:pPr/>
              <a:t>14/08/1445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B72992A-8E78-41AA-B95E-84F959F550E8}" type="slidenum">
              <a:rPr lang="ar-SA" smtClean="0"/>
              <a:pPr/>
              <a:t>‹#›</a:t>
            </a:fld>
            <a:endParaRPr lang="ar-SA"/>
          </a:p>
        </p:txBody>
      </p:sp>
    </p:spTree>
    <p:extLst>
      <p:ext uri="{BB962C8B-B14F-4D97-AF65-F5344CB8AC3E}">
        <p14:creationId xmlns:p14="http://schemas.microsoft.com/office/powerpoint/2010/main" val="2346151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F8A016AE-539C-4AD2-BB2C-9E3CDFE23AD2}" type="datetimeFigureOut">
              <a:rPr lang="ar-SA" smtClean="0"/>
              <a:pPr/>
              <a:t>14/08/1445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B72992A-8E78-41AA-B95E-84F959F550E8}" type="slidenum">
              <a:rPr lang="ar-SA" smtClean="0"/>
              <a:pPr/>
              <a:t>‹#›</a:t>
            </a:fld>
            <a:endParaRPr lang="ar-SA"/>
          </a:p>
        </p:txBody>
      </p:sp>
    </p:spTree>
    <p:extLst>
      <p:ext uri="{BB962C8B-B14F-4D97-AF65-F5344CB8AC3E}">
        <p14:creationId xmlns:p14="http://schemas.microsoft.com/office/powerpoint/2010/main" val="2615572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F8A016AE-539C-4AD2-BB2C-9E3CDFE23AD2}" type="datetimeFigureOut">
              <a:rPr lang="ar-SA" smtClean="0"/>
              <a:pPr/>
              <a:t>14/08/1445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B72992A-8E78-41AA-B95E-84F959F550E8}" type="slidenum">
              <a:rPr lang="ar-SA" smtClean="0"/>
              <a:pPr/>
              <a:t>‹#›</a:t>
            </a:fld>
            <a:endParaRPr lang="ar-SA"/>
          </a:p>
        </p:txBody>
      </p:sp>
    </p:spTree>
    <p:extLst>
      <p:ext uri="{BB962C8B-B14F-4D97-AF65-F5344CB8AC3E}">
        <p14:creationId xmlns:p14="http://schemas.microsoft.com/office/powerpoint/2010/main" val="1232653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8A016AE-539C-4AD2-BB2C-9E3CDFE23AD2}" type="datetimeFigureOut">
              <a:rPr lang="ar-SA" smtClean="0"/>
              <a:pPr/>
              <a:t>14/08/1445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B72992A-8E78-41AA-B95E-84F959F550E8}" type="slidenum">
              <a:rPr lang="ar-SA" smtClean="0"/>
              <a:pPr/>
              <a:t>‹#›</a:t>
            </a:fld>
            <a:endParaRPr lang="ar-SA"/>
          </a:p>
        </p:txBody>
      </p:sp>
    </p:spTree>
    <p:extLst>
      <p:ext uri="{BB962C8B-B14F-4D97-AF65-F5344CB8AC3E}">
        <p14:creationId xmlns:p14="http://schemas.microsoft.com/office/powerpoint/2010/main" val="14829540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F8A016AE-539C-4AD2-BB2C-9E3CDFE23AD2}" type="datetimeFigureOut">
              <a:rPr lang="ar-SA" smtClean="0"/>
              <a:pPr/>
              <a:t>14/08/1445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9B72992A-8E78-41AA-B95E-84F959F550E8}" type="slidenum">
              <a:rPr lang="ar-SA" smtClean="0"/>
              <a:pPr/>
              <a:t>‹#›</a:t>
            </a:fld>
            <a:endParaRPr lang="ar-SA"/>
          </a:p>
        </p:txBody>
      </p:sp>
    </p:spTree>
    <p:extLst>
      <p:ext uri="{BB962C8B-B14F-4D97-AF65-F5344CB8AC3E}">
        <p14:creationId xmlns:p14="http://schemas.microsoft.com/office/powerpoint/2010/main" val="29840920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F8A016AE-539C-4AD2-BB2C-9E3CDFE23AD2}" type="datetimeFigureOut">
              <a:rPr lang="ar-SA" smtClean="0"/>
              <a:pPr/>
              <a:t>14/08/1445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9B72992A-8E78-41AA-B95E-84F959F550E8}" type="slidenum">
              <a:rPr lang="ar-SA" smtClean="0"/>
              <a:pPr/>
              <a:t>‹#›</a:t>
            </a:fld>
            <a:endParaRPr lang="ar-SA"/>
          </a:p>
        </p:txBody>
      </p:sp>
    </p:spTree>
    <p:extLst>
      <p:ext uri="{BB962C8B-B14F-4D97-AF65-F5344CB8AC3E}">
        <p14:creationId xmlns:p14="http://schemas.microsoft.com/office/powerpoint/2010/main" val="1894529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F8A016AE-539C-4AD2-BB2C-9E3CDFE23AD2}" type="datetimeFigureOut">
              <a:rPr lang="ar-SA" smtClean="0"/>
              <a:pPr/>
              <a:t>14/08/1445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9B72992A-8E78-41AA-B95E-84F959F550E8}" type="slidenum">
              <a:rPr lang="ar-SA" smtClean="0"/>
              <a:pPr/>
              <a:t>‹#›</a:t>
            </a:fld>
            <a:endParaRPr lang="ar-SA"/>
          </a:p>
        </p:txBody>
      </p:sp>
    </p:spTree>
    <p:extLst>
      <p:ext uri="{BB962C8B-B14F-4D97-AF65-F5344CB8AC3E}">
        <p14:creationId xmlns:p14="http://schemas.microsoft.com/office/powerpoint/2010/main" val="3348425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8A016AE-539C-4AD2-BB2C-9E3CDFE23AD2}" type="datetimeFigureOut">
              <a:rPr lang="ar-SA" smtClean="0"/>
              <a:pPr/>
              <a:t>14/08/1445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9B72992A-8E78-41AA-B95E-84F959F550E8}" type="slidenum">
              <a:rPr lang="ar-SA" smtClean="0"/>
              <a:pPr/>
              <a:t>‹#›</a:t>
            </a:fld>
            <a:endParaRPr lang="ar-SA"/>
          </a:p>
        </p:txBody>
      </p:sp>
    </p:spTree>
    <p:extLst>
      <p:ext uri="{BB962C8B-B14F-4D97-AF65-F5344CB8AC3E}">
        <p14:creationId xmlns:p14="http://schemas.microsoft.com/office/powerpoint/2010/main" val="28327254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8A016AE-539C-4AD2-BB2C-9E3CDFE23AD2}" type="datetimeFigureOut">
              <a:rPr lang="ar-SA" smtClean="0"/>
              <a:pPr/>
              <a:t>14/08/1445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9B72992A-8E78-41AA-B95E-84F959F550E8}" type="slidenum">
              <a:rPr lang="ar-SA" smtClean="0"/>
              <a:pPr/>
              <a:t>‹#›</a:t>
            </a:fld>
            <a:endParaRPr lang="ar-SA"/>
          </a:p>
        </p:txBody>
      </p:sp>
    </p:spTree>
    <p:extLst>
      <p:ext uri="{BB962C8B-B14F-4D97-AF65-F5344CB8AC3E}">
        <p14:creationId xmlns:p14="http://schemas.microsoft.com/office/powerpoint/2010/main" val="1235853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8A016AE-539C-4AD2-BB2C-9E3CDFE23AD2}" type="datetimeFigureOut">
              <a:rPr lang="ar-SA" smtClean="0"/>
              <a:pPr/>
              <a:t>14/08/1445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9B72992A-8E78-41AA-B95E-84F959F550E8}" type="slidenum">
              <a:rPr lang="ar-SA" smtClean="0"/>
              <a:pPr/>
              <a:t>‹#›</a:t>
            </a:fld>
            <a:endParaRPr lang="ar-SA"/>
          </a:p>
        </p:txBody>
      </p:sp>
    </p:spTree>
    <p:extLst>
      <p:ext uri="{BB962C8B-B14F-4D97-AF65-F5344CB8AC3E}">
        <p14:creationId xmlns:p14="http://schemas.microsoft.com/office/powerpoint/2010/main" val="1025905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8A016AE-539C-4AD2-BB2C-9E3CDFE23AD2}" type="datetimeFigureOut">
              <a:rPr lang="ar-SA" smtClean="0"/>
              <a:pPr/>
              <a:t>14/08/1445</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B72992A-8E78-41AA-B95E-84F959F550E8}" type="slidenum">
              <a:rPr lang="ar-SA" smtClean="0"/>
              <a:pPr/>
              <a:t>‹#›</a:t>
            </a:fld>
            <a:endParaRPr lang="ar-SA"/>
          </a:p>
        </p:txBody>
      </p:sp>
    </p:spTree>
    <p:extLst>
      <p:ext uri="{BB962C8B-B14F-4D97-AF65-F5344CB8AC3E}">
        <p14:creationId xmlns:p14="http://schemas.microsoft.com/office/powerpoint/2010/main" val="39322718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3789040"/>
            <a:ext cx="7772400" cy="2016720"/>
          </a:xfrm>
        </p:spPr>
        <p:txBody>
          <a:bodyPr>
            <a:noAutofit/>
          </a:bodyPr>
          <a:lstStyle/>
          <a:p>
            <a:pPr eaLnBrk="1" hangingPunct="1"/>
            <a:r>
              <a:rPr lang="ar-SA" sz="3600" dirty="0" smtClean="0">
                <a:solidFill>
                  <a:srgbClr val="C00000"/>
                </a:solidFill>
                <a:latin typeface="ae_AlArabiya" pitchFamily="18" charset="-78"/>
                <a:cs typeface="ae_AlArabiya" pitchFamily="18" charset="-78"/>
              </a:rPr>
              <a:t>د. عباس علي سليمان</a:t>
            </a:r>
            <a:br>
              <a:rPr lang="ar-SA" sz="3600" dirty="0" smtClean="0">
                <a:solidFill>
                  <a:srgbClr val="C00000"/>
                </a:solidFill>
                <a:latin typeface="ae_AlArabiya" pitchFamily="18" charset="-78"/>
                <a:cs typeface="ae_AlArabiya" pitchFamily="18" charset="-78"/>
              </a:rPr>
            </a:br>
            <a:r>
              <a:rPr lang="ar-SA" sz="3600" dirty="0" smtClean="0">
                <a:solidFill>
                  <a:srgbClr val="C00000"/>
                </a:solidFill>
                <a:latin typeface="ae_AlArabiya" pitchFamily="18" charset="-78"/>
                <a:cs typeface="ae_AlArabiya" pitchFamily="18" charset="-78"/>
              </a:rPr>
              <a:t>دكتوراه في جامعة بيروت_لبنان</a:t>
            </a:r>
            <a:br>
              <a:rPr lang="ar-SA" sz="3600" dirty="0" smtClean="0">
                <a:solidFill>
                  <a:srgbClr val="C00000"/>
                </a:solidFill>
                <a:latin typeface="ae_AlArabiya" pitchFamily="18" charset="-78"/>
                <a:cs typeface="ae_AlArabiya" pitchFamily="18" charset="-78"/>
              </a:rPr>
            </a:br>
            <a:r>
              <a:rPr lang="ar-SA" sz="3600" dirty="0" smtClean="0">
                <a:solidFill>
                  <a:schemeClr val="tx2">
                    <a:lumMod val="50000"/>
                  </a:schemeClr>
                </a:solidFill>
                <a:latin typeface="ae_AlArabiya" pitchFamily="18" charset="-78"/>
                <a:cs typeface="AdvertisingMedium" pitchFamily="2" charset="-78"/>
              </a:rPr>
              <a:t>14</a:t>
            </a:r>
            <a:r>
              <a:rPr lang="ar-IQ" sz="3600" dirty="0" smtClean="0">
                <a:solidFill>
                  <a:schemeClr val="tx2">
                    <a:lumMod val="50000"/>
                  </a:schemeClr>
                </a:solidFill>
                <a:latin typeface="ae_AlArabiya" pitchFamily="18" charset="-78"/>
                <a:cs typeface="AdvertisingMedium" pitchFamily="2" charset="-78"/>
              </a:rPr>
              <a:t>45</a:t>
            </a:r>
            <a:r>
              <a:rPr lang="ar-SA" sz="3600" dirty="0" smtClean="0">
                <a:solidFill>
                  <a:schemeClr val="tx2">
                    <a:lumMod val="50000"/>
                  </a:schemeClr>
                </a:solidFill>
                <a:latin typeface="ae_AlArabiya" pitchFamily="18" charset="-78"/>
                <a:cs typeface="AdvertisingMedium" pitchFamily="2" charset="-78"/>
              </a:rPr>
              <a:t>-14</a:t>
            </a:r>
            <a:r>
              <a:rPr lang="ar-IQ" sz="3600" smtClean="0">
                <a:solidFill>
                  <a:schemeClr val="tx2">
                    <a:lumMod val="50000"/>
                  </a:schemeClr>
                </a:solidFill>
                <a:latin typeface="ae_AlArabiya" pitchFamily="18" charset="-78"/>
                <a:cs typeface="AdvertisingMedium" pitchFamily="2" charset="-78"/>
              </a:rPr>
              <a:t>46</a:t>
            </a:r>
            <a:r>
              <a:rPr lang="ar-SA" sz="3600" smtClean="0">
                <a:solidFill>
                  <a:schemeClr val="tx2">
                    <a:lumMod val="50000"/>
                  </a:schemeClr>
                </a:solidFill>
                <a:latin typeface="ae_AlArabiya" pitchFamily="18" charset="-78"/>
                <a:cs typeface="AdvertisingMedium" pitchFamily="2" charset="-78"/>
              </a:rPr>
              <a:t>هـ</a:t>
            </a:r>
            <a:r>
              <a:rPr lang="ar-SA" sz="3600" dirty="0" smtClean="0">
                <a:solidFill>
                  <a:schemeClr val="tx2">
                    <a:lumMod val="50000"/>
                  </a:schemeClr>
                </a:solidFill>
                <a:latin typeface="ae_AlArabiya" pitchFamily="18" charset="-78"/>
                <a:cs typeface="AdvertisingMedium" pitchFamily="2" charset="-78"/>
              </a:rPr>
              <a:t/>
            </a:r>
            <a:br>
              <a:rPr lang="ar-SA" sz="3600" dirty="0" smtClean="0">
                <a:solidFill>
                  <a:schemeClr val="tx2">
                    <a:lumMod val="50000"/>
                  </a:schemeClr>
                </a:solidFill>
                <a:latin typeface="ae_AlArabiya" pitchFamily="18" charset="-78"/>
                <a:cs typeface="AdvertisingMedium" pitchFamily="2" charset="-78"/>
              </a:rPr>
            </a:br>
            <a:r>
              <a:rPr lang="ar-SA" sz="3600" dirty="0" smtClean="0">
                <a:solidFill>
                  <a:schemeClr val="tx2">
                    <a:lumMod val="50000"/>
                  </a:schemeClr>
                </a:solidFill>
                <a:latin typeface="ae_AlArabiya" pitchFamily="18" charset="-78"/>
                <a:cs typeface="AdvertisingMedium" pitchFamily="2" charset="-78"/>
              </a:rPr>
              <a:t>20</a:t>
            </a:r>
            <a:r>
              <a:rPr lang="ar-IQ" sz="3600" dirty="0" smtClean="0">
                <a:solidFill>
                  <a:schemeClr val="tx2">
                    <a:lumMod val="50000"/>
                  </a:schemeClr>
                </a:solidFill>
                <a:latin typeface="ae_AlArabiya" pitchFamily="18" charset="-78"/>
                <a:cs typeface="AdvertisingMedium" pitchFamily="2" charset="-78"/>
              </a:rPr>
              <a:t>23</a:t>
            </a:r>
            <a:r>
              <a:rPr lang="ar-SA" sz="3600" dirty="0" smtClean="0">
                <a:solidFill>
                  <a:schemeClr val="tx2">
                    <a:lumMod val="50000"/>
                  </a:schemeClr>
                </a:solidFill>
                <a:latin typeface="ae_AlArabiya" pitchFamily="18" charset="-78"/>
                <a:cs typeface="AdvertisingMedium" pitchFamily="2" charset="-78"/>
              </a:rPr>
              <a:t>-20</a:t>
            </a:r>
            <a:r>
              <a:rPr lang="ar-IQ" sz="3600" dirty="0" smtClean="0">
                <a:solidFill>
                  <a:schemeClr val="tx2">
                    <a:lumMod val="50000"/>
                  </a:schemeClr>
                </a:solidFill>
                <a:latin typeface="ae_AlArabiya" pitchFamily="18" charset="-78"/>
                <a:cs typeface="AdvertisingMedium" pitchFamily="2" charset="-78"/>
              </a:rPr>
              <a:t>24</a:t>
            </a:r>
            <a:r>
              <a:rPr lang="ar-SA" sz="3600" dirty="0" smtClean="0">
                <a:solidFill>
                  <a:schemeClr val="tx2">
                    <a:lumMod val="50000"/>
                  </a:schemeClr>
                </a:solidFill>
                <a:latin typeface="ae_AlArabiya" pitchFamily="18" charset="-78"/>
                <a:cs typeface="AdvertisingMedium" pitchFamily="2" charset="-78"/>
              </a:rPr>
              <a:t>م</a:t>
            </a:r>
            <a:endParaRPr lang="en-US" sz="3600" dirty="0" smtClean="0">
              <a:solidFill>
                <a:schemeClr val="tx2">
                  <a:lumMod val="50000"/>
                </a:schemeClr>
              </a:solidFill>
              <a:latin typeface="ae_AlArabiya" pitchFamily="18" charset="-78"/>
              <a:cs typeface="AdvertisingMedium" pitchFamily="2" charset="-78"/>
            </a:endParaRPr>
          </a:p>
        </p:txBody>
      </p:sp>
      <p:sp>
        <p:nvSpPr>
          <p:cNvPr id="4" name="Rectangle 3"/>
          <p:cNvSpPr/>
          <p:nvPr/>
        </p:nvSpPr>
        <p:spPr>
          <a:xfrm>
            <a:off x="384255" y="1484784"/>
            <a:ext cx="8568952" cy="1754326"/>
          </a:xfrm>
          <a:prstGeom prst="rect">
            <a:avLst/>
          </a:prstGeom>
          <a:solidFill>
            <a:schemeClr val="accent4">
              <a:lumMod val="20000"/>
              <a:lumOff val="80000"/>
            </a:schemeClr>
          </a:solidFill>
        </p:spPr>
        <p:style>
          <a:lnRef idx="2">
            <a:schemeClr val="accent3"/>
          </a:lnRef>
          <a:fillRef idx="1">
            <a:schemeClr val="lt1"/>
          </a:fillRef>
          <a:effectRef idx="0">
            <a:schemeClr val="accent3"/>
          </a:effectRef>
          <a:fontRef idx="minor">
            <a:schemeClr val="dk1"/>
          </a:fontRef>
        </p:style>
        <p:txBody>
          <a:bodyPr>
            <a:spAutoFit/>
          </a:bodyPr>
          <a:lstStyle/>
          <a:p>
            <a:pPr algn="ctr" fontAlgn="base">
              <a:spcBef>
                <a:spcPct val="0"/>
              </a:spcBef>
              <a:spcAft>
                <a:spcPct val="0"/>
              </a:spcAft>
              <a:defRPr/>
            </a:pPr>
            <a:r>
              <a:rPr lang="ar-SA" sz="5400" b="1" dirty="0" smtClean="0">
                <a:ln w="12700">
                  <a:solidFill>
                    <a:srgbClr val="1F497D">
                      <a:satMod val="155000"/>
                    </a:srgbClr>
                  </a:solidFill>
                  <a:prstDash val="solid"/>
                </a:ln>
                <a:solidFill>
                  <a:prstClr val="black"/>
                </a:solidFill>
                <a:effectLst>
                  <a:outerShdw blurRad="41275" dist="20320" dir="1800000" algn="tl" rotWithShape="0">
                    <a:srgbClr val="000000">
                      <a:alpha val="40000"/>
                    </a:srgbClr>
                  </a:outerShdw>
                </a:effectLst>
                <a:cs typeface="AdvertisingBold" pitchFamily="2" charset="-78"/>
              </a:rPr>
              <a:t>الاقتصاد </a:t>
            </a:r>
            <a:r>
              <a:rPr lang="ar-SA" sz="5400" b="1" dirty="0">
                <a:ln w="12700">
                  <a:solidFill>
                    <a:srgbClr val="1F497D">
                      <a:satMod val="155000"/>
                    </a:srgbClr>
                  </a:solidFill>
                  <a:prstDash val="solid"/>
                </a:ln>
                <a:solidFill>
                  <a:prstClr val="black"/>
                </a:solidFill>
                <a:effectLst>
                  <a:outerShdw blurRad="41275" dist="20320" dir="1800000" algn="tl" rotWithShape="0">
                    <a:srgbClr val="000000">
                      <a:alpha val="40000"/>
                    </a:srgbClr>
                  </a:outerShdw>
                </a:effectLst>
                <a:cs typeface="AdvertisingBold" pitchFamily="2" charset="-78"/>
              </a:rPr>
              <a:t>الإسلامي</a:t>
            </a:r>
          </a:p>
          <a:p>
            <a:pPr algn="ctr" fontAlgn="base">
              <a:spcBef>
                <a:spcPct val="0"/>
              </a:spcBef>
              <a:spcAft>
                <a:spcPct val="0"/>
              </a:spcAft>
              <a:defRPr/>
            </a:pPr>
            <a:r>
              <a:rPr lang="en-US" sz="5400" dirty="0" smtClean="0">
                <a:solidFill>
                  <a:prstClr val="black"/>
                </a:solidFill>
                <a:cs typeface="AdvertisingBold" pitchFamily="2" charset="-78"/>
              </a:rPr>
              <a:t> </a:t>
            </a:r>
            <a:r>
              <a:rPr lang="ar-IQ" sz="3600" dirty="0" smtClean="0">
                <a:solidFill>
                  <a:prstClr val="black"/>
                </a:solidFill>
                <a:cs typeface="AdvertisingBold" pitchFamily="2" charset="-78"/>
              </a:rPr>
              <a:t>الدراسات العليا/ الدبلوم العالي</a:t>
            </a:r>
            <a:endParaRPr lang="en-US" sz="3600" dirty="0">
              <a:solidFill>
                <a:prstClr val="black"/>
              </a:solidFill>
              <a:cs typeface="AdvertisingBold" pitchFamily="2" charset="-78"/>
            </a:endParaRPr>
          </a:p>
        </p:txBody>
      </p:sp>
    </p:spTree>
    <p:extLst>
      <p:ext uri="{BB962C8B-B14F-4D97-AF65-F5344CB8AC3E}">
        <p14:creationId xmlns:p14="http://schemas.microsoft.com/office/powerpoint/2010/main" val="4246154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1000" fill="hold"/>
                                        <p:tgtEl>
                                          <p:spTgt spid="2"/>
                                        </p:tgtEl>
                                        <p:attrNameLst>
                                          <p:attrName>ppt_w</p:attrName>
                                        </p:attrNameLst>
                                      </p:cBhvr>
                                      <p:tavLst>
                                        <p:tav tm="0">
                                          <p:val>
                                            <p:fltVal val="0"/>
                                          </p:val>
                                        </p:tav>
                                        <p:tav tm="100000">
                                          <p:val>
                                            <p:strVal val="#ppt_w"/>
                                          </p:val>
                                        </p:tav>
                                      </p:tavLst>
                                    </p:anim>
                                    <p:anim calcmode="lin" valueType="num">
                                      <p:cBhvr>
                                        <p:cTn id="13" dur="1000" fill="hold"/>
                                        <p:tgtEl>
                                          <p:spTgt spid="2"/>
                                        </p:tgtEl>
                                        <p:attrNameLst>
                                          <p:attrName>ppt_h</p:attrName>
                                        </p:attrNameLst>
                                      </p:cBhvr>
                                      <p:tavLst>
                                        <p:tav tm="0">
                                          <p:val>
                                            <p:fltVal val="0"/>
                                          </p:val>
                                        </p:tav>
                                        <p:tav tm="100000">
                                          <p:val>
                                            <p:strVal val="#ppt_h"/>
                                          </p:val>
                                        </p:tav>
                                      </p:tavLst>
                                    </p:anim>
                                    <p:anim calcmode="lin" valueType="num">
                                      <p:cBhvr>
                                        <p:cTn id="14" dur="1000" fill="hold"/>
                                        <p:tgtEl>
                                          <p:spTgt spid="2"/>
                                        </p:tgtEl>
                                        <p:attrNameLst>
                                          <p:attrName>style.rotation</p:attrName>
                                        </p:attrNameLst>
                                      </p:cBhvr>
                                      <p:tavLst>
                                        <p:tav tm="0">
                                          <p:val>
                                            <p:fltVal val="90"/>
                                          </p:val>
                                        </p:tav>
                                        <p:tav tm="100000">
                                          <p:val>
                                            <p:fltVal val="0"/>
                                          </p:val>
                                        </p:tav>
                                      </p:tavLst>
                                    </p:anim>
                                    <p:animEffect transition="in" filter="fade">
                                      <p:cBhvr>
                                        <p:cTn id="15"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8229600" cy="1052736"/>
          </a:xfrm>
        </p:spPr>
        <p:style>
          <a:lnRef idx="1">
            <a:schemeClr val="dk1"/>
          </a:lnRef>
          <a:fillRef idx="3">
            <a:schemeClr val="dk1"/>
          </a:fillRef>
          <a:effectRef idx="2">
            <a:schemeClr val="dk1"/>
          </a:effectRef>
          <a:fontRef idx="minor">
            <a:schemeClr val="lt1"/>
          </a:fontRef>
        </p:style>
        <p:txBody>
          <a:bodyPr>
            <a:normAutofit/>
          </a:bodyPr>
          <a:lstStyle/>
          <a:p>
            <a:r>
              <a:rPr lang="ar-SA" sz="3600" dirty="0">
                <a:solidFill>
                  <a:srgbClr val="FFFF00"/>
                </a:solidFill>
                <a:cs typeface="Ali-A-Jiddah" pitchFamily="2" charset="-78"/>
              </a:rPr>
              <a:t>التعريف</a:t>
            </a:r>
            <a:r>
              <a:rPr lang="ar-SA" sz="3600" dirty="0" smtClean="0">
                <a:solidFill>
                  <a:srgbClr val="FFFF00"/>
                </a:solidFill>
              </a:rPr>
              <a:t> </a:t>
            </a:r>
            <a:r>
              <a:rPr lang="ar-SA" sz="3600" dirty="0">
                <a:solidFill>
                  <a:srgbClr val="FFFF00"/>
                </a:solidFill>
                <a:cs typeface="Ali-A-Jiddah" pitchFamily="2" charset="-78"/>
              </a:rPr>
              <a:t>بمفردات ذات الصلة بالاقتصاد الإسلامي</a:t>
            </a:r>
          </a:p>
        </p:txBody>
      </p:sp>
      <p:sp>
        <p:nvSpPr>
          <p:cNvPr id="3" name="عنصر نائب للمحتوى 2"/>
          <p:cNvSpPr>
            <a:spLocks noGrp="1"/>
          </p:cNvSpPr>
          <p:nvPr>
            <p:ph idx="1"/>
          </p:nvPr>
        </p:nvSpPr>
        <p:spPr>
          <a:xfrm>
            <a:off x="179512" y="1124744"/>
            <a:ext cx="8784976" cy="5616624"/>
          </a:xfrm>
        </p:spPr>
        <p:txBody>
          <a:bodyPr>
            <a:normAutofit/>
          </a:bodyPr>
          <a:lstStyle/>
          <a:p>
            <a:r>
              <a:rPr lang="ar-SA" b="1" dirty="0"/>
              <a:t>9- الإنتاج خطوة رئيسية في سلسلة من العمليات الاقتصادية </a:t>
            </a:r>
            <a:r>
              <a:rPr lang="ar-SA" b="1" dirty="0" err="1"/>
              <a:t>التى</a:t>
            </a:r>
            <a:r>
              <a:rPr lang="ar-SA" b="1" dirty="0"/>
              <a:t> تقدم البضائع والخدمات للجمهور. وتشمل الخطوات الرئيسية الأخرى: التوزيع (توصيل البضائع للجمهور الذي يستخدمها)، ثم الاستهلاك (وهو الاستعمال النهائي للبضائع). </a:t>
            </a:r>
          </a:p>
          <a:p>
            <a:endParaRPr lang="ar-SA" b="1" dirty="0"/>
          </a:p>
          <a:p>
            <a:r>
              <a:rPr lang="ar-SA" b="1" dirty="0"/>
              <a:t>فمثلاً منتجو رغيف الخبز وزارعو القمح </a:t>
            </a:r>
            <a:r>
              <a:rPr lang="ar-SA" b="1" dirty="0" err="1"/>
              <a:t>والطحانون</a:t>
            </a:r>
            <a:r>
              <a:rPr lang="ar-SA" b="1" dirty="0"/>
              <a:t> والخبازون هم المنتجون، أما البائعون بالمخبز وسائقو شاحنات النقل، فهم الموزعون. والمستهلكون هم المشترون، الذين يأكلون هذا الخبز. وفي الاقتصاد المتوازن يكون الإنتاج مساويًا للاستهلاك، وتتدفق البضائع من الصانع إلى المستهلك.</a:t>
            </a:r>
          </a:p>
          <a:p>
            <a:endParaRPr lang="ar-SA" b="1" dirty="0"/>
          </a:p>
          <a:p>
            <a:endParaRPr lang="ar-SA" dirty="0"/>
          </a:p>
        </p:txBody>
      </p:sp>
    </p:spTree>
    <p:extLst>
      <p:ext uri="{BB962C8B-B14F-4D97-AF65-F5344CB8AC3E}">
        <p14:creationId xmlns:p14="http://schemas.microsoft.com/office/powerpoint/2010/main" val="977441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8229600" cy="1052736"/>
          </a:xfrm>
        </p:spPr>
        <p:style>
          <a:lnRef idx="1">
            <a:schemeClr val="dk1"/>
          </a:lnRef>
          <a:fillRef idx="3">
            <a:schemeClr val="dk1"/>
          </a:fillRef>
          <a:effectRef idx="2">
            <a:schemeClr val="dk1"/>
          </a:effectRef>
          <a:fontRef idx="minor">
            <a:schemeClr val="lt1"/>
          </a:fontRef>
        </p:style>
        <p:txBody>
          <a:bodyPr>
            <a:normAutofit/>
          </a:bodyPr>
          <a:lstStyle/>
          <a:p>
            <a:r>
              <a:rPr lang="ar-SA" sz="3600" dirty="0">
                <a:solidFill>
                  <a:srgbClr val="FFFF00"/>
                </a:solidFill>
                <a:cs typeface="Ali-A-Jiddah" pitchFamily="2" charset="-78"/>
              </a:rPr>
              <a:t>التعريف</a:t>
            </a:r>
            <a:r>
              <a:rPr lang="ar-SA" sz="3600" dirty="0" smtClean="0">
                <a:solidFill>
                  <a:srgbClr val="FFFF00"/>
                </a:solidFill>
              </a:rPr>
              <a:t> </a:t>
            </a:r>
            <a:r>
              <a:rPr lang="ar-SA" sz="3600" dirty="0">
                <a:solidFill>
                  <a:srgbClr val="FFFF00"/>
                </a:solidFill>
                <a:cs typeface="Ali-A-Jiddah" pitchFamily="2" charset="-78"/>
              </a:rPr>
              <a:t>بمفردات ذات الصلة بالاقتصاد الإسلامي</a:t>
            </a:r>
          </a:p>
        </p:txBody>
      </p:sp>
      <p:sp>
        <p:nvSpPr>
          <p:cNvPr id="3" name="عنصر نائب للمحتوى 2"/>
          <p:cNvSpPr>
            <a:spLocks noGrp="1"/>
          </p:cNvSpPr>
          <p:nvPr>
            <p:ph idx="1"/>
          </p:nvPr>
        </p:nvSpPr>
        <p:spPr>
          <a:xfrm>
            <a:off x="179512" y="1124744"/>
            <a:ext cx="8784976" cy="5616624"/>
          </a:xfrm>
        </p:spPr>
        <p:txBody>
          <a:bodyPr>
            <a:normAutofit fontScale="92500"/>
          </a:bodyPr>
          <a:lstStyle/>
          <a:p>
            <a:r>
              <a:rPr lang="ar-SA" b="1" dirty="0"/>
              <a:t>10- الطلب: هو الكميات الكلية من سلعة معينة التي يمكن أن تشترى من قبل الأفراد والمشاريع، بأسعار معينة وفي وقت معين، ويعتمد على عنصرين هما: الرغبة في السلعة، والقدرة الشرائية لها.</a:t>
            </a:r>
          </a:p>
          <a:p>
            <a:r>
              <a:rPr lang="ar-SA" b="1" dirty="0"/>
              <a:t>11- العرض: يقصد به تلك الكمية التي يكون المنتجون ( البائعون ) مستعدين لبيعها في السوق عند سعر معين وفي زمن معين</a:t>
            </a:r>
            <a:r>
              <a:rPr lang="ar-SA" b="1" dirty="0" smtClean="0"/>
              <a:t>.</a:t>
            </a:r>
            <a:endParaRPr lang="en-US" b="1" dirty="0" smtClean="0"/>
          </a:p>
          <a:p>
            <a:endParaRPr lang="en-US" b="1" dirty="0" smtClean="0"/>
          </a:p>
          <a:p>
            <a:endParaRPr lang="ar-SA" b="1" dirty="0"/>
          </a:p>
          <a:p>
            <a:r>
              <a:rPr lang="ar-SA" b="1" dirty="0"/>
              <a:t>12- الملكية</a:t>
            </a:r>
            <a:r>
              <a:rPr lang="ar-SA" b="1" dirty="0" smtClean="0"/>
              <a:t>:</a:t>
            </a:r>
            <a:r>
              <a:rPr lang="en-US" b="1" dirty="0" smtClean="0"/>
              <a:t> </a:t>
            </a:r>
            <a:r>
              <a:rPr lang="ar-SA" b="1" dirty="0" smtClean="0"/>
              <a:t>هي </a:t>
            </a:r>
            <a:r>
              <a:rPr lang="ar-SA" b="1" dirty="0"/>
              <a:t>علاقة بين الانسان وبين </a:t>
            </a:r>
            <a:r>
              <a:rPr lang="ar-SA" b="1" dirty="0" err="1"/>
              <a:t>شيئ</a:t>
            </a:r>
            <a:r>
              <a:rPr lang="ar-SA" b="1" dirty="0" smtClean="0"/>
              <a:t>،</a:t>
            </a:r>
            <a:endParaRPr lang="en-US" b="1" dirty="0" smtClean="0"/>
          </a:p>
          <a:p>
            <a:pPr marL="0" indent="0">
              <a:buNone/>
            </a:pPr>
            <a:r>
              <a:rPr lang="ar-SA" b="1" dirty="0" smtClean="0"/>
              <a:t> </a:t>
            </a:r>
            <a:r>
              <a:rPr lang="ar-SA" b="1" dirty="0"/>
              <a:t>تمكنه من الانتفاع به استعمالا واستغلالا، والتصرف فيه، وتمنع غير الصاحب من التصرف فيه</a:t>
            </a:r>
            <a:r>
              <a:rPr lang="ar-SA" b="1" dirty="0" smtClean="0"/>
              <a:t>.</a:t>
            </a:r>
            <a:endParaRPr lang="ar-SA" b="1" dirty="0"/>
          </a:p>
          <a:p>
            <a:endParaRPr lang="ar-SA" dirty="0"/>
          </a:p>
        </p:txBody>
      </p:sp>
      <p:pic>
        <p:nvPicPr>
          <p:cNvPr id="2050" name="Picture 2" descr="C:\Users\High Tech\Desktop\دورة\images (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1" y="3933056"/>
            <a:ext cx="2466975" cy="1847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2438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2050"/>
                                        </p:tgtEl>
                                        <p:attrNameLst>
                                          <p:attrName>style.visibility</p:attrName>
                                        </p:attrNameLst>
                                      </p:cBhvr>
                                      <p:to>
                                        <p:strVal val="visible"/>
                                      </p:to>
                                    </p:set>
                                    <p:animEffect transition="in" filter="barn(inVertical)">
                                      <p:cBhvr>
                                        <p:cTn id="20" dur="500"/>
                                        <p:tgtEl>
                                          <p:spTgt spid="2050"/>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lstStyle/>
          <a:p>
            <a:r>
              <a:rPr lang="ar-SA" dirty="0" smtClean="0">
                <a:solidFill>
                  <a:schemeClr val="tx1"/>
                </a:solidFill>
                <a:latin typeface="ae_AlMateen" pitchFamily="18" charset="-78"/>
                <a:cs typeface="ae_AlMateen" pitchFamily="18" charset="-78"/>
              </a:rPr>
              <a:t>مفهوم المشكلة الاقتصادية</a:t>
            </a:r>
            <a:endParaRPr lang="ar-SA" dirty="0">
              <a:solidFill>
                <a:schemeClr val="tx1"/>
              </a:solidFill>
              <a:latin typeface="ae_AlMateen" pitchFamily="18" charset="-78"/>
              <a:cs typeface="ae_AlMateen" pitchFamily="18" charset="-78"/>
            </a:endParaRPr>
          </a:p>
        </p:txBody>
      </p:sp>
      <p:sp>
        <p:nvSpPr>
          <p:cNvPr id="3" name="عنصر نائب للمحتوى 2"/>
          <p:cNvSpPr>
            <a:spLocks noGrp="1"/>
          </p:cNvSpPr>
          <p:nvPr>
            <p:ph idx="1"/>
          </p:nvPr>
        </p:nvSpPr>
        <p:spPr>
          <a:xfrm>
            <a:off x="251520" y="1628800"/>
            <a:ext cx="8640960" cy="4886003"/>
          </a:xfrm>
        </p:spPr>
        <p:txBody>
          <a:bodyPr>
            <a:normAutofit/>
          </a:bodyPr>
          <a:lstStyle/>
          <a:p>
            <a:r>
              <a:rPr lang="ar-SA" b="1" dirty="0"/>
              <a:t>المشكلة الاقتصادية: هي عدم القدرة على إشباع جميع الرغبات والاحتياجات البشرية بسبب ندرة الموارد الاقتصادية، ذلك لأن الاحتياجات لا تتناهى، والموارد محددة، وبالتالي تقع الإشكالية، كلما تطور المجتمع.</a:t>
            </a:r>
          </a:p>
          <a:p>
            <a:r>
              <a:rPr lang="ar-SA" b="1" dirty="0"/>
              <a:t>وعلم الاقتصاد يبحث عن حل هذه المشكلة من خلال تحديد هذه الاحتياجات، وتنظيم الإنتاج وتوزيعه وتحقيق النمو الاقتصادي.</a:t>
            </a:r>
          </a:p>
        </p:txBody>
      </p:sp>
    </p:spTree>
    <p:extLst>
      <p:ext uri="{BB962C8B-B14F-4D97-AF65-F5344CB8AC3E}">
        <p14:creationId xmlns:p14="http://schemas.microsoft.com/office/powerpoint/2010/main" val="1262228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2"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3"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6632"/>
            <a:ext cx="8229600" cy="1080120"/>
          </a:xfrm>
        </p:spPr>
        <p:style>
          <a:lnRef idx="0">
            <a:schemeClr val="accent2"/>
          </a:lnRef>
          <a:fillRef idx="3">
            <a:schemeClr val="accent2"/>
          </a:fillRef>
          <a:effectRef idx="3">
            <a:schemeClr val="accent2"/>
          </a:effectRef>
          <a:fontRef idx="minor">
            <a:schemeClr val="lt1"/>
          </a:fontRef>
        </p:style>
        <p:txBody>
          <a:bodyPr/>
          <a:lstStyle/>
          <a:p>
            <a:r>
              <a:rPr lang="ar-SA" dirty="0" smtClean="0">
                <a:solidFill>
                  <a:schemeClr val="tx1"/>
                </a:solidFill>
                <a:latin typeface="ae_AlMateen" pitchFamily="18" charset="-78"/>
                <a:cs typeface="ae_AlMateen" pitchFamily="18" charset="-78"/>
              </a:rPr>
              <a:t>مفهوم الاقتصاد الجزئي والاقتصاد الكلي</a:t>
            </a:r>
            <a:endParaRPr lang="ar-SA" dirty="0">
              <a:solidFill>
                <a:schemeClr val="tx1"/>
              </a:solidFill>
              <a:latin typeface="ae_AlMateen" pitchFamily="18" charset="-78"/>
              <a:cs typeface="ae_AlMateen" pitchFamily="18" charset="-78"/>
            </a:endParaRPr>
          </a:p>
        </p:txBody>
      </p:sp>
      <p:sp>
        <p:nvSpPr>
          <p:cNvPr id="3" name="عنصر نائب للمحتوى 2"/>
          <p:cNvSpPr>
            <a:spLocks noGrp="1"/>
          </p:cNvSpPr>
          <p:nvPr>
            <p:ph idx="1"/>
          </p:nvPr>
        </p:nvSpPr>
        <p:spPr>
          <a:xfrm>
            <a:off x="179512" y="1412776"/>
            <a:ext cx="8784976" cy="5256584"/>
          </a:xfrm>
        </p:spPr>
        <p:txBody>
          <a:bodyPr>
            <a:normAutofit/>
          </a:bodyPr>
          <a:lstStyle/>
          <a:p>
            <a:r>
              <a:rPr lang="ar-SA" sz="4400" dirty="0">
                <a:solidFill>
                  <a:srgbClr val="C00000"/>
                </a:solidFill>
                <a:latin typeface="ae_AlMateen" pitchFamily="18" charset="-78"/>
                <a:ea typeface="+mj-ea"/>
                <a:cs typeface="ae_AlMateen" pitchFamily="18" charset="-78"/>
              </a:rPr>
              <a:t>أولاً: الاقتصاد الجزئي</a:t>
            </a:r>
            <a:r>
              <a:rPr lang="ar-SA" b="1" dirty="0"/>
              <a:t>، هو الاقتصاد </a:t>
            </a:r>
            <a:r>
              <a:rPr lang="ar-SA" b="1" dirty="0" err="1"/>
              <a:t>اللذي</a:t>
            </a:r>
            <a:r>
              <a:rPr lang="ar-SA" b="1" dirty="0"/>
              <a:t> يقوم بدراسة وتحليل سلوك المستهلك، وسلوك وحدة من الوحدات الاقتصادية، مثل طلب المستهلك من سلعة أو خدمة ما، وتحليل التكاليف والإنتاج، وهيكلة السوق والتسعير في ضوء قانوني العرض والطلب.</a:t>
            </a:r>
          </a:p>
          <a:p>
            <a:r>
              <a:rPr lang="ar-SA" b="1" dirty="0"/>
              <a:t>ومن أهم مبادئ هذا النوع من الاقتصاد: الطلب، والعرض، وتوازن السوق، </a:t>
            </a:r>
            <a:r>
              <a:rPr lang="ar-SA" b="1" dirty="0" err="1"/>
              <a:t>ومرونات</a:t>
            </a:r>
            <a:r>
              <a:rPr lang="ar-SA" b="1" dirty="0"/>
              <a:t> الطلب العرض، وكفاءة الإنتاج، والمنافسة، وكيفية الاستخدام الأمثل للموارد الاقتصادية.</a:t>
            </a:r>
          </a:p>
        </p:txBody>
      </p:sp>
    </p:spTree>
    <p:extLst>
      <p:ext uri="{BB962C8B-B14F-4D97-AF65-F5344CB8AC3E}">
        <p14:creationId xmlns:p14="http://schemas.microsoft.com/office/powerpoint/2010/main" val="4190936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2"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3"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16632"/>
            <a:ext cx="8784976" cy="6480720"/>
          </a:xfrm>
        </p:spPr>
        <p:txBody>
          <a:bodyPr/>
          <a:lstStyle/>
          <a:p>
            <a:pPr marL="0" indent="0" algn="ctr">
              <a:spcBef>
                <a:spcPct val="0"/>
              </a:spcBef>
              <a:buNone/>
            </a:pPr>
            <a:r>
              <a:rPr lang="ar-SA" sz="4400" dirty="0">
                <a:solidFill>
                  <a:srgbClr val="C00000"/>
                </a:solidFill>
                <a:latin typeface="ae_AlMateen" pitchFamily="18" charset="-78"/>
                <a:ea typeface="+mj-ea"/>
                <a:cs typeface="ae_AlMateen" pitchFamily="18" charset="-78"/>
              </a:rPr>
              <a:t>ثانياً: الاقتصاد الكلي.</a:t>
            </a:r>
          </a:p>
          <a:p>
            <a:r>
              <a:rPr lang="ar-SA" b="1" dirty="0"/>
              <a:t>هو الذي يدرس مقومات الاقتصاد القومي، والعوامل التي تؤثر فيه، من البطالة، والسياسات النقدية والمالية، والنمو الاقتصادي، إضافة إلى التوازن بين الواردات والصادرات، والتبادل الخارجي:</a:t>
            </a:r>
          </a:p>
          <a:p>
            <a:r>
              <a:rPr lang="ar-SA" b="1" dirty="0"/>
              <a:t>ويستهدف إلى تحقيق الآتي:</a:t>
            </a:r>
          </a:p>
          <a:p>
            <a:r>
              <a:rPr lang="ar-SA" b="1" dirty="0"/>
              <a:t>1- تحقيق النمو الاقتصادي في البلد.</a:t>
            </a:r>
          </a:p>
          <a:p>
            <a:r>
              <a:rPr lang="ar-SA" b="1" dirty="0"/>
              <a:t>2- استقرار الأسعار، ووضع السياسات النقدية الناجحة.</a:t>
            </a:r>
          </a:p>
          <a:p>
            <a:r>
              <a:rPr lang="ar-SA" b="1" dirty="0"/>
              <a:t>3-السعي للقضاء على البطالة في المجتمع، أي تشغيل اليد العاملة الوطنية بقدر الإمكان.</a:t>
            </a:r>
          </a:p>
          <a:p>
            <a:r>
              <a:rPr lang="ar-SA" b="1" dirty="0"/>
              <a:t>4- التقليل من الإنفاق الحكومي.</a:t>
            </a:r>
          </a:p>
        </p:txBody>
      </p:sp>
    </p:spTree>
    <p:extLst>
      <p:ext uri="{BB962C8B-B14F-4D97-AF65-F5344CB8AC3E}">
        <p14:creationId xmlns:p14="http://schemas.microsoft.com/office/powerpoint/2010/main" val="3979584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 calcmode="lin" valueType="num">
                                      <p:cBhvr>
                                        <p:cTn id="55"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6"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57"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58"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lstStyle/>
          <a:p>
            <a:r>
              <a:rPr lang="ar-SA" b="1" dirty="0" smtClean="0">
                <a:solidFill>
                  <a:schemeClr val="tx1"/>
                </a:solidFill>
                <a:cs typeface="Ali-A-Samik" pitchFamily="2" charset="-78"/>
              </a:rPr>
              <a:t>نبذة عن الأنظمة الاقتصادية المعاصرة</a:t>
            </a:r>
            <a:endParaRPr lang="ar-SA" dirty="0">
              <a:solidFill>
                <a:schemeClr val="tx1"/>
              </a:solidFill>
              <a:cs typeface="Ali-A-Samik" pitchFamily="2" charset="-78"/>
            </a:endParaRPr>
          </a:p>
        </p:txBody>
      </p:sp>
      <p:sp>
        <p:nvSpPr>
          <p:cNvPr id="3" name="عنصر نائب للمحتوى 2"/>
          <p:cNvSpPr>
            <a:spLocks noGrp="1"/>
          </p:cNvSpPr>
          <p:nvPr>
            <p:ph idx="1"/>
          </p:nvPr>
        </p:nvSpPr>
        <p:spPr/>
        <p:txBody>
          <a:bodyPr/>
          <a:lstStyle/>
          <a:p>
            <a:r>
              <a:rPr lang="ar-SA" dirty="0" smtClean="0"/>
              <a:t>1- النظام الرأسمالي.</a:t>
            </a:r>
          </a:p>
          <a:p>
            <a:r>
              <a:rPr lang="ar-SA" dirty="0" smtClean="0"/>
              <a:t>2- النظام الرأسمالي المختلط أو المقيد.</a:t>
            </a:r>
          </a:p>
          <a:p>
            <a:r>
              <a:rPr lang="ar-SA" dirty="0" smtClean="0"/>
              <a:t>3- النظام الاشتراكي.</a:t>
            </a:r>
            <a:endParaRPr lang="ar-SA" dirty="0"/>
          </a:p>
        </p:txBody>
      </p:sp>
    </p:spTree>
    <p:extLst>
      <p:ext uri="{BB962C8B-B14F-4D97-AF65-F5344CB8AC3E}">
        <p14:creationId xmlns:p14="http://schemas.microsoft.com/office/powerpoint/2010/main" val="1451946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p:cTn id="29"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0"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1"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2"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16632"/>
            <a:ext cx="8229600" cy="1143000"/>
          </a:xfrm>
        </p:spPr>
        <p:style>
          <a:lnRef idx="0">
            <a:schemeClr val="accent2"/>
          </a:lnRef>
          <a:fillRef idx="3">
            <a:schemeClr val="accent2"/>
          </a:fillRef>
          <a:effectRef idx="3">
            <a:schemeClr val="accent2"/>
          </a:effectRef>
          <a:fontRef idx="minor">
            <a:schemeClr val="lt1"/>
          </a:fontRef>
        </p:style>
        <p:txBody>
          <a:bodyPr>
            <a:normAutofit/>
          </a:bodyPr>
          <a:lstStyle/>
          <a:p>
            <a:r>
              <a:rPr lang="ar-SA" dirty="0">
                <a:solidFill>
                  <a:schemeClr val="tx1"/>
                </a:solidFill>
                <a:cs typeface="Ali-A-Samik" pitchFamily="2" charset="-78"/>
              </a:rPr>
              <a:t>أولاً: النظام الرأسمالي الحر( نظام السوق الحر )</a:t>
            </a:r>
          </a:p>
        </p:txBody>
      </p:sp>
      <p:sp>
        <p:nvSpPr>
          <p:cNvPr id="3" name="عنصر نائب للمحتوى 2"/>
          <p:cNvSpPr>
            <a:spLocks noGrp="1"/>
          </p:cNvSpPr>
          <p:nvPr>
            <p:ph idx="1"/>
          </p:nvPr>
        </p:nvSpPr>
        <p:spPr>
          <a:xfrm>
            <a:off x="179512" y="1340768"/>
            <a:ext cx="8784976" cy="5328592"/>
          </a:xfrm>
        </p:spPr>
        <p:txBody>
          <a:bodyPr/>
          <a:lstStyle/>
          <a:p>
            <a:r>
              <a:rPr lang="ar-SA" dirty="0" smtClean="0"/>
              <a:t>تعريفه: </a:t>
            </a:r>
            <a:r>
              <a:rPr lang="ar-SA" b="1" dirty="0" smtClean="0"/>
              <a:t>يشتق </a:t>
            </a:r>
            <a:r>
              <a:rPr lang="ar-SA" b="1" dirty="0"/>
              <a:t>مصطلح الرأسمالية من كلمة رأسمال.</a:t>
            </a:r>
          </a:p>
          <a:p>
            <a:r>
              <a:rPr lang="ar-SA" b="1" dirty="0" smtClean="0"/>
              <a:t>والرأسمالية </a:t>
            </a:r>
            <a:r>
              <a:rPr lang="ar-SA" b="1" dirty="0"/>
              <a:t>نظام اجتماعي اقتصادي تُطلق فيه حرية الفرد في المجتمع السياسي، للبحث وراء مصالحه الاقتصادية </a:t>
            </a:r>
            <a:r>
              <a:rPr lang="ar-SA" b="1" dirty="0" smtClean="0"/>
              <a:t>والمالية، </a:t>
            </a:r>
            <a:r>
              <a:rPr lang="ar-SA" b="1" dirty="0"/>
              <a:t>بهدف تحقيق أكبر ربح شخصي ممكن، وبوسائل مختلفة تتعارض في الغالب مع مصلحة الغالبية الساحقة في المجتمع... </a:t>
            </a:r>
            <a:endParaRPr lang="ar-SA" b="1" dirty="0" smtClean="0"/>
          </a:p>
          <a:p>
            <a:r>
              <a:rPr lang="ar-SA" b="1" dirty="0" smtClean="0"/>
              <a:t>وبمعنى </a:t>
            </a:r>
            <a:r>
              <a:rPr lang="ar-SA" b="1" dirty="0"/>
              <a:t>آخر : إن الفرد في ظل النظام الرأسمالي يتمتع بقدر وافر من </a:t>
            </a:r>
            <a:r>
              <a:rPr lang="ar-SA" b="1" dirty="0" smtClean="0"/>
              <a:t>الحرية، </a:t>
            </a:r>
            <a:r>
              <a:rPr lang="ar-SA" b="1" dirty="0"/>
              <a:t>في اختيار ما يراه مناسباً من الأعمال الاقتصادية </a:t>
            </a:r>
            <a:r>
              <a:rPr lang="ar-SA" b="1" dirty="0" smtClean="0"/>
              <a:t>الاستثمارية، </a:t>
            </a:r>
            <a:r>
              <a:rPr lang="ar-SA" b="1" dirty="0"/>
              <a:t>وبالطريقة التي </a:t>
            </a:r>
            <a:r>
              <a:rPr lang="ar-SA" b="1" dirty="0" smtClean="0"/>
              <a:t>يحددها، </a:t>
            </a:r>
            <a:r>
              <a:rPr lang="ar-SA" b="1" dirty="0"/>
              <a:t>من أجل تأمين </a:t>
            </a:r>
            <a:r>
              <a:rPr lang="ar-SA" b="1" dirty="0" smtClean="0"/>
              <a:t>رغباته.</a:t>
            </a:r>
            <a:endParaRPr lang="ar-SA" dirty="0"/>
          </a:p>
        </p:txBody>
      </p:sp>
    </p:spTree>
    <p:extLst>
      <p:ext uri="{BB962C8B-B14F-4D97-AF65-F5344CB8AC3E}">
        <p14:creationId xmlns:p14="http://schemas.microsoft.com/office/powerpoint/2010/main" val="1927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23528" y="116632"/>
            <a:ext cx="8229600" cy="1080120"/>
          </a:xfrm>
        </p:spPr>
        <p:style>
          <a:lnRef idx="0">
            <a:schemeClr val="accent2"/>
          </a:lnRef>
          <a:fillRef idx="3">
            <a:schemeClr val="accent2"/>
          </a:fillRef>
          <a:effectRef idx="3">
            <a:schemeClr val="accent2"/>
          </a:effectRef>
          <a:fontRef idx="minor">
            <a:schemeClr val="lt1"/>
          </a:fontRef>
        </p:style>
        <p:txBody>
          <a:bodyPr>
            <a:normAutofit/>
          </a:bodyPr>
          <a:lstStyle/>
          <a:p>
            <a:r>
              <a:rPr lang="ar-SA" b="1" dirty="0" smtClean="0">
                <a:solidFill>
                  <a:schemeClr val="tx1"/>
                </a:solidFill>
                <a:cs typeface="Ali-A-Samik" pitchFamily="2" charset="-78"/>
              </a:rPr>
              <a:t>ما قبل الرأسمالية</a:t>
            </a:r>
            <a:endParaRPr lang="ar-SA" b="1" dirty="0">
              <a:solidFill>
                <a:schemeClr val="tx1"/>
              </a:solidFill>
              <a:cs typeface="Ali-A-Samik" pitchFamily="2" charset="-78"/>
            </a:endParaRPr>
          </a:p>
        </p:txBody>
      </p:sp>
      <p:sp>
        <p:nvSpPr>
          <p:cNvPr id="3" name="عنصر نائب للمحتوى 2"/>
          <p:cNvSpPr>
            <a:spLocks noGrp="1"/>
          </p:cNvSpPr>
          <p:nvPr>
            <p:ph idx="1"/>
          </p:nvPr>
        </p:nvSpPr>
        <p:spPr>
          <a:xfrm>
            <a:off x="107504" y="1268760"/>
            <a:ext cx="8928992" cy="5472608"/>
          </a:xfrm>
        </p:spPr>
        <p:txBody>
          <a:bodyPr>
            <a:normAutofit/>
          </a:bodyPr>
          <a:lstStyle/>
          <a:p>
            <a:r>
              <a:rPr lang="ar-SA" b="1" dirty="0"/>
              <a:t>منذ القرن 15-18كان لأغلب الدول نظام اقتصادي يسمّى النزعة التجارية. </a:t>
            </a:r>
          </a:p>
          <a:p>
            <a:r>
              <a:rPr lang="ar-SA" b="1" dirty="0"/>
              <a:t>في ظل هذا النظام تقوم الحكومات بتنظيم أمورها الاقتصادية، بحيث تزيد الصادرات عن الواردات. وتضع الدول تعريفات جمركية عالية على السلع المستوردة، لكي تصبح أعلى سعرًا في الوطن.</a:t>
            </a:r>
          </a:p>
          <a:p>
            <a:r>
              <a:rPr lang="ar-SA" b="1" dirty="0"/>
              <a:t>وبالمقابل تقدم الدول في نفس الوقت دعمًا ماليًا لمزارعيها، وصناعاتها، حتى تنخفض أسعار صادراتها. بذلك أثْرَتْ الدول خزائنها ببيع سلع أكثر مما تشتري.</a:t>
            </a:r>
            <a:endParaRPr lang="en-US" b="1" dirty="0"/>
          </a:p>
          <a:p>
            <a:r>
              <a:rPr lang="en-US" dirty="0"/>
              <a:t> </a:t>
            </a:r>
          </a:p>
          <a:p>
            <a:endParaRPr lang="ar-SA" dirty="0"/>
          </a:p>
        </p:txBody>
      </p:sp>
    </p:spTree>
    <p:extLst>
      <p:ext uri="{BB962C8B-B14F-4D97-AF65-F5344CB8AC3E}">
        <p14:creationId xmlns:p14="http://schemas.microsoft.com/office/powerpoint/2010/main" val="1390571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116632"/>
            <a:ext cx="8229600" cy="1008112"/>
          </a:xfrm>
        </p:spPr>
        <p:style>
          <a:lnRef idx="0">
            <a:schemeClr val="accent2"/>
          </a:lnRef>
          <a:fillRef idx="3">
            <a:schemeClr val="accent2"/>
          </a:fillRef>
          <a:effectRef idx="3">
            <a:schemeClr val="accent2"/>
          </a:effectRef>
          <a:fontRef idx="minor">
            <a:schemeClr val="lt1"/>
          </a:fontRef>
        </p:style>
        <p:txBody>
          <a:bodyPr>
            <a:normAutofit/>
          </a:bodyPr>
          <a:lstStyle/>
          <a:p>
            <a:r>
              <a:rPr lang="ar-SA" b="1" dirty="0">
                <a:solidFill>
                  <a:schemeClr val="tx1"/>
                </a:solidFill>
                <a:cs typeface="Ali-A-Samik" pitchFamily="2" charset="-78"/>
              </a:rPr>
              <a:t>كيف نشأت الرأسمالية </a:t>
            </a:r>
            <a:r>
              <a:rPr lang="ar-SA" b="1" dirty="0" smtClean="0">
                <a:solidFill>
                  <a:schemeClr val="tx1"/>
                </a:solidFill>
                <a:cs typeface="Ali-A-Samik" pitchFamily="2" charset="-78"/>
              </a:rPr>
              <a:t>؟ </a:t>
            </a:r>
            <a:r>
              <a:rPr lang="ar-SA" dirty="0" smtClean="0">
                <a:solidFill>
                  <a:schemeClr val="tx1"/>
                </a:solidFill>
              </a:rPr>
              <a:t>	</a:t>
            </a:r>
            <a:endParaRPr lang="ar-SA" dirty="0">
              <a:solidFill>
                <a:schemeClr val="tx1"/>
              </a:solidFill>
            </a:endParaRPr>
          </a:p>
        </p:txBody>
      </p:sp>
      <p:sp>
        <p:nvSpPr>
          <p:cNvPr id="3" name="عنصر نائب للمحتوى 2"/>
          <p:cNvSpPr>
            <a:spLocks noGrp="1"/>
          </p:cNvSpPr>
          <p:nvPr>
            <p:ph idx="1"/>
          </p:nvPr>
        </p:nvSpPr>
        <p:spPr>
          <a:xfrm>
            <a:off x="107504" y="1196752"/>
            <a:ext cx="8856984" cy="5472608"/>
          </a:xfrm>
        </p:spPr>
        <p:txBody>
          <a:bodyPr>
            <a:normAutofit/>
          </a:bodyPr>
          <a:lstStyle/>
          <a:p>
            <a:r>
              <a:rPr lang="ar-SA" sz="3600" dirty="0" smtClean="0"/>
              <a:t>خلال </a:t>
            </a:r>
            <a:r>
              <a:rPr lang="ar-SA" sz="3600" dirty="0"/>
              <a:t>منتصف القرن الثامن عشر، قام عدد من الاقتصاديين الفرنسيين يدعون </a:t>
            </a:r>
            <a:r>
              <a:rPr lang="ar-SA" sz="3600" dirty="0" err="1"/>
              <a:t>بالفيزيوقراطيين</a:t>
            </a:r>
            <a:r>
              <a:rPr lang="ar-SA" sz="3600" dirty="0"/>
              <a:t> [ الذين </a:t>
            </a:r>
            <a:r>
              <a:rPr lang="ar-SA" sz="3600" b="1" dirty="0"/>
              <a:t>يعتقدون أن القوانين الطبيعية توجه النشاط الاقتصادي</a:t>
            </a:r>
            <a:r>
              <a:rPr lang="ar-SA" sz="3600" dirty="0"/>
              <a:t> ] </a:t>
            </a:r>
            <a:r>
              <a:rPr lang="ar-SA" sz="3600" dirty="0" smtClean="0"/>
              <a:t>بحثَّ </a:t>
            </a:r>
            <a:r>
              <a:rPr lang="ar-SA" sz="3600" dirty="0"/>
              <a:t>الحكومات على وقف تدخلها في التجارة </a:t>
            </a:r>
            <a:r>
              <a:rPr lang="ar-SA" sz="3600" dirty="0" smtClean="0"/>
              <a:t>الخارجية، </a:t>
            </a:r>
            <a:r>
              <a:rPr lang="ar-SA" sz="3600" dirty="0"/>
              <a:t>كما دعت سياساتهم التي تُدْعى حرية العمل والتجارة (دَعْهُ يعمل) إلى عدم التدخل وإنهاء التعريفات الجمركية والقيود التجارية الأخرى.</a:t>
            </a:r>
            <a:endParaRPr lang="en-US" sz="3600" dirty="0"/>
          </a:p>
          <a:p>
            <a:endParaRPr lang="ar-SA" dirty="0"/>
          </a:p>
        </p:txBody>
      </p:sp>
    </p:spTree>
    <p:extLst>
      <p:ext uri="{BB962C8B-B14F-4D97-AF65-F5344CB8AC3E}">
        <p14:creationId xmlns:p14="http://schemas.microsoft.com/office/powerpoint/2010/main" val="3974138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856984" cy="6480720"/>
          </a:xfrm>
        </p:spPr>
        <p:txBody>
          <a:bodyPr>
            <a:normAutofit/>
          </a:bodyPr>
          <a:lstStyle/>
          <a:p>
            <a:r>
              <a:rPr lang="ar-SA" dirty="0"/>
              <a:t>كذلك جادل الاقتصادي </a:t>
            </a:r>
            <a:r>
              <a:rPr lang="ar-SA" dirty="0" err="1"/>
              <a:t>الأسكتلندي</a:t>
            </a:r>
            <a:r>
              <a:rPr lang="ar-SA" dirty="0"/>
              <a:t> آدم سميث بأن الدولة تستطيع زيادة ثروتها بسرعة بترك التجارة حرة، وكان يرى أن الأفراد وهم يسعون وراء مصلحتهم الاقتصادية، يسلكون سلوكًا تلقائيًا فيه خير ومصلحة للمجتمع. ووصف سميث في كتابه ثروة الأمم (1776م) الكيفية التي يعمل بها نظام حرية العمل والتجارة (دَعْهُ يعمل).</a:t>
            </a:r>
          </a:p>
          <a:p>
            <a:r>
              <a:rPr lang="ar-SA" dirty="0"/>
              <a:t>وأثرت أفكاره أول ما أثرت خلال بداية القرن التاسع عشر الميلادي. ففي خلال تلك الفترة، بدأت الحكومة البريطانية، برفع قيودها التجارية، وتطوير أول اقتصاد رأسمالي. ومن ثم انتشرت الرأسمالية في الدول التجارية الرئيسية الأخرى.</a:t>
            </a:r>
            <a:endParaRPr lang="en-US" dirty="0"/>
          </a:p>
          <a:p>
            <a:endParaRPr lang="ar-SA" dirty="0"/>
          </a:p>
        </p:txBody>
      </p:sp>
    </p:spTree>
    <p:extLst>
      <p:ext uri="{BB962C8B-B14F-4D97-AF65-F5344CB8AC3E}">
        <p14:creationId xmlns:p14="http://schemas.microsoft.com/office/powerpoint/2010/main" val="673971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827584" y="1124744"/>
            <a:ext cx="7772400" cy="1470025"/>
          </a:xfrm>
        </p:spPr>
        <p:txBody>
          <a:bodyPr>
            <a:noAutofit/>
          </a:bodyPr>
          <a:lstStyle/>
          <a:p>
            <a:r>
              <a:rPr lang="ar-SA" sz="3600" b="1" dirty="0">
                <a:ln w="12700">
                  <a:solidFill>
                    <a:srgbClr val="1F497D">
                      <a:satMod val="155000"/>
                    </a:srgbClr>
                  </a:solidFill>
                  <a:prstDash val="solid"/>
                </a:ln>
                <a:solidFill>
                  <a:prstClr val="black"/>
                </a:solidFill>
                <a:effectLst>
                  <a:outerShdw blurRad="41275" dist="20320" dir="1800000" algn="tl" rotWithShape="0">
                    <a:srgbClr val="000000">
                      <a:alpha val="40000"/>
                    </a:srgbClr>
                  </a:outerShdw>
                </a:effectLst>
                <a:latin typeface="+mn-lt"/>
                <a:ea typeface="+mn-ea"/>
                <a:cs typeface="AdvertisingBold" pitchFamily="2" charset="-78"/>
              </a:rPr>
              <a:t>تعريف </a:t>
            </a:r>
            <a:r>
              <a:rPr lang="ar-SA" sz="3600" b="1" dirty="0">
                <a:ln w="12700">
                  <a:solidFill>
                    <a:srgbClr val="1F497D">
                      <a:satMod val="155000"/>
                    </a:srgbClr>
                  </a:solidFill>
                  <a:prstDash val="solid"/>
                </a:ln>
                <a:solidFill>
                  <a:prstClr val="black"/>
                </a:solidFill>
                <a:effectLst>
                  <a:outerShdw blurRad="41275" dist="20320" dir="1800000" algn="tl" rotWithShape="0">
                    <a:srgbClr val="000000">
                      <a:alpha val="40000"/>
                    </a:srgbClr>
                  </a:outerShdw>
                </a:effectLst>
                <a:cs typeface="AdvertisingBold" pitchFamily="2" charset="-78"/>
              </a:rPr>
              <a:t>الاقتصاد </a:t>
            </a:r>
            <a:r>
              <a:rPr lang="ar-SA" sz="3600" b="1" dirty="0" smtClean="0">
                <a:ln w="12700">
                  <a:solidFill>
                    <a:srgbClr val="1F497D">
                      <a:satMod val="155000"/>
                    </a:srgbClr>
                  </a:solidFill>
                  <a:prstDash val="solid"/>
                </a:ln>
                <a:solidFill>
                  <a:prstClr val="black"/>
                </a:solidFill>
                <a:effectLst>
                  <a:outerShdw blurRad="41275" dist="20320" dir="1800000" algn="tl" rotWithShape="0">
                    <a:srgbClr val="000000">
                      <a:alpha val="40000"/>
                    </a:srgbClr>
                  </a:outerShdw>
                </a:effectLst>
                <a:cs typeface="AdvertisingBold" pitchFamily="2" charset="-78"/>
              </a:rPr>
              <a:t>الإسلامي</a:t>
            </a:r>
            <a:br>
              <a:rPr lang="ar-SA" sz="3600" b="1" dirty="0" smtClean="0">
                <a:ln w="12700">
                  <a:solidFill>
                    <a:srgbClr val="1F497D">
                      <a:satMod val="155000"/>
                    </a:srgbClr>
                  </a:solidFill>
                  <a:prstDash val="solid"/>
                </a:ln>
                <a:solidFill>
                  <a:prstClr val="black"/>
                </a:solidFill>
                <a:effectLst>
                  <a:outerShdw blurRad="41275" dist="20320" dir="1800000" algn="tl" rotWithShape="0">
                    <a:srgbClr val="000000">
                      <a:alpha val="40000"/>
                    </a:srgbClr>
                  </a:outerShdw>
                </a:effectLst>
                <a:cs typeface="AdvertisingBold" pitchFamily="2" charset="-78"/>
              </a:rPr>
            </a:br>
            <a:r>
              <a:rPr lang="ar-SA" sz="3600" b="1" dirty="0" smtClean="0">
                <a:ln w="12700">
                  <a:solidFill>
                    <a:srgbClr val="1F497D">
                      <a:satMod val="155000"/>
                    </a:srgbClr>
                  </a:solidFill>
                  <a:prstDash val="solid"/>
                </a:ln>
                <a:solidFill>
                  <a:prstClr val="black"/>
                </a:solidFill>
                <a:effectLst>
                  <a:outerShdw blurRad="41275" dist="20320" dir="1800000" algn="tl" rotWithShape="0">
                    <a:srgbClr val="000000">
                      <a:alpha val="40000"/>
                    </a:srgbClr>
                  </a:outerShdw>
                </a:effectLst>
                <a:cs typeface="AdvertisingBold" pitchFamily="2" charset="-78"/>
              </a:rPr>
              <a:t> واللفاظ ذات الصلة به</a:t>
            </a:r>
            <a:endParaRPr lang="ar-SA" sz="3600" b="1" dirty="0">
              <a:ln w="12700">
                <a:solidFill>
                  <a:srgbClr val="1F497D">
                    <a:satMod val="155000"/>
                  </a:srgbClr>
                </a:solidFill>
                <a:prstDash val="solid"/>
              </a:ln>
              <a:solidFill>
                <a:prstClr val="black"/>
              </a:solidFill>
              <a:effectLst>
                <a:outerShdw blurRad="41275" dist="20320" dir="1800000" algn="tl" rotWithShape="0">
                  <a:srgbClr val="000000">
                    <a:alpha val="40000"/>
                  </a:srgbClr>
                </a:outerShdw>
              </a:effectLst>
              <a:latin typeface="+mn-lt"/>
              <a:ea typeface="+mn-ea"/>
              <a:cs typeface="AdvertisingBold" pitchFamily="2" charset="-78"/>
            </a:endParaRPr>
          </a:p>
        </p:txBody>
      </p:sp>
      <p:sp>
        <p:nvSpPr>
          <p:cNvPr id="3" name="عنوان فرعي 2"/>
          <p:cNvSpPr>
            <a:spLocks noGrp="1"/>
          </p:cNvSpPr>
          <p:nvPr>
            <p:ph type="subTitle" idx="1"/>
          </p:nvPr>
        </p:nvSpPr>
        <p:spPr>
          <a:xfrm>
            <a:off x="395536" y="3284984"/>
            <a:ext cx="8496944" cy="1728192"/>
          </a:xfrm>
        </p:spPr>
        <p:txBody>
          <a:bodyPr anchor="t">
            <a:normAutofit/>
          </a:bodyPr>
          <a:lstStyle/>
          <a:p>
            <a:r>
              <a:rPr lang="ar-SA" dirty="0">
                <a:solidFill>
                  <a:prstClr val="black"/>
                </a:solidFill>
                <a:cs typeface="AdvertisingBold" pitchFamily="2" charset="-78"/>
              </a:rPr>
              <a:t>الاقتصاد، الاقتصاد الإسلامي، المال، الربح، الإنتاج، الإيرادات، النفقات، الاستهلاك</a:t>
            </a:r>
          </a:p>
        </p:txBody>
      </p:sp>
    </p:spTree>
    <p:extLst>
      <p:ext uri="{BB962C8B-B14F-4D97-AF65-F5344CB8AC3E}">
        <p14:creationId xmlns:p14="http://schemas.microsoft.com/office/powerpoint/2010/main" val="2631730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80">
                                          <p:stCondLst>
                                            <p:cond delay="0"/>
                                          </p:stCondLst>
                                        </p:cTn>
                                        <p:tgtEl>
                                          <p:spTgt spid="3">
                                            <p:txEl>
                                              <p:pRg st="0" end="0"/>
                                            </p:txEl>
                                          </p:spTgt>
                                        </p:tgtEl>
                                      </p:cBhvr>
                                    </p:animEffect>
                                    <p:anim calcmode="lin" valueType="num">
                                      <p:cBhvr>
                                        <p:cTn id="14"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9" dur="26">
                                          <p:stCondLst>
                                            <p:cond delay="650"/>
                                          </p:stCondLst>
                                        </p:cTn>
                                        <p:tgtEl>
                                          <p:spTgt spid="3">
                                            <p:txEl>
                                              <p:pRg st="0" end="0"/>
                                            </p:txEl>
                                          </p:spTgt>
                                        </p:tgtEl>
                                      </p:cBhvr>
                                      <p:to x="100000" y="60000"/>
                                    </p:animScale>
                                    <p:animScale>
                                      <p:cBhvr>
                                        <p:cTn id="20" dur="166" decel="50000">
                                          <p:stCondLst>
                                            <p:cond delay="676"/>
                                          </p:stCondLst>
                                        </p:cTn>
                                        <p:tgtEl>
                                          <p:spTgt spid="3">
                                            <p:txEl>
                                              <p:pRg st="0" end="0"/>
                                            </p:txEl>
                                          </p:spTgt>
                                        </p:tgtEl>
                                      </p:cBhvr>
                                      <p:to x="100000" y="100000"/>
                                    </p:animScale>
                                    <p:animScale>
                                      <p:cBhvr>
                                        <p:cTn id="21" dur="26">
                                          <p:stCondLst>
                                            <p:cond delay="1312"/>
                                          </p:stCondLst>
                                        </p:cTn>
                                        <p:tgtEl>
                                          <p:spTgt spid="3">
                                            <p:txEl>
                                              <p:pRg st="0" end="0"/>
                                            </p:txEl>
                                          </p:spTgt>
                                        </p:tgtEl>
                                      </p:cBhvr>
                                      <p:to x="100000" y="80000"/>
                                    </p:animScale>
                                    <p:animScale>
                                      <p:cBhvr>
                                        <p:cTn id="22" dur="166" decel="50000">
                                          <p:stCondLst>
                                            <p:cond delay="1338"/>
                                          </p:stCondLst>
                                        </p:cTn>
                                        <p:tgtEl>
                                          <p:spTgt spid="3">
                                            <p:txEl>
                                              <p:pRg st="0" end="0"/>
                                            </p:txEl>
                                          </p:spTgt>
                                        </p:tgtEl>
                                      </p:cBhvr>
                                      <p:to x="100000" y="100000"/>
                                    </p:animScale>
                                    <p:animScale>
                                      <p:cBhvr>
                                        <p:cTn id="23" dur="26">
                                          <p:stCondLst>
                                            <p:cond delay="1642"/>
                                          </p:stCondLst>
                                        </p:cTn>
                                        <p:tgtEl>
                                          <p:spTgt spid="3">
                                            <p:txEl>
                                              <p:pRg st="0" end="0"/>
                                            </p:txEl>
                                          </p:spTgt>
                                        </p:tgtEl>
                                      </p:cBhvr>
                                      <p:to x="100000" y="90000"/>
                                    </p:animScale>
                                    <p:animScale>
                                      <p:cBhvr>
                                        <p:cTn id="24" dur="166" decel="50000">
                                          <p:stCondLst>
                                            <p:cond delay="1668"/>
                                          </p:stCondLst>
                                        </p:cTn>
                                        <p:tgtEl>
                                          <p:spTgt spid="3">
                                            <p:txEl>
                                              <p:pRg st="0" end="0"/>
                                            </p:txEl>
                                          </p:spTgt>
                                        </p:tgtEl>
                                      </p:cBhvr>
                                      <p:to x="100000" y="100000"/>
                                    </p:animScale>
                                    <p:animScale>
                                      <p:cBhvr>
                                        <p:cTn id="25" dur="26">
                                          <p:stCondLst>
                                            <p:cond delay="1808"/>
                                          </p:stCondLst>
                                        </p:cTn>
                                        <p:tgtEl>
                                          <p:spTgt spid="3">
                                            <p:txEl>
                                              <p:pRg st="0" end="0"/>
                                            </p:txEl>
                                          </p:spTgt>
                                        </p:tgtEl>
                                      </p:cBhvr>
                                      <p:to x="100000" y="95000"/>
                                    </p:animScale>
                                    <p:animScale>
                                      <p:cBhvr>
                                        <p:cTn id="26"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0"/>
            <a:ext cx="8229600" cy="1052736"/>
          </a:xfrm>
        </p:spPr>
        <p:style>
          <a:lnRef idx="0">
            <a:schemeClr val="accent2"/>
          </a:lnRef>
          <a:fillRef idx="3">
            <a:schemeClr val="accent2"/>
          </a:fillRef>
          <a:effectRef idx="3">
            <a:schemeClr val="accent2"/>
          </a:effectRef>
          <a:fontRef idx="minor">
            <a:schemeClr val="lt1"/>
          </a:fontRef>
        </p:style>
        <p:txBody>
          <a:bodyPr/>
          <a:lstStyle/>
          <a:p>
            <a:r>
              <a:rPr lang="ar-SA" b="1" dirty="0">
                <a:solidFill>
                  <a:schemeClr val="tx1"/>
                </a:solidFill>
                <a:cs typeface="Ali-A-Samik" pitchFamily="2" charset="-78"/>
              </a:rPr>
              <a:t>فلسفة النظام الرأسمالي</a:t>
            </a:r>
            <a:endParaRPr lang="ar-SA" dirty="0">
              <a:solidFill>
                <a:schemeClr val="tx1"/>
              </a:solidFill>
            </a:endParaRPr>
          </a:p>
        </p:txBody>
      </p:sp>
      <p:sp>
        <p:nvSpPr>
          <p:cNvPr id="3" name="عنصر نائب للمحتوى 2"/>
          <p:cNvSpPr>
            <a:spLocks noGrp="1"/>
          </p:cNvSpPr>
          <p:nvPr>
            <p:ph idx="1"/>
          </p:nvPr>
        </p:nvSpPr>
        <p:spPr>
          <a:xfrm>
            <a:off x="107504" y="1196752"/>
            <a:ext cx="8928992" cy="5544616"/>
          </a:xfrm>
        </p:spPr>
        <p:txBody>
          <a:bodyPr>
            <a:normAutofit fontScale="85000" lnSpcReduction="20000"/>
          </a:bodyPr>
          <a:lstStyle/>
          <a:p>
            <a:r>
              <a:rPr lang="ar-SA" b="1" dirty="0"/>
              <a:t>الرأسمالية هي النظام السياسي الاقتصادي القائم على الملكية الخاصة والربح الخاص. </a:t>
            </a:r>
            <a:endParaRPr lang="ar-SA" b="1" dirty="0" smtClean="0"/>
          </a:p>
          <a:p>
            <a:r>
              <a:rPr lang="ar-SA" b="1" dirty="0" smtClean="0"/>
              <a:t>في </a:t>
            </a:r>
            <a:r>
              <a:rPr lang="ar-SA" b="1" dirty="0"/>
              <a:t>هذا النظام، يمتلك </a:t>
            </a:r>
            <a:r>
              <a:rPr lang="ar-SA" b="1" dirty="0" smtClean="0"/>
              <a:t>الأفرادُ الشركاتِ، </a:t>
            </a:r>
            <a:r>
              <a:rPr lang="ar-SA" b="1" dirty="0"/>
              <a:t>ويديرون أغلب الموارد المستخدمة في إنتاج السلع والخدمات.</a:t>
            </a:r>
          </a:p>
          <a:p>
            <a:r>
              <a:rPr lang="ar-SA" b="1" dirty="0" smtClean="0"/>
              <a:t>تشمل </a:t>
            </a:r>
            <a:r>
              <a:rPr lang="ar-SA" b="1" dirty="0"/>
              <a:t>هذه </a:t>
            </a:r>
            <a:r>
              <a:rPr lang="ar-SA" b="1" dirty="0" smtClean="0"/>
              <a:t>الموارد: الأرض، </a:t>
            </a:r>
            <a:r>
              <a:rPr lang="ar-SA" b="1" dirty="0"/>
              <a:t>وموارد طبيعية </a:t>
            </a:r>
            <a:r>
              <a:rPr lang="ar-SA" b="1" dirty="0" smtClean="0"/>
              <a:t>أخرى، </a:t>
            </a:r>
            <a:r>
              <a:rPr lang="ar-SA" b="1" dirty="0"/>
              <a:t>واليد </a:t>
            </a:r>
            <a:r>
              <a:rPr lang="ar-SA" b="1" dirty="0" smtClean="0"/>
              <a:t>العاملة، </a:t>
            </a:r>
            <a:r>
              <a:rPr lang="ar-SA" b="1" dirty="0"/>
              <a:t>و رأس المال، الذي يشمل المصانع، والمعدات والأموال المستثمرة في نشاطات الأعمال. </a:t>
            </a:r>
            <a:endParaRPr lang="ar-SA" b="1" dirty="0" smtClean="0"/>
          </a:p>
          <a:p>
            <a:r>
              <a:rPr lang="ar-SA" b="1" dirty="0" smtClean="0"/>
              <a:t>تؤكد </a:t>
            </a:r>
            <a:r>
              <a:rPr lang="ar-SA" b="1" dirty="0"/>
              <a:t>الرأسمالية على الخيارات الاقتصادية الخاصة ،</a:t>
            </a:r>
            <a:r>
              <a:rPr lang="ar-SA" b="1" dirty="0" smtClean="0"/>
              <a:t>وللناس </a:t>
            </a:r>
            <a:r>
              <a:rPr lang="ar-SA" b="1" dirty="0"/>
              <a:t>فيها حرية اتخاذ القرار في طريقة كسب دخلهم وإنفاقه. وللشركات أن تختار السلع التي تنتج والخدمات التي تقدم والسعر الذي تعرضه بها كما أنها تتنافس فيما بينها في بيع المنتجات</a:t>
            </a:r>
            <a:r>
              <a:rPr lang="ar-SA" b="1" dirty="0" smtClean="0"/>
              <a:t>.</a:t>
            </a:r>
          </a:p>
          <a:p>
            <a:r>
              <a:rPr lang="ar-SA" b="1" dirty="0"/>
              <a:t>إن القوة الدافعة في الاقتصاد الرأسمالي هي الرغبة في تحقيق الأرباح، وهي ما يبقى للشركة بعد سداد كل مصروفاتها. </a:t>
            </a:r>
          </a:p>
          <a:p>
            <a:r>
              <a:rPr lang="ar-SA" b="1" dirty="0"/>
              <a:t>وتشمل النظم الاقتصادية الرئيسية القائمة على الرأسمالية: الولايات المتحدة، أستراليا، المملكة المتحدة، كندا، ألمانيا، هونج كونج، اليابان.</a:t>
            </a:r>
            <a:endParaRPr lang="ar-SA" dirty="0"/>
          </a:p>
        </p:txBody>
      </p:sp>
    </p:spTree>
    <p:extLst>
      <p:ext uri="{BB962C8B-B14F-4D97-AF65-F5344CB8AC3E}">
        <p14:creationId xmlns:p14="http://schemas.microsoft.com/office/powerpoint/2010/main" val="286009131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75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ipe(down)">
                                      <p:cBhvr>
                                        <p:cTn id="18" dur="75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ipe(down)">
                                      <p:cBhvr>
                                        <p:cTn id="23" dur="75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wipe(down)">
                                      <p:cBhvr>
                                        <p:cTn id="28" dur="75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wipe(down)">
                                      <p:cBhvr>
                                        <p:cTn id="33" dur="75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wipe(down)">
                                      <p:cBhvr>
                                        <p:cTn id="38" dur="75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6632"/>
            <a:ext cx="8229600" cy="1008112"/>
          </a:xfrm>
        </p:spPr>
        <p:style>
          <a:lnRef idx="0">
            <a:schemeClr val="accent2"/>
          </a:lnRef>
          <a:fillRef idx="3">
            <a:schemeClr val="accent2"/>
          </a:fillRef>
          <a:effectRef idx="3">
            <a:schemeClr val="accent2"/>
          </a:effectRef>
          <a:fontRef idx="minor">
            <a:schemeClr val="lt1"/>
          </a:fontRef>
        </p:style>
        <p:txBody>
          <a:bodyPr/>
          <a:lstStyle/>
          <a:p>
            <a:r>
              <a:rPr lang="ar-SA" sz="3200" dirty="0">
                <a:solidFill>
                  <a:schemeClr val="tx1"/>
                </a:solidFill>
                <a:cs typeface="Ali-A-Sulaimania" pitchFamily="2" charset="-78"/>
              </a:rPr>
              <a:t>أسس</a:t>
            </a:r>
            <a:r>
              <a:rPr lang="ar-SA" dirty="0" smtClean="0">
                <a:solidFill>
                  <a:schemeClr val="tx1"/>
                </a:solidFill>
                <a:cs typeface="Ali-A-Samik" pitchFamily="2" charset="-78"/>
              </a:rPr>
              <a:t> </a:t>
            </a:r>
            <a:r>
              <a:rPr lang="ar-SA" sz="3200" dirty="0">
                <a:solidFill>
                  <a:schemeClr val="tx1"/>
                </a:solidFill>
                <a:cs typeface="Ali-A-Sulaimania" pitchFamily="2" charset="-78"/>
              </a:rPr>
              <a:t>النظام</a:t>
            </a:r>
            <a:r>
              <a:rPr lang="ar-SA" dirty="0" smtClean="0">
                <a:solidFill>
                  <a:schemeClr val="tx1"/>
                </a:solidFill>
                <a:cs typeface="Ali-A-Samik" pitchFamily="2" charset="-78"/>
              </a:rPr>
              <a:t> </a:t>
            </a:r>
            <a:r>
              <a:rPr lang="ar-SA" sz="3200" dirty="0">
                <a:solidFill>
                  <a:schemeClr val="tx1"/>
                </a:solidFill>
                <a:cs typeface="Ali-A-Sulaimania" pitchFamily="2" charset="-78"/>
              </a:rPr>
              <a:t>الرأسمالي</a:t>
            </a:r>
            <a:r>
              <a:rPr lang="ar-SA" dirty="0" smtClean="0">
                <a:solidFill>
                  <a:schemeClr val="tx1"/>
                </a:solidFill>
                <a:cs typeface="Ali-A-Samik" pitchFamily="2" charset="-78"/>
              </a:rPr>
              <a:t> </a:t>
            </a:r>
            <a:r>
              <a:rPr lang="ar-SA" sz="3200" dirty="0">
                <a:solidFill>
                  <a:schemeClr val="tx1"/>
                </a:solidFill>
                <a:cs typeface="Ali-A-Sulaimania" pitchFamily="2" charset="-78"/>
              </a:rPr>
              <a:t>الحر</a:t>
            </a:r>
          </a:p>
        </p:txBody>
      </p:sp>
      <p:sp>
        <p:nvSpPr>
          <p:cNvPr id="3" name="عنصر نائب للمحتوى 2"/>
          <p:cNvSpPr>
            <a:spLocks noGrp="1"/>
          </p:cNvSpPr>
          <p:nvPr>
            <p:ph idx="1"/>
          </p:nvPr>
        </p:nvSpPr>
        <p:spPr>
          <a:xfrm>
            <a:off x="107504" y="1268760"/>
            <a:ext cx="8928992" cy="5472608"/>
          </a:xfrm>
        </p:spPr>
        <p:txBody>
          <a:bodyPr>
            <a:normAutofit fontScale="62500" lnSpcReduction="20000"/>
          </a:bodyPr>
          <a:lstStyle/>
          <a:p>
            <a:r>
              <a:rPr lang="ar-SA" sz="4600" b="1" dirty="0"/>
              <a:t>1- الملكية الفردية، مبررين بأنها حق طبيعي للإنسان لابد من وجوده، وبأنه هو الذي خلق هذه الأشياء فيستحقها، وأن الملكية الفردية هو السبب الباعث على النشاط الاقتصادي، فيجوز للإنسان ممارستها</a:t>
            </a:r>
            <a:r>
              <a:rPr lang="ar-SA" sz="4600" b="1" dirty="0" smtClean="0"/>
              <a:t>.</a:t>
            </a:r>
          </a:p>
          <a:p>
            <a:endParaRPr lang="ar-SA" sz="4600" b="1" dirty="0"/>
          </a:p>
          <a:p>
            <a:r>
              <a:rPr lang="ar-SA" sz="4600" b="1" dirty="0"/>
              <a:t>2- حرية الفرد في الامتلاك والإنتاج والتبادل والاستهلاك.</a:t>
            </a:r>
          </a:p>
          <a:p>
            <a:r>
              <a:rPr lang="ar-SA" sz="4600" b="1" dirty="0"/>
              <a:t>فيعتقد أصحاب هذه المدرسة، بأن الفرد إذا منحت له هذه الحرية، يستطيع أن يحقق مصالحه الخاصة بنفسه، ويحميها، فهو </a:t>
            </a:r>
            <a:r>
              <a:rPr lang="ar-SA" sz="4600" b="1" dirty="0" smtClean="0"/>
              <a:t>إن </a:t>
            </a:r>
            <a:r>
              <a:rPr lang="ar-SA" sz="4600" b="1" dirty="0"/>
              <a:t>كان منتجاً فيسعي ليكون إنتاجه مشجعاً للمستهلكين بشرائه، إما لجودته أو لأنه أرخص.</a:t>
            </a:r>
          </a:p>
          <a:p>
            <a:r>
              <a:rPr lang="ar-SA" sz="4600" b="1" dirty="0"/>
              <a:t>وإن كان مستهلكاً فهو يسعى لإشباع رغباته في حدود دخله وبأدنى الأسعار.</a:t>
            </a:r>
          </a:p>
          <a:p>
            <a:r>
              <a:rPr lang="ar-SA" sz="4600" b="1" dirty="0"/>
              <a:t>لكن هذه الفلسفة اصطدمت بصخرة الواقع حيث استغل العمال والفقراء في كثير من الاقتصاديات الرأسمالية مما أشعل قيام ثورات ...</a:t>
            </a:r>
          </a:p>
          <a:p>
            <a:endParaRPr lang="ar-SA" dirty="0"/>
          </a:p>
        </p:txBody>
      </p:sp>
    </p:spTree>
    <p:extLst>
      <p:ext uri="{BB962C8B-B14F-4D97-AF65-F5344CB8AC3E}">
        <p14:creationId xmlns:p14="http://schemas.microsoft.com/office/powerpoint/2010/main" val="249120979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fade">
                                      <p:cBhvr>
                                        <p:cTn id="41" dur="1000"/>
                                        <p:tgtEl>
                                          <p:spTgt spid="3">
                                            <p:txEl>
                                              <p:pRg st="5" end="5"/>
                                            </p:txEl>
                                          </p:spTgt>
                                        </p:tgtEl>
                                      </p:cBhvr>
                                    </p:animEffect>
                                    <p:anim calcmode="lin" valueType="num">
                                      <p:cBhvr>
                                        <p:cTn id="4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856984" cy="6624736"/>
          </a:xfrm>
        </p:spPr>
        <p:txBody>
          <a:bodyPr>
            <a:normAutofit/>
          </a:bodyPr>
          <a:lstStyle/>
          <a:p>
            <a:r>
              <a:rPr lang="ar-SA" b="1" dirty="0"/>
              <a:t>3-نظام السوق الحرة والأثمان.</a:t>
            </a:r>
          </a:p>
          <a:p>
            <a:r>
              <a:rPr lang="ar-SA" b="1" dirty="0"/>
              <a:t>عندما يعرض المنتجون سلعهم في السوق الحرة، وبقانون العرض والطلب يخلق التوازن بين السلعة وقيمتها.</a:t>
            </a:r>
          </a:p>
          <a:p>
            <a:r>
              <a:rPr lang="ar-SA" b="1" dirty="0"/>
              <a:t>4- المنافسة بين مختلف الوحدات الاقتصادية بين البائعين للسلع والخدمات والمشترين، وبين الراغبين في العمل وبين أصحاب الأعمال المحتاجين لهم، وبين مالكي الثروة الطبيعية وبين رجال الأعمال.</a:t>
            </a:r>
          </a:p>
          <a:p>
            <a:r>
              <a:rPr lang="ar-SA" b="1" dirty="0"/>
              <a:t>5- دافع الربح، فكل شيء مباح ما دام يعظم الأرباح.</a:t>
            </a:r>
          </a:p>
        </p:txBody>
      </p:sp>
    </p:spTree>
    <p:extLst>
      <p:ext uri="{BB962C8B-B14F-4D97-AF65-F5344CB8AC3E}">
        <p14:creationId xmlns:p14="http://schemas.microsoft.com/office/powerpoint/2010/main" val="58527893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16632"/>
            <a:ext cx="8229600" cy="1143000"/>
          </a:xfrm>
        </p:spPr>
        <p:style>
          <a:lnRef idx="0">
            <a:schemeClr val="accent2"/>
          </a:lnRef>
          <a:fillRef idx="3">
            <a:schemeClr val="accent2"/>
          </a:fillRef>
          <a:effectRef idx="3">
            <a:schemeClr val="accent2"/>
          </a:effectRef>
          <a:fontRef idx="minor">
            <a:schemeClr val="lt1"/>
          </a:fontRef>
        </p:style>
        <p:txBody>
          <a:bodyPr>
            <a:normAutofit/>
          </a:bodyPr>
          <a:lstStyle/>
          <a:p>
            <a:r>
              <a:rPr lang="ar-SA" sz="3200" dirty="0">
                <a:solidFill>
                  <a:schemeClr val="tx1"/>
                </a:solidFill>
                <a:cs typeface="Ali-A-Sulaimania" pitchFamily="2" charset="-78"/>
              </a:rPr>
              <a:t>مآخذ على النظام الرأسمالي</a:t>
            </a:r>
          </a:p>
        </p:txBody>
      </p:sp>
      <p:sp>
        <p:nvSpPr>
          <p:cNvPr id="3" name="عنصر نائب للمحتوى 2"/>
          <p:cNvSpPr>
            <a:spLocks noGrp="1"/>
          </p:cNvSpPr>
          <p:nvPr>
            <p:ph idx="1"/>
          </p:nvPr>
        </p:nvSpPr>
        <p:spPr>
          <a:xfrm>
            <a:off x="107504" y="1412776"/>
            <a:ext cx="8856984" cy="5328592"/>
          </a:xfrm>
        </p:spPr>
        <p:txBody>
          <a:bodyPr>
            <a:normAutofit fontScale="92500" lnSpcReduction="10000"/>
          </a:bodyPr>
          <a:lstStyle/>
          <a:p>
            <a:r>
              <a:rPr lang="ar-SA" sz="3500" b="1" dirty="0"/>
              <a:t>تسمح الرأسمالية بكثير من الحرية الشخصية وتهيئ مستوى عاليًا من المعيشة لكثير من الناس. لكن مع هذا تولد الرأسمالية مشكلات، ومن أبرز هذه المشكلات:</a:t>
            </a:r>
            <a:endParaRPr lang="en-US" sz="3500" b="1" dirty="0"/>
          </a:p>
          <a:p>
            <a:r>
              <a:rPr lang="ar-SA" sz="3500" b="1" dirty="0"/>
              <a:t> 1- عدم الاستقرار الاقتصادي</a:t>
            </a:r>
            <a:r>
              <a:rPr lang="ar-SA" sz="3500" b="1" dirty="0" smtClean="0"/>
              <a:t>. حيث </a:t>
            </a:r>
            <a:r>
              <a:rPr lang="ar-SA" sz="3500" b="1" dirty="0"/>
              <a:t>إنه نظام يسوده النشاط غير المنسق، ولا توجد فيه أداة للتخطيط السليم، مما يكون عرضة للتقلبات والأزمات المالية وهذه حقيقة أثبتها التأريخ الاقتصادي .</a:t>
            </a:r>
            <a:endParaRPr lang="en-US" sz="3500" b="1" dirty="0"/>
          </a:p>
          <a:p>
            <a:r>
              <a:rPr lang="ar-SA" sz="3500" b="1" dirty="0"/>
              <a:t> 2- عدم المساواة في توزيع الثروة</a:t>
            </a:r>
            <a:r>
              <a:rPr lang="ar-SA" sz="3500" b="1" dirty="0" smtClean="0"/>
              <a:t>. مما </a:t>
            </a:r>
            <a:r>
              <a:rPr lang="ar-SA" sz="3500" b="1" dirty="0"/>
              <a:t>يخلق طبقةً في أعلى القمة من الغنى والثروة والترف، وبالمقابل توجد طبقة فقيرة أو في أحسن الأوقات يكون في حالة الكفاف.</a:t>
            </a:r>
            <a:endParaRPr lang="en-US" sz="3500" b="1" dirty="0"/>
          </a:p>
          <a:p>
            <a:r>
              <a:rPr lang="ar-SA" dirty="0"/>
              <a:t> </a:t>
            </a:r>
          </a:p>
        </p:txBody>
      </p:sp>
    </p:spTree>
    <p:extLst>
      <p:ext uri="{BB962C8B-B14F-4D97-AF65-F5344CB8AC3E}">
        <p14:creationId xmlns:p14="http://schemas.microsoft.com/office/powerpoint/2010/main" val="4282995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p:cTn id="29"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0"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1"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2" dur="1000"/>
                                        <p:tgtEl>
                                          <p:spTgt spid="3">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1" presetClass="entr" presetSubtype="0"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 calcmode="lin" valueType="num">
                                      <p:cBhvr>
                                        <p:cTn id="37"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8"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9"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40"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260648"/>
            <a:ext cx="8712968" cy="6336704"/>
          </a:xfrm>
        </p:spPr>
        <p:txBody>
          <a:bodyPr>
            <a:normAutofit lnSpcReduction="10000"/>
          </a:bodyPr>
          <a:lstStyle/>
          <a:p>
            <a:r>
              <a:rPr lang="ar-SA" sz="3500" b="1" dirty="0"/>
              <a:t>3- إهمال الصالح العام</a:t>
            </a:r>
            <a:r>
              <a:rPr lang="ar-SA" sz="3500" b="1" dirty="0" smtClean="0"/>
              <a:t>. حيث </a:t>
            </a:r>
            <a:r>
              <a:rPr lang="ar-SA" sz="3500" b="1" dirty="0"/>
              <a:t>نجد إتلاف بعض المنتوجات وإلقاء المواد الغذائية في البحر لارتفاع الأسعار يوجد هناك من يموت جوعاً في بلده أو بلدان أخرى من بني البشر.</a:t>
            </a:r>
            <a:endParaRPr lang="en-US" sz="3500" b="1" dirty="0"/>
          </a:p>
          <a:p>
            <a:r>
              <a:rPr lang="ar-SA" sz="3500" b="1" dirty="0"/>
              <a:t>4- الإسراف في الموارد في سبيل كسب الأسواق والهيمنة عليها، فنجد أن شركات صناعة </a:t>
            </a:r>
            <a:r>
              <a:rPr lang="ar-SA" sz="3500" b="1" dirty="0" smtClean="0"/>
              <a:t>السيارات </a:t>
            </a:r>
            <a:r>
              <a:rPr lang="ar-SA" sz="3500" b="1" dirty="0"/>
              <a:t>تنفق ملايين الدولارات في سبيل تغيير الموديلات عاماً بعد عام.</a:t>
            </a:r>
            <a:endParaRPr lang="en-US" sz="3500" b="1" dirty="0"/>
          </a:p>
          <a:p>
            <a:r>
              <a:rPr lang="ar-SA" sz="3500" b="1" dirty="0"/>
              <a:t>وتوجد هذه المشكلات في النظم الاقتصادية الأخرى، لكنها تنتشر أكثر في الدول الرأسمالية.</a:t>
            </a:r>
            <a:endParaRPr lang="en-US" sz="3500" b="1" dirty="0"/>
          </a:p>
          <a:p>
            <a:r>
              <a:rPr lang="ar-SA" sz="3500" b="1" dirty="0"/>
              <a:t>وعلى كل فإن الاقتصاد الرأسمالي أقرب من النظام المالي في بعض الجوانب من الاقتصاد الاشتراكي، ويتبين ذلك عند الحديث عن النظام </a:t>
            </a:r>
            <a:r>
              <a:rPr lang="ar-SA" sz="3500" b="1" dirty="0" smtClean="0"/>
              <a:t>الاشتراكي.</a:t>
            </a:r>
            <a:endParaRPr lang="en-US" sz="3500" b="1" dirty="0"/>
          </a:p>
          <a:p>
            <a:endParaRPr lang="ar-SA" dirty="0"/>
          </a:p>
        </p:txBody>
      </p:sp>
    </p:spTree>
    <p:extLst>
      <p:ext uri="{BB962C8B-B14F-4D97-AF65-F5344CB8AC3E}">
        <p14:creationId xmlns:p14="http://schemas.microsoft.com/office/powerpoint/2010/main" val="2870165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260648"/>
            <a:ext cx="8229600" cy="1143000"/>
          </a:xfrm>
        </p:spPr>
        <p:style>
          <a:lnRef idx="0">
            <a:schemeClr val="accent2"/>
          </a:lnRef>
          <a:fillRef idx="3">
            <a:schemeClr val="accent2"/>
          </a:fillRef>
          <a:effectRef idx="3">
            <a:schemeClr val="accent2"/>
          </a:effectRef>
          <a:fontRef idx="minor">
            <a:schemeClr val="lt1"/>
          </a:fontRef>
        </p:style>
        <p:txBody>
          <a:bodyPr>
            <a:normAutofit/>
          </a:bodyPr>
          <a:lstStyle/>
          <a:p>
            <a:r>
              <a:rPr lang="ar-SA" sz="3200" dirty="0">
                <a:solidFill>
                  <a:schemeClr val="tx1"/>
                </a:solidFill>
                <a:cs typeface="Ali-A-Sulaimania" pitchFamily="2" charset="-78"/>
              </a:rPr>
              <a:t>المشكلة الاقتصادية في النظام الرأسمالي</a:t>
            </a:r>
          </a:p>
        </p:txBody>
      </p:sp>
      <p:sp>
        <p:nvSpPr>
          <p:cNvPr id="3" name="عنصر نائب للمحتوى 2"/>
          <p:cNvSpPr>
            <a:spLocks noGrp="1"/>
          </p:cNvSpPr>
          <p:nvPr>
            <p:ph idx="1"/>
          </p:nvPr>
        </p:nvSpPr>
        <p:spPr>
          <a:xfrm>
            <a:off x="179512" y="1600200"/>
            <a:ext cx="8507288" cy="5069160"/>
          </a:xfrm>
        </p:spPr>
        <p:txBody>
          <a:bodyPr/>
          <a:lstStyle/>
          <a:p>
            <a:r>
              <a:rPr lang="ar-SA" b="1" dirty="0"/>
              <a:t>تعريف المشكلة الاقتصادية:</a:t>
            </a:r>
            <a:endParaRPr lang="en-US" b="1" dirty="0"/>
          </a:p>
          <a:p>
            <a:r>
              <a:rPr lang="ar-SA" b="1" dirty="0"/>
              <a:t>عُرِّفت بعدم إمكانيَّة الموارد الاقتصاديَّة المحدودة - المتناقِصة عادة، من تلبِيَة كافَّة الاحتياجات المتزايدة باضطراد وفق قانون تَزايُد </a:t>
            </a:r>
            <a:r>
              <a:rPr lang="ar-SA" b="1" dirty="0" smtClean="0"/>
              <a:t>الحاجات.</a:t>
            </a:r>
            <a:endParaRPr lang="en-US" b="1" dirty="0"/>
          </a:p>
          <a:p>
            <a:r>
              <a:rPr lang="ar-SA" b="1" dirty="0"/>
              <a:t>أو هي: الندرة النسبية للسلع </a:t>
            </a:r>
            <a:r>
              <a:rPr lang="ar-SA" b="1" dirty="0" smtClean="0"/>
              <a:t>والخدمات، </a:t>
            </a:r>
            <a:r>
              <a:rPr lang="ar-SA" b="1" dirty="0"/>
              <a:t>بإزاء حاجات الإنسان المتجددة.</a:t>
            </a:r>
          </a:p>
          <a:p>
            <a:r>
              <a:rPr lang="ar-SA" b="1" dirty="0"/>
              <a:t>فيرى هذا النظام أن الموارد محدودة، ولا يمكن التوسع فيها بالقدر الذي يفي بالحاجات الإنسانية المتعددة والمتجددة باستمرار، تبعا لتطور المدينة وازدهارها.</a:t>
            </a:r>
            <a:endParaRPr lang="en-US" b="1" dirty="0"/>
          </a:p>
          <a:p>
            <a:endParaRPr lang="ar-SA" dirty="0"/>
          </a:p>
        </p:txBody>
      </p:sp>
    </p:spTree>
    <p:extLst>
      <p:ext uri="{BB962C8B-B14F-4D97-AF65-F5344CB8AC3E}">
        <p14:creationId xmlns:p14="http://schemas.microsoft.com/office/powerpoint/2010/main" val="2758680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lstStyle/>
          <a:p>
            <a:r>
              <a:rPr lang="ar-SA" sz="3200" dirty="0">
                <a:solidFill>
                  <a:schemeClr val="tx1"/>
                </a:solidFill>
                <a:cs typeface="Ali-A-Sulaimania" pitchFamily="2" charset="-78"/>
              </a:rPr>
              <a:t>عناصر</a:t>
            </a:r>
            <a:r>
              <a:rPr lang="ar-SA" dirty="0">
                <a:solidFill>
                  <a:schemeClr val="tx1"/>
                </a:solidFill>
                <a:cs typeface="Ali-A-Samik" pitchFamily="2" charset="-78"/>
              </a:rPr>
              <a:t> </a:t>
            </a:r>
            <a:r>
              <a:rPr lang="ar-SA" sz="3200" dirty="0">
                <a:solidFill>
                  <a:schemeClr val="tx1"/>
                </a:solidFill>
                <a:cs typeface="Ali-A-Sulaimania" pitchFamily="2" charset="-78"/>
              </a:rPr>
              <a:t>المشكلة الاقتصادية في النظام الرأسمالي</a:t>
            </a:r>
          </a:p>
        </p:txBody>
      </p:sp>
      <p:graphicFrame>
        <p:nvGraphicFramePr>
          <p:cNvPr id="7" name="عنصر نائب للمحتوى 6"/>
          <p:cNvGraphicFramePr>
            <a:graphicFrameLocks noGrp="1"/>
          </p:cNvGraphicFramePr>
          <p:nvPr>
            <p:ph idx="1"/>
            <p:extLst>
              <p:ext uri="{D42A27DB-BD31-4B8C-83A1-F6EECF244321}">
                <p14:modId xmlns:p14="http://schemas.microsoft.com/office/powerpoint/2010/main" val="410311679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07212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childTnLst>
                                    <p:set>
                                      <p:cBhvr>
                                        <p:cTn id="12" dur="1" fill="hold">
                                          <p:stCondLst>
                                            <p:cond delay="0"/>
                                          </p:stCondLst>
                                        </p:cTn>
                                        <p:tgtEl>
                                          <p:spTgt spid="7">
                                            <p:graphicEl>
                                              <a:dgm id="{ED079031-C33D-4C39-A565-A41D671A4A73}"/>
                                            </p:graphicEl>
                                          </p:spTgt>
                                        </p:tgtEl>
                                        <p:attrNameLst>
                                          <p:attrName>style.visibility</p:attrName>
                                        </p:attrNameLst>
                                      </p:cBhvr>
                                      <p:to>
                                        <p:strVal val="visible"/>
                                      </p:to>
                                    </p:set>
                                    <p:anim calcmode="lin" valueType="num">
                                      <p:cBhvr>
                                        <p:cTn id="13" dur="1000" fill="hold"/>
                                        <p:tgtEl>
                                          <p:spTgt spid="7">
                                            <p:graphicEl>
                                              <a:dgm id="{ED079031-C33D-4C39-A565-A41D671A4A73}"/>
                                            </p:graphicEl>
                                          </p:spTgt>
                                        </p:tgtEl>
                                        <p:attrNameLst>
                                          <p:attrName>ppt_w</p:attrName>
                                        </p:attrNameLst>
                                      </p:cBhvr>
                                      <p:tavLst>
                                        <p:tav tm="0">
                                          <p:val>
                                            <p:fltVal val="0"/>
                                          </p:val>
                                        </p:tav>
                                        <p:tav tm="100000">
                                          <p:val>
                                            <p:strVal val="#ppt_w"/>
                                          </p:val>
                                        </p:tav>
                                      </p:tavLst>
                                    </p:anim>
                                    <p:anim calcmode="lin" valueType="num">
                                      <p:cBhvr>
                                        <p:cTn id="14" dur="1000" fill="hold"/>
                                        <p:tgtEl>
                                          <p:spTgt spid="7">
                                            <p:graphicEl>
                                              <a:dgm id="{ED079031-C33D-4C39-A565-A41D671A4A73}"/>
                                            </p:graphicEl>
                                          </p:spTgt>
                                        </p:tgtEl>
                                        <p:attrNameLst>
                                          <p:attrName>ppt_h</p:attrName>
                                        </p:attrNameLst>
                                      </p:cBhvr>
                                      <p:tavLst>
                                        <p:tav tm="0">
                                          <p:val>
                                            <p:fltVal val="0"/>
                                          </p:val>
                                        </p:tav>
                                        <p:tav tm="100000">
                                          <p:val>
                                            <p:strVal val="#ppt_h"/>
                                          </p:val>
                                        </p:tav>
                                      </p:tavLst>
                                    </p:anim>
                                    <p:anim calcmode="lin" valueType="num">
                                      <p:cBhvr>
                                        <p:cTn id="15" dur="1000" fill="hold"/>
                                        <p:tgtEl>
                                          <p:spTgt spid="7">
                                            <p:graphicEl>
                                              <a:dgm id="{ED079031-C33D-4C39-A565-A41D671A4A73}"/>
                                            </p:graphicEl>
                                          </p:spTgt>
                                        </p:tgtEl>
                                        <p:attrNameLst>
                                          <p:attrName>style.rotation</p:attrName>
                                        </p:attrNameLst>
                                      </p:cBhvr>
                                      <p:tavLst>
                                        <p:tav tm="0">
                                          <p:val>
                                            <p:fltVal val="90"/>
                                          </p:val>
                                        </p:tav>
                                        <p:tav tm="100000">
                                          <p:val>
                                            <p:fltVal val="0"/>
                                          </p:val>
                                        </p:tav>
                                      </p:tavLst>
                                    </p:anim>
                                    <p:animEffect transition="in" filter="fade">
                                      <p:cBhvr>
                                        <p:cTn id="16" dur="1000"/>
                                        <p:tgtEl>
                                          <p:spTgt spid="7">
                                            <p:graphicEl>
                                              <a:dgm id="{ED079031-C33D-4C39-A565-A41D671A4A73}"/>
                                            </p:graphicEl>
                                          </p:spTgt>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grpId="0" nodeType="clickEffect">
                                  <p:stCondLst>
                                    <p:cond delay="0"/>
                                  </p:stCondLst>
                                  <p:childTnLst>
                                    <p:set>
                                      <p:cBhvr>
                                        <p:cTn id="20" dur="1" fill="hold">
                                          <p:stCondLst>
                                            <p:cond delay="0"/>
                                          </p:stCondLst>
                                        </p:cTn>
                                        <p:tgtEl>
                                          <p:spTgt spid="7">
                                            <p:graphicEl>
                                              <a:dgm id="{BB4C6526-7D92-412A-B1AE-D3BFEBACFB2A}"/>
                                            </p:graphicEl>
                                          </p:spTgt>
                                        </p:tgtEl>
                                        <p:attrNameLst>
                                          <p:attrName>style.visibility</p:attrName>
                                        </p:attrNameLst>
                                      </p:cBhvr>
                                      <p:to>
                                        <p:strVal val="visible"/>
                                      </p:to>
                                    </p:set>
                                    <p:anim calcmode="lin" valueType="num">
                                      <p:cBhvr>
                                        <p:cTn id="21" dur="1000" fill="hold"/>
                                        <p:tgtEl>
                                          <p:spTgt spid="7">
                                            <p:graphicEl>
                                              <a:dgm id="{BB4C6526-7D92-412A-B1AE-D3BFEBACFB2A}"/>
                                            </p:graphicEl>
                                          </p:spTgt>
                                        </p:tgtEl>
                                        <p:attrNameLst>
                                          <p:attrName>ppt_w</p:attrName>
                                        </p:attrNameLst>
                                      </p:cBhvr>
                                      <p:tavLst>
                                        <p:tav tm="0">
                                          <p:val>
                                            <p:fltVal val="0"/>
                                          </p:val>
                                        </p:tav>
                                        <p:tav tm="100000">
                                          <p:val>
                                            <p:strVal val="#ppt_w"/>
                                          </p:val>
                                        </p:tav>
                                      </p:tavLst>
                                    </p:anim>
                                    <p:anim calcmode="lin" valueType="num">
                                      <p:cBhvr>
                                        <p:cTn id="22" dur="1000" fill="hold"/>
                                        <p:tgtEl>
                                          <p:spTgt spid="7">
                                            <p:graphicEl>
                                              <a:dgm id="{BB4C6526-7D92-412A-B1AE-D3BFEBACFB2A}"/>
                                            </p:graphicEl>
                                          </p:spTgt>
                                        </p:tgtEl>
                                        <p:attrNameLst>
                                          <p:attrName>ppt_h</p:attrName>
                                        </p:attrNameLst>
                                      </p:cBhvr>
                                      <p:tavLst>
                                        <p:tav tm="0">
                                          <p:val>
                                            <p:fltVal val="0"/>
                                          </p:val>
                                        </p:tav>
                                        <p:tav tm="100000">
                                          <p:val>
                                            <p:strVal val="#ppt_h"/>
                                          </p:val>
                                        </p:tav>
                                      </p:tavLst>
                                    </p:anim>
                                    <p:anim calcmode="lin" valueType="num">
                                      <p:cBhvr>
                                        <p:cTn id="23" dur="1000" fill="hold"/>
                                        <p:tgtEl>
                                          <p:spTgt spid="7">
                                            <p:graphicEl>
                                              <a:dgm id="{BB4C6526-7D92-412A-B1AE-D3BFEBACFB2A}"/>
                                            </p:graphicEl>
                                          </p:spTgt>
                                        </p:tgtEl>
                                        <p:attrNameLst>
                                          <p:attrName>style.rotation</p:attrName>
                                        </p:attrNameLst>
                                      </p:cBhvr>
                                      <p:tavLst>
                                        <p:tav tm="0">
                                          <p:val>
                                            <p:fltVal val="90"/>
                                          </p:val>
                                        </p:tav>
                                        <p:tav tm="100000">
                                          <p:val>
                                            <p:fltVal val="0"/>
                                          </p:val>
                                        </p:tav>
                                      </p:tavLst>
                                    </p:anim>
                                    <p:animEffect transition="in" filter="fade">
                                      <p:cBhvr>
                                        <p:cTn id="24" dur="1000"/>
                                        <p:tgtEl>
                                          <p:spTgt spid="7">
                                            <p:graphicEl>
                                              <a:dgm id="{BB4C6526-7D92-412A-B1AE-D3BFEBACFB2A}"/>
                                            </p:graphicEl>
                                          </p:spTgt>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grpId="0" nodeType="clickEffect">
                                  <p:stCondLst>
                                    <p:cond delay="0"/>
                                  </p:stCondLst>
                                  <p:childTnLst>
                                    <p:set>
                                      <p:cBhvr>
                                        <p:cTn id="28" dur="1" fill="hold">
                                          <p:stCondLst>
                                            <p:cond delay="0"/>
                                          </p:stCondLst>
                                        </p:cTn>
                                        <p:tgtEl>
                                          <p:spTgt spid="7">
                                            <p:graphicEl>
                                              <a:dgm id="{098784CD-EC37-44F1-93A7-D56104917912}"/>
                                            </p:graphicEl>
                                          </p:spTgt>
                                        </p:tgtEl>
                                        <p:attrNameLst>
                                          <p:attrName>style.visibility</p:attrName>
                                        </p:attrNameLst>
                                      </p:cBhvr>
                                      <p:to>
                                        <p:strVal val="visible"/>
                                      </p:to>
                                    </p:set>
                                    <p:anim calcmode="lin" valueType="num">
                                      <p:cBhvr>
                                        <p:cTn id="29" dur="1000" fill="hold"/>
                                        <p:tgtEl>
                                          <p:spTgt spid="7">
                                            <p:graphicEl>
                                              <a:dgm id="{098784CD-EC37-44F1-93A7-D56104917912}"/>
                                            </p:graphicEl>
                                          </p:spTgt>
                                        </p:tgtEl>
                                        <p:attrNameLst>
                                          <p:attrName>ppt_w</p:attrName>
                                        </p:attrNameLst>
                                      </p:cBhvr>
                                      <p:tavLst>
                                        <p:tav tm="0">
                                          <p:val>
                                            <p:fltVal val="0"/>
                                          </p:val>
                                        </p:tav>
                                        <p:tav tm="100000">
                                          <p:val>
                                            <p:strVal val="#ppt_w"/>
                                          </p:val>
                                        </p:tav>
                                      </p:tavLst>
                                    </p:anim>
                                    <p:anim calcmode="lin" valueType="num">
                                      <p:cBhvr>
                                        <p:cTn id="30" dur="1000" fill="hold"/>
                                        <p:tgtEl>
                                          <p:spTgt spid="7">
                                            <p:graphicEl>
                                              <a:dgm id="{098784CD-EC37-44F1-93A7-D56104917912}"/>
                                            </p:graphicEl>
                                          </p:spTgt>
                                        </p:tgtEl>
                                        <p:attrNameLst>
                                          <p:attrName>ppt_h</p:attrName>
                                        </p:attrNameLst>
                                      </p:cBhvr>
                                      <p:tavLst>
                                        <p:tav tm="0">
                                          <p:val>
                                            <p:fltVal val="0"/>
                                          </p:val>
                                        </p:tav>
                                        <p:tav tm="100000">
                                          <p:val>
                                            <p:strVal val="#ppt_h"/>
                                          </p:val>
                                        </p:tav>
                                      </p:tavLst>
                                    </p:anim>
                                    <p:anim calcmode="lin" valueType="num">
                                      <p:cBhvr>
                                        <p:cTn id="31" dur="1000" fill="hold"/>
                                        <p:tgtEl>
                                          <p:spTgt spid="7">
                                            <p:graphicEl>
                                              <a:dgm id="{098784CD-EC37-44F1-93A7-D56104917912}"/>
                                            </p:graphicEl>
                                          </p:spTgt>
                                        </p:tgtEl>
                                        <p:attrNameLst>
                                          <p:attrName>style.rotation</p:attrName>
                                        </p:attrNameLst>
                                      </p:cBhvr>
                                      <p:tavLst>
                                        <p:tav tm="0">
                                          <p:val>
                                            <p:fltVal val="90"/>
                                          </p:val>
                                        </p:tav>
                                        <p:tav tm="100000">
                                          <p:val>
                                            <p:fltVal val="0"/>
                                          </p:val>
                                        </p:tav>
                                      </p:tavLst>
                                    </p:anim>
                                    <p:animEffect transition="in" filter="fade">
                                      <p:cBhvr>
                                        <p:cTn id="32" dur="1000"/>
                                        <p:tgtEl>
                                          <p:spTgt spid="7">
                                            <p:graphicEl>
                                              <a:dgm id="{098784CD-EC37-44F1-93A7-D56104917912}"/>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7" grpId="0">
        <p:bldSub>
          <a:bldDgm bld="one"/>
        </p:bldSub>
      </p:bldGraphic>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116632"/>
            <a:ext cx="8964488" cy="1008112"/>
          </a:xfrm>
        </p:spPr>
        <p:style>
          <a:lnRef idx="0">
            <a:schemeClr val="accent2"/>
          </a:lnRef>
          <a:fillRef idx="3">
            <a:schemeClr val="accent2"/>
          </a:fillRef>
          <a:effectRef idx="3">
            <a:schemeClr val="accent2"/>
          </a:effectRef>
          <a:fontRef idx="minor">
            <a:schemeClr val="lt1"/>
          </a:fontRef>
        </p:style>
        <p:txBody>
          <a:bodyPr anchor="t">
            <a:normAutofit/>
          </a:bodyPr>
          <a:lstStyle/>
          <a:p>
            <a:r>
              <a:rPr lang="ar-SA" sz="3200" dirty="0">
                <a:solidFill>
                  <a:schemeClr val="tx1"/>
                </a:solidFill>
                <a:cs typeface="Ali-A-Sulaimania" pitchFamily="2" charset="-78"/>
              </a:rPr>
              <a:t>العنصر الأول: الندرة.</a:t>
            </a:r>
          </a:p>
        </p:txBody>
      </p:sp>
      <p:sp>
        <p:nvSpPr>
          <p:cNvPr id="3" name="عنصر نائب للمحتوى 2"/>
          <p:cNvSpPr>
            <a:spLocks noGrp="1"/>
          </p:cNvSpPr>
          <p:nvPr>
            <p:ph idx="1"/>
          </p:nvPr>
        </p:nvSpPr>
        <p:spPr>
          <a:xfrm>
            <a:off x="107504" y="1268760"/>
            <a:ext cx="8856984" cy="5472608"/>
          </a:xfrm>
        </p:spPr>
        <p:txBody>
          <a:bodyPr>
            <a:normAutofit/>
          </a:bodyPr>
          <a:lstStyle/>
          <a:p>
            <a:r>
              <a:rPr lang="ar-SA" b="1" dirty="0"/>
              <a:t>الندرة، حيث تعتبر أهم جوانب المشكلة الاقتصادية، والندرة في الفكر الرأسمالي هي الندرة النسبية لا الندرة المطلقة، فمثلاً البترول فمع الكميات الكبيرة في هذا المورد، لكنه يعتبر نادراً إذا ما قيس بالحاجات المتعددة التي تعتمد عليه.</a:t>
            </a:r>
            <a:endParaRPr lang="en-US" b="1" dirty="0"/>
          </a:p>
          <a:p>
            <a:r>
              <a:rPr lang="ar-SA" b="1" dirty="0"/>
              <a:t>وكما تشمل الندرة الأفراد الذين تعجزهم مواردهم عن إشباع رغباته المتعددة، فالمجتمع أيضا تشمله الندرة ، وبناء على هذا ينبغي لكل من الفرد والمجتمع بوضع سلّم خاص للتفضيل بين الحاجات، مما يستدعي أن يضحي الفرد أو المجتمع ببعض الرغبات لإشباع ما هو أهم منها وأولى.</a:t>
            </a:r>
            <a:endParaRPr lang="en-US" b="1" dirty="0"/>
          </a:p>
          <a:p>
            <a:endParaRPr lang="ar-SA" dirty="0"/>
          </a:p>
        </p:txBody>
      </p:sp>
    </p:spTree>
    <p:extLst>
      <p:ext uri="{BB962C8B-B14F-4D97-AF65-F5344CB8AC3E}">
        <p14:creationId xmlns:p14="http://schemas.microsoft.com/office/powerpoint/2010/main" val="1853860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0"/>
            <a:ext cx="8229600" cy="864096"/>
          </a:xfrm>
        </p:spPr>
        <p:style>
          <a:lnRef idx="0">
            <a:schemeClr val="accent2"/>
          </a:lnRef>
          <a:fillRef idx="3">
            <a:schemeClr val="accent2"/>
          </a:fillRef>
          <a:effectRef idx="3">
            <a:schemeClr val="accent2"/>
          </a:effectRef>
          <a:fontRef idx="minor">
            <a:schemeClr val="lt1"/>
          </a:fontRef>
        </p:style>
        <p:txBody>
          <a:bodyPr anchor="t">
            <a:noAutofit/>
          </a:bodyPr>
          <a:lstStyle/>
          <a:p>
            <a:r>
              <a:rPr lang="ar-SA" sz="3200" dirty="0">
                <a:solidFill>
                  <a:schemeClr val="tx1"/>
                </a:solidFill>
                <a:cs typeface="Ali-A-Sulaimania" pitchFamily="2" charset="-78"/>
              </a:rPr>
              <a:t>العنصر الثاني: الحاجات.</a:t>
            </a:r>
            <a:r>
              <a:rPr lang="en-US" sz="3200" dirty="0">
                <a:solidFill>
                  <a:schemeClr val="tx1"/>
                </a:solidFill>
                <a:cs typeface="Ali-A-Sulaimania" pitchFamily="2" charset="-78"/>
              </a:rPr>
              <a:t/>
            </a:r>
            <a:br>
              <a:rPr lang="en-US" sz="3200" dirty="0">
                <a:solidFill>
                  <a:schemeClr val="tx1"/>
                </a:solidFill>
                <a:cs typeface="Ali-A-Sulaimania" pitchFamily="2" charset="-78"/>
              </a:rPr>
            </a:br>
            <a:endParaRPr lang="ar-SA" sz="3200" dirty="0">
              <a:solidFill>
                <a:schemeClr val="tx1"/>
              </a:solidFill>
              <a:cs typeface="Ali-A-Sulaimania" pitchFamily="2" charset="-78"/>
            </a:endParaRPr>
          </a:p>
        </p:txBody>
      </p:sp>
      <p:sp>
        <p:nvSpPr>
          <p:cNvPr id="3" name="عنصر نائب للمحتوى 2"/>
          <p:cNvSpPr>
            <a:spLocks noGrp="1"/>
          </p:cNvSpPr>
          <p:nvPr>
            <p:ph idx="1"/>
          </p:nvPr>
        </p:nvSpPr>
        <p:spPr>
          <a:xfrm>
            <a:off x="107504" y="980728"/>
            <a:ext cx="8928992" cy="5760640"/>
          </a:xfrm>
        </p:spPr>
        <p:txBody>
          <a:bodyPr>
            <a:normAutofit fontScale="77500" lnSpcReduction="20000"/>
          </a:bodyPr>
          <a:lstStyle/>
          <a:p>
            <a:r>
              <a:rPr lang="ar-SA" sz="4100" b="1" dirty="0" smtClean="0"/>
              <a:t>الحاجة </a:t>
            </a:r>
            <a:r>
              <a:rPr lang="ar-SA" sz="4100" b="1" dirty="0"/>
              <a:t>هي الافتقار إلى </a:t>
            </a:r>
            <a:r>
              <a:rPr lang="ar-SA" sz="4100" b="1" dirty="0" smtClean="0"/>
              <a:t>الشيء، </a:t>
            </a:r>
            <a:r>
              <a:rPr lang="ar-SA" sz="4100" b="1" dirty="0"/>
              <a:t>فهو الشعور بحرمان يلح على صاحبه لإشباعه.</a:t>
            </a:r>
            <a:endParaRPr lang="en-US" sz="4100" b="1" dirty="0"/>
          </a:p>
          <a:p>
            <a:r>
              <a:rPr lang="ar-SA" sz="4100" b="1" dirty="0"/>
              <a:t>ويقسم الاقتصاديون الحاجات الاقتصادية إلى:</a:t>
            </a:r>
            <a:endParaRPr lang="en-US" sz="4100" b="1" dirty="0"/>
          </a:p>
          <a:p>
            <a:pPr lvl="0"/>
            <a:r>
              <a:rPr lang="ar-SA" sz="4100" b="1" dirty="0"/>
              <a:t>الحاجات الضرورية والحاجات الكمالية.</a:t>
            </a:r>
            <a:endParaRPr lang="en-US" sz="4100" b="1" dirty="0"/>
          </a:p>
          <a:p>
            <a:pPr lvl="0"/>
            <a:r>
              <a:rPr lang="ar-SA" sz="4100" b="1" dirty="0"/>
              <a:t>الحاجات الفردية والحاجات الجماعية.</a:t>
            </a:r>
            <a:endParaRPr lang="en-US" sz="4100" b="1" dirty="0"/>
          </a:p>
          <a:p>
            <a:pPr lvl="0"/>
            <a:r>
              <a:rPr lang="ar-SA" sz="4100" b="1" dirty="0"/>
              <a:t>الحاجات الحالية والحاجات المستقبلية.</a:t>
            </a:r>
            <a:endParaRPr lang="en-US" sz="4100" b="1" dirty="0"/>
          </a:p>
          <a:p>
            <a:pPr lvl="0"/>
            <a:r>
              <a:rPr lang="ar-SA" sz="4100" b="1" dirty="0"/>
              <a:t>الحاجات الدولية والحاجات العارضة.</a:t>
            </a:r>
            <a:endParaRPr lang="en-US" sz="4100" b="1" dirty="0"/>
          </a:p>
          <a:p>
            <a:r>
              <a:rPr lang="ar-SA" sz="4100" b="1" dirty="0"/>
              <a:t> </a:t>
            </a:r>
            <a:endParaRPr lang="en-US" sz="4100" b="1" dirty="0"/>
          </a:p>
          <a:p>
            <a:r>
              <a:rPr lang="ar-SA" sz="4100" b="1" dirty="0"/>
              <a:t>إذاً: </a:t>
            </a:r>
            <a:r>
              <a:rPr lang="ar-SA" sz="4100" b="1" dirty="0" smtClean="0"/>
              <a:t>الفكر الغربي </a:t>
            </a:r>
            <a:r>
              <a:rPr lang="ar-SA" sz="4100" b="1" dirty="0"/>
              <a:t>للمشكلة الاقتصادية يؤسس على </a:t>
            </a:r>
            <a:r>
              <a:rPr lang="ar-SA" sz="4100" b="1" dirty="0" smtClean="0"/>
              <a:t> (لا </a:t>
            </a:r>
            <a:r>
              <a:rPr lang="ar-SA" sz="4100" b="1" dirty="0"/>
              <a:t>نهائية </a:t>
            </a:r>
            <a:r>
              <a:rPr lang="ar-SA" sz="4100" b="1" dirty="0" smtClean="0"/>
              <a:t>) الحاجات </a:t>
            </a:r>
            <a:r>
              <a:rPr lang="ar-SA" sz="4100" b="1" dirty="0"/>
              <a:t>المادية، وشح الطبيعة والموارد، ويؤصل لفكرة الندرة، مما يلزم إلى الدعوة للاختيار بين البدائل والتضحية ببعضها، من أجل إشباع البعض الآخر.</a:t>
            </a:r>
            <a:endParaRPr lang="en-US" sz="4100" b="1" dirty="0"/>
          </a:p>
          <a:p>
            <a:endParaRPr lang="ar-SA" dirty="0"/>
          </a:p>
        </p:txBody>
      </p:sp>
    </p:spTree>
    <p:extLst>
      <p:ext uri="{BB962C8B-B14F-4D97-AF65-F5344CB8AC3E}">
        <p14:creationId xmlns:p14="http://schemas.microsoft.com/office/powerpoint/2010/main" val="2672245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9" dur="5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 calcmode="lin" valueType="num">
                                      <p:cBhvr>
                                        <p:cTn id="3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6" dur="500"/>
                                        <p:tgtEl>
                                          <p:spTgt spid="3">
                                            <p:txEl>
                                              <p:pRg st="3" end="3"/>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16"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 calcmode="lin" valueType="num">
                                      <p:cBhvr>
                                        <p:cTn id="4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3" dur="500"/>
                                        <p:tgtEl>
                                          <p:spTgt spid="3">
                                            <p:txEl>
                                              <p:pRg st="4" end="4"/>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53" presetClass="entr" presetSubtype="16" fill="hold" grpId="0" nodeType="clickEffect">
                                  <p:stCondLst>
                                    <p:cond delay="0"/>
                                  </p:stCondLst>
                                  <p:childTnLst>
                                    <p:set>
                                      <p:cBhvr>
                                        <p:cTn id="47" dur="1" fill="hold">
                                          <p:stCondLst>
                                            <p:cond delay="0"/>
                                          </p:stCondLst>
                                        </p:cTn>
                                        <p:tgtEl>
                                          <p:spTgt spid="3">
                                            <p:txEl>
                                              <p:pRg st="5" end="5"/>
                                            </p:txEl>
                                          </p:spTgt>
                                        </p:tgtEl>
                                        <p:attrNameLst>
                                          <p:attrName>style.visibility</p:attrName>
                                        </p:attrNameLst>
                                      </p:cBhvr>
                                      <p:to>
                                        <p:strVal val="visible"/>
                                      </p:to>
                                    </p:set>
                                    <p:anim calcmode="lin" valueType="num">
                                      <p:cBhvr>
                                        <p:cTn id="48"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9"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50" dur="500"/>
                                        <p:tgtEl>
                                          <p:spTgt spid="3">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53" presetClass="entr" presetSubtype="16"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 calcmode="lin" valueType="num">
                                      <p:cBhvr>
                                        <p:cTn id="55"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6"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7" dur="500"/>
                                        <p:tgtEl>
                                          <p:spTgt spid="3">
                                            <p:txEl>
                                              <p:pRg st="6" end="6"/>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53" presetClass="entr" presetSubtype="16" fill="hold" grpId="0" nodeType="clickEffect">
                                  <p:stCondLst>
                                    <p:cond delay="0"/>
                                  </p:stCondLst>
                                  <p:childTnLst>
                                    <p:set>
                                      <p:cBhvr>
                                        <p:cTn id="61" dur="1" fill="hold">
                                          <p:stCondLst>
                                            <p:cond delay="0"/>
                                          </p:stCondLst>
                                        </p:cTn>
                                        <p:tgtEl>
                                          <p:spTgt spid="3">
                                            <p:txEl>
                                              <p:pRg st="7" end="7"/>
                                            </p:txEl>
                                          </p:spTgt>
                                        </p:tgtEl>
                                        <p:attrNameLst>
                                          <p:attrName>style.visibility</p:attrName>
                                        </p:attrNameLst>
                                      </p:cBhvr>
                                      <p:to>
                                        <p:strVal val="visible"/>
                                      </p:to>
                                    </p:set>
                                    <p:anim calcmode="lin" valueType="num">
                                      <p:cBhvr>
                                        <p:cTn id="62"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63"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6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7504" y="116632"/>
            <a:ext cx="8928992" cy="1008112"/>
          </a:xfrm>
        </p:spPr>
        <p:style>
          <a:lnRef idx="0">
            <a:schemeClr val="accent2"/>
          </a:lnRef>
          <a:fillRef idx="3">
            <a:schemeClr val="accent2"/>
          </a:fillRef>
          <a:effectRef idx="3">
            <a:schemeClr val="accent2"/>
          </a:effectRef>
          <a:fontRef idx="minor">
            <a:schemeClr val="lt1"/>
          </a:fontRef>
        </p:style>
        <p:txBody>
          <a:bodyPr>
            <a:normAutofit/>
          </a:bodyPr>
          <a:lstStyle/>
          <a:p>
            <a:r>
              <a:rPr lang="ar-SA" sz="3600" dirty="0" smtClean="0">
                <a:solidFill>
                  <a:schemeClr val="tx1"/>
                </a:solidFill>
                <a:cs typeface="Ali-A-Sulaimania" pitchFamily="2" charset="-78"/>
              </a:rPr>
              <a:t>رؤية النظام الرأسمالي لعلاج المشكلة الاقتصادية</a:t>
            </a:r>
            <a:endParaRPr lang="ar-SA" sz="3600" dirty="0">
              <a:solidFill>
                <a:schemeClr val="tx1"/>
              </a:solidFill>
              <a:cs typeface="Ali-A-Sulaimania" pitchFamily="2" charset="-78"/>
            </a:endParaRPr>
          </a:p>
        </p:txBody>
      </p:sp>
      <p:sp>
        <p:nvSpPr>
          <p:cNvPr id="3" name="عنصر نائب للمحتوى 2"/>
          <p:cNvSpPr>
            <a:spLocks noGrp="1"/>
          </p:cNvSpPr>
          <p:nvPr>
            <p:ph idx="1"/>
          </p:nvPr>
        </p:nvSpPr>
        <p:spPr>
          <a:xfrm>
            <a:off x="179512" y="1340768"/>
            <a:ext cx="8784976" cy="5328592"/>
          </a:xfrm>
        </p:spPr>
        <p:txBody>
          <a:bodyPr/>
          <a:lstStyle/>
          <a:p>
            <a:pPr>
              <a:lnSpc>
                <a:spcPct val="150000"/>
              </a:lnSpc>
            </a:pPr>
            <a:r>
              <a:rPr lang="ar-SA" dirty="0">
                <a:cs typeface="Ali-A-Samik" pitchFamily="2" charset="-78"/>
              </a:rPr>
              <a:t>يرى النظام الرأسمالي أن حل المشكلة الاقتصادية، أي: تحقيق التوازن بين الموارد </a:t>
            </a:r>
            <a:r>
              <a:rPr lang="ar-SA" dirty="0" smtClean="0">
                <a:cs typeface="Ali-A-Samik" pitchFamily="2" charset="-78"/>
              </a:rPr>
              <a:t>والحاجات، يكون: </a:t>
            </a:r>
            <a:r>
              <a:rPr lang="ar-SA" dirty="0">
                <a:cs typeface="Ali-A-Samik" pitchFamily="2" charset="-78"/>
              </a:rPr>
              <a:t>عن طريق ترك السوق تلعب دورها، </a:t>
            </a:r>
            <a:r>
              <a:rPr lang="ar-SA" dirty="0" smtClean="0">
                <a:cs typeface="Ali-A-Samik" pitchFamily="2" charset="-78"/>
              </a:rPr>
              <a:t>ليتم </a:t>
            </a:r>
            <a:r>
              <a:rPr lang="ar-SA" dirty="0">
                <a:cs typeface="Ali-A-Samik" pitchFamily="2" charset="-78"/>
              </a:rPr>
              <a:t>التوافق بينهما تلقائياً، نتيجة لقوى العرض والطلب، وبناء على هذا سمي الاقتصاد الرأسمالي اليوم: باقتصاد السوق.</a:t>
            </a:r>
            <a:endParaRPr lang="en-US" dirty="0">
              <a:cs typeface="Ali-A-Samik" pitchFamily="2" charset="-78"/>
            </a:endParaRPr>
          </a:p>
          <a:p>
            <a:endParaRPr lang="ar-SA" dirty="0"/>
          </a:p>
        </p:txBody>
      </p:sp>
    </p:spTree>
    <p:extLst>
      <p:ext uri="{BB962C8B-B14F-4D97-AF65-F5344CB8AC3E}">
        <p14:creationId xmlns:p14="http://schemas.microsoft.com/office/powerpoint/2010/main" val="753586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type="title"/>
          </p:nvPr>
        </p:nvSpPr>
        <p:spPr>
          <a:xfrm>
            <a:off x="457200" y="274638"/>
            <a:ext cx="8229600" cy="5583237"/>
          </a:xfrm>
        </p:spPr>
        <p:txBody>
          <a:bodyPr>
            <a:noAutofit/>
          </a:bodyPr>
          <a:lstStyle/>
          <a:p>
            <a:r>
              <a:rPr lang="ar-SA" sz="2800" b="1" dirty="0" smtClean="0"/>
              <a:t>وعرفه ألفريد مارشال: ت:1924: بأنه علم يبحث في كيفية حصول الإنسان على دخله، وكيفية استعمال هذا الدخل.</a:t>
            </a:r>
            <a:br>
              <a:rPr lang="ar-SA" sz="2800" b="1" dirty="0" smtClean="0"/>
            </a:br>
            <a:r>
              <a:rPr lang="ar-SA" sz="2800" b="1" dirty="0" smtClean="0"/>
              <a:t>هو" الأحكام والقواعد الشرعية التي تنظم كسب المال وإنفاقه وأوجه تنميته « د. مسفر القحطاني ، النظام الاقتصادي في الإسلام.</a:t>
            </a:r>
            <a:br>
              <a:rPr lang="ar-SA" sz="2800" b="1" dirty="0" smtClean="0"/>
            </a:br>
            <a:r>
              <a:rPr lang="ar-SA" sz="2800" b="1" dirty="0" smtClean="0"/>
              <a:t>أو هو: مجموعة الأصول والقواعد التي تبحث في الظاهرة الاقتصادية، على وفق المصادر الشرعية، لسد حاجات الناس المادية والمعنوية . د. صالح حميد العلي، معالم الاقتصاد الإسلامي</a:t>
            </a:r>
            <a:br>
              <a:rPr lang="ar-SA" sz="2800" b="1" dirty="0" smtClean="0"/>
            </a:br>
            <a:r>
              <a:rPr lang="ar-SA" sz="2800" b="1" dirty="0" smtClean="0"/>
              <a:t> القيمة: هي قيمة الشيء الحقيقية حسب العرض والطلب </a:t>
            </a:r>
            <a:br>
              <a:rPr lang="ar-SA" sz="2800" b="1" dirty="0" smtClean="0"/>
            </a:br>
            <a:r>
              <a:rPr lang="ar-SA" sz="2800" dirty="0" smtClean="0"/>
              <a:t/>
            </a:r>
            <a:br>
              <a:rPr lang="ar-SA" sz="2800" dirty="0" smtClean="0"/>
            </a:br>
            <a:r>
              <a:rPr lang="ar-SA" sz="2800" b="1" dirty="0" smtClean="0"/>
              <a:t/>
            </a:r>
            <a:br>
              <a:rPr lang="ar-SA" sz="2800" b="1" dirty="0" smtClean="0"/>
            </a:br>
            <a:endParaRPr lang="ar-SA" sz="28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7504" y="116632"/>
            <a:ext cx="8928992" cy="1296144"/>
          </a:xfrm>
        </p:spPr>
        <p:style>
          <a:lnRef idx="0">
            <a:schemeClr val="accent2"/>
          </a:lnRef>
          <a:fillRef idx="3">
            <a:schemeClr val="accent2"/>
          </a:fillRef>
          <a:effectRef idx="3">
            <a:schemeClr val="accent2"/>
          </a:effectRef>
          <a:fontRef idx="minor">
            <a:schemeClr val="lt1"/>
          </a:fontRef>
        </p:style>
        <p:txBody>
          <a:bodyPr>
            <a:normAutofit/>
          </a:bodyPr>
          <a:lstStyle/>
          <a:p>
            <a:r>
              <a:rPr lang="ar-SA" sz="3200" dirty="0" smtClean="0">
                <a:solidFill>
                  <a:schemeClr val="tx1"/>
                </a:solidFill>
                <a:cs typeface="Ali-A-Sulaimania" pitchFamily="2" charset="-78"/>
              </a:rPr>
              <a:t>مناقشة الفكر الرأسمالي لرؤيته للمشكلة الاقتصادية وحلها</a:t>
            </a:r>
            <a:br>
              <a:rPr lang="ar-SA" sz="3200" dirty="0" smtClean="0">
                <a:solidFill>
                  <a:schemeClr val="tx1"/>
                </a:solidFill>
                <a:cs typeface="Ali-A-Sulaimania" pitchFamily="2" charset="-78"/>
              </a:rPr>
            </a:br>
            <a:r>
              <a:rPr lang="ar-SA" sz="3200" dirty="0" smtClean="0">
                <a:solidFill>
                  <a:schemeClr val="tx1"/>
                </a:solidFill>
                <a:cs typeface="Ali-A-Sulaimania" pitchFamily="2" charset="-78"/>
              </a:rPr>
              <a:t> من وجهة نظر الاقتصاد الاسلامي</a:t>
            </a:r>
            <a:endParaRPr lang="ar-SA" sz="3200" dirty="0">
              <a:solidFill>
                <a:schemeClr val="tx1"/>
              </a:solidFill>
              <a:cs typeface="Ali-A-Sulaimania" pitchFamily="2" charset="-78"/>
            </a:endParaRPr>
          </a:p>
        </p:txBody>
      </p:sp>
      <p:sp>
        <p:nvSpPr>
          <p:cNvPr id="3" name="عنصر نائب للمحتوى 2"/>
          <p:cNvSpPr>
            <a:spLocks noGrp="1"/>
          </p:cNvSpPr>
          <p:nvPr>
            <p:ph idx="1"/>
          </p:nvPr>
        </p:nvSpPr>
        <p:spPr>
          <a:xfrm>
            <a:off x="179512" y="1484784"/>
            <a:ext cx="8856984" cy="5184576"/>
          </a:xfrm>
        </p:spPr>
        <p:txBody>
          <a:bodyPr>
            <a:normAutofit fontScale="47500" lnSpcReduction="20000"/>
          </a:bodyPr>
          <a:lstStyle/>
          <a:p>
            <a:pPr>
              <a:lnSpc>
                <a:spcPct val="170000"/>
              </a:lnSpc>
            </a:pPr>
            <a:r>
              <a:rPr lang="ar-SA" sz="5500" dirty="0" smtClean="0">
                <a:cs typeface="Ali-A-Samik" pitchFamily="2" charset="-78"/>
              </a:rPr>
              <a:t>1- مناقشة ندرة الموارد مقابل تعدد الحاجات:</a:t>
            </a:r>
          </a:p>
          <a:p>
            <a:pPr>
              <a:lnSpc>
                <a:spcPct val="170000"/>
              </a:lnSpc>
            </a:pPr>
            <a:r>
              <a:rPr lang="ar-SA" sz="5500" dirty="0">
                <a:cs typeface="Ali-A-Samik" pitchFamily="2" charset="-78"/>
              </a:rPr>
              <a:t>القول بأن الندرة النسبية هي أصل المشكلة </a:t>
            </a:r>
            <a:r>
              <a:rPr lang="ar-SA" sz="5500" dirty="0" smtClean="0">
                <a:cs typeface="Ali-A-Samik" pitchFamily="2" charset="-78"/>
              </a:rPr>
              <a:t>الاقتصادية، </a:t>
            </a:r>
            <a:r>
              <a:rPr lang="ar-SA" sz="5500" dirty="0">
                <a:cs typeface="Ali-A-Samik" pitchFamily="2" charset="-78"/>
              </a:rPr>
              <a:t>قول مخالف للواقع فالله سبحانه وتعالى خلق الكون والإنسان والحياة وقدر الأقوات بما يفي بحياة البشرية، </a:t>
            </a:r>
            <a:endParaRPr lang="ar-SA" sz="5500" dirty="0" smtClean="0">
              <a:cs typeface="Ali-A-Samik" pitchFamily="2" charset="-78"/>
            </a:endParaRPr>
          </a:p>
          <a:p>
            <a:pPr>
              <a:lnSpc>
                <a:spcPct val="170000"/>
              </a:lnSpc>
            </a:pPr>
            <a:r>
              <a:rPr lang="ar-SA" sz="5500" dirty="0" smtClean="0">
                <a:cs typeface="Ali-A-Samik" pitchFamily="2" charset="-78"/>
              </a:rPr>
              <a:t>قال </a:t>
            </a:r>
            <a:r>
              <a:rPr lang="ar-SA" sz="5500" dirty="0">
                <a:cs typeface="Ali-A-Samik" pitchFamily="2" charset="-78"/>
              </a:rPr>
              <a:t>تعالى: { وَجَعَلَ فِيهَا رَوَاسِيَ مِنْ فَوْقِهَا وَبَارَكَ فِيهَا وَقَدَّرَ فِيهَا أَقْوَاتَهَا } فصلت.</a:t>
            </a:r>
            <a:endParaRPr lang="en-US" sz="5500" dirty="0">
              <a:cs typeface="Ali-A-Samik" pitchFamily="2" charset="-78"/>
            </a:endParaRPr>
          </a:p>
          <a:p>
            <a:pPr>
              <a:lnSpc>
                <a:spcPct val="170000"/>
              </a:lnSpc>
            </a:pPr>
            <a:r>
              <a:rPr lang="ar-SA" sz="5500" dirty="0">
                <a:cs typeface="Ali-A-Samik" pitchFamily="2" charset="-78"/>
              </a:rPr>
              <a:t>يقول الإمام الطبري في تفسيره:</a:t>
            </a:r>
            <a:endParaRPr lang="en-US" sz="5500" dirty="0">
              <a:cs typeface="Ali-A-Samik" pitchFamily="2" charset="-78"/>
            </a:endParaRPr>
          </a:p>
          <a:p>
            <a:pPr>
              <a:lnSpc>
                <a:spcPct val="170000"/>
              </a:lnSpc>
            </a:pPr>
            <a:r>
              <a:rPr lang="ar-SA" sz="5500" dirty="0">
                <a:cs typeface="Ali-A-Samik" pitchFamily="2" charset="-78"/>
              </a:rPr>
              <a:t>( والصواب من القول في ذلك أن يقال: إن الله تعالى أخبر أنه قدر في الارض أقوات أهلها، وذلك ما </a:t>
            </a:r>
            <a:r>
              <a:rPr lang="ar-SA" sz="5500" dirty="0" err="1">
                <a:cs typeface="Ali-A-Samik" pitchFamily="2" charset="-78"/>
              </a:rPr>
              <a:t>يقوتهم</a:t>
            </a:r>
            <a:r>
              <a:rPr lang="ar-SA" sz="5500" dirty="0">
                <a:cs typeface="Ali-A-Samik" pitchFamily="2" charset="-78"/>
              </a:rPr>
              <a:t> من الغذاء، ويصلحهم من المعاش، ولم يخصص جل ثناؤه بقوله: وقدر فيها أقواتها أنه قدر فيها قوتا دون قوت، بل عم الخبر عن تقديره فيها جميع الاقوات ).</a:t>
            </a:r>
            <a:endParaRPr lang="en-US" sz="5500" dirty="0">
              <a:cs typeface="Ali-A-Samik" pitchFamily="2" charset="-78"/>
            </a:endParaRPr>
          </a:p>
          <a:p>
            <a:endParaRPr lang="ar-SA" dirty="0"/>
          </a:p>
        </p:txBody>
      </p:sp>
    </p:spTree>
    <p:extLst>
      <p:ext uri="{BB962C8B-B14F-4D97-AF65-F5344CB8AC3E}">
        <p14:creationId xmlns:p14="http://schemas.microsoft.com/office/powerpoint/2010/main" val="1651948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fade">
                                      <p:cBhvr>
                                        <p:cTn id="41" dur="1000"/>
                                        <p:tgtEl>
                                          <p:spTgt spid="3">
                                            <p:txEl>
                                              <p:pRg st="4" end="4"/>
                                            </p:txEl>
                                          </p:spTgt>
                                        </p:tgtEl>
                                      </p:cBhvr>
                                    </p:animEffect>
                                    <p:anim calcmode="lin" valueType="num">
                                      <p:cBhvr>
                                        <p:cTn id="4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88640"/>
            <a:ext cx="8856984" cy="6552728"/>
          </a:xfrm>
        </p:spPr>
        <p:txBody>
          <a:bodyPr>
            <a:normAutofit/>
          </a:bodyPr>
          <a:lstStyle/>
          <a:p>
            <a:pPr>
              <a:lnSpc>
                <a:spcPct val="170000"/>
              </a:lnSpc>
            </a:pPr>
            <a:r>
              <a:rPr lang="ar-SA" sz="2800" dirty="0">
                <a:cs typeface="Ali-A-Samik" pitchFamily="2" charset="-78"/>
              </a:rPr>
              <a:t>وقال تعالى: { وَآتَاكُمْ مِنْ كُلِّ مَا سَأَلْتُمُوهُ وَإِنْ تَعُدُّوا نِعْمَةَ اللَّهِ لا تُحْصُوهَا إِنَّ الإنْسَانَ لَظَلُومٌ كَفَّارٌ } الآية [إبراهيم: 34]</a:t>
            </a:r>
            <a:endParaRPr lang="en-US" sz="2800" dirty="0">
              <a:cs typeface="Ali-A-Samik" pitchFamily="2" charset="-78"/>
            </a:endParaRPr>
          </a:p>
          <a:p>
            <a:pPr>
              <a:lnSpc>
                <a:spcPct val="170000"/>
              </a:lnSpc>
            </a:pPr>
            <a:r>
              <a:rPr lang="ar-SA" sz="2800" dirty="0">
                <a:cs typeface="Ali-A-Samik" pitchFamily="2" charset="-78"/>
              </a:rPr>
              <a:t>يقول الإمام الطبري في تفسير الآية: (يقول تعالى ذكره: وأعطاكم مع إنعامه عليكم بما أنعم به عليكم من تسخير هذه الاشياء التي سخرها لكم والرزق الذي رزقكم من نبات الارض </a:t>
            </a:r>
            <a:r>
              <a:rPr lang="ar-SA" sz="2800" dirty="0" err="1">
                <a:cs typeface="Ali-A-Samik" pitchFamily="2" charset="-78"/>
              </a:rPr>
              <a:t>وغروسها</a:t>
            </a:r>
            <a:r>
              <a:rPr lang="ar-SA" sz="2800" dirty="0">
                <a:cs typeface="Ali-A-Samik" pitchFamily="2" charset="-78"/>
              </a:rPr>
              <a:t> من كل </a:t>
            </a:r>
            <a:r>
              <a:rPr lang="ar-SA" sz="2800" dirty="0" err="1">
                <a:cs typeface="Ali-A-Samik" pitchFamily="2" charset="-78"/>
              </a:rPr>
              <a:t>شئ</a:t>
            </a:r>
            <a:r>
              <a:rPr lang="ar-SA" sz="2800" dirty="0">
                <a:cs typeface="Ali-A-Samik" pitchFamily="2" charset="-78"/>
              </a:rPr>
              <a:t> سألتموه ورغبتم إليه شيئا. )</a:t>
            </a:r>
            <a:endParaRPr lang="en-US" sz="2800" dirty="0">
              <a:cs typeface="Ali-A-Samik" pitchFamily="2" charset="-78"/>
            </a:endParaRPr>
          </a:p>
          <a:p>
            <a:r>
              <a:rPr lang="ar-SA" sz="2800" dirty="0">
                <a:cs typeface="Ali-A-Samik" pitchFamily="2" charset="-78"/>
              </a:rPr>
              <a:t>وحتى عند بعض المفكرين الغربيين يرون أن الندرة والجوع نظرية مصطنعة لاستغلال العالم، فألف ( فرانسيس </a:t>
            </a:r>
            <a:r>
              <a:rPr lang="ar-SA" sz="2800" dirty="0" err="1">
                <a:cs typeface="Ali-A-Samik" pitchFamily="2" charset="-78"/>
              </a:rPr>
              <a:t>مورلا</a:t>
            </a:r>
            <a:r>
              <a:rPr lang="ar-SA" sz="2800" dirty="0">
                <a:cs typeface="Ali-A-Samik" pitchFamily="2" charset="-78"/>
              </a:rPr>
              <a:t> </a:t>
            </a:r>
            <a:r>
              <a:rPr lang="ar-SA" sz="2800" dirty="0" err="1">
                <a:cs typeface="Ali-A-Samik" pitchFamily="2" charset="-78"/>
              </a:rPr>
              <a:t>ييه</a:t>
            </a:r>
            <a:r>
              <a:rPr lang="ar-SA" sz="2800" dirty="0">
                <a:cs typeface="Ali-A-Samik" pitchFamily="2" charset="-78"/>
              </a:rPr>
              <a:t>، و </a:t>
            </a:r>
            <a:r>
              <a:rPr lang="ar-SA" sz="2800" dirty="0" smtClean="0">
                <a:cs typeface="Ali-A-Samik" pitchFamily="2" charset="-78"/>
              </a:rPr>
              <a:t>وجوزيف </a:t>
            </a:r>
            <a:r>
              <a:rPr lang="ar-SA" sz="2800" dirty="0">
                <a:cs typeface="Ali-A-Samik" pitchFamily="2" charset="-78"/>
              </a:rPr>
              <a:t>كولنز ) عام 1983 وسمياه ( صناعة الجوع وخرافة الندرة ) ، ويريان وغيرهما: أنه يوجد الجوع مقابل الوفرة وهنا يكمن الانتهاك، فذكروا أن </a:t>
            </a:r>
            <a:r>
              <a:rPr lang="ar-SA" sz="2800" dirty="0" err="1">
                <a:cs typeface="Ali-A-Samik" pitchFamily="2" charset="-78"/>
              </a:rPr>
              <a:t>الآرض</a:t>
            </a:r>
            <a:r>
              <a:rPr lang="ar-SA" sz="2800" dirty="0">
                <a:cs typeface="Ali-A-Samik" pitchFamily="2" charset="-78"/>
              </a:rPr>
              <a:t> تنتج الآن أكثر مما يكفي لتغذية كل مخلوق بشري على مستوى الكون وكل بلد .</a:t>
            </a:r>
          </a:p>
        </p:txBody>
      </p:sp>
    </p:spTree>
    <p:extLst>
      <p:ext uri="{BB962C8B-B14F-4D97-AF65-F5344CB8AC3E}">
        <p14:creationId xmlns:p14="http://schemas.microsoft.com/office/powerpoint/2010/main" val="2495183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lstStyle/>
          <a:p>
            <a:r>
              <a:rPr lang="ar-SA" dirty="0" smtClean="0">
                <a:solidFill>
                  <a:schemeClr val="tx1"/>
                </a:solidFill>
                <a:cs typeface="Ali-A-Sulaimania" pitchFamily="2" charset="-78"/>
              </a:rPr>
              <a:t>2- مناقشة طرح الحل</a:t>
            </a:r>
            <a:endParaRPr lang="ar-SA" dirty="0">
              <a:solidFill>
                <a:schemeClr val="tx1"/>
              </a:solidFill>
              <a:cs typeface="Ali-A-Sulaimania" pitchFamily="2" charset="-78"/>
            </a:endParaRPr>
          </a:p>
        </p:txBody>
      </p:sp>
      <p:sp>
        <p:nvSpPr>
          <p:cNvPr id="3" name="عنصر نائب للمحتوى 2"/>
          <p:cNvSpPr>
            <a:spLocks noGrp="1"/>
          </p:cNvSpPr>
          <p:nvPr>
            <p:ph idx="1"/>
          </p:nvPr>
        </p:nvSpPr>
        <p:spPr/>
        <p:txBody>
          <a:bodyPr/>
          <a:lstStyle/>
          <a:p>
            <a:r>
              <a:rPr lang="ar-SA" dirty="0" smtClean="0">
                <a:cs typeface="Ali-A-Samik" pitchFamily="2" charset="-78"/>
              </a:rPr>
              <a:t>الواقع الفعلي في الدول الرأسمالية لا يؤيد هذا الطرح، فمع الحرية الموجودة في السوق  في الدول الرأسمالية، لكن نجد أن هناك الفقراء بالملايين، ويكافحون من أجل حقوقهم.</a:t>
            </a:r>
          </a:p>
          <a:p>
            <a:r>
              <a:rPr lang="ar-SA" dirty="0" smtClean="0">
                <a:cs typeface="Ali-A-Samik" pitchFamily="2" charset="-78"/>
              </a:rPr>
              <a:t>وربما لسبب بسيط ألا وهو: أن في منافسة السوق بين قوتي العرض والطلب دوماً كفة اصحاب العرض أقوى مما يتلاعبون بالسوق حسب ما </a:t>
            </a:r>
            <a:r>
              <a:rPr lang="ar-SA" dirty="0" err="1" smtClean="0">
                <a:cs typeface="Ali-A-Samik" pitchFamily="2" charset="-78"/>
              </a:rPr>
              <a:t>تقتضيه</a:t>
            </a:r>
            <a:r>
              <a:rPr lang="ar-SA" dirty="0" smtClean="0">
                <a:cs typeface="Ali-A-Samik" pitchFamily="2" charset="-78"/>
              </a:rPr>
              <a:t> مصالحهم وليس مصالح الفقراء أو اصحاب الطلب، لأن الإنسان مجبول على حب الخير لنفسه ( وإنه لحب الخير لشديد )</a:t>
            </a:r>
          </a:p>
        </p:txBody>
      </p:sp>
    </p:spTree>
    <p:extLst>
      <p:ext uri="{BB962C8B-B14F-4D97-AF65-F5344CB8AC3E}">
        <p14:creationId xmlns:p14="http://schemas.microsoft.com/office/powerpoint/2010/main" val="1025815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116632"/>
            <a:ext cx="8712968" cy="1008112"/>
          </a:xfrm>
        </p:spPr>
        <p:style>
          <a:lnRef idx="0">
            <a:schemeClr val="accent2"/>
          </a:lnRef>
          <a:fillRef idx="3">
            <a:schemeClr val="accent2"/>
          </a:fillRef>
          <a:effectRef idx="3">
            <a:schemeClr val="accent2"/>
          </a:effectRef>
          <a:fontRef idx="minor">
            <a:schemeClr val="lt1"/>
          </a:fontRef>
        </p:style>
        <p:txBody>
          <a:bodyPr>
            <a:normAutofit/>
          </a:bodyPr>
          <a:lstStyle/>
          <a:p>
            <a:r>
              <a:rPr lang="ar-SA" sz="4000" dirty="0" smtClean="0">
                <a:solidFill>
                  <a:schemeClr val="tx1"/>
                </a:solidFill>
                <a:latin typeface="Haettenschweiler" pitchFamily="34" charset="0"/>
                <a:ea typeface="+mn-ea"/>
                <a:cs typeface="Ali-A-Sulaimania" pitchFamily="2" charset="-78"/>
              </a:rPr>
              <a:t>النظام</a:t>
            </a:r>
            <a:r>
              <a:rPr lang="ar-SA" dirty="0" smtClean="0">
                <a:solidFill>
                  <a:schemeClr val="tx1"/>
                </a:solidFill>
              </a:rPr>
              <a:t> </a:t>
            </a:r>
            <a:r>
              <a:rPr lang="ar-SA" sz="4000" dirty="0">
                <a:solidFill>
                  <a:schemeClr val="tx1"/>
                </a:solidFill>
                <a:latin typeface="Haettenschweiler" pitchFamily="34" charset="0"/>
                <a:ea typeface="+mn-ea"/>
                <a:cs typeface="Ali-A-Sulaimania" pitchFamily="2" charset="-78"/>
              </a:rPr>
              <a:t>الرأسمالي</a:t>
            </a:r>
            <a:r>
              <a:rPr lang="ar-SA" dirty="0" smtClean="0">
                <a:solidFill>
                  <a:schemeClr val="tx1"/>
                </a:solidFill>
              </a:rPr>
              <a:t> </a:t>
            </a:r>
            <a:r>
              <a:rPr lang="ar-SA" sz="4000" dirty="0">
                <a:solidFill>
                  <a:schemeClr val="tx1"/>
                </a:solidFill>
                <a:latin typeface="Haettenschweiler" pitchFamily="34" charset="0"/>
                <a:ea typeface="+mn-ea"/>
                <a:cs typeface="Ali-A-Sulaimania" pitchFamily="2" charset="-78"/>
              </a:rPr>
              <a:t>المقيد</a:t>
            </a:r>
          </a:p>
        </p:txBody>
      </p:sp>
      <p:sp>
        <p:nvSpPr>
          <p:cNvPr id="3" name="عنصر نائب للمحتوى 2"/>
          <p:cNvSpPr>
            <a:spLocks noGrp="1"/>
          </p:cNvSpPr>
          <p:nvPr>
            <p:ph idx="1"/>
          </p:nvPr>
        </p:nvSpPr>
        <p:spPr>
          <a:xfrm>
            <a:off x="107504" y="1340768"/>
            <a:ext cx="8856984" cy="5328592"/>
          </a:xfrm>
        </p:spPr>
        <p:txBody>
          <a:bodyPr>
            <a:normAutofit lnSpcReduction="10000"/>
          </a:bodyPr>
          <a:lstStyle/>
          <a:p>
            <a:r>
              <a:rPr lang="ar-SA" dirty="0" smtClean="0">
                <a:cs typeface="Ali-A-Samik" pitchFamily="2" charset="-78"/>
              </a:rPr>
              <a:t>تعريفه: هو تدخل الدولة في بعض المجالات الاقتصادية على مستوى الدولة، مع إبقاء حرية الفرد والتملك في النشاط الاقتصادي.</a:t>
            </a:r>
          </a:p>
          <a:p>
            <a:endParaRPr lang="ar-SA" dirty="0" smtClean="0">
              <a:cs typeface="Ali-A-Samik" pitchFamily="2" charset="-78"/>
            </a:endParaRPr>
          </a:p>
          <a:p>
            <a:r>
              <a:rPr lang="ar-SA" dirty="0" smtClean="0">
                <a:cs typeface="Ali-A-Samik" pitchFamily="2" charset="-78"/>
              </a:rPr>
              <a:t>كيف نشأ النظام الرأسمالي المقيد: </a:t>
            </a:r>
          </a:p>
          <a:p>
            <a:r>
              <a:rPr lang="ar-SA" dirty="0" smtClean="0">
                <a:cs typeface="Ali-A-Samik" pitchFamily="2" charset="-78"/>
              </a:rPr>
              <a:t>نشأ هذا النظام نتيجة المساوئ والمظالم التي واجهت طبقة العمال، مما مهدت للثورات والمظاهرات في أوروبا الشرقية، ونتيجة اقتناع معظم الاقتصاديين والسياسيين منذ بداية القرن العشرين الماضي بإدخال قيود على النظام الرأسمالي، وإعطاء حق للدولة لنوع من التدخل يختلف من مجتمع لآخر، فبعض هذه الدول يكتفي بمجرد الإشراف والقوانين، وبالمقابل هناك دول تمارس نشاطاً اقتصادياً بهدف تحقيق التنمية الاقتصادية.</a:t>
            </a:r>
          </a:p>
          <a:p>
            <a:endParaRPr lang="ar-SA" dirty="0"/>
          </a:p>
        </p:txBody>
      </p:sp>
    </p:spTree>
    <p:extLst>
      <p:ext uri="{BB962C8B-B14F-4D97-AF65-F5344CB8AC3E}">
        <p14:creationId xmlns:p14="http://schemas.microsoft.com/office/powerpoint/2010/main" val="1981703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p:cTn id="20"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1"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2"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0"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1"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16632"/>
            <a:ext cx="8856984" cy="6624736"/>
          </a:xfrm>
        </p:spPr>
        <p:txBody>
          <a:bodyPr/>
          <a:lstStyle/>
          <a:p>
            <a:pPr marL="514350" indent="-514350">
              <a:buFont typeface="+mj-lt"/>
              <a:buAutoNum type="arabicParenR" startAt="7"/>
            </a:pPr>
            <a:r>
              <a:rPr lang="ar-IQ" dirty="0">
                <a:cs typeface="Ali-A-Samik" pitchFamily="2" charset="-78"/>
              </a:rPr>
              <a:t>التشريعات الخاصة بعلاج </a:t>
            </a:r>
            <a:r>
              <a:rPr lang="ar-IQ" dirty="0" smtClean="0">
                <a:cs typeface="Ali-A-Samik" pitchFamily="2" charset="-78"/>
              </a:rPr>
              <a:t>آثار </a:t>
            </a:r>
            <a:r>
              <a:rPr lang="ar-IQ" dirty="0">
                <a:cs typeface="Ali-A-Samik" pitchFamily="2" charset="-78"/>
              </a:rPr>
              <a:t>التقلبات الاقتصادية، ومنع تفاقم خطرها، مثل: التشريعات الخاصة بالسياسة النقدية، وعلاج حالات التضخم، والبطالة ونحوها.</a:t>
            </a:r>
          </a:p>
          <a:p>
            <a:pPr marL="514350" indent="-514350">
              <a:buFont typeface="+mj-lt"/>
              <a:buAutoNum type="arabicParenR" startAt="7"/>
            </a:pPr>
            <a:r>
              <a:rPr lang="ar-IQ" dirty="0">
                <a:cs typeface="Ali-A-Samik" pitchFamily="2" charset="-78"/>
              </a:rPr>
              <a:t>التشريعات الخاصة باستثناء بعض القطاعات العامة الضرورية </a:t>
            </a:r>
            <a:r>
              <a:rPr lang="ar-IQ" dirty="0" err="1">
                <a:cs typeface="Ali-A-Samik" pitchFamily="2" charset="-78"/>
              </a:rPr>
              <a:t>منتملك</a:t>
            </a:r>
            <a:r>
              <a:rPr lang="ar-IQ" dirty="0">
                <a:cs typeface="Ali-A-Samik" pitchFamily="2" charset="-78"/>
              </a:rPr>
              <a:t> الأفراد لها، لما يترتب على تملكهم لها من الاحتكار والتعسف، مثل: قطاعات: الماء والكهرباء، وتوفير دور التعليم، والمكتبات، والمتاحف والحدائق، والملاعب ونحوها.</a:t>
            </a:r>
          </a:p>
          <a:p>
            <a:pPr marL="514350" indent="-514350">
              <a:buFont typeface="+mj-lt"/>
              <a:buAutoNum type="arabicParenR" startAt="7"/>
            </a:pPr>
            <a:endParaRPr lang="ar-SA" dirty="0"/>
          </a:p>
        </p:txBody>
      </p:sp>
    </p:spTree>
    <p:extLst>
      <p:ext uri="{BB962C8B-B14F-4D97-AF65-F5344CB8AC3E}">
        <p14:creationId xmlns:p14="http://schemas.microsoft.com/office/powerpoint/2010/main" val="1020750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02634"/>
          </a:xfrm>
        </p:spPr>
        <p:txBody>
          <a:bodyPr/>
          <a:lstStyle/>
          <a:p>
            <a:pPr marL="514350" lvl="0" indent="-514350">
              <a:spcBef>
                <a:spcPct val="20000"/>
              </a:spcBef>
            </a:pPr>
            <a:r>
              <a:rPr lang="ar-IQ" sz="3200" dirty="0" smtClean="0">
                <a:solidFill>
                  <a:prstClr val="black"/>
                </a:solidFill>
                <a:ea typeface="+mn-ea"/>
                <a:cs typeface="Ali-A-Samik" pitchFamily="2" charset="-78"/>
              </a:rPr>
              <a:t>1_ هناك تشريعات خاصة  في النظام الراسمالي المقيد تقوم باستثناء </a:t>
            </a:r>
            <a:r>
              <a:rPr lang="ar-IQ" sz="3200" dirty="0">
                <a:solidFill>
                  <a:prstClr val="black"/>
                </a:solidFill>
                <a:ea typeface="+mn-ea"/>
                <a:cs typeface="Ali-A-Samik" pitchFamily="2" charset="-78"/>
              </a:rPr>
              <a:t>بعض القطاعات العامة الضرورية </a:t>
            </a:r>
            <a:r>
              <a:rPr lang="ar-IQ" sz="3200" dirty="0" smtClean="0">
                <a:solidFill>
                  <a:prstClr val="black"/>
                </a:solidFill>
                <a:ea typeface="+mn-ea"/>
                <a:cs typeface="Ali-A-Samik" pitchFamily="2" charset="-78"/>
              </a:rPr>
              <a:t>من تملك </a:t>
            </a:r>
            <a:r>
              <a:rPr lang="ar-IQ" sz="3200" dirty="0">
                <a:solidFill>
                  <a:prstClr val="black"/>
                </a:solidFill>
                <a:ea typeface="+mn-ea"/>
                <a:cs typeface="Ali-A-Samik" pitchFamily="2" charset="-78"/>
              </a:rPr>
              <a:t>الأفراد لها، لما يترتب على تملكهم لها من الاحتكار والتعسف، مثل: قطاعات: الماء والكهرباء، وتوفير دور التعليم، والمكتبات، والمتاحف والحدائق، والملاعب ونحوها.</a:t>
            </a:r>
            <a:br>
              <a:rPr lang="ar-IQ" sz="3200" dirty="0">
                <a:solidFill>
                  <a:prstClr val="black"/>
                </a:solidFill>
                <a:ea typeface="+mn-ea"/>
                <a:cs typeface="Ali-A-Samik" pitchFamily="2" charset="-78"/>
              </a:rPr>
            </a:br>
            <a:r>
              <a:rPr lang="ar-IQ" sz="3200" dirty="0" smtClean="0">
                <a:solidFill>
                  <a:prstClr val="black"/>
                </a:solidFill>
                <a:ea typeface="+mn-ea"/>
                <a:cs typeface="Ali-A-Samik" pitchFamily="2" charset="-78"/>
              </a:rPr>
              <a:t>.</a:t>
            </a:r>
            <a:br>
              <a:rPr lang="ar-IQ" sz="3200" dirty="0" smtClean="0">
                <a:solidFill>
                  <a:prstClr val="black"/>
                </a:solidFill>
                <a:ea typeface="+mn-ea"/>
                <a:cs typeface="Ali-A-Samik" pitchFamily="2" charset="-78"/>
              </a:rPr>
            </a:br>
            <a:r>
              <a:rPr lang="ar-IQ" sz="3200" dirty="0" smtClean="0">
                <a:solidFill>
                  <a:prstClr val="black"/>
                </a:solidFill>
                <a:ea typeface="+mn-ea"/>
                <a:cs typeface="Ali-A-Samik" pitchFamily="2" charset="-78"/>
              </a:rPr>
              <a:t>2_</a:t>
            </a:r>
            <a:r>
              <a:rPr lang="ar-SA" sz="3000" dirty="0">
                <a:solidFill>
                  <a:prstClr val="black"/>
                </a:solidFill>
                <a:ea typeface="+mn-ea"/>
                <a:cs typeface="Ali-A-Sahifa Bold" pitchFamily="2" charset="-78"/>
              </a:rPr>
              <a:t> </a:t>
            </a:r>
            <a:r>
              <a:rPr lang="ar-IQ" sz="3000" dirty="0" smtClean="0">
                <a:solidFill>
                  <a:prstClr val="black"/>
                </a:solidFill>
                <a:ea typeface="+mn-ea"/>
                <a:cs typeface="Ali-A-Sahifa Bold" pitchFamily="2" charset="-78"/>
              </a:rPr>
              <a:t> النظام الاشتراكي:</a:t>
            </a:r>
            <a:r>
              <a:rPr lang="ar-SA" sz="3000" dirty="0" smtClean="0">
                <a:solidFill>
                  <a:prstClr val="black"/>
                </a:solidFill>
                <a:ea typeface="+mn-ea"/>
                <a:cs typeface="Ali-A-Sahifa Bold" pitchFamily="2" charset="-78"/>
              </a:rPr>
              <a:t>هو </a:t>
            </a:r>
            <a:r>
              <a:rPr lang="ar-SA" sz="3000" dirty="0">
                <a:solidFill>
                  <a:prstClr val="black"/>
                </a:solidFill>
                <a:ea typeface="+mn-ea"/>
                <a:cs typeface="Ali-A-Sahifa Bold" pitchFamily="2" charset="-78"/>
              </a:rPr>
              <a:t>تنظيم اقتصادي للمجتمع، تكون وسائل الانتاج المادية مملوكة للجماعة ( الدولة ) كلها</a:t>
            </a:r>
            <a:endParaRPr lang="en-US" dirty="0"/>
          </a:p>
        </p:txBody>
      </p:sp>
    </p:spTree>
    <p:extLst>
      <p:ext uri="{BB962C8B-B14F-4D97-AF65-F5344CB8AC3E}">
        <p14:creationId xmlns:p14="http://schemas.microsoft.com/office/powerpoint/2010/main" val="275893076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116632"/>
            <a:ext cx="8507288" cy="1080120"/>
          </a:xfrm>
        </p:spPr>
        <p:style>
          <a:lnRef idx="0">
            <a:schemeClr val="accent2"/>
          </a:lnRef>
          <a:fillRef idx="3">
            <a:schemeClr val="accent2"/>
          </a:fillRef>
          <a:effectRef idx="3">
            <a:schemeClr val="accent2"/>
          </a:effectRef>
          <a:fontRef idx="minor">
            <a:schemeClr val="lt1"/>
          </a:fontRef>
        </p:style>
        <p:txBody>
          <a:bodyPr>
            <a:normAutofit fontScale="90000"/>
          </a:bodyPr>
          <a:lstStyle/>
          <a:p>
            <a:r>
              <a:rPr lang="ar-IQ" dirty="0" smtClean="0">
                <a:solidFill>
                  <a:schemeClr val="tx1"/>
                </a:solidFill>
                <a:latin typeface="Haettenschweiler" pitchFamily="34" charset="0"/>
                <a:cs typeface="Ali-A-Sulaimania" pitchFamily="2" charset="-78"/>
              </a:rPr>
              <a:t>القيود الحكومية في النظام الرأسمالي المقيد</a:t>
            </a:r>
            <a:endParaRPr lang="ar-SA" dirty="0">
              <a:solidFill>
                <a:schemeClr val="tx1"/>
              </a:solidFill>
              <a:latin typeface="Haettenschweiler" pitchFamily="34" charset="0"/>
              <a:cs typeface="Ali-A-Sulaimania" pitchFamily="2" charset="-78"/>
            </a:endParaRPr>
          </a:p>
        </p:txBody>
      </p:sp>
      <p:sp>
        <p:nvSpPr>
          <p:cNvPr id="3" name="عنصر نائب للمحتوى 2"/>
          <p:cNvSpPr>
            <a:spLocks noGrp="1"/>
          </p:cNvSpPr>
          <p:nvPr>
            <p:ph idx="1"/>
          </p:nvPr>
        </p:nvSpPr>
        <p:spPr>
          <a:xfrm>
            <a:off x="107504" y="1196752"/>
            <a:ext cx="8856984" cy="5544616"/>
          </a:xfrm>
        </p:spPr>
        <p:txBody>
          <a:bodyPr/>
          <a:lstStyle/>
          <a:p>
            <a:r>
              <a:rPr lang="ar-IQ" dirty="0" smtClean="0">
                <a:cs typeface="Ali-A-Samik" pitchFamily="2" charset="-78"/>
              </a:rPr>
              <a:t>من أبرز أنواع التدخل الحكومي ما يلي:</a:t>
            </a:r>
          </a:p>
          <a:p>
            <a:r>
              <a:rPr lang="ar-IQ" dirty="0">
                <a:latin typeface="Haettenschweiler" pitchFamily="34" charset="0"/>
                <a:cs typeface="Ali-A-Sulaimania" pitchFamily="2" charset="-78"/>
              </a:rPr>
              <a:t>أولاً: التدخل الإصلاحي، </a:t>
            </a:r>
            <a:r>
              <a:rPr lang="ar-IQ" dirty="0" smtClean="0">
                <a:cs typeface="Ali-A-Samik" pitchFamily="2" charset="-78"/>
              </a:rPr>
              <a:t>ويراد به تدخل الدولة لإصلاح الخلل الذي وقع في النظام الرأسمالي الحر، وذلك من خلال إصدار قوانين تحقق العدالة الاجتماعية أو الرفاهية للغالبية التي عانت في ظل الرأسمالية الحرة، وهذه التشريعات هي:</a:t>
            </a:r>
          </a:p>
          <a:p>
            <a:pPr marL="514350" indent="-514350">
              <a:buFont typeface="+mj-lt"/>
              <a:buAutoNum type="arabicParenR"/>
            </a:pPr>
            <a:r>
              <a:rPr lang="ar-IQ" dirty="0">
                <a:cs typeface="Ali-A-Samik" pitchFamily="2" charset="-78"/>
              </a:rPr>
              <a:t>ا</a:t>
            </a:r>
            <a:r>
              <a:rPr lang="ar-IQ" dirty="0" smtClean="0">
                <a:cs typeface="Ali-A-Samik" pitchFamily="2" charset="-78"/>
              </a:rPr>
              <a:t>لتشريعات المتعلقة بالعمل والعمال، مثل: تحديد ساعات العمل، ووضع حد أدنى للأجور، ومنع تشغيل الأحداث ( صغار السن ) دون سن معينة، وإقرار حق العامل في وقت الراحة والإجازات، وحق العامل في التنظيم العمالي، والإضراب السلمي، ....ونحو ذلك.</a:t>
            </a:r>
            <a:endParaRPr lang="ar-SA" dirty="0">
              <a:cs typeface="Ali-A-Samik" pitchFamily="2" charset="-78"/>
            </a:endParaRPr>
          </a:p>
        </p:txBody>
      </p:sp>
    </p:spTree>
    <p:extLst>
      <p:ext uri="{BB962C8B-B14F-4D97-AF65-F5344CB8AC3E}">
        <p14:creationId xmlns:p14="http://schemas.microsoft.com/office/powerpoint/2010/main" val="1799807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2"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3" dur="10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0"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1"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a:bodyPr>
          <a:lstStyle/>
          <a:p>
            <a:pPr marL="514350" indent="-514350">
              <a:buAutoNum type="arabicParenR" startAt="2"/>
            </a:pPr>
            <a:r>
              <a:rPr lang="ar-IQ" dirty="0">
                <a:cs typeface="Ali-A-Samik" pitchFamily="2" charset="-78"/>
              </a:rPr>
              <a:t>التشريعات الخاصة بإعادة التوزيع، مثل: الضرائب التي تهدف إلى تقليل فوارق الدخل، والضرائب التصاعدية...</a:t>
            </a:r>
          </a:p>
          <a:p>
            <a:pPr marL="514350" indent="-514350">
              <a:buAutoNum type="arabicParenR" startAt="2"/>
            </a:pPr>
            <a:r>
              <a:rPr lang="ar-IQ" dirty="0">
                <a:cs typeface="Ali-A-Samik" pitchFamily="2" charset="-78"/>
              </a:rPr>
              <a:t> تشريعات اجتماعية متعلقة برعاية العجزة والمعوزين، مثل: خدمات المساكن الشعبية، والتعليم، والعلاج بالمجان، ...</a:t>
            </a:r>
          </a:p>
          <a:p>
            <a:pPr marL="514350" indent="-514350">
              <a:buAutoNum type="arabicParenR" startAt="2"/>
            </a:pPr>
            <a:r>
              <a:rPr lang="ar-IQ" dirty="0">
                <a:cs typeface="Ali-A-Samik" pitchFamily="2" charset="-78"/>
              </a:rPr>
              <a:t> تشريعات خاصة بحماية المستهلكين من الاحتكار، والاستغلال، مثل: تحديد حد أقصى للأرباح، وفرض تسعيرة للسلع الاستهلاكية الأساسية، ومراقبة أنواع السلع ومواصفاتها، منعاً للغش التجاري.</a:t>
            </a:r>
          </a:p>
          <a:p>
            <a:pPr marL="514350" indent="-514350">
              <a:buAutoNum type="arabicParenR" startAt="2"/>
            </a:pPr>
            <a:r>
              <a:rPr lang="ar-IQ" dirty="0">
                <a:cs typeface="Ali-A-Samik" pitchFamily="2" charset="-78"/>
              </a:rPr>
              <a:t> التشريعات الخاصة بحالات الطوارئ، التي يفرض من خلالها نظام خاص بتوزيع السلع الضرورية بنظام عادل كنظام بطاقات التموين.</a:t>
            </a:r>
          </a:p>
          <a:p>
            <a:pPr marL="514350" indent="-514350">
              <a:buAutoNum type="arabicParenR" startAt="2"/>
            </a:pPr>
            <a:r>
              <a:rPr lang="ar-IQ" dirty="0">
                <a:cs typeface="Ali-A-Samik" pitchFamily="2" charset="-78"/>
              </a:rPr>
              <a:t>التشريعات الخاصة بدعم بعض القطاعات، مثل: قطاع الزراعة، أو المشروعات، أو المنتج الصغير، ونحو ذلك.</a:t>
            </a:r>
          </a:p>
          <a:p>
            <a:pPr marL="514350" indent="-514350">
              <a:buAutoNum type="arabicParenR" startAt="2"/>
            </a:pPr>
            <a:endParaRPr lang="ar-IQ" dirty="0" smtClean="0"/>
          </a:p>
          <a:p>
            <a:pPr marL="0" indent="0">
              <a:buNone/>
            </a:pPr>
            <a:endParaRPr lang="ar-SA" dirty="0"/>
          </a:p>
        </p:txBody>
      </p:sp>
    </p:spTree>
    <p:extLst>
      <p:ext uri="{BB962C8B-B14F-4D97-AF65-F5344CB8AC3E}">
        <p14:creationId xmlns:p14="http://schemas.microsoft.com/office/powerpoint/2010/main" val="4064652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116632"/>
            <a:ext cx="8856984" cy="1080120"/>
          </a:xfrm>
        </p:spPr>
        <p:style>
          <a:lnRef idx="0">
            <a:schemeClr val="accent2"/>
          </a:lnRef>
          <a:fillRef idx="3">
            <a:schemeClr val="accent2"/>
          </a:fillRef>
          <a:effectRef idx="3">
            <a:schemeClr val="accent2"/>
          </a:effectRef>
          <a:fontRef idx="minor">
            <a:schemeClr val="lt1"/>
          </a:fontRef>
        </p:style>
        <p:txBody>
          <a:bodyPr/>
          <a:lstStyle/>
          <a:p>
            <a:r>
              <a:rPr lang="ar-IQ" dirty="0" smtClean="0">
                <a:solidFill>
                  <a:schemeClr val="tx1"/>
                </a:solidFill>
                <a:cs typeface="Ali-A-Sulaimania" pitchFamily="2" charset="-78"/>
              </a:rPr>
              <a:t>ثانياً: التدخل بالتخطيط والتوجيه.</a:t>
            </a:r>
            <a:endParaRPr lang="ar-SA" dirty="0">
              <a:solidFill>
                <a:schemeClr val="tx1"/>
              </a:solidFill>
              <a:cs typeface="Ali-A-Sulaimania" pitchFamily="2" charset="-78"/>
            </a:endParaRPr>
          </a:p>
        </p:txBody>
      </p:sp>
      <p:sp>
        <p:nvSpPr>
          <p:cNvPr id="3" name="عنصر نائب للمحتوى 2"/>
          <p:cNvSpPr>
            <a:spLocks noGrp="1"/>
          </p:cNvSpPr>
          <p:nvPr>
            <p:ph idx="1"/>
          </p:nvPr>
        </p:nvSpPr>
        <p:spPr>
          <a:xfrm>
            <a:off x="107504" y="1268760"/>
            <a:ext cx="8856984" cy="5400600"/>
          </a:xfrm>
        </p:spPr>
        <p:txBody>
          <a:bodyPr>
            <a:normAutofit/>
          </a:bodyPr>
          <a:lstStyle/>
          <a:p>
            <a:r>
              <a:rPr lang="ar-IQ" dirty="0">
                <a:cs typeface="Ali-A-Samik" pitchFamily="2" charset="-78"/>
              </a:rPr>
              <a:t>كان النظام الرأسمالي الحر يعتمد - كما سبق – على أن المنافسة الحرة، تؤدي في النهاية إلى أن يحقق كل طرف مصالحه، وينال حقوقه، لذلك لم يخضع لقيود الدولة حتى في مجال التخطيط.</a:t>
            </a:r>
          </a:p>
          <a:p>
            <a:r>
              <a:rPr lang="ar-IQ" dirty="0">
                <a:cs typeface="Ali-A-Samik" pitchFamily="2" charset="-78"/>
              </a:rPr>
              <a:t>لكن بعد أزمة الكساد العلمي الكبير في 1929م، أصبح من الضروري تدخل الدولة بالتخطيط والتوجيه الاقتصادي الإيجابي لرسم سياسات اقتصادية طويلة الأمد، بغية تحقيق الاستقرار والابتعاد عن التقلبات الاقتصادية، وضمان توفير أكبر عدد ممكن من الوظائف والفرص للقضاء على البطالة، أو الحد منها ، وأيضاً قد تتولى الدولة بنفسها الإشراف على بعض المشروعات الاقتصادية، إضافة إلى ما تقوم به من خدمات المرافق العامة.</a:t>
            </a:r>
            <a:endParaRPr lang="ar-SA" dirty="0">
              <a:cs typeface="Ali-A-Samik" pitchFamily="2" charset="-78"/>
            </a:endParaRPr>
          </a:p>
        </p:txBody>
      </p:sp>
    </p:spTree>
    <p:extLst>
      <p:ext uri="{BB962C8B-B14F-4D97-AF65-F5344CB8AC3E}">
        <p14:creationId xmlns:p14="http://schemas.microsoft.com/office/powerpoint/2010/main" val="1066776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2"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3"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32048"/>
            <a:ext cx="8229600" cy="948680"/>
          </a:xfrm>
        </p:spPr>
        <p:style>
          <a:lnRef idx="0">
            <a:schemeClr val="accent3"/>
          </a:lnRef>
          <a:fillRef idx="3">
            <a:schemeClr val="accent3"/>
          </a:fillRef>
          <a:effectRef idx="3">
            <a:schemeClr val="accent3"/>
          </a:effectRef>
          <a:fontRef idx="minor">
            <a:schemeClr val="lt1"/>
          </a:fontRef>
        </p:style>
        <p:txBody>
          <a:bodyPr>
            <a:normAutofit/>
          </a:bodyPr>
          <a:lstStyle/>
          <a:p>
            <a:r>
              <a:rPr lang="ar-SA" sz="4000" dirty="0" smtClean="0">
                <a:solidFill>
                  <a:schemeClr val="tx1"/>
                </a:solidFill>
                <a:cs typeface="Ali-A-Sulaimania" pitchFamily="2" charset="-78"/>
              </a:rPr>
              <a:t>النظام الاقتصادي الاشتراكي</a:t>
            </a:r>
            <a:endParaRPr lang="ar-SA" sz="4000" dirty="0">
              <a:solidFill>
                <a:schemeClr val="tx1"/>
              </a:solidFill>
              <a:cs typeface="Ali-A-Sulaimania" pitchFamily="2" charset="-78"/>
            </a:endParaRPr>
          </a:p>
        </p:txBody>
      </p:sp>
      <p:sp>
        <p:nvSpPr>
          <p:cNvPr id="3" name="عنصر نائب للمحتوى 2"/>
          <p:cNvSpPr>
            <a:spLocks noGrp="1"/>
          </p:cNvSpPr>
          <p:nvPr>
            <p:ph idx="1"/>
          </p:nvPr>
        </p:nvSpPr>
        <p:spPr>
          <a:xfrm>
            <a:off x="107504" y="1052736"/>
            <a:ext cx="8928992" cy="5688632"/>
          </a:xfrm>
        </p:spPr>
        <p:txBody>
          <a:bodyPr>
            <a:normAutofit fontScale="92500" lnSpcReduction="10000"/>
          </a:bodyPr>
          <a:lstStyle/>
          <a:p>
            <a:endParaRPr lang="ar-SA" dirty="0" smtClean="0">
              <a:cs typeface="Ali-A-Sahifa Bold" pitchFamily="2" charset="-78"/>
            </a:endParaRPr>
          </a:p>
          <a:p>
            <a:r>
              <a:rPr lang="ar-SA" dirty="0" smtClean="0">
                <a:cs typeface="Ali-A-Sahifa Bold" pitchFamily="2" charset="-78"/>
              </a:rPr>
              <a:t>تعريف الاشتراكية: هو تنظيم اقتصادي للمجتمع، تكون وسائل الانتاج المادية مملوكة للجماعة ( الدولة ) كلها، وتدار بواسطة منظمات ممثلة للجماعة، ومسؤولة أمامها، وذلك طبقاً لخطة اقتصادية عامة، ويكون لكل أفراد الجماعة الحق في الحصول على نتائج هذا الانتاج الجماعي المخطط على أساس من المساواة في الحقوق. ( ديكنسون ).</a:t>
            </a:r>
          </a:p>
          <a:p>
            <a:r>
              <a:rPr lang="ar-SA" dirty="0" smtClean="0">
                <a:cs typeface="Ali-A-Sahifa Bold" pitchFamily="2" charset="-78"/>
              </a:rPr>
              <a:t>قبل الخوض في النظام الاشتراكي واسسه وخصائصه وعيوبه ،هنا سؤال يبرز نفسه أو سؤال أو ربما يدور في اذهان الطلبة يا ترى هل يوجد بالفعل الفرق بين النظام الاشتراكي والنظام الماركسي أو الشيوعي، وهل يوجد نقاط الاختلاف والتشابه بينهما. للاجابة على هذا السؤال نستطيع هنا ان نبرز  بشئ من الايجاز اهم النقاط المشتركة والمختلفة بين هذين النظامين.</a:t>
            </a:r>
          </a:p>
          <a:p>
            <a:endParaRPr lang="en-US" dirty="0">
              <a:cs typeface="Ali-A-Samik" pitchFamily="2" charset="-78"/>
            </a:endParaRPr>
          </a:p>
        </p:txBody>
      </p:sp>
    </p:spTree>
    <p:extLst>
      <p:ext uri="{BB962C8B-B14F-4D97-AF65-F5344CB8AC3E}">
        <p14:creationId xmlns:p14="http://schemas.microsoft.com/office/powerpoint/2010/main" val="2993966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80">
                                          <p:stCondLst>
                                            <p:cond delay="0"/>
                                          </p:stCondLst>
                                        </p:cTn>
                                        <p:tgtEl>
                                          <p:spTgt spid="3">
                                            <p:txEl>
                                              <p:pRg st="1" end="1"/>
                                            </p:txEl>
                                          </p:spTgt>
                                        </p:tgtEl>
                                      </p:cBhvr>
                                    </p:animEffect>
                                    <p:anim calcmode="lin" valueType="num">
                                      <p:cBhvr>
                                        <p:cTn id="13"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1" end="1"/>
                                            </p:txEl>
                                          </p:spTgt>
                                        </p:tgtEl>
                                      </p:cBhvr>
                                      <p:to x="100000" y="60000"/>
                                    </p:animScale>
                                    <p:animScale>
                                      <p:cBhvr>
                                        <p:cTn id="19" dur="166" decel="50000">
                                          <p:stCondLst>
                                            <p:cond delay="676"/>
                                          </p:stCondLst>
                                        </p:cTn>
                                        <p:tgtEl>
                                          <p:spTgt spid="3">
                                            <p:txEl>
                                              <p:pRg st="1" end="1"/>
                                            </p:txEl>
                                          </p:spTgt>
                                        </p:tgtEl>
                                      </p:cBhvr>
                                      <p:to x="100000" y="100000"/>
                                    </p:animScale>
                                    <p:animScale>
                                      <p:cBhvr>
                                        <p:cTn id="20" dur="26">
                                          <p:stCondLst>
                                            <p:cond delay="1312"/>
                                          </p:stCondLst>
                                        </p:cTn>
                                        <p:tgtEl>
                                          <p:spTgt spid="3">
                                            <p:txEl>
                                              <p:pRg st="1" end="1"/>
                                            </p:txEl>
                                          </p:spTgt>
                                        </p:tgtEl>
                                      </p:cBhvr>
                                      <p:to x="100000" y="80000"/>
                                    </p:animScale>
                                    <p:animScale>
                                      <p:cBhvr>
                                        <p:cTn id="21" dur="166" decel="50000">
                                          <p:stCondLst>
                                            <p:cond delay="1338"/>
                                          </p:stCondLst>
                                        </p:cTn>
                                        <p:tgtEl>
                                          <p:spTgt spid="3">
                                            <p:txEl>
                                              <p:pRg st="1" end="1"/>
                                            </p:txEl>
                                          </p:spTgt>
                                        </p:tgtEl>
                                      </p:cBhvr>
                                      <p:to x="100000" y="100000"/>
                                    </p:animScale>
                                    <p:animScale>
                                      <p:cBhvr>
                                        <p:cTn id="22" dur="26">
                                          <p:stCondLst>
                                            <p:cond delay="1642"/>
                                          </p:stCondLst>
                                        </p:cTn>
                                        <p:tgtEl>
                                          <p:spTgt spid="3">
                                            <p:txEl>
                                              <p:pRg st="1" end="1"/>
                                            </p:txEl>
                                          </p:spTgt>
                                        </p:tgtEl>
                                      </p:cBhvr>
                                      <p:to x="100000" y="90000"/>
                                    </p:animScale>
                                    <p:animScale>
                                      <p:cBhvr>
                                        <p:cTn id="23" dur="166" decel="50000">
                                          <p:stCondLst>
                                            <p:cond delay="1668"/>
                                          </p:stCondLst>
                                        </p:cTn>
                                        <p:tgtEl>
                                          <p:spTgt spid="3">
                                            <p:txEl>
                                              <p:pRg st="1" end="1"/>
                                            </p:txEl>
                                          </p:spTgt>
                                        </p:tgtEl>
                                      </p:cBhvr>
                                      <p:to x="100000" y="100000"/>
                                    </p:animScale>
                                    <p:animScale>
                                      <p:cBhvr>
                                        <p:cTn id="24" dur="26">
                                          <p:stCondLst>
                                            <p:cond delay="1808"/>
                                          </p:stCondLst>
                                        </p:cTn>
                                        <p:tgtEl>
                                          <p:spTgt spid="3">
                                            <p:txEl>
                                              <p:pRg st="1" end="1"/>
                                            </p:txEl>
                                          </p:spTgt>
                                        </p:tgtEl>
                                      </p:cBhvr>
                                      <p:to x="100000" y="95000"/>
                                    </p:animScale>
                                    <p:animScale>
                                      <p:cBhvr>
                                        <p:cTn id="25" dur="166" decel="50000">
                                          <p:stCondLst>
                                            <p:cond delay="1834"/>
                                          </p:stCondLst>
                                        </p:cTn>
                                        <p:tgtEl>
                                          <p:spTgt spid="3">
                                            <p:txEl>
                                              <p:pRg st="1" end="1"/>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wipe(down)">
                                      <p:cBhvr>
                                        <p:cTn id="30" dur="580">
                                          <p:stCondLst>
                                            <p:cond delay="0"/>
                                          </p:stCondLst>
                                        </p:cTn>
                                        <p:tgtEl>
                                          <p:spTgt spid="3">
                                            <p:txEl>
                                              <p:pRg st="2" end="2"/>
                                            </p:txEl>
                                          </p:spTgt>
                                        </p:tgtEl>
                                      </p:cBhvr>
                                    </p:animEffect>
                                    <p:anim calcmode="lin" valueType="num">
                                      <p:cBhvr>
                                        <p:cTn id="31"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3">
                                            <p:txEl>
                                              <p:pRg st="2" end="2"/>
                                            </p:txEl>
                                          </p:spTgt>
                                        </p:tgtEl>
                                      </p:cBhvr>
                                      <p:to x="100000" y="60000"/>
                                    </p:animScale>
                                    <p:animScale>
                                      <p:cBhvr>
                                        <p:cTn id="37" dur="166" decel="50000">
                                          <p:stCondLst>
                                            <p:cond delay="676"/>
                                          </p:stCondLst>
                                        </p:cTn>
                                        <p:tgtEl>
                                          <p:spTgt spid="3">
                                            <p:txEl>
                                              <p:pRg st="2" end="2"/>
                                            </p:txEl>
                                          </p:spTgt>
                                        </p:tgtEl>
                                      </p:cBhvr>
                                      <p:to x="100000" y="100000"/>
                                    </p:animScale>
                                    <p:animScale>
                                      <p:cBhvr>
                                        <p:cTn id="38" dur="26">
                                          <p:stCondLst>
                                            <p:cond delay="1312"/>
                                          </p:stCondLst>
                                        </p:cTn>
                                        <p:tgtEl>
                                          <p:spTgt spid="3">
                                            <p:txEl>
                                              <p:pRg st="2" end="2"/>
                                            </p:txEl>
                                          </p:spTgt>
                                        </p:tgtEl>
                                      </p:cBhvr>
                                      <p:to x="100000" y="80000"/>
                                    </p:animScale>
                                    <p:animScale>
                                      <p:cBhvr>
                                        <p:cTn id="39" dur="166" decel="50000">
                                          <p:stCondLst>
                                            <p:cond delay="1338"/>
                                          </p:stCondLst>
                                        </p:cTn>
                                        <p:tgtEl>
                                          <p:spTgt spid="3">
                                            <p:txEl>
                                              <p:pRg st="2" end="2"/>
                                            </p:txEl>
                                          </p:spTgt>
                                        </p:tgtEl>
                                      </p:cBhvr>
                                      <p:to x="100000" y="100000"/>
                                    </p:animScale>
                                    <p:animScale>
                                      <p:cBhvr>
                                        <p:cTn id="40" dur="26">
                                          <p:stCondLst>
                                            <p:cond delay="1642"/>
                                          </p:stCondLst>
                                        </p:cTn>
                                        <p:tgtEl>
                                          <p:spTgt spid="3">
                                            <p:txEl>
                                              <p:pRg st="2" end="2"/>
                                            </p:txEl>
                                          </p:spTgt>
                                        </p:tgtEl>
                                      </p:cBhvr>
                                      <p:to x="100000" y="90000"/>
                                    </p:animScale>
                                    <p:animScale>
                                      <p:cBhvr>
                                        <p:cTn id="41" dur="166" decel="50000">
                                          <p:stCondLst>
                                            <p:cond delay="1668"/>
                                          </p:stCondLst>
                                        </p:cTn>
                                        <p:tgtEl>
                                          <p:spTgt spid="3">
                                            <p:txEl>
                                              <p:pRg st="2" end="2"/>
                                            </p:txEl>
                                          </p:spTgt>
                                        </p:tgtEl>
                                      </p:cBhvr>
                                      <p:to x="100000" y="100000"/>
                                    </p:animScale>
                                    <p:animScale>
                                      <p:cBhvr>
                                        <p:cTn id="42" dur="26">
                                          <p:stCondLst>
                                            <p:cond delay="1808"/>
                                          </p:stCondLst>
                                        </p:cTn>
                                        <p:tgtEl>
                                          <p:spTgt spid="3">
                                            <p:txEl>
                                              <p:pRg st="2" end="2"/>
                                            </p:txEl>
                                          </p:spTgt>
                                        </p:tgtEl>
                                      </p:cBhvr>
                                      <p:to x="100000" y="95000"/>
                                    </p:animScale>
                                    <p:animScale>
                                      <p:cBhvr>
                                        <p:cTn id="43"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0"/>
            <a:ext cx="8229600" cy="1080120"/>
          </a:xfrm>
        </p:spPr>
        <p:style>
          <a:lnRef idx="1">
            <a:schemeClr val="dk1"/>
          </a:lnRef>
          <a:fillRef idx="2">
            <a:schemeClr val="dk1"/>
          </a:fillRef>
          <a:effectRef idx="1">
            <a:schemeClr val="dk1"/>
          </a:effectRef>
          <a:fontRef idx="minor">
            <a:schemeClr val="dk1"/>
          </a:fontRef>
        </p:style>
        <p:txBody>
          <a:bodyPr/>
          <a:lstStyle/>
          <a:p>
            <a:r>
              <a:rPr lang="ar-SA" sz="4000" dirty="0">
                <a:solidFill>
                  <a:schemeClr val="tx1"/>
                </a:solidFill>
                <a:cs typeface="Ali-A-Jiddah" pitchFamily="2" charset="-78"/>
              </a:rPr>
              <a:t>تعريف الاقتصاد كمصطلح عام</a:t>
            </a:r>
          </a:p>
        </p:txBody>
      </p:sp>
      <p:sp>
        <p:nvSpPr>
          <p:cNvPr id="3" name="عنصر نائب للمحتوى 2"/>
          <p:cNvSpPr>
            <a:spLocks noGrp="1"/>
          </p:cNvSpPr>
          <p:nvPr>
            <p:ph idx="1"/>
          </p:nvPr>
        </p:nvSpPr>
        <p:spPr>
          <a:xfrm>
            <a:off x="107504" y="1196752"/>
            <a:ext cx="8856984" cy="5544616"/>
          </a:xfrm>
        </p:spPr>
        <p:txBody>
          <a:bodyPr>
            <a:normAutofit lnSpcReduction="10000"/>
          </a:bodyPr>
          <a:lstStyle/>
          <a:p>
            <a:r>
              <a:rPr lang="ar-SA" b="1" dirty="0" smtClean="0"/>
              <a:t>أولاً: الاقتصاد </a:t>
            </a:r>
            <a:r>
              <a:rPr lang="ar-SA" b="1" dirty="0"/>
              <a:t>في اللغة : مأخوذ من القصد وهو استقامة الطريق والعدل</a:t>
            </a:r>
            <a:r>
              <a:rPr lang="ar-SA" b="1" dirty="0" smtClean="0"/>
              <a:t>، ومنه قوله تعالى: ( واقصد في مشيك )، والقصد </a:t>
            </a:r>
            <a:r>
              <a:rPr lang="ar-SA" b="1" dirty="0"/>
              <a:t>في الشيء خلاف الإفراط ؛ وهو ما بين الإسراف </a:t>
            </a:r>
            <a:r>
              <a:rPr lang="ar-SA" b="1" dirty="0" smtClean="0"/>
              <a:t>والتقتير. ومنه حديث : ( لا عال من اقتصد ) كما هو عند الطبراني وهو ضعيف.</a:t>
            </a:r>
          </a:p>
          <a:p>
            <a:r>
              <a:rPr lang="ar-SA" b="1" dirty="0"/>
              <a:t>القَصْدُ في الشيْءِ : ضِدُّ الإِفْراطِ وهو ما بين الإِسرافِ والتَّقْتِير والقَصْدُ في المَعِيشَة : أَن لا يُسْرِف ولا يُقَتِّرَ وقَصَدَ في الأَمْرِ لم : يَتجاوَزْ فيه الحَدَّ وَرَضِيَ </a:t>
            </a:r>
            <a:r>
              <a:rPr lang="ar-SA" b="1" dirty="0" smtClean="0"/>
              <a:t>بالتَّوَسُّطِ.</a:t>
            </a:r>
          </a:p>
          <a:p>
            <a:r>
              <a:rPr lang="ar-SA" b="1" dirty="0" smtClean="0"/>
              <a:t>قال الشيخ العز بن عبد السلام: </a:t>
            </a:r>
            <a:r>
              <a:rPr lang="ar-SA" b="1" dirty="0"/>
              <a:t>الِاقْتِصَادُ رُتْبَةٌ بَيْنَ رُتْبَتَيْنِ ، وَمَنْزِلَةٌ بَيْنَ مَنْزِلَتَيْنِ ، وَالْمَنَازِلُ ثَلَاثَةٌ : التَّقْصِيرُ فِي جَلْبِ الْمَصَالِحِ ، وَالْإِسْرَافِ فِي جَلْبِهَا ، وَالِاقْتِصَادُ بَيْنَهُمَا .</a:t>
            </a:r>
            <a:endParaRPr lang="ar-SA" dirty="0" smtClean="0"/>
          </a:p>
          <a:p>
            <a:endParaRPr lang="ar-SA" dirty="0"/>
          </a:p>
        </p:txBody>
      </p:sp>
    </p:spTree>
    <p:extLst>
      <p:ext uri="{BB962C8B-B14F-4D97-AF65-F5344CB8AC3E}">
        <p14:creationId xmlns:p14="http://schemas.microsoft.com/office/powerpoint/2010/main" val="3774571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p:cTn id="29"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0"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1"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2"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5929354"/>
          </a:xfrm>
        </p:spPr>
        <p:txBody>
          <a:bodyPr>
            <a:noAutofit/>
          </a:bodyPr>
          <a:lstStyle/>
          <a:p>
            <a:pPr algn="just"/>
            <a:r>
              <a:rPr lang="ar-SA" sz="3600" dirty="0" smtClean="0"/>
              <a:t>الاشتراكية والشيوعية مذهبان يوجد بينهم الكثير من التشابه وكذلك الكثير من الاختلاف. فالاثنين مثلا يتفقان في الهدف وهو تجنب الآثار السلبية للرأسمالية الكلاسيكية. ولذلك يصعب جدا التفريق بينهم خاصة أن كثير من الدول قد جربت أشكال مختلفة من النظامين كما أن الكثير من المفكرين تناولوا الأيدلوجيتان بالتعريف والتفسير إلا إنها جميعا كانت تتم بناء على خلفيات المفكرين مما يجعلها لا تخلوا من التحيز. ورغم كل هذا فإننا نستطيع أن نجد بعض الفروقات الأساسية بين الاشتراكيةوالشيوعية.</a:t>
            </a:r>
            <a:br>
              <a:rPr lang="ar-SA" sz="3600" dirty="0" smtClean="0"/>
            </a:br>
            <a:endParaRPr lang="ar-SA" sz="3600" dirty="0"/>
          </a:p>
        </p:txBody>
      </p:sp>
    </p:spTree>
  </p:cSld>
  <p:clrMapOvr>
    <a:masterClrMapping/>
  </p:clrMapOvr>
  <p:transition spd="slow">
    <p:dissolve/>
    <p:sndAc>
      <p:stSnd>
        <p:snd r:embed="rId2" name="chimes.wav"/>
      </p:stSnd>
    </p:sndAc>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329642" cy="5929354"/>
          </a:xfrm>
        </p:spPr>
        <p:txBody>
          <a:bodyPr>
            <a:normAutofit fontScale="90000"/>
          </a:bodyPr>
          <a:lstStyle/>
          <a:p>
            <a:pPr algn="just"/>
            <a:r>
              <a:rPr lang="ar-SA" dirty="0" smtClean="0"/>
              <a:t>فنجد بعض المفكرين يشير إلى الاشتراكية باعتبارها نظام اقتصادى فقط بينما يعتبر الشيوعية نظام إقتصادى وسياسي معا. فالاشتراكية كنظام اقتصادي تعمل على رسم سياسة اقتصاديه موجهه توجيها اجتماعيا وجماعيا لتقليل الفروق بين الطبقات. بينما الشيوعية تعمل على توجيه الاقتصاد والمجتمع بطريقة جماعية وان تكون الملكية مركزة فى يد الدولة وان يكون توزيع الثروة بيد الدولة بهدف الوصول الى مجتمع خالى من الطبقات ومن السلطة.</a:t>
            </a:r>
            <a:br>
              <a:rPr lang="ar-SA" dirty="0" smtClean="0"/>
            </a:br>
            <a:endParaRPr lang="ar-SA" dirty="0"/>
          </a:p>
        </p:txBody>
      </p:sp>
    </p:spTree>
  </p:cSld>
  <p:clrMapOvr>
    <a:masterClrMapping/>
  </p:clrMapOvr>
  <p:transition spd="slow">
    <p:plus/>
    <p:sndAc>
      <p:stSnd>
        <p:snd r:embed="rId2" name="voltage.wav"/>
      </p:stSnd>
    </p:sndAc>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83254"/>
          </a:xfrm>
        </p:spPr>
        <p:txBody>
          <a:bodyPr>
            <a:normAutofit fontScale="90000"/>
          </a:bodyPr>
          <a:lstStyle/>
          <a:p>
            <a:pPr algn="just"/>
            <a:r>
              <a:rPr lang="ar-SA" dirty="0" smtClean="0"/>
              <a:t>وإذا كانت الاشتراكية والشيوعية تتفقان على ان يكون توزيع السلع و الخدمات على أفراد الشعب فى يد سلطة مركزية واحدة فإنهما يختلفان فى طريقة توزيعها. فالاشتراكية ترى ان يتم التوزيع على أساس حجم مساهمة الفرد فى الإنتاج بينما ترى الشيوعية أن يكون التوزيع على قدر حاجة الإنسان لهذة السلعة أو الخدمة بغض النظر عن مساهمة الفرد في الإنتاج فهو قد يأخذ أقل أو أكثر مما عمل.</a:t>
            </a:r>
            <a:endParaRPr lang="ar-SA" dirty="0"/>
          </a:p>
        </p:txBody>
      </p:sp>
    </p:spTree>
  </p:cSld>
  <p:clrMapOvr>
    <a:masterClrMapping/>
  </p:clrMapOvr>
  <p:transition spd="slow">
    <p:wedg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715404" cy="6643710"/>
          </a:xfrm>
        </p:spPr>
        <p:txBody>
          <a:bodyPr>
            <a:noAutofit/>
          </a:bodyPr>
          <a:lstStyle/>
          <a:p>
            <a:pPr algn="r"/>
            <a:r>
              <a:rPr lang="ar-SA" sz="3600" dirty="0" smtClean="0">
                <a:cs typeface="Ali-A-Samik"/>
              </a:rPr>
              <a:t>ترى الشيوعية أنة لابد من التخلص من سيطرة رأسمال على أدوات الإنتاج بطريقة فورية وجذرية للوصول إلى دولة خالية من الطبقات، بينما ترى الاشتراكية انه يمكن للرأسمالية أن تكون جزء من الدولة الاشتراكية وأن الاشتراكية يمكن أن تحكم مجتمع رأسمالى. المهم هنا أن يكون رأسمال تحت سيطرة نظام تخطيط مركزى لتوجيه الاقتصاد حيث يستطيع جميع الأفراد الاستفادة من رأس المال ويحول دون تركيزه فى يد قلة من الأفراد.</a:t>
            </a:r>
            <a:br>
              <a:rPr lang="ar-SA" sz="3600" dirty="0" smtClean="0">
                <a:cs typeface="Ali-A-Samik"/>
              </a:rPr>
            </a:br>
            <a:r>
              <a:rPr lang="ar-SA" sz="3600" dirty="0" smtClean="0">
                <a:cs typeface="Ali-A-Samik"/>
              </a:rPr>
              <a:t>اختلاف أخر يوجد بين الاشتراكية والشيوعية هو فى من يقوم بالسيطرة على البنية الاقتصادية للدولة فبينما تسعى الاشتراكية الى توسيع عدد من يملكون القدرة على التأثير فى كيفية عمل النظام الاقتصادى للدولة، فإن الشيوعية تسعى إلى تقليل هذا العدد.</a:t>
            </a:r>
            <a:br>
              <a:rPr lang="ar-SA" sz="3600" dirty="0" smtClean="0">
                <a:cs typeface="Ali-A-Samik"/>
              </a:rPr>
            </a:br>
            <a:endParaRPr lang="ar-SA" sz="3600" dirty="0">
              <a:cs typeface="Ali-A-Samik"/>
            </a:endParaRPr>
          </a:p>
        </p:txBody>
      </p:sp>
    </p:spTree>
  </p:cSld>
  <p:clrMapOvr>
    <a:masterClrMapping/>
  </p:clrMapOvr>
  <p:transition spd="slow">
    <p:wheel spokes="1"/>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332656"/>
            <a:ext cx="8640960" cy="6264696"/>
          </a:xfrm>
        </p:spPr>
        <p:txBody>
          <a:bodyPr>
            <a:normAutofit/>
          </a:bodyPr>
          <a:lstStyle/>
          <a:p>
            <a:r>
              <a:rPr lang="ar-SA" dirty="0" smtClean="0">
                <a:cs typeface="Ali-A-Sahifa Bold" pitchFamily="2" charset="-78"/>
              </a:rPr>
              <a:t>بعد تسليط الضوء على اهم نقاط الاختلاف والتشابه بين النظام الرأسمالي والنظام الشيوعي نعود ثانيةالى الحديث عن الاشتراكية إذاً نقول : </a:t>
            </a:r>
            <a:r>
              <a:rPr lang="ar-SA" dirty="0">
                <a:cs typeface="Ali-A-Sahifa Bold" pitchFamily="2" charset="-78"/>
              </a:rPr>
              <a:t>فالاشتراكية نظام اقتصادي ذو فلسفة اجتماعية وسياسية تقوم على التوسع في ملكية الدولة العامة وإضعاف الملكية الخاصة . والغرض من ذلك تجنب ويلات ومساوئ النظام الرأسمالي وطغيان أصحاب الأموال وإزالة الفوارق بين طبقات المجتمع وضمان العدالة الاجتماعية -زعموا - في توزيع ثروات الأمة.</a:t>
            </a:r>
          </a:p>
          <a:p>
            <a:r>
              <a:rPr lang="ar-SA" dirty="0">
                <a:cs typeface="Ali-A-Sahifa Bold" pitchFamily="2" charset="-78"/>
              </a:rPr>
              <a:t>استخدمت كلمة الاشتراكية لأول مرة في القرن التاسع عشر الميلادي، وقصد بها آنذاك الدعوة إلى محاربة الأنانية التي كان بعض الناس يعتقد أنها أصل الشرور في نظام رأسمالي أو عمل حر.</a:t>
            </a:r>
            <a:endParaRPr lang="en-US" dirty="0">
              <a:cs typeface="Ali-A-Sahifa Bold" pitchFamily="2" charset="-78"/>
            </a:endParaRPr>
          </a:p>
          <a:p>
            <a:endParaRPr lang="ar-SA" dirty="0"/>
          </a:p>
        </p:txBody>
      </p:sp>
    </p:spTree>
    <p:extLst>
      <p:ext uri="{BB962C8B-B14F-4D97-AF65-F5344CB8AC3E}">
        <p14:creationId xmlns:p14="http://schemas.microsoft.com/office/powerpoint/2010/main" val="268675512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116632"/>
            <a:ext cx="8229600" cy="1124744"/>
          </a:xfrm>
        </p:spPr>
        <p:style>
          <a:lnRef idx="0">
            <a:schemeClr val="accent3"/>
          </a:lnRef>
          <a:fillRef idx="3">
            <a:schemeClr val="accent3"/>
          </a:fillRef>
          <a:effectRef idx="3">
            <a:schemeClr val="accent3"/>
          </a:effectRef>
          <a:fontRef idx="minor">
            <a:schemeClr val="lt1"/>
          </a:fontRef>
        </p:style>
        <p:txBody>
          <a:bodyPr>
            <a:normAutofit/>
          </a:bodyPr>
          <a:lstStyle/>
          <a:p>
            <a:r>
              <a:rPr lang="ar-SA" sz="3600" dirty="0" smtClean="0">
                <a:solidFill>
                  <a:schemeClr val="tx1"/>
                </a:solidFill>
                <a:cs typeface="Ali-A-Sulaimania" pitchFamily="2" charset="-78"/>
              </a:rPr>
              <a:t>أسس النظام الاشتراكي</a:t>
            </a:r>
            <a:endParaRPr lang="ar-SA" sz="3600" dirty="0">
              <a:solidFill>
                <a:schemeClr val="tx1"/>
              </a:solidFill>
              <a:cs typeface="Ali-A-Sulaimania" pitchFamily="2" charset="-78"/>
            </a:endParaRPr>
          </a:p>
        </p:txBody>
      </p:sp>
      <p:sp>
        <p:nvSpPr>
          <p:cNvPr id="3" name="عنصر نائب للمحتوى 2"/>
          <p:cNvSpPr>
            <a:spLocks noGrp="1"/>
          </p:cNvSpPr>
          <p:nvPr>
            <p:ph idx="1"/>
          </p:nvPr>
        </p:nvSpPr>
        <p:spPr>
          <a:xfrm>
            <a:off x="107504" y="1412776"/>
            <a:ext cx="8928992" cy="5328592"/>
          </a:xfrm>
        </p:spPr>
        <p:txBody>
          <a:bodyPr>
            <a:normAutofit/>
          </a:bodyPr>
          <a:lstStyle/>
          <a:p>
            <a:pPr marL="0" indent="0">
              <a:buNone/>
            </a:pPr>
            <a:endParaRPr lang="ar-SA" sz="2800" dirty="0" smtClean="0">
              <a:cs typeface="Ali-A-Samik" pitchFamily="2" charset="-78"/>
            </a:endParaRPr>
          </a:p>
          <a:p>
            <a:pPr marL="0" indent="0">
              <a:buNone/>
            </a:pPr>
            <a:r>
              <a:rPr lang="ar-SA" sz="2800" dirty="0" smtClean="0">
                <a:cs typeface="Ali-A-Samik" pitchFamily="2" charset="-78"/>
              </a:rPr>
              <a:t>(</a:t>
            </a:r>
            <a:r>
              <a:rPr lang="ar-SA" sz="2800" dirty="0">
                <a:cs typeface="Ali-A-Samik" pitchFamily="2" charset="-78"/>
              </a:rPr>
              <a:t>1) </a:t>
            </a:r>
            <a:r>
              <a:rPr lang="ar-SA" sz="2800" dirty="0">
                <a:cs typeface="Ali-A-Jiddah" pitchFamily="2" charset="-78"/>
              </a:rPr>
              <a:t>إلغاء الملكية الخاصة </a:t>
            </a:r>
            <a:r>
              <a:rPr lang="ar-SA" sz="2800" dirty="0">
                <a:cs typeface="Ali-A-Samik" pitchFamily="2" charset="-78"/>
              </a:rPr>
              <a:t>: إما </a:t>
            </a:r>
            <a:r>
              <a:rPr lang="ar-SA" sz="2800" dirty="0" smtClean="0">
                <a:cs typeface="Ali-A-Samik" pitchFamily="2" charset="-78"/>
              </a:rPr>
              <a:t>إلغاء </a:t>
            </a:r>
            <a:r>
              <a:rPr lang="ar-SA" sz="2800" dirty="0">
                <a:cs typeface="Ali-A-Samik" pitchFamily="2" charset="-78"/>
              </a:rPr>
              <a:t>كليا أو </a:t>
            </a:r>
            <a:r>
              <a:rPr lang="ar-SA" sz="2800" dirty="0" smtClean="0">
                <a:cs typeface="Ali-A-Samik" pitchFamily="2" charset="-78"/>
              </a:rPr>
              <a:t>جزئيا، </a:t>
            </a:r>
            <a:r>
              <a:rPr lang="ar-SA" sz="2800" dirty="0">
                <a:cs typeface="Ali-A-Samik" pitchFamily="2" charset="-78"/>
              </a:rPr>
              <a:t>حيث تأمم الدولة كل أدوات </a:t>
            </a:r>
            <a:r>
              <a:rPr lang="ar-SA" sz="2800" dirty="0" smtClean="0">
                <a:cs typeface="Ali-A-Samik" pitchFamily="2" charset="-78"/>
              </a:rPr>
              <a:t>الإنتاج، </a:t>
            </a:r>
            <a:r>
              <a:rPr lang="ar-SA" sz="2800" dirty="0">
                <a:cs typeface="Ali-A-Samik" pitchFamily="2" charset="-78"/>
              </a:rPr>
              <a:t>لتصير ملكيتها عامة مع وضع القيود على الملكية الخاصة </a:t>
            </a:r>
            <a:r>
              <a:rPr lang="ar-SA" sz="2800" dirty="0" smtClean="0">
                <a:cs typeface="Ali-A-Samik" pitchFamily="2" charset="-78"/>
              </a:rPr>
              <a:t>لتحجيمها.</a:t>
            </a:r>
            <a:endParaRPr lang="en-US" sz="2800" dirty="0">
              <a:cs typeface="Ali-A-Samik" pitchFamily="2" charset="-78"/>
            </a:endParaRPr>
          </a:p>
          <a:p>
            <a:pPr marL="0" indent="0">
              <a:buNone/>
            </a:pPr>
            <a:r>
              <a:rPr lang="ar-SA" sz="2800" dirty="0">
                <a:cs typeface="Ali-A-Samik" pitchFamily="2" charset="-78"/>
              </a:rPr>
              <a:t>(2) المساوة بين الأفراد </a:t>
            </a:r>
            <a:r>
              <a:rPr lang="ar-SA" sz="2800" dirty="0" smtClean="0">
                <a:cs typeface="Ali-A-Samik" pitchFamily="2" charset="-78"/>
              </a:rPr>
              <a:t>-بصرف </a:t>
            </a:r>
            <a:r>
              <a:rPr lang="ar-SA" sz="2800" dirty="0">
                <a:cs typeface="Ali-A-Samik" pitchFamily="2" charset="-78"/>
              </a:rPr>
              <a:t>النظر عن </a:t>
            </a:r>
            <a:r>
              <a:rPr lang="ar-SA" sz="2800" dirty="0" smtClean="0">
                <a:cs typeface="Ali-A-Samik" pitchFamily="2" charset="-78"/>
              </a:rPr>
              <a:t>قدرتهم ومواهبهم - في </a:t>
            </a:r>
            <a:r>
              <a:rPr lang="ar-SA" sz="2800" dirty="0">
                <a:cs typeface="Ali-A-Samik" pitchFamily="2" charset="-78"/>
              </a:rPr>
              <a:t>فرص العمل والتعليم والسكن والرعاية </a:t>
            </a:r>
            <a:r>
              <a:rPr lang="ar-SA" sz="2800" dirty="0" smtClean="0">
                <a:cs typeface="Ali-A-Samik" pitchFamily="2" charset="-78"/>
              </a:rPr>
              <a:t>الاجتماعية، </a:t>
            </a:r>
            <a:r>
              <a:rPr lang="ar-SA" sz="2800" dirty="0">
                <a:cs typeface="Ali-A-Samik" pitchFamily="2" charset="-78"/>
              </a:rPr>
              <a:t>وتتحمل الدولة كل الأعباء المترتبة على ذلك .</a:t>
            </a:r>
            <a:endParaRPr lang="en-US" sz="2800" dirty="0">
              <a:cs typeface="Ali-A-Samik" pitchFamily="2" charset="-78"/>
            </a:endParaRPr>
          </a:p>
          <a:p>
            <a:pPr marL="0" indent="0">
              <a:buNone/>
            </a:pPr>
            <a:r>
              <a:rPr lang="ar-SA" sz="2800" dirty="0">
                <a:cs typeface="Ali-A-Samik" pitchFamily="2" charset="-78"/>
              </a:rPr>
              <a:t>(3) تتدخل الدولة </a:t>
            </a:r>
            <a:r>
              <a:rPr lang="ar-SA" sz="2800" dirty="0" smtClean="0">
                <a:cs typeface="Ali-A-Samik" pitchFamily="2" charset="-78"/>
              </a:rPr>
              <a:t>في </a:t>
            </a:r>
            <a:r>
              <a:rPr lang="ar-SA" sz="2800" dirty="0">
                <a:cs typeface="Ali-A-Samik" pitchFamily="2" charset="-78"/>
              </a:rPr>
              <a:t>تنظيم الحياة </a:t>
            </a:r>
            <a:r>
              <a:rPr lang="ar-SA" sz="2800" dirty="0" smtClean="0">
                <a:cs typeface="Ali-A-Samik" pitchFamily="2" charset="-78"/>
              </a:rPr>
              <a:t>الاقتصادية </a:t>
            </a:r>
            <a:r>
              <a:rPr lang="ar-SA" sz="2800" dirty="0">
                <a:cs typeface="Ali-A-Samik" pitchFamily="2" charset="-78"/>
              </a:rPr>
              <a:t>وتوجيه الاقتصاد </a:t>
            </a:r>
            <a:r>
              <a:rPr lang="ar-SA" sz="2800" dirty="0" smtClean="0">
                <a:cs typeface="Ali-A-Samik" pitchFamily="2" charset="-78"/>
              </a:rPr>
              <a:t>الوطني </a:t>
            </a:r>
            <a:r>
              <a:rPr lang="ar-SA" sz="2800" dirty="0">
                <a:cs typeface="Ali-A-Samik" pitchFamily="2" charset="-78"/>
              </a:rPr>
              <a:t>بالتحكم </a:t>
            </a:r>
            <a:r>
              <a:rPr lang="ar-SA" sz="2800" dirty="0" smtClean="0">
                <a:cs typeface="Ali-A-Samik" pitchFamily="2" charset="-78"/>
              </a:rPr>
              <a:t>في </a:t>
            </a:r>
            <a:r>
              <a:rPr lang="ar-SA" sz="2800" dirty="0">
                <a:cs typeface="Ali-A-Samik" pitchFamily="2" charset="-78"/>
              </a:rPr>
              <a:t>مصادر </a:t>
            </a:r>
            <a:r>
              <a:rPr lang="ar-SA" sz="2800" dirty="0" smtClean="0">
                <a:cs typeface="Ali-A-Samik" pitchFamily="2" charset="-78"/>
              </a:rPr>
              <a:t>السلع، </a:t>
            </a:r>
            <a:r>
              <a:rPr lang="ar-SA" sz="2800" dirty="0">
                <a:cs typeface="Ali-A-Samik" pitchFamily="2" charset="-78"/>
              </a:rPr>
              <a:t>وأسعار بيعها وفق أهداف الدولة ومتطلباتها </a:t>
            </a:r>
            <a:r>
              <a:rPr lang="ar-SA" sz="2800" dirty="0" smtClean="0">
                <a:cs typeface="Ali-A-Samik" pitchFamily="2" charset="-78"/>
              </a:rPr>
              <a:t>(الاقتصاد الموجه) </a:t>
            </a:r>
            <a:endParaRPr lang="en-US" sz="2800" dirty="0">
              <a:cs typeface="Ali-A-Samik" pitchFamily="2" charset="-78"/>
            </a:endParaRPr>
          </a:p>
        </p:txBody>
      </p:sp>
    </p:spTree>
    <p:extLst>
      <p:ext uri="{BB962C8B-B14F-4D97-AF65-F5344CB8AC3E}">
        <p14:creationId xmlns:p14="http://schemas.microsoft.com/office/powerpoint/2010/main" val="2169495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p:cTn id="20"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1"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2"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0"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1"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64704"/>
            <a:ext cx="8363272" cy="5361459"/>
          </a:xfrm>
        </p:spPr>
        <p:txBody>
          <a:bodyPr/>
          <a:lstStyle/>
          <a:p>
            <a:pPr marL="0" indent="0">
              <a:buNone/>
            </a:pPr>
            <a:r>
              <a:rPr lang="ar-SA" dirty="0">
                <a:cs typeface="Ali-A-Samik" pitchFamily="2" charset="-78"/>
              </a:rPr>
              <a:t>(4) </a:t>
            </a:r>
            <a:r>
              <a:rPr lang="ar-SA" sz="2800" dirty="0">
                <a:cs typeface="Ali-A-Jiddah" pitchFamily="2" charset="-78"/>
              </a:rPr>
              <a:t>سيطرة طبقة العمال ( </a:t>
            </a:r>
            <a:r>
              <a:rPr lang="ar-SA" sz="2800" dirty="0" err="1">
                <a:cs typeface="Ali-A-Jiddah" pitchFamily="2" charset="-78"/>
              </a:rPr>
              <a:t>البروليتاريا</a:t>
            </a:r>
            <a:r>
              <a:rPr lang="ar-SA" sz="2800" dirty="0">
                <a:cs typeface="Ali-A-Jiddah" pitchFamily="2" charset="-78"/>
              </a:rPr>
              <a:t> ) </a:t>
            </a:r>
            <a:r>
              <a:rPr lang="ar-SA" dirty="0">
                <a:cs typeface="Ali-A-Samik" pitchFamily="2" charset="-78"/>
              </a:rPr>
              <a:t>والفلاحين على مقاليد الأمور، والحكم حيث أنها الطبقة التي على عاتقها الإنتاج .</a:t>
            </a:r>
            <a:endParaRPr lang="en-US" dirty="0">
              <a:cs typeface="Ali-A-Samik" pitchFamily="2" charset="-78"/>
            </a:endParaRPr>
          </a:p>
          <a:p>
            <a:pPr marL="0" indent="0">
              <a:buNone/>
            </a:pPr>
            <a:r>
              <a:rPr lang="ar-SA" dirty="0">
                <a:cs typeface="Ali-A-Samik" pitchFamily="2" charset="-78"/>
              </a:rPr>
              <a:t>(5) </a:t>
            </a:r>
            <a:r>
              <a:rPr lang="ar-SA" sz="2800" dirty="0">
                <a:cs typeface="Ali-A-Jiddah" pitchFamily="2" charset="-78"/>
              </a:rPr>
              <a:t>تقييد حرية الأفراد في التملك والكسب والتصرف </a:t>
            </a:r>
            <a:r>
              <a:rPr lang="ar-SA" dirty="0">
                <a:cs typeface="Ali-A-Samik" pitchFamily="2" charset="-78"/>
              </a:rPr>
              <a:t>ومنع الخروج عن أيدولوجية الدولة الرامية إلى فرض نظام اقتصادي متسلط،  يسيطر على مقاليد الأمور في البلاد.</a:t>
            </a:r>
            <a:endParaRPr lang="en-US" dirty="0">
              <a:cs typeface="Ali-A-Samik" pitchFamily="2" charset="-78"/>
            </a:endParaRPr>
          </a:p>
          <a:p>
            <a:pPr marL="0" indent="0">
              <a:buNone/>
            </a:pPr>
            <a:r>
              <a:rPr lang="ar-SA" dirty="0">
                <a:cs typeface="Ali-A-Samik" pitchFamily="2" charset="-78"/>
              </a:rPr>
              <a:t>(6) </a:t>
            </a:r>
            <a:r>
              <a:rPr lang="ar-SA" sz="2800" dirty="0">
                <a:cs typeface="Ali-A-Jiddah" pitchFamily="2" charset="-78"/>
              </a:rPr>
              <a:t>التوسع في الخدمات الاجتماعية والصحية </a:t>
            </a:r>
            <a:r>
              <a:rPr lang="ar-SA" dirty="0">
                <a:cs typeface="Ali-A-Samik" pitchFamily="2" charset="-78"/>
              </a:rPr>
              <a:t>والدعوة إلى تقديس العمل واحترامه، أيا كان واحترامه .</a:t>
            </a:r>
            <a:endParaRPr lang="en-US" dirty="0">
              <a:cs typeface="Ali-A-Samik" pitchFamily="2" charset="-78"/>
            </a:endParaRPr>
          </a:p>
          <a:p>
            <a:endParaRPr lang="ar-SA" dirty="0"/>
          </a:p>
        </p:txBody>
      </p:sp>
    </p:spTree>
    <p:extLst>
      <p:ext uri="{BB962C8B-B14F-4D97-AF65-F5344CB8AC3E}">
        <p14:creationId xmlns:p14="http://schemas.microsoft.com/office/powerpoint/2010/main" val="489183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7504" y="0"/>
            <a:ext cx="8928992" cy="1124744"/>
          </a:xfrm>
        </p:spPr>
        <p:style>
          <a:lnRef idx="0">
            <a:schemeClr val="accent3"/>
          </a:lnRef>
          <a:fillRef idx="3">
            <a:schemeClr val="accent3"/>
          </a:fillRef>
          <a:effectRef idx="3">
            <a:schemeClr val="accent3"/>
          </a:effectRef>
          <a:fontRef idx="minor">
            <a:schemeClr val="lt1"/>
          </a:fontRef>
        </p:style>
        <p:txBody>
          <a:bodyPr>
            <a:normAutofit/>
          </a:bodyPr>
          <a:lstStyle/>
          <a:p>
            <a:r>
              <a:rPr lang="ar-SA" sz="3600" dirty="0" smtClean="0">
                <a:solidFill>
                  <a:schemeClr val="tx1"/>
                </a:solidFill>
                <a:cs typeface="Ali-A-Sulaimania" pitchFamily="2" charset="-78"/>
              </a:rPr>
              <a:t>خصائص النظام الاقتصادي الاشتراكي</a:t>
            </a:r>
            <a:endParaRPr lang="ar-SA" sz="3600" dirty="0">
              <a:solidFill>
                <a:schemeClr val="tx1"/>
              </a:solidFill>
              <a:cs typeface="Ali-A-Sulaimania" pitchFamily="2" charset="-78"/>
            </a:endParaRPr>
          </a:p>
        </p:txBody>
      </p:sp>
      <p:sp>
        <p:nvSpPr>
          <p:cNvPr id="3" name="عنصر نائب للمحتوى 2"/>
          <p:cNvSpPr>
            <a:spLocks noGrp="1"/>
          </p:cNvSpPr>
          <p:nvPr>
            <p:ph idx="1"/>
          </p:nvPr>
        </p:nvSpPr>
        <p:spPr>
          <a:xfrm>
            <a:off x="107504" y="1196752"/>
            <a:ext cx="8928992" cy="5472608"/>
          </a:xfrm>
        </p:spPr>
        <p:txBody>
          <a:bodyPr>
            <a:normAutofit/>
          </a:bodyPr>
          <a:lstStyle/>
          <a:p>
            <a:r>
              <a:rPr lang="ar-SA" dirty="0" smtClean="0"/>
              <a:t>للنظام الاشتراكي خصائصه، تتلخص في :</a:t>
            </a:r>
          </a:p>
          <a:p>
            <a:pPr marL="514350" indent="-514350">
              <a:buFont typeface="+mj-lt"/>
              <a:buAutoNum type="arabicPeriod"/>
            </a:pPr>
            <a:r>
              <a:rPr lang="ar-SA" sz="2800" dirty="0">
                <a:cs typeface="Ali-A-Jiddah" pitchFamily="2" charset="-78"/>
              </a:rPr>
              <a:t>الملكية الجماعية لأدوات </a:t>
            </a:r>
            <a:r>
              <a:rPr lang="ar-SA" sz="2800" dirty="0" smtClean="0">
                <a:cs typeface="Ali-A-Jiddah" pitchFamily="2" charset="-78"/>
              </a:rPr>
              <a:t>الإنتاج</a:t>
            </a:r>
            <a:r>
              <a:rPr lang="ar-SA" dirty="0" smtClean="0"/>
              <a:t>، الملكية </a:t>
            </a:r>
            <a:r>
              <a:rPr lang="ar-SA" dirty="0"/>
              <a:t>الفردية في النظام الاشتراكي تكاد تنحصر في أشياء بسيطة؛ مثل المساكن والأدوات المنزلية وغيرها من السلع </a:t>
            </a:r>
            <a:r>
              <a:rPr lang="ar-SA" dirty="0" smtClean="0"/>
              <a:t>الاستهلاكية.</a:t>
            </a:r>
          </a:p>
          <a:p>
            <a:pPr marL="0" indent="0">
              <a:buNone/>
            </a:pPr>
            <a:r>
              <a:rPr lang="ar-SA" dirty="0" smtClean="0"/>
              <a:t> </a:t>
            </a:r>
            <a:r>
              <a:rPr lang="ar-SA" dirty="0"/>
              <a:t>وتأخذ الملكية الجماعية لوسائل الإنتاج إحدى صورتين؛ إما ملكية الدولة وهي الأكثر شيوعًا في التطبيقات الاشتراكية، أو الجمعيات التعاونية حيث تنشأ جمعيات تعاونية لملك الأراضي الزراعية، أو الصناعات الصغيرة؛ فمثلًا تكون هناك جمعيات تضم كل واحدة منها مجموعة من الفلاحين لتملُّك مساحة من </a:t>
            </a:r>
            <a:r>
              <a:rPr lang="ar-SA" dirty="0" smtClean="0"/>
              <a:t>الأراضي الزراعية.</a:t>
            </a:r>
          </a:p>
        </p:txBody>
      </p:sp>
    </p:spTree>
    <p:extLst>
      <p:ext uri="{BB962C8B-B14F-4D97-AF65-F5344CB8AC3E}">
        <p14:creationId xmlns:p14="http://schemas.microsoft.com/office/powerpoint/2010/main" val="3452455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856984" cy="6009531"/>
          </a:xfrm>
        </p:spPr>
        <p:txBody>
          <a:bodyPr/>
          <a:lstStyle/>
          <a:p>
            <a:r>
              <a:rPr lang="ar-SA" sz="2800" dirty="0">
                <a:cs typeface="Ali-A-Jiddah" pitchFamily="2" charset="-78"/>
              </a:rPr>
              <a:t>2- التخطيط الاقتصادي المركزي:</a:t>
            </a:r>
          </a:p>
          <a:p>
            <a:r>
              <a:rPr lang="ar-SA" dirty="0" smtClean="0"/>
              <a:t>وذلك عن طريق خطوتين؛ هما: </a:t>
            </a:r>
          </a:p>
          <a:p>
            <a:r>
              <a:rPr lang="ar-SA" sz="2800" dirty="0">
                <a:cs typeface="Ali-A-Jiddah" pitchFamily="2" charset="-78"/>
              </a:rPr>
              <a:t>أ: تنظيم النشاط الاقتصادي وتنسيق قطاعاته </a:t>
            </a:r>
            <a:r>
              <a:rPr lang="ar-SA" dirty="0" smtClean="0"/>
              <a:t>عن طريق التخطيط والنمو المخطط والمتناسب للاقتصاد القومي، فالدولة هي التي تخطط وتوجه الاقتصاد وهي التي تنفذ من خلال مؤسساتها.</a:t>
            </a:r>
          </a:p>
          <a:p>
            <a:r>
              <a:rPr lang="ar-SA" sz="2800" dirty="0">
                <a:cs typeface="Ali-A-Jiddah" pitchFamily="2" charset="-78"/>
              </a:rPr>
              <a:t>ب: قيام</a:t>
            </a:r>
            <a:r>
              <a:rPr lang="ar-SA" dirty="0" smtClean="0"/>
              <a:t> </a:t>
            </a:r>
            <a:r>
              <a:rPr lang="ar-SA" sz="2800" dirty="0" smtClean="0">
                <a:cs typeface="Ali-A-Jiddah" pitchFamily="2" charset="-78"/>
              </a:rPr>
              <a:t>الدولة </a:t>
            </a:r>
            <a:r>
              <a:rPr lang="ar-SA" sz="2800" dirty="0">
                <a:cs typeface="Ali-A-Jiddah" pitchFamily="2" charset="-78"/>
              </a:rPr>
              <a:t>بإعادة توزيع الدخل والثروة </a:t>
            </a:r>
            <a:r>
              <a:rPr lang="ar-SA" dirty="0" smtClean="0"/>
              <a:t>في المجتمع بما يزيل أو يقلل الفوارق الطبقية، لذلك تتكفل الدولة بتوفير الضمان الاجتماعي والخدمات الاجتماعية المجانية لجميع أفراد الشعب.</a:t>
            </a:r>
            <a:endParaRPr lang="ar-SA" dirty="0"/>
          </a:p>
        </p:txBody>
      </p:sp>
    </p:spTree>
    <p:extLst>
      <p:ext uri="{BB962C8B-B14F-4D97-AF65-F5344CB8AC3E}">
        <p14:creationId xmlns:p14="http://schemas.microsoft.com/office/powerpoint/2010/main" val="878111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7504" y="116632"/>
            <a:ext cx="8928992" cy="1224136"/>
          </a:xfrm>
        </p:spPr>
        <p:style>
          <a:lnRef idx="0">
            <a:schemeClr val="accent3"/>
          </a:lnRef>
          <a:fillRef idx="3">
            <a:schemeClr val="accent3"/>
          </a:fillRef>
          <a:effectRef idx="3">
            <a:schemeClr val="accent3"/>
          </a:effectRef>
          <a:fontRef idx="minor">
            <a:schemeClr val="lt1"/>
          </a:fontRef>
        </p:style>
        <p:txBody>
          <a:bodyPr>
            <a:normAutofit/>
          </a:bodyPr>
          <a:lstStyle/>
          <a:p>
            <a:r>
              <a:rPr lang="ar-SA" sz="3200" dirty="0">
                <a:solidFill>
                  <a:schemeClr val="tx1"/>
                </a:solidFill>
                <a:cs typeface="Ali-A-Sulaimania" pitchFamily="2" charset="-78"/>
              </a:rPr>
              <a:t>كيف أجابت الاشتراكية على الأسئلة الثلاثة</a:t>
            </a:r>
            <a:r>
              <a:rPr lang="ar-SA" sz="3200" dirty="0" smtClean="0">
                <a:solidFill>
                  <a:schemeClr val="tx1"/>
                </a:solidFill>
                <a:cs typeface="Ali-A-Sulaimania" pitchFamily="2" charset="-78"/>
              </a:rPr>
              <a:t>:</a:t>
            </a:r>
            <a:br>
              <a:rPr lang="ar-SA" sz="3200" dirty="0" smtClean="0">
                <a:solidFill>
                  <a:schemeClr val="tx1"/>
                </a:solidFill>
                <a:cs typeface="Ali-A-Sulaimania" pitchFamily="2" charset="-78"/>
              </a:rPr>
            </a:br>
            <a:r>
              <a:rPr lang="ar-SA" sz="3200" dirty="0" smtClean="0">
                <a:solidFill>
                  <a:schemeClr val="tx1"/>
                </a:solidFill>
                <a:cs typeface="Ali-A-Sulaimania" pitchFamily="2" charset="-78"/>
              </a:rPr>
              <a:t>ماذا ننتج؟ وكيف ننتج؟ ولمن ننتج؟</a:t>
            </a:r>
            <a:endParaRPr lang="ar-SA" sz="3200" dirty="0">
              <a:solidFill>
                <a:schemeClr val="tx1"/>
              </a:solidFill>
              <a:cs typeface="Ali-A-Sulaimania" pitchFamily="2" charset="-78"/>
            </a:endParaRPr>
          </a:p>
        </p:txBody>
      </p:sp>
      <p:sp>
        <p:nvSpPr>
          <p:cNvPr id="3" name="عنصر نائب للمحتوى 2"/>
          <p:cNvSpPr>
            <a:spLocks noGrp="1"/>
          </p:cNvSpPr>
          <p:nvPr>
            <p:ph idx="1"/>
          </p:nvPr>
        </p:nvSpPr>
        <p:spPr>
          <a:xfrm>
            <a:off x="107504" y="1268760"/>
            <a:ext cx="8928992" cy="5400600"/>
          </a:xfrm>
        </p:spPr>
        <p:txBody>
          <a:bodyPr>
            <a:normAutofit/>
          </a:bodyPr>
          <a:lstStyle/>
          <a:p>
            <a:endParaRPr lang="ar-SA" dirty="0"/>
          </a:p>
          <a:p>
            <a:r>
              <a:rPr lang="ar-SA" dirty="0"/>
              <a:t>أجاب النظام الاشتراكي على الأسئلة الاقتصادية الثلاثة ماذا تنتج، لمن ننتج، كيف ننتج على النحو التالي:</a:t>
            </a:r>
          </a:p>
          <a:p>
            <a:endParaRPr lang="ar-SA" dirty="0"/>
          </a:p>
          <a:p>
            <a:r>
              <a:rPr lang="ar-SA" dirty="0">
                <a:cs typeface="Ali-A-Sulaimania" pitchFamily="2" charset="-78"/>
              </a:rPr>
              <a:t>ماذا ننتج؟  </a:t>
            </a:r>
            <a:r>
              <a:rPr lang="ar-SA" dirty="0" smtClean="0"/>
              <a:t>جهاز </a:t>
            </a:r>
            <a:r>
              <a:rPr lang="ar-SA" dirty="0"/>
              <a:t>التخطيط في الدولة هو الذي أجاب على هذا السؤال، وذلك عن طريق تحديد الحاجات في المجتمع، وتحديد الموارد، ووضع خطة لكيفية توزيع الموارد على الحاجات.</a:t>
            </a:r>
          </a:p>
          <a:p>
            <a:endParaRPr lang="ar-SA" dirty="0"/>
          </a:p>
          <a:p>
            <a:endParaRPr lang="ar-SA" dirty="0"/>
          </a:p>
        </p:txBody>
      </p:sp>
    </p:spTree>
    <p:extLst>
      <p:ext uri="{BB962C8B-B14F-4D97-AF65-F5344CB8AC3E}">
        <p14:creationId xmlns:p14="http://schemas.microsoft.com/office/powerpoint/2010/main" val="3339427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8229600" cy="1124744"/>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ar-SA" sz="4000" dirty="0" smtClean="0">
                <a:solidFill>
                  <a:schemeClr val="tx1"/>
                </a:solidFill>
                <a:cs typeface="Ali-A-Jiddah" pitchFamily="2" charset="-78"/>
              </a:rPr>
              <a:t>ثانياً: تعريف علم الاقتصاد </a:t>
            </a:r>
            <a:r>
              <a:rPr lang="ar-SA" sz="4000" dirty="0">
                <a:solidFill>
                  <a:schemeClr val="tx1"/>
                </a:solidFill>
                <a:cs typeface="Ali-A-Jiddah" pitchFamily="2" charset="-78"/>
              </a:rPr>
              <a:t>عموماً</a:t>
            </a:r>
          </a:p>
        </p:txBody>
      </p:sp>
      <p:sp>
        <p:nvSpPr>
          <p:cNvPr id="3" name="عنصر نائب للمحتوى 2"/>
          <p:cNvSpPr>
            <a:spLocks noGrp="1"/>
          </p:cNvSpPr>
          <p:nvPr>
            <p:ph idx="1"/>
          </p:nvPr>
        </p:nvSpPr>
        <p:spPr>
          <a:xfrm>
            <a:off x="107504" y="1196752"/>
            <a:ext cx="8856984" cy="5544616"/>
          </a:xfrm>
        </p:spPr>
        <p:txBody>
          <a:bodyPr>
            <a:normAutofit/>
          </a:bodyPr>
          <a:lstStyle/>
          <a:p>
            <a:r>
              <a:rPr lang="ar-SA" b="1" dirty="0"/>
              <a:t>عرِّف علم الاقتصاد عند الغربيين بعدة تعريفات منها:</a:t>
            </a:r>
          </a:p>
          <a:p>
            <a:r>
              <a:rPr lang="ar-SA" b="1" dirty="0"/>
              <a:t>1- عرفه آدم سميث (ت 1709م ) مؤسس علم الاقتصاد الرأسمالي: بأنه العلم الذي يدرس الكيفية التي تمكن الأمة من أن تغتني ).</a:t>
            </a:r>
          </a:p>
          <a:p>
            <a:r>
              <a:rPr lang="ar-SA" b="1" dirty="0"/>
              <a:t>2- وعرفه ألفريد مارشال ت:1924: بأنه علم يبحث في كيفية حصول الإنسان على دخله، وكيفية استعمال هذا الدخل</a:t>
            </a:r>
            <a:r>
              <a:rPr lang="ar-SA" b="1" dirty="0" smtClean="0"/>
              <a:t>.</a:t>
            </a:r>
            <a:endParaRPr lang="ar-IQ" b="1" dirty="0" smtClean="0"/>
          </a:p>
          <a:p>
            <a:r>
              <a:rPr lang="ar-IQ" b="1" dirty="0" smtClean="0">
                <a:latin typeface="ae_AlArabiya" pitchFamily="18" charset="-78"/>
                <a:cs typeface="ae_AlArabiya" pitchFamily="18" charset="-78"/>
              </a:rPr>
              <a:t>الفرق بين التعريفين</a:t>
            </a:r>
            <a:r>
              <a:rPr lang="ar-IQ" b="1" dirty="0" smtClean="0"/>
              <a:t>: أن آدم سميث ركز على اقتصاد الدولة والشعب، لكن مارشال نظر إلى اقتصاد الفرد.</a:t>
            </a:r>
            <a:endParaRPr lang="ar-SA" b="1" dirty="0"/>
          </a:p>
        </p:txBody>
      </p:sp>
    </p:spTree>
    <p:extLst>
      <p:ext uri="{BB962C8B-B14F-4D97-AF65-F5344CB8AC3E}">
        <p14:creationId xmlns:p14="http://schemas.microsoft.com/office/powerpoint/2010/main" val="2006930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7" dur="1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3"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4"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5" dur="1000"/>
                                        <p:tgtEl>
                                          <p:spTgt spid="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p:cTn id="30"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1"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2"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3" dur="1000"/>
                                        <p:tgtEl>
                                          <p:spTgt spid="3">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1" presetClass="entr" presetSubtype="0" fill="hold" grpId="0"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 calcmode="lin" valueType="num">
                                      <p:cBhvr>
                                        <p:cTn id="38"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9"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40"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41"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260648"/>
            <a:ext cx="8856984" cy="6408712"/>
          </a:xfrm>
        </p:spPr>
        <p:txBody>
          <a:bodyPr>
            <a:normAutofit/>
          </a:bodyPr>
          <a:lstStyle/>
          <a:p>
            <a:r>
              <a:rPr lang="ar-SA" dirty="0">
                <a:cs typeface="Ali-A-Sulaimania" pitchFamily="2" charset="-78"/>
              </a:rPr>
              <a:t>كيف ننتج؟</a:t>
            </a:r>
          </a:p>
          <a:p>
            <a:pPr marL="0" indent="0">
              <a:buNone/>
            </a:pPr>
            <a:r>
              <a:rPr lang="ar-SA" dirty="0" smtClean="0"/>
              <a:t>جهاز </a:t>
            </a:r>
            <a:r>
              <a:rPr lang="ar-SA" dirty="0"/>
              <a:t>التخطيط في الدولة هو الذي يتخذ القرار النهائي في هذا المجال، فهو الذي يحدد أسلوب الإنتاج ليلائم حجم الموارد المتاحة في المجتمع.</a:t>
            </a:r>
          </a:p>
          <a:p>
            <a:endParaRPr lang="ar-SA" dirty="0"/>
          </a:p>
          <a:p>
            <a:r>
              <a:rPr lang="ar-SA" dirty="0">
                <a:cs typeface="Ali-A-Sulaimania" pitchFamily="2" charset="-78"/>
              </a:rPr>
              <a:t>لمن ننتج؟</a:t>
            </a:r>
          </a:p>
          <a:p>
            <a:r>
              <a:rPr lang="ar-SA" dirty="0" smtClean="0"/>
              <a:t>أي </a:t>
            </a:r>
            <a:r>
              <a:rPr lang="ar-SA" dirty="0"/>
              <a:t>كيفية توزيع الناتج على من شاركوا في العملية الإنتاجية، وهنا الدولة هي التي تجيب على هذا السؤال؛ فالدولة هي التي تحدد حجم العمالة ومعدل الأجر، وبالتالي نصيب الأجور في الدخل القومي، أما الفائض المتمثل في الربح فيذهب إلى خزينة الدولة لاستخدامه في أغراض الاستثمار.</a:t>
            </a:r>
          </a:p>
          <a:p>
            <a:endParaRPr lang="ar-SA" dirty="0"/>
          </a:p>
        </p:txBody>
      </p:sp>
    </p:spTree>
    <p:extLst>
      <p:ext uri="{BB962C8B-B14F-4D97-AF65-F5344CB8AC3E}">
        <p14:creationId xmlns:p14="http://schemas.microsoft.com/office/powerpoint/2010/main" val="3409578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6632"/>
            <a:ext cx="8229600" cy="1008112"/>
          </a:xfrm>
        </p:spPr>
        <p:style>
          <a:lnRef idx="0">
            <a:schemeClr val="accent3"/>
          </a:lnRef>
          <a:fillRef idx="3">
            <a:schemeClr val="accent3"/>
          </a:fillRef>
          <a:effectRef idx="3">
            <a:schemeClr val="accent3"/>
          </a:effectRef>
          <a:fontRef idx="minor">
            <a:schemeClr val="lt1"/>
          </a:fontRef>
        </p:style>
        <p:txBody>
          <a:bodyPr>
            <a:normAutofit/>
          </a:bodyPr>
          <a:lstStyle/>
          <a:p>
            <a:r>
              <a:rPr lang="ar-SA" dirty="0" smtClean="0">
                <a:solidFill>
                  <a:schemeClr val="tx1"/>
                </a:solidFill>
                <a:cs typeface="Ali-A-Sulaimania" pitchFamily="2" charset="-78"/>
              </a:rPr>
              <a:t>أبرز </a:t>
            </a:r>
            <a:r>
              <a:rPr lang="ar-SA" dirty="0">
                <a:solidFill>
                  <a:schemeClr val="tx1"/>
                </a:solidFill>
                <a:cs typeface="Ali-A-Sulaimania" pitchFamily="2" charset="-78"/>
              </a:rPr>
              <a:t>عيوب </a:t>
            </a:r>
            <a:r>
              <a:rPr lang="ar-SA" dirty="0" smtClean="0">
                <a:solidFill>
                  <a:schemeClr val="tx1"/>
                </a:solidFill>
                <a:cs typeface="Ali-A-Sulaimania" pitchFamily="2" charset="-78"/>
              </a:rPr>
              <a:t>الاشتراكية </a:t>
            </a:r>
            <a:endParaRPr lang="ar-SA" dirty="0">
              <a:solidFill>
                <a:schemeClr val="tx1"/>
              </a:solidFill>
              <a:cs typeface="Ali-A-Sulaimania" pitchFamily="2" charset="-78"/>
            </a:endParaRPr>
          </a:p>
        </p:txBody>
      </p:sp>
      <p:sp>
        <p:nvSpPr>
          <p:cNvPr id="3" name="عنصر نائب للمحتوى 2"/>
          <p:cNvSpPr>
            <a:spLocks noGrp="1"/>
          </p:cNvSpPr>
          <p:nvPr>
            <p:ph idx="1"/>
          </p:nvPr>
        </p:nvSpPr>
        <p:spPr>
          <a:xfrm>
            <a:off x="179512" y="1268760"/>
            <a:ext cx="8784976" cy="5328592"/>
          </a:xfrm>
        </p:spPr>
        <p:txBody>
          <a:bodyPr>
            <a:normAutofit/>
          </a:bodyPr>
          <a:lstStyle/>
          <a:p>
            <a:pPr marL="514350" indent="-514350">
              <a:buFont typeface="+mj-lt"/>
              <a:buAutoNum type="arabicPeriod"/>
            </a:pPr>
            <a:r>
              <a:rPr lang="ar-SA" b="1" dirty="0">
                <a:cs typeface="Ali-A-Samik" pitchFamily="2" charset="-78"/>
              </a:rPr>
              <a:t>محاربة فطرة حب المال وجمعه</a:t>
            </a:r>
            <a:r>
              <a:rPr lang="ar-SA" dirty="0" smtClean="0">
                <a:cs typeface="Ali-A-Sahifa Bold" pitchFamily="2" charset="-78"/>
              </a:rPr>
              <a:t>، عندما قرروا أن الملكية للدولة فقط والفرد لا يجمع أكثر من حاجته.</a:t>
            </a:r>
          </a:p>
          <a:p>
            <a:pPr marL="514350" indent="-514350">
              <a:buFont typeface="+mj-lt"/>
              <a:buAutoNum type="arabicPeriod"/>
            </a:pPr>
            <a:r>
              <a:rPr lang="ar-SA" dirty="0" smtClean="0">
                <a:cs typeface="Ali-A-Sahifa Bold" pitchFamily="2" charset="-78"/>
              </a:rPr>
              <a:t> </a:t>
            </a:r>
            <a:r>
              <a:rPr lang="ar-SA" b="1" dirty="0">
                <a:cs typeface="Ali-A-Samik" pitchFamily="2" charset="-78"/>
              </a:rPr>
              <a:t>معاداة الاشتراكية للأديان </a:t>
            </a:r>
            <a:r>
              <a:rPr lang="ar-SA" dirty="0">
                <a:cs typeface="Ali-A-Sahifa Bold" pitchFamily="2" charset="-78"/>
              </a:rPr>
              <a:t>ورفضها بدعوى أنها تقر الملكية الخاصة وتقبل وجود الفوارق بين طبقات المجتمع ولا تقبل نزع ملكية الأغنياء الخاصة بالقوة ولأنها ترفض النظرة </a:t>
            </a:r>
            <a:r>
              <a:rPr lang="ar-SA" dirty="0" err="1">
                <a:cs typeface="Ali-A-Sahifa Bold" pitchFamily="2" charset="-78"/>
              </a:rPr>
              <a:t>الإشتراكية</a:t>
            </a:r>
            <a:r>
              <a:rPr lang="ar-SA" dirty="0">
                <a:cs typeface="Ali-A-Sahifa Bold" pitchFamily="2" charset="-78"/>
              </a:rPr>
              <a:t> المادية للحياة </a:t>
            </a:r>
            <a:r>
              <a:rPr lang="ar-SA" dirty="0" err="1">
                <a:cs typeface="Ali-A-Sahifa Bold" pitchFamily="2" charset="-78"/>
              </a:rPr>
              <a:t>والتى</a:t>
            </a:r>
            <a:r>
              <a:rPr lang="ar-SA" dirty="0">
                <a:cs typeface="Ali-A-Sahifa Bold" pitchFamily="2" charset="-78"/>
              </a:rPr>
              <a:t> تحول الإنسان إلى مجرد الة تعمل , يأخذ كفايته من الطعام والشراب والملبس والسكن </a:t>
            </a:r>
            <a:r>
              <a:rPr lang="ar-SA" dirty="0" err="1">
                <a:cs typeface="Ali-A-Sahifa Bold" pitchFamily="2" charset="-78"/>
              </a:rPr>
              <a:t>فى</a:t>
            </a:r>
            <a:r>
              <a:rPr lang="ar-SA" dirty="0">
                <a:cs typeface="Ali-A-Sahifa Bold" pitchFamily="2" charset="-78"/>
              </a:rPr>
              <a:t> مقابل أن يعطى أقصى </a:t>
            </a:r>
            <a:r>
              <a:rPr lang="ar-SA" dirty="0" smtClean="0">
                <a:cs typeface="Ali-A-Sahifa Bold" pitchFamily="2" charset="-78"/>
              </a:rPr>
              <a:t>جهده.</a:t>
            </a:r>
            <a:endParaRPr lang="ar-SA" dirty="0">
              <a:cs typeface="Ali-A-Sahifa Bold" pitchFamily="2" charset="-78"/>
            </a:endParaRPr>
          </a:p>
        </p:txBody>
      </p:sp>
    </p:spTree>
    <p:extLst>
      <p:ext uri="{BB962C8B-B14F-4D97-AF65-F5344CB8AC3E}">
        <p14:creationId xmlns:p14="http://schemas.microsoft.com/office/powerpoint/2010/main" val="2657627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332656"/>
            <a:ext cx="8784976" cy="6120680"/>
          </a:xfrm>
        </p:spPr>
        <p:txBody>
          <a:bodyPr>
            <a:normAutofit/>
          </a:bodyPr>
          <a:lstStyle/>
          <a:p>
            <a:pPr marL="0" indent="0">
              <a:buNone/>
            </a:pPr>
            <a:r>
              <a:rPr lang="ar-SA" b="1" dirty="0" smtClean="0"/>
              <a:t>3. </a:t>
            </a:r>
            <a:r>
              <a:rPr lang="ar-SA" b="1" dirty="0">
                <a:cs typeface="Ali-A-Samik" pitchFamily="2" charset="-78"/>
              </a:rPr>
              <a:t>المركزية الشديدة وتركز السلطة: </a:t>
            </a:r>
            <a:r>
              <a:rPr lang="ar-SA" dirty="0"/>
              <a:t>كما ذكرنا من قبل أن الأسئلة الثلاثة (ماذا ننتج ؟ كيف ننتج ؟ لمن ننتج ؟) يتم الإجابة عليها بواسطة جهاز التخطيط، وفي الحقيقة جهاز التخطيط في الغالب هو السلطة العليا في الدولة المتمثلة في طبقة الحزب الحاكم، مما يعني تحول الدولة إلى ديكتاتورية تحكمها طبقة الحزب الحاكم ويتحكمون في كل شيء يجري في </a:t>
            </a:r>
            <a:r>
              <a:rPr lang="ar-SA" dirty="0" smtClean="0"/>
              <a:t>الدولة.</a:t>
            </a:r>
          </a:p>
          <a:p>
            <a:endParaRPr lang="ar-SA" dirty="0"/>
          </a:p>
        </p:txBody>
      </p:sp>
    </p:spTree>
    <p:extLst>
      <p:ext uri="{BB962C8B-B14F-4D97-AF65-F5344CB8AC3E}">
        <p14:creationId xmlns:p14="http://schemas.microsoft.com/office/powerpoint/2010/main" val="4090525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476672"/>
            <a:ext cx="8712968" cy="6120680"/>
          </a:xfrm>
        </p:spPr>
        <p:txBody>
          <a:bodyPr>
            <a:normAutofit/>
          </a:bodyPr>
          <a:lstStyle/>
          <a:p>
            <a:pPr marL="0" indent="0">
              <a:buNone/>
            </a:pPr>
            <a:r>
              <a:rPr lang="ar-SA" dirty="0"/>
              <a:t>4. </a:t>
            </a:r>
            <a:r>
              <a:rPr lang="ar-SA" b="1" dirty="0">
                <a:cs typeface="Ali-A-Samik" pitchFamily="2" charset="-78"/>
              </a:rPr>
              <a:t>إهدار الاشتراكية لمواهب الأفراد </a:t>
            </a:r>
            <a:r>
              <a:rPr lang="ar-SA" dirty="0"/>
              <a:t>وإضاعة الاستفادة من قدراتهم في الإنتاج والتكسب بدافع الحرص على زيادة الدخل وتكوين الثروات للأسرة والأبناء .... ففي الاشتراكية تميل الدولة إلى انتزاع كل ما زاد عن الحاجات الأساسية للأفراد مما يثبط همتهم على الإنتاج والعطاء .</a:t>
            </a:r>
          </a:p>
          <a:p>
            <a:pPr marL="0" indent="0">
              <a:buNone/>
            </a:pPr>
            <a:r>
              <a:rPr lang="ar-SA" dirty="0" smtClean="0"/>
              <a:t> </a:t>
            </a:r>
            <a:r>
              <a:rPr lang="ar-SA" dirty="0"/>
              <a:t>فنتيجة لتقييد حرية اختيار الفرد لعمله وتسلط الدولة عليه لاختيار عمله بدعوى مصلحة الجماعة تموت في الفرد مواهبه ويقل نشاطه ويضعف إقباله على العمل فيقل انتاجه وابداعه . اما حرية اختيار الفرد لعمله فانه يدفعه إلى اظهار كفاءته وإنماء مواهبه وإطلاق حرية التملك يدفعه إلى الرغبة في زيادة انتاجه وزيادة عمله وكل ذلك يعود على المجموع بالخير والرفاهية .</a:t>
            </a:r>
            <a:endParaRPr lang="en-US" dirty="0"/>
          </a:p>
          <a:p>
            <a:endParaRPr lang="ar-SA" dirty="0"/>
          </a:p>
        </p:txBody>
      </p:sp>
    </p:spTree>
    <p:extLst>
      <p:ext uri="{BB962C8B-B14F-4D97-AF65-F5344CB8AC3E}">
        <p14:creationId xmlns:p14="http://schemas.microsoft.com/office/powerpoint/2010/main" val="2084083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404664"/>
            <a:ext cx="8784976" cy="6120680"/>
          </a:xfrm>
        </p:spPr>
        <p:txBody>
          <a:bodyPr/>
          <a:lstStyle/>
          <a:p>
            <a:pPr marL="514350" indent="-514350" algn="just">
              <a:buFont typeface="+mj-lt"/>
              <a:buAutoNum type="arabicPeriod" startAt="5"/>
            </a:pPr>
            <a:r>
              <a:rPr lang="ar-SA" b="1" dirty="0">
                <a:cs typeface="Ali-A-Samik" pitchFamily="2" charset="-78"/>
              </a:rPr>
              <a:t>سيطرة البيروقراطية المعوقة للعمل والانتاج </a:t>
            </a:r>
            <a:r>
              <a:rPr lang="ar-SA" dirty="0"/>
              <a:t>: </a:t>
            </a:r>
            <a:endParaRPr lang="ar-SA" dirty="0" smtClean="0"/>
          </a:p>
          <a:p>
            <a:pPr marL="0" indent="0" algn="just">
              <a:buNone/>
            </a:pPr>
            <a:r>
              <a:rPr lang="ar-SA" dirty="0" smtClean="0"/>
              <a:t>حيث </a:t>
            </a:r>
            <a:r>
              <a:rPr lang="ar-SA" dirty="0"/>
              <a:t>تضع الدولة القوانين المتعددة لضمان مراقبة المال العام وحمايته خشية تبديده أو اختلاسه ومع تعدد أساليب المراقبة والمحاسبة والمتابعة يتعرقل العمل , هذا مع خشية كل مسئول من المحاسبة والجزاء حال الخطأ </a:t>
            </a:r>
            <a:r>
              <a:rPr lang="ar-SA" dirty="0" smtClean="0"/>
              <a:t>فيلجاه </a:t>
            </a:r>
            <a:r>
              <a:rPr lang="ar-SA" dirty="0"/>
              <a:t>ذلك إلى محاولة إلقاء تبعة مسئولية العمل على غيره </a:t>
            </a:r>
            <a:r>
              <a:rPr lang="ar-SA" dirty="0" smtClean="0"/>
              <a:t>لإخلاء </a:t>
            </a:r>
            <a:r>
              <a:rPr lang="ar-SA" dirty="0"/>
              <a:t>مسئوليته ولو على حساب مصلحة العمل وسرعة أدائه . والمحصلة : بطء العمل وقلة النتاج ونقص الجودة وتعرض القطاع العام للخسارة المتزايدة .</a:t>
            </a:r>
          </a:p>
        </p:txBody>
      </p:sp>
    </p:spTree>
    <p:extLst>
      <p:ext uri="{BB962C8B-B14F-4D97-AF65-F5344CB8AC3E}">
        <p14:creationId xmlns:p14="http://schemas.microsoft.com/office/powerpoint/2010/main" val="1847205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260648"/>
            <a:ext cx="8640960" cy="6408712"/>
          </a:xfrm>
        </p:spPr>
        <p:txBody>
          <a:bodyPr>
            <a:normAutofit fontScale="85000" lnSpcReduction="10000"/>
          </a:bodyPr>
          <a:lstStyle/>
          <a:p>
            <a:pPr marL="0" indent="0">
              <a:buNone/>
            </a:pPr>
            <a:r>
              <a:rPr lang="ar-SA" b="1" dirty="0" smtClean="0"/>
              <a:t>6. </a:t>
            </a:r>
            <a:r>
              <a:rPr lang="ar-SA" sz="3800" b="1" dirty="0">
                <a:cs typeface="Ali-A-Samik" pitchFamily="2" charset="-78"/>
              </a:rPr>
              <a:t>عدم القضاء على الاستغلال:</a:t>
            </a:r>
            <a:endParaRPr lang="en-US" sz="3800" b="1" dirty="0">
              <a:cs typeface="Ali-A-Samik" pitchFamily="2" charset="-78"/>
            </a:endParaRPr>
          </a:p>
          <a:p>
            <a:pPr marL="0" indent="0">
              <a:buNone/>
            </a:pPr>
            <a:r>
              <a:rPr lang="ar-SA" dirty="0"/>
              <a:t>حيث أسفر التطبيق العملي للاشتراكية أنها لم تستطع تحقيق العدالة في التوزيع بل حدث خلاف ما ادعته، ففائض القيمة الذي كان يذهب للرأسماليين في ظل النظام </a:t>
            </a:r>
            <a:r>
              <a:rPr lang="ar-SA" dirty="0" smtClean="0"/>
              <a:t>الرأسمالي، </a:t>
            </a:r>
            <a:r>
              <a:rPr lang="ar-SA" dirty="0"/>
              <a:t>أصبح يذهب إلى الدولة في النظام الاشتراكي ولم يؤول إلى الطبقة العاملة، وهكذا ظلت العمالة مستغلة حتى في النظام الاشتراكي حيث لا تستلم قيمة إنتاجها وإنما تستلم بالقدر الذي تراه الحكومة مناسباً.</a:t>
            </a:r>
            <a:endParaRPr lang="en-US" dirty="0"/>
          </a:p>
          <a:p>
            <a:pPr marL="0" indent="0">
              <a:buNone/>
            </a:pPr>
            <a:r>
              <a:rPr lang="ar-EG" dirty="0"/>
              <a:t> </a:t>
            </a:r>
            <a:endParaRPr lang="en-US" dirty="0"/>
          </a:p>
          <a:p>
            <a:pPr marL="0" indent="0">
              <a:buNone/>
            </a:pPr>
            <a:r>
              <a:rPr lang="ar-SA" dirty="0"/>
              <a:t>كما ظهر نوع استغلال آخر نتيجة للمبدأ: "كل حسب طاقته ولكل حسب حاجته".		ولنفترض مثلاً أن هناك شخصين ( س ، ص ):</a:t>
            </a:r>
            <a:endParaRPr lang="en-US" dirty="0"/>
          </a:p>
          <a:p>
            <a:pPr marL="0" indent="0">
              <a:buNone/>
            </a:pPr>
            <a:r>
              <a:rPr lang="ar-SA" dirty="0"/>
              <a:t>س قدرته =10 وحدات.</a:t>
            </a:r>
            <a:r>
              <a:rPr lang="ar-EG" dirty="0"/>
              <a:t> و </a:t>
            </a:r>
            <a:r>
              <a:rPr lang="ar-SA" dirty="0"/>
              <a:t>ص قدرته= 5 وحدات.</a:t>
            </a:r>
            <a:endParaRPr lang="en-US" dirty="0"/>
          </a:p>
          <a:p>
            <a:pPr marL="0" indent="0">
              <a:buNone/>
            </a:pPr>
            <a:r>
              <a:rPr lang="ar-EG" dirty="0"/>
              <a:t> </a:t>
            </a:r>
            <a:endParaRPr lang="en-US" dirty="0"/>
          </a:p>
          <a:p>
            <a:pPr marL="0" indent="0">
              <a:buNone/>
            </a:pPr>
            <a:r>
              <a:rPr lang="ar-SA" dirty="0"/>
              <a:t>وإذا نظرنا إلى الحاجات: </a:t>
            </a:r>
            <a:endParaRPr lang="en-US" dirty="0"/>
          </a:p>
          <a:p>
            <a:pPr marL="0" indent="0">
              <a:buNone/>
            </a:pPr>
            <a:r>
              <a:rPr lang="ar-SA" dirty="0"/>
              <a:t>س حاجته 5 وحدات.</a:t>
            </a:r>
            <a:r>
              <a:rPr lang="ar-EG" dirty="0"/>
              <a:t> و  </a:t>
            </a:r>
            <a:r>
              <a:rPr lang="ar-SA" dirty="0"/>
              <a:t>ص حاجته 10 وحدات.</a:t>
            </a:r>
            <a:endParaRPr lang="en-US" dirty="0"/>
          </a:p>
          <a:p>
            <a:pPr marL="0" indent="0">
              <a:buNone/>
            </a:pPr>
            <a:r>
              <a:rPr lang="ar-SA" dirty="0"/>
              <a:t>فمعنى ذلك أننا سنأخذ من الشخص "س" 5 وحدات ونعطيها للشخص "ص" وبالتالي فهذا استغلال من الشخص "ص" للشخص "س".  </a:t>
            </a:r>
            <a:endParaRPr lang="en-US" dirty="0"/>
          </a:p>
          <a:p>
            <a:endParaRPr lang="ar-SA" dirty="0"/>
          </a:p>
        </p:txBody>
      </p:sp>
    </p:spTree>
    <p:extLst>
      <p:ext uri="{BB962C8B-B14F-4D97-AF65-F5344CB8AC3E}">
        <p14:creationId xmlns:p14="http://schemas.microsoft.com/office/powerpoint/2010/main" val="2741207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 calcmode="lin" valueType="num">
                                      <p:cBhvr>
                                        <p:cTn id="55"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6"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57"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58" dur="1000"/>
                                        <p:tgtEl>
                                          <p:spTgt spid="3">
                                            <p:txEl>
                                              <p:pRg st="6" end="6"/>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grpId="0"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 calcmode="lin" valueType="num">
                                      <p:cBhvr>
                                        <p:cTn id="63"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64"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65"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66" dur="1000"/>
                                        <p:tgtEl>
                                          <p:spTgt spid="3">
                                            <p:txEl>
                                              <p:pRg st="7" end="7"/>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31" presetClass="entr" presetSubtype="0" fill="hold" grpId="0" nodeType="clickEffect">
                                  <p:stCondLst>
                                    <p:cond delay="0"/>
                                  </p:stCondLst>
                                  <p:childTnLst>
                                    <p:set>
                                      <p:cBhvr>
                                        <p:cTn id="70" dur="1" fill="hold">
                                          <p:stCondLst>
                                            <p:cond delay="0"/>
                                          </p:stCondLst>
                                        </p:cTn>
                                        <p:tgtEl>
                                          <p:spTgt spid="3">
                                            <p:txEl>
                                              <p:pRg st="8" end="8"/>
                                            </p:txEl>
                                          </p:spTgt>
                                        </p:tgtEl>
                                        <p:attrNameLst>
                                          <p:attrName>style.visibility</p:attrName>
                                        </p:attrNameLst>
                                      </p:cBhvr>
                                      <p:to>
                                        <p:strVal val="visible"/>
                                      </p:to>
                                    </p:set>
                                    <p:anim calcmode="lin" valueType="num">
                                      <p:cBhvr>
                                        <p:cTn id="71"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72"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73"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74"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83254"/>
          </a:xfrm>
        </p:spPr>
        <p:txBody>
          <a:bodyPr>
            <a:normAutofit fontScale="90000"/>
          </a:bodyPr>
          <a:lstStyle/>
          <a:p>
            <a:pPr algn="just"/>
            <a:r>
              <a:rPr lang="ar-SA" sz="2800" b="1" dirty="0" smtClean="0"/>
              <a:t>س1:ضع علامة (صح) امام العبارات الصحيحة وعلامة(خطأ) امام العبارات الخاطئة ثم صحح الخطأ ان وجد</a:t>
            </a:r>
            <a:r>
              <a:rPr lang="ar-SA" sz="3100" b="1" dirty="0" smtClean="0"/>
              <a:t>.</a:t>
            </a:r>
            <a:r>
              <a:rPr lang="en-US" sz="3100" dirty="0" smtClean="0"/>
              <a:t/>
            </a:r>
            <a:br>
              <a:rPr lang="en-US" sz="3100" dirty="0" smtClean="0"/>
            </a:br>
            <a:r>
              <a:rPr lang="ar-IQ" sz="3100" dirty="0" smtClean="0"/>
              <a:t>1_ الاسلام لا يتدخل في نشاط الاقتصادي،  طالماالفرد الفرد يراعي المبادئ العامة والأحكام التفصيلية المتعلقة بالتعامل الاقتصادي.</a:t>
            </a:r>
            <a:r>
              <a:rPr lang="en-US" sz="3100" dirty="0" smtClean="0"/>
              <a:t/>
            </a:r>
            <a:br>
              <a:rPr lang="en-US" sz="3100" dirty="0" smtClean="0"/>
            </a:br>
            <a:r>
              <a:rPr lang="en-US" sz="3100" dirty="0" smtClean="0"/>
              <a:t/>
            </a:r>
            <a:br>
              <a:rPr lang="en-US" sz="3100" dirty="0" smtClean="0"/>
            </a:br>
            <a:r>
              <a:rPr lang="ar-SA" sz="3100" dirty="0" smtClean="0"/>
              <a:t>2_يعد مبدأ الحلال والحرام مبدأ من مبادئ الاقتصاد الاسلامي.</a:t>
            </a:r>
            <a:r>
              <a:rPr lang="en-US" sz="3100" dirty="0" smtClean="0"/>
              <a:t/>
            </a:r>
            <a:br>
              <a:rPr lang="en-US" sz="3100" dirty="0" smtClean="0"/>
            </a:br>
            <a:r>
              <a:rPr lang="en-US" sz="3100" dirty="0" smtClean="0"/>
              <a:t/>
            </a:r>
            <a:br>
              <a:rPr lang="en-US" sz="3100" dirty="0" smtClean="0"/>
            </a:br>
            <a:r>
              <a:rPr lang="ar-SA" sz="3100" dirty="0" smtClean="0"/>
              <a:t>3_ من أسس النظام الاشتراكي المساواة بين الأفراد -بصرف النظر عن قدرتهم ومواهبهم - في فرص العمل والتعليم والسكن والرعاية الاجتماعية، وتتحمل الدولة كل الأعباء المترتبة على ذلك </a:t>
            </a:r>
            <a:r>
              <a:rPr lang="ar-SA" dirty="0" smtClean="0"/>
              <a:t>.</a:t>
            </a:r>
            <a:r>
              <a:rPr lang="en-US" dirty="0" smtClean="0"/>
              <a:t/>
            </a:r>
            <a:br>
              <a:rPr lang="en-US" dirty="0" smtClean="0"/>
            </a:br>
            <a:endParaRPr lang="ar-SA"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02634"/>
          </a:xfrm>
        </p:spPr>
        <p:txBody>
          <a:bodyPr>
            <a:normAutofit fontScale="90000"/>
          </a:bodyPr>
          <a:lstStyle/>
          <a:p>
            <a:pPr algn="r">
              <a:lnSpc>
                <a:spcPct val="115000"/>
              </a:lnSpc>
              <a:spcAft>
                <a:spcPts val="1000"/>
              </a:spcAft>
            </a:pPr>
            <a:r>
              <a:rPr lang="ar-IQ" sz="1600" u="sng" dirty="0" smtClean="0">
                <a:solidFill>
                  <a:srgbClr val="FF0000"/>
                </a:solidFill>
                <a:ea typeface="+mn-ea"/>
                <a:cs typeface="Arial"/>
              </a:rPr>
              <a:t/>
            </a:r>
            <a:br>
              <a:rPr lang="ar-IQ" sz="1600" u="sng" dirty="0" smtClean="0">
                <a:solidFill>
                  <a:srgbClr val="FF0000"/>
                </a:solidFill>
                <a:ea typeface="+mn-ea"/>
                <a:cs typeface="Arial"/>
              </a:rPr>
            </a:br>
            <a:r>
              <a:rPr lang="ar-IQ" sz="1600" u="sng" dirty="0">
                <a:solidFill>
                  <a:srgbClr val="FF0000"/>
                </a:solidFill>
                <a:ea typeface="+mn-ea"/>
                <a:cs typeface="Arial"/>
              </a:rPr>
              <a:t/>
            </a:r>
            <a:br>
              <a:rPr lang="ar-IQ" sz="1600" u="sng" dirty="0">
                <a:solidFill>
                  <a:srgbClr val="FF0000"/>
                </a:solidFill>
                <a:ea typeface="+mn-ea"/>
                <a:cs typeface="Arial"/>
              </a:rPr>
            </a:br>
            <a:r>
              <a:rPr lang="ar-IQ" sz="1600" u="sng" dirty="0" smtClean="0">
                <a:solidFill>
                  <a:srgbClr val="FF0000"/>
                </a:solidFill>
                <a:ea typeface="+mn-ea"/>
                <a:cs typeface="Arial"/>
              </a:rPr>
              <a:t/>
            </a:r>
            <a:br>
              <a:rPr lang="ar-IQ" sz="1600" u="sng" dirty="0" smtClean="0">
                <a:solidFill>
                  <a:srgbClr val="FF0000"/>
                </a:solidFill>
                <a:ea typeface="+mn-ea"/>
                <a:cs typeface="Arial"/>
              </a:rPr>
            </a:br>
            <a:r>
              <a:rPr lang="ar-IQ" sz="1600" u="sng" dirty="0">
                <a:solidFill>
                  <a:srgbClr val="FF0000"/>
                </a:solidFill>
                <a:ea typeface="+mn-ea"/>
                <a:cs typeface="Arial"/>
              </a:rPr>
              <a:t/>
            </a:r>
            <a:br>
              <a:rPr lang="ar-IQ" sz="1600" u="sng" dirty="0">
                <a:solidFill>
                  <a:srgbClr val="FF0000"/>
                </a:solidFill>
                <a:ea typeface="+mn-ea"/>
                <a:cs typeface="Arial"/>
              </a:rPr>
            </a:br>
            <a:r>
              <a:rPr lang="ar-IQ" sz="1600" u="sng" dirty="0" smtClean="0">
                <a:solidFill>
                  <a:srgbClr val="FF0000"/>
                </a:solidFill>
                <a:ea typeface="+mn-ea"/>
                <a:cs typeface="Arial"/>
              </a:rPr>
              <a:t/>
            </a:r>
            <a:br>
              <a:rPr lang="ar-IQ" sz="1600" u="sng" dirty="0" smtClean="0">
                <a:solidFill>
                  <a:srgbClr val="FF0000"/>
                </a:solidFill>
                <a:ea typeface="+mn-ea"/>
                <a:cs typeface="Arial"/>
              </a:rPr>
            </a:br>
            <a:r>
              <a:rPr lang="ar-IQ" sz="1600" u="sng" dirty="0">
                <a:solidFill>
                  <a:srgbClr val="FF0000"/>
                </a:solidFill>
                <a:ea typeface="+mn-ea"/>
                <a:cs typeface="Arial"/>
              </a:rPr>
              <a:t/>
            </a:r>
            <a:br>
              <a:rPr lang="ar-IQ" sz="1600" u="sng" dirty="0">
                <a:solidFill>
                  <a:srgbClr val="FF0000"/>
                </a:solidFill>
                <a:ea typeface="+mn-ea"/>
                <a:cs typeface="Arial"/>
              </a:rPr>
            </a:br>
            <a:r>
              <a:rPr lang="ar-IQ" sz="1600" u="sng" dirty="0" smtClean="0">
                <a:solidFill>
                  <a:srgbClr val="FF0000"/>
                </a:solidFill>
                <a:ea typeface="+mn-ea"/>
                <a:cs typeface="Arial"/>
              </a:rPr>
              <a:t/>
            </a:r>
            <a:br>
              <a:rPr lang="ar-IQ" sz="1600" u="sng" dirty="0" smtClean="0">
                <a:solidFill>
                  <a:srgbClr val="FF0000"/>
                </a:solidFill>
                <a:ea typeface="+mn-ea"/>
                <a:cs typeface="Arial"/>
              </a:rPr>
            </a:br>
            <a:r>
              <a:rPr lang="ar-IQ" sz="1600" u="sng" dirty="0">
                <a:solidFill>
                  <a:srgbClr val="FF0000"/>
                </a:solidFill>
                <a:ea typeface="+mn-ea"/>
                <a:cs typeface="Arial"/>
              </a:rPr>
              <a:t/>
            </a:r>
            <a:br>
              <a:rPr lang="ar-IQ" sz="1600" u="sng" dirty="0">
                <a:solidFill>
                  <a:srgbClr val="FF0000"/>
                </a:solidFill>
                <a:ea typeface="+mn-ea"/>
                <a:cs typeface="Arial"/>
              </a:rPr>
            </a:br>
            <a:r>
              <a:rPr lang="ar-IQ" sz="2200" u="sng" dirty="0" smtClean="0">
                <a:solidFill>
                  <a:srgbClr val="FF0000"/>
                </a:solidFill>
                <a:ea typeface="+mn-ea"/>
                <a:cs typeface="Arial"/>
              </a:rPr>
              <a:t/>
            </a:r>
            <a:br>
              <a:rPr lang="ar-IQ" sz="2200" u="sng" dirty="0" smtClean="0">
                <a:solidFill>
                  <a:srgbClr val="FF0000"/>
                </a:solidFill>
                <a:ea typeface="+mn-ea"/>
                <a:cs typeface="Arial"/>
              </a:rPr>
            </a:br>
            <a:r>
              <a:rPr lang="ar-IQ" sz="2200" u="sng" dirty="0" smtClean="0">
                <a:solidFill>
                  <a:srgbClr val="FF0000"/>
                </a:solidFill>
                <a:ea typeface="+mn-ea"/>
                <a:cs typeface="Arial"/>
              </a:rPr>
              <a:t>س1:ضع </a:t>
            </a:r>
            <a:r>
              <a:rPr lang="ar-IQ" sz="2200" u="sng" dirty="0">
                <a:solidFill>
                  <a:srgbClr val="FF0000"/>
                </a:solidFill>
                <a:ea typeface="+mn-ea"/>
                <a:cs typeface="Arial"/>
              </a:rPr>
              <a:t>علامة (صح) امام العبارات الصحيحة وعلامة(خطأ) امام العبارات الخاطئة ثم صحح الخطأ ان وجد</a:t>
            </a:r>
            <a:r>
              <a:rPr lang="ar-IQ" sz="2200" dirty="0">
                <a:solidFill>
                  <a:srgbClr val="000000"/>
                </a:solidFill>
                <a:ea typeface="+mn-ea"/>
                <a:cs typeface="Arial"/>
              </a:rPr>
              <a:t>.</a:t>
            </a:r>
            <a:r>
              <a:rPr lang="en-US" sz="2200" dirty="0">
                <a:solidFill>
                  <a:srgbClr val="000000"/>
                </a:solidFill>
              </a:rPr>
              <a:t/>
            </a:r>
            <a:br>
              <a:rPr lang="en-US" sz="2200" dirty="0">
                <a:solidFill>
                  <a:srgbClr val="000000"/>
                </a:solidFill>
              </a:rPr>
            </a:br>
            <a:r>
              <a:rPr lang="ar-IQ" sz="2200" dirty="0">
                <a:solidFill>
                  <a:srgbClr val="000000"/>
                </a:solidFill>
                <a:cs typeface="Arial"/>
              </a:rPr>
              <a:t>1_</a:t>
            </a:r>
            <a:r>
              <a:rPr lang="ar-IQ" sz="2200" dirty="0">
                <a:solidFill>
                  <a:srgbClr val="000000"/>
                </a:solidFill>
                <a:ea typeface="+mn-ea"/>
                <a:cs typeface="Arial"/>
              </a:rPr>
              <a:t>الرأسمالية: هي نظام اجتماعي اقتصادي تُطلق فيه حرية الفرد في المجتمع السياسي</a:t>
            </a:r>
            <a:r>
              <a:rPr lang="ar-IQ" sz="2200" dirty="0">
                <a:solidFill>
                  <a:srgbClr val="898989"/>
                </a:solidFill>
                <a:ea typeface="+mn-ea"/>
                <a:cs typeface="Arial"/>
              </a:rPr>
              <a:t>.</a:t>
            </a:r>
            <a:r>
              <a:rPr lang="en-US" sz="2200" dirty="0">
                <a:ea typeface="Calibri"/>
                <a:cs typeface="Arial"/>
              </a:rPr>
              <a:t/>
            </a:r>
            <a:br>
              <a:rPr lang="en-US" sz="2200" dirty="0">
                <a:ea typeface="Calibri"/>
                <a:cs typeface="Arial"/>
              </a:rPr>
            </a:br>
            <a:r>
              <a:rPr lang="ar-IQ" sz="2200" dirty="0" smtClean="0">
                <a:solidFill>
                  <a:srgbClr val="898989"/>
                </a:solidFill>
                <a:ea typeface="+mn-ea"/>
                <a:cs typeface="Arial"/>
              </a:rPr>
              <a:t>2_</a:t>
            </a:r>
            <a:r>
              <a:rPr lang="ar-IQ" sz="2200" dirty="0" smtClean="0">
                <a:solidFill>
                  <a:srgbClr val="000000"/>
                </a:solidFill>
                <a:ea typeface="+mn-ea"/>
                <a:cs typeface="Arial"/>
              </a:rPr>
              <a:t>يعد كتاب </a:t>
            </a:r>
            <a:r>
              <a:rPr lang="ar-IQ" sz="2200" dirty="0">
                <a:solidFill>
                  <a:srgbClr val="000000"/>
                </a:solidFill>
                <a:ea typeface="+mn-ea"/>
                <a:cs typeface="Arial"/>
              </a:rPr>
              <a:t>أدم سميث(ثروة الأمم)(1776</a:t>
            </a:r>
            <a:r>
              <a:rPr lang="ar-IQ" sz="2200" dirty="0" smtClean="0">
                <a:solidFill>
                  <a:srgbClr val="000000"/>
                </a:solidFill>
                <a:ea typeface="+mn-ea"/>
                <a:cs typeface="Arial"/>
              </a:rPr>
              <a:t>) </a:t>
            </a:r>
            <a:r>
              <a:rPr lang="ar-IQ" sz="2200" dirty="0">
                <a:solidFill>
                  <a:srgbClr val="000000"/>
                </a:solidFill>
                <a:ea typeface="+mn-ea"/>
                <a:cs typeface="Arial"/>
              </a:rPr>
              <a:t>لدى الكثيريين أول دراسة عملية منظمة للاقتصاد السياسي.</a:t>
            </a:r>
            <a:r>
              <a:rPr lang="en-US" sz="2200" dirty="0">
                <a:ea typeface="Calibri"/>
                <a:cs typeface="Arial"/>
              </a:rPr>
              <a:t/>
            </a:r>
            <a:br>
              <a:rPr lang="en-US" sz="2200" dirty="0">
                <a:ea typeface="Calibri"/>
                <a:cs typeface="Arial"/>
              </a:rPr>
            </a:br>
            <a:r>
              <a:rPr lang="ar-IQ" sz="2200" dirty="0">
                <a:solidFill>
                  <a:srgbClr val="000000"/>
                </a:solidFill>
                <a:ea typeface="+mn-ea"/>
                <a:cs typeface="Arial"/>
              </a:rPr>
              <a:t>3_يرى أفلاطون أن نشأة الدولة(المدنية السياسية) ترجع الى </a:t>
            </a:r>
            <a:r>
              <a:rPr lang="ar-IQ" sz="2200" dirty="0" smtClean="0">
                <a:solidFill>
                  <a:srgbClr val="000000"/>
                </a:solidFill>
                <a:ea typeface="+mn-ea"/>
                <a:cs typeface="Arial"/>
              </a:rPr>
              <a:t>اعتبارات غير </a:t>
            </a:r>
            <a:r>
              <a:rPr lang="ar-IQ" sz="2200" dirty="0">
                <a:solidFill>
                  <a:srgbClr val="000000"/>
                </a:solidFill>
                <a:ea typeface="+mn-ea"/>
                <a:cs typeface="Arial"/>
              </a:rPr>
              <a:t>اقتصادية.</a:t>
            </a:r>
            <a:r>
              <a:rPr lang="en-US" sz="2200" dirty="0">
                <a:ea typeface="Calibri"/>
                <a:cs typeface="Arial"/>
              </a:rPr>
              <a:t/>
            </a:r>
            <a:br>
              <a:rPr lang="en-US" sz="2200" dirty="0">
                <a:ea typeface="Calibri"/>
                <a:cs typeface="Arial"/>
              </a:rPr>
            </a:br>
            <a:r>
              <a:rPr lang="ar-IQ" sz="2200" dirty="0">
                <a:solidFill>
                  <a:srgbClr val="000000"/>
                </a:solidFill>
                <a:ea typeface="+mn-ea"/>
                <a:cs typeface="Arial"/>
              </a:rPr>
              <a:t>4_رفض أرسطوفكرة إلغاء البواعث والدوافع الشخصية،ورأى أنه من الممكن  عدم تحقيق التوافق بين المصالح الفردية والمصالح العامة.</a:t>
            </a:r>
            <a:r>
              <a:rPr lang="en-US" sz="2200" dirty="0">
                <a:ea typeface="Calibri"/>
                <a:cs typeface="Arial"/>
              </a:rPr>
              <a:t/>
            </a:r>
            <a:br>
              <a:rPr lang="en-US" sz="2200" dirty="0">
                <a:ea typeface="Calibri"/>
                <a:cs typeface="Arial"/>
              </a:rPr>
            </a:br>
            <a:r>
              <a:rPr lang="ar-IQ" sz="2200" dirty="0">
                <a:solidFill>
                  <a:srgbClr val="000000"/>
                </a:solidFill>
                <a:ea typeface="+mn-ea"/>
                <a:cs typeface="Arial"/>
              </a:rPr>
              <a:t>5_ ركزآدم سميث في كتاباته </a:t>
            </a:r>
            <a:r>
              <a:rPr lang="ar-IQ" sz="2200" dirty="0" smtClean="0">
                <a:solidFill>
                  <a:srgbClr val="000000"/>
                </a:solidFill>
                <a:ea typeface="+mn-ea"/>
                <a:cs typeface="Arial"/>
              </a:rPr>
              <a:t>على </a:t>
            </a:r>
            <a:r>
              <a:rPr lang="ar-IQ" sz="2200" dirty="0">
                <a:solidFill>
                  <a:srgbClr val="000000"/>
                </a:solidFill>
                <a:ea typeface="+mn-ea"/>
                <a:cs typeface="Arial"/>
              </a:rPr>
              <a:t>اقتصاد الدولة والشعب، لكن مارشال نظر إلى اقتصاد الفرد</a:t>
            </a:r>
            <a:r>
              <a:rPr lang="ar-IQ" sz="2200" b="1" dirty="0">
                <a:solidFill>
                  <a:srgbClr val="000000"/>
                </a:solidFill>
                <a:ea typeface="+mn-ea"/>
                <a:cs typeface="Arial"/>
              </a:rPr>
              <a:t>.</a:t>
            </a:r>
            <a:r>
              <a:rPr lang="en-US" sz="2200" dirty="0">
                <a:ea typeface="Calibri"/>
                <a:cs typeface="Arial"/>
              </a:rPr>
              <a:t/>
            </a:r>
            <a:br>
              <a:rPr lang="en-US" sz="2200" dirty="0">
                <a:ea typeface="Calibri"/>
                <a:cs typeface="Arial"/>
              </a:rPr>
            </a:br>
            <a:r>
              <a:rPr lang="ar-IQ" sz="2200" dirty="0">
                <a:solidFill>
                  <a:srgbClr val="000000"/>
                </a:solidFill>
                <a:ea typeface="+mn-ea"/>
                <a:cs typeface="Arial"/>
              </a:rPr>
              <a:t> </a:t>
            </a:r>
            <a:r>
              <a:rPr lang="en-US" sz="2200" dirty="0">
                <a:ea typeface="Calibri"/>
                <a:cs typeface="Arial"/>
              </a:rPr>
              <a:t/>
            </a:r>
            <a:br>
              <a:rPr lang="en-US" sz="2200" dirty="0">
                <a:ea typeface="Calibri"/>
                <a:cs typeface="Arial"/>
              </a:rPr>
            </a:br>
            <a:r>
              <a:rPr lang="ar-IQ" sz="2200" b="1" u="sng" dirty="0">
                <a:solidFill>
                  <a:srgbClr val="000000"/>
                </a:solidFill>
                <a:ea typeface="+mn-ea"/>
                <a:cs typeface="Arial"/>
              </a:rPr>
              <a:t>س2: املا الفراغات التالية</a:t>
            </a:r>
            <a:r>
              <a:rPr lang="ar-SA" sz="2200" b="1" u="sng" dirty="0">
                <a:solidFill>
                  <a:srgbClr val="000000"/>
                </a:solidFill>
                <a:cs typeface="Arial"/>
              </a:rPr>
              <a:t>:</a:t>
            </a:r>
            <a:r>
              <a:rPr lang="en-US" sz="2200" dirty="0">
                <a:ea typeface="Calibri"/>
                <a:cs typeface="Arial"/>
              </a:rPr>
              <a:t/>
            </a:r>
            <a:br>
              <a:rPr lang="en-US" sz="2200" dirty="0">
                <a:ea typeface="Calibri"/>
                <a:cs typeface="Arial"/>
              </a:rPr>
            </a:br>
            <a:r>
              <a:rPr lang="ar-IQ" sz="2200" dirty="0">
                <a:solidFill>
                  <a:srgbClr val="000000"/>
                </a:solidFill>
                <a:ea typeface="+mn-ea"/>
                <a:cs typeface="Arial"/>
              </a:rPr>
              <a:t>1_............. هي في ..............: قدرة السلعة على إشباع حاجات الفرد.</a:t>
            </a:r>
            <a:r>
              <a:rPr lang="en-US" sz="2200" dirty="0">
                <a:ea typeface="Calibri"/>
                <a:cs typeface="Arial"/>
              </a:rPr>
              <a:t/>
            </a:r>
            <a:br>
              <a:rPr lang="en-US" sz="2200" dirty="0">
                <a:ea typeface="Calibri"/>
                <a:cs typeface="Arial"/>
              </a:rPr>
            </a:br>
            <a:r>
              <a:rPr lang="ar-IQ" sz="2200" dirty="0">
                <a:solidFill>
                  <a:srgbClr val="000000"/>
                </a:solidFill>
                <a:ea typeface="+mn-ea"/>
                <a:cs typeface="Arial"/>
              </a:rPr>
              <a:t>2_............................هي عدم القدرة على إشباع جميع الرغبات والاحتياجات البشرية بسبب ندرة الموارد الاقتصادية</a:t>
            </a:r>
            <a:r>
              <a:rPr lang="en-US" sz="2200" dirty="0">
                <a:ea typeface="Calibri"/>
                <a:cs typeface="Arial"/>
              </a:rPr>
              <a:t/>
            </a:r>
            <a:br>
              <a:rPr lang="en-US" sz="2200" dirty="0">
                <a:ea typeface="Calibri"/>
                <a:cs typeface="Arial"/>
              </a:rPr>
            </a:br>
            <a:r>
              <a:rPr lang="ar-IQ" sz="2200" dirty="0">
                <a:solidFill>
                  <a:srgbClr val="000000"/>
                </a:solidFill>
                <a:ea typeface="+mn-ea"/>
                <a:cs typeface="Arial"/>
              </a:rPr>
              <a:t>3_الِاقْتِصَادُ رُتْبَةٌ بَيْنَ رُتْبَتَيْنِ ، وَمَنْزِلَةٌ بَيْنَ مَنْزِلَتَيْنِ ، وَالْمَنَازِلُ ثَلَاثَةٌ : ........................... ، وَالْإِسْرَافِ فِي جَلْبِهَا ، </a:t>
            </a:r>
            <a:r>
              <a:rPr lang="ar-IQ" sz="2200" dirty="0" smtClean="0">
                <a:solidFill>
                  <a:srgbClr val="000000"/>
                </a:solidFill>
                <a:ea typeface="+mn-ea"/>
                <a:cs typeface="Arial"/>
              </a:rPr>
              <a:t>...........................................</a:t>
            </a:r>
            <a:r>
              <a:rPr lang="en-US" sz="2200" dirty="0">
                <a:ea typeface="Calibri"/>
                <a:cs typeface="Arial"/>
              </a:rPr>
              <a:t/>
            </a:r>
            <a:br>
              <a:rPr lang="en-US" sz="2200" dirty="0">
                <a:ea typeface="Calibri"/>
                <a:cs typeface="Arial"/>
              </a:rPr>
            </a:br>
            <a:r>
              <a:rPr lang="ar-SA" sz="4800" b="1" dirty="0">
                <a:solidFill>
                  <a:srgbClr val="000000"/>
                </a:solidFill>
                <a:cs typeface="Arial"/>
              </a:rPr>
              <a:t> </a:t>
            </a:r>
            <a:r>
              <a:rPr lang="en-US" sz="3600" dirty="0">
                <a:ea typeface="Calibri"/>
                <a:cs typeface="Arial"/>
              </a:rPr>
              <a:t/>
            </a:r>
            <a:br>
              <a:rPr lang="en-US" sz="3600" dirty="0">
                <a:ea typeface="Calibri"/>
                <a:cs typeface="Arial"/>
              </a:rPr>
            </a:br>
            <a:r>
              <a:rPr lang="en-US" sz="4800" dirty="0">
                <a:ea typeface="Calibri"/>
                <a:cs typeface="Arial"/>
              </a:rPr>
              <a:t> </a:t>
            </a:r>
            <a:r>
              <a:rPr lang="en-US" sz="3600" dirty="0">
                <a:ea typeface="Calibri"/>
                <a:cs typeface="Arial"/>
              </a:rPr>
              <a:t/>
            </a:r>
            <a:br>
              <a:rPr lang="en-US" sz="3600" dirty="0">
                <a:ea typeface="Calibri"/>
                <a:cs typeface="Arial"/>
              </a:rPr>
            </a:br>
            <a:endParaRPr lang="en-US" dirty="0"/>
          </a:p>
        </p:txBody>
      </p:sp>
    </p:spTree>
    <p:extLst>
      <p:ext uri="{BB962C8B-B14F-4D97-AF65-F5344CB8AC3E}">
        <p14:creationId xmlns:p14="http://schemas.microsoft.com/office/powerpoint/2010/main" val="274758453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54692"/>
          </a:xfrm>
        </p:spPr>
        <p:txBody>
          <a:bodyPr>
            <a:normAutofit fontScale="90000"/>
          </a:bodyPr>
          <a:lstStyle/>
          <a:p>
            <a:pPr algn="r"/>
            <a:r>
              <a:rPr lang="ar-SA" sz="3600" b="1" dirty="0" smtClean="0"/>
              <a:t>س2: املا الفراغات التالية:</a:t>
            </a:r>
            <a:br>
              <a:rPr lang="ar-SA" sz="3600" b="1" dirty="0" smtClean="0"/>
            </a:br>
            <a:r>
              <a:rPr lang="en-US" sz="3600" dirty="0" smtClean="0"/>
              <a:t/>
            </a:r>
            <a:br>
              <a:rPr lang="en-US" sz="3600" dirty="0" smtClean="0"/>
            </a:br>
            <a:r>
              <a:rPr lang="ar-SA" sz="3600" dirty="0" smtClean="0"/>
              <a:t>1_ من ابرز عيوب النظام </a:t>
            </a:r>
            <a:r>
              <a:rPr lang="ar-SA" sz="3600" smtClean="0"/>
              <a:t>الاشتركي   000000000000و00000000000000 </a:t>
            </a:r>
            <a:r>
              <a:rPr lang="en-US" sz="3600" dirty="0" smtClean="0"/>
              <a:t/>
            </a:r>
            <a:br>
              <a:rPr lang="en-US" sz="3600" dirty="0" smtClean="0"/>
            </a:br>
            <a:r>
              <a:rPr lang="ar-SA" sz="3600" dirty="0" smtClean="0"/>
              <a:t>2_تأخذ الملكية الجماعية لوسائل الإنتاج في النظام الاشتراكي إحدى صورتين؛ إما   000000000وهي الأكثر شيوعًا في التطبيقات الاشتراكية، أو 000000000000</a:t>
            </a:r>
            <a:r>
              <a:rPr lang="en-US" sz="3600" dirty="0" smtClean="0"/>
              <a:t/>
            </a:r>
            <a:br>
              <a:rPr lang="en-US" sz="3600" dirty="0" smtClean="0"/>
            </a:br>
            <a:r>
              <a:rPr lang="ar-IQ" sz="3600" dirty="0" smtClean="0"/>
              <a:t>س3: </a:t>
            </a:r>
            <a:r>
              <a:rPr lang="ar-IQ" sz="3600" b="1" dirty="0" smtClean="0"/>
              <a:t>تحدث عن مبدأ الاستخلاف في الاقتصاد الاسلامي</a:t>
            </a:r>
            <a:r>
              <a:rPr lang="ar-SA" sz="3600" b="1" dirty="0" smtClean="0"/>
              <a:t>.</a:t>
            </a:r>
            <a:r>
              <a:rPr lang="en-US" dirty="0" smtClean="0"/>
              <a:t/>
            </a:r>
            <a:br>
              <a:rPr lang="en-US" dirty="0" smtClean="0"/>
            </a:br>
            <a:r>
              <a:rPr lang="ar-SA" b="1" dirty="0" smtClean="0"/>
              <a:t> </a:t>
            </a:r>
            <a:r>
              <a:rPr lang="en-US" dirty="0" smtClean="0"/>
              <a:t/>
            </a:r>
            <a:br>
              <a:rPr lang="en-US" dirty="0" smtClean="0"/>
            </a:br>
            <a:endParaRPr lang="ar-S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dk1"/>
          </a:lnRef>
          <a:fillRef idx="3">
            <a:schemeClr val="dk1"/>
          </a:fillRef>
          <a:effectRef idx="3">
            <a:schemeClr val="dk1"/>
          </a:effectRef>
          <a:fontRef idx="minor">
            <a:schemeClr val="lt1"/>
          </a:fontRef>
        </p:style>
        <p:txBody>
          <a:bodyPr>
            <a:normAutofit/>
          </a:bodyPr>
          <a:lstStyle/>
          <a:p>
            <a:r>
              <a:rPr lang="ar-SA" sz="4000" dirty="0" smtClean="0">
                <a:solidFill>
                  <a:srgbClr val="FFFF00"/>
                </a:solidFill>
                <a:cs typeface="Ali-A-Jiddah" pitchFamily="2" charset="-78"/>
              </a:rPr>
              <a:t>ثالثاً: تعريف الاقتصاد الإسلامي</a:t>
            </a:r>
            <a:endParaRPr lang="ar-SA" sz="4000" dirty="0">
              <a:solidFill>
                <a:srgbClr val="FFFF00"/>
              </a:solidFill>
              <a:cs typeface="Ali-A-Jiddah" pitchFamily="2" charset="-78"/>
            </a:endParaRPr>
          </a:p>
        </p:txBody>
      </p:sp>
      <p:sp>
        <p:nvSpPr>
          <p:cNvPr id="3" name="عنصر نائب للمحتوى 2"/>
          <p:cNvSpPr>
            <a:spLocks noGrp="1"/>
          </p:cNvSpPr>
          <p:nvPr>
            <p:ph idx="1"/>
          </p:nvPr>
        </p:nvSpPr>
        <p:spPr/>
        <p:txBody>
          <a:bodyPr/>
          <a:lstStyle/>
          <a:p>
            <a:r>
              <a:rPr lang="ar-SA" b="1" dirty="0" smtClean="0"/>
              <a:t>هو" </a:t>
            </a:r>
            <a:r>
              <a:rPr lang="ar-SA" b="1" dirty="0"/>
              <a:t>الأحكام والقواعد الشرعية التي تنظم كسب المال وإنفاقه وأوجه تنميته </a:t>
            </a:r>
            <a:r>
              <a:rPr lang="ar-SA" b="1" dirty="0" smtClean="0"/>
              <a:t>« د. مسفر القحطاني ، النظام الاقتصادي في الإسلام.</a:t>
            </a:r>
          </a:p>
          <a:p>
            <a:r>
              <a:rPr lang="ar-SA" b="1" dirty="0" smtClean="0"/>
              <a:t>أو هو: مجموعة الأصول والقواعد التي تبحث في الظاهرة الاقتصادية، على وفق المصادر الشرعية، لسد حاجات الناس المادية والمعنوية . د. صالح حميد العلي، معالم الاقتصاد الإسلامي</a:t>
            </a:r>
            <a:endParaRPr lang="ar-SA" dirty="0"/>
          </a:p>
        </p:txBody>
      </p:sp>
    </p:spTree>
    <p:extLst>
      <p:ext uri="{BB962C8B-B14F-4D97-AF65-F5344CB8AC3E}">
        <p14:creationId xmlns:p14="http://schemas.microsoft.com/office/powerpoint/2010/main" val="982427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arn(inVertical)">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barn(inVertical)">
                                      <p:cBhvr>
                                        <p:cTn id="18"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8229600" cy="1052736"/>
          </a:xfrm>
        </p:spPr>
        <p:style>
          <a:lnRef idx="1">
            <a:schemeClr val="dk1"/>
          </a:lnRef>
          <a:fillRef idx="3">
            <a:schemeClr val="dk1"/>
          </a:fillRef>
          <a:effectRef idx="2">
            <a:schemeClr val="dk1"/>
          </a:effectRef>
          <a:fontRef idx="minor">
            <a:schemeClr val="lt1"/>
          </a:fontRef>
        </p:style>
        <p:txBody>
          <a:bodyPr>
            <a:normAutofit/>
          </a:bodyPr>
          <a:lstStyle/>
          <a:p>
            <a:r>
              <a:rPr lang="ar-SA" sz="3600" dirty="0">
                <a:solidFill>
                  <a:srgbClr val="FFFF00"/>
                </a:solidFill>
                <a:cs typeface="Ali-A-Jiddah" pitchFamily="2" charset="-78"/>
              </a:rPr>
              <a:t>التعريف</a:t>
            </a:r>
            <a:r>
              <a:rPr lang="ar-SA" sz="3600" dirty="0" smtClean="0">
                <a:solidFill>
                  <a:srgbClr val="FFFF00"/>
                </a:solidFill>
              </a:rPr>
              <a:t> </a:t>
            </a:r>
            <a:r>
              <a:rPr lang="ar-SA" sz="3600" dirty="0">
                <a:solidFill>
                  <a:srgbClr val="FFFF00"/>
                </a:solidFill>
                <a:cs typeface="Ali-A-Jiddah" pitchFamily="2" charset="-78"/>
              </a:rPr>
              <a:t>بمفردات ذات الصلة بالاقتصاد الإسلامي</a:t>
            </a:r>
          </a:p>
        </p:txBody>
      </p:sp>
      <p:sp>
        <p:nvSpPr>
          <p:cNvPr id="3" name="عنصر نائب للمحتوى 2"/>
          <p:cNvSpPr>
            <a:spLocks noGrp="1"/>
          </p:cNvSpPr>
          <p:nvPr>
            <p:ph idx="1"/>
          </p:nvPr>
        </p:nvSpPr>
        <p:spPr>
          <a:xfrm>
            <a:off x="179512" y="1124744"/>
            <a:ext cx="8784976" cy="5616624"/>
          </a:xfrm>
        </p:spPr>
        <p:txBody>
          <a:bodyPr>
            <a:normAutofit/>
          </a:bodyPr>
          <a:lstStyle/>
          <a:p>
            <a:r>
              <a:rPr lang="ar-SA" b="1" dirty="0" smtClean="0"/>
              <a:t>1-المال</a:t>
            </a:r>
            <a:r>
              <a:rPr lang="ar-SA" b="1" dirty="0"/>
              <a:t>: هو كل عين مباحة النفع أو كل ما أبيح نفعه فهو مال إلا ما استثناه الشارع .</a:t>
            </a:r>
          </a:p>
          <a:p>
            <a:r>
              <a:rPr lang="ar-SA" b="1" dirty="0" smtClean="0"/>
              <a:t>2-الربح</a:t>
            </a:r>
            <a:r>
              <a:rPr lang="ar-SA" b="1" dirty="0"/>
              <a:t>: ما يحصل زيادة عن كلفة الانتاج أو رأس المال</a:t>
            </a:r>
            <a:r>
              <a:rPr lang="ar-SA" b="1" dirty="0" smtClean="0"/>
              <a:t>.</a:t>
            </a:r>
            <a:endParaRPr lang="en-US" b="1" dirty="0" smtClean="0"/>
          </a:p>
          <a:p>
            <a:endParaRPr lang="ar-SA" b="1" dirty="0"/>
          </a:p>
          <a:p>
            <a:pPr algn="r"/>
            <a:r>
              <a:rPr lang="en-US" b="1" dirty="0" smtClean="0"/>
              <a:t> -3  </a:t>
            </a:r>
            <a:r>
              <a:rPr lang="ar-SA" b="1" dirty="0" smtClean="0"/>
              <a:t>الحاجة</a:t>
            </a:r>
            <a:r>
              <a:rPr lang="ar-SA" b="1" dirty="0"/>
              <a:t>: رغبة الإنسان في الحصول على شيء ( سلع أو خدمات )، وهي الدافع للنشاط الاقتصادي.</a:t>
            </a:r>
          </a:p>
          <a:p>
            <a:endParaRPr lang="ar-SA" b="1" dirty="0"/>
          </a:p>
          <a:p>
            <a:endParaRPr lang="ar-SA" dirty="0"/>
          </a:p>
        </p:txBody>
      </p:sp>
    </p:spTree>
    <p:extLst>
      <p:ext uri="{BB962C8B-B14F-4D97-AF65-F5344CB8AC3E}">
        <p14:creationId xmlns:p14="http://schemas.microsoft.com/office/powerpoint/2010/main" val="480372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p:cTn id="2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8229600" cy="1052736"/>
          </a:xfrm>
        </p:spPr>
        <p:style>
          <a:lnRef idx="1">
            <a:schemeClr val="dk1"/>
          </a:lnRef>
          <a:fillRef idx="3">
            <a:schemeClr val="dk1"/>
          </a:fillRef>
          <a:effectRef idx="2">
            <a:schemeClr val="dk1"/>
          </a:effectRef>
          <a:fontRef idx="minor">
            <a:schemeClr val="lt1"/>
          </a:fontRef>
        </p:style>
        <p:txBody>
          <a:bodyPr>
            <a:normAutofit/>
          </a:bodyPr>
          <a:lstStyle/>
          <a:p>
            <a:r>
              <a:rPr lang="ar-SA" sz="3600" dirty="0">
                <a:solidFill>
                  <a:srgbClr val="FFFF00"/>
                </a:solidFill>
                <a:cs typeface="Ali-A-Jiddah" pitchFamily="2" charset="-78"/>
              </a:rPr>
              <a:t>التعريف</a:t>
            </a:r>
            <a:r>
              <a:rPr lang="ar-SA" sz="3600" dirty="0" smtClean="0">
                <a:solidFill>
                  <a:srgbClr val="FFFF00"/>
                </a:solidFill>
              </a:rPr>
              <a:t> </a:t>
            </a:r>
            <a:r>
              <a:rPr lang="ar-SA" sz="3600" dirty="0">
                <a:solidFill>
                  <a:srgbClr val="FFFF00"/>
                </a:solidFill>
                <a:cs typeface="Ali-A-Jiddah" pitchFamily="2" charset="-78"/>
              </a:rPr>
              <a:t>بمفردات ذات الصلة بالاقتصاد الإسلامي</a:t>
            </a:r>
          </a:p>
        </p:txBody>
      </p:sp>
      <p:sp>
        <p:nvSpPr>
          <p:cNvPr id="3" name="عنصر نائب للمحتوى 2"/>
          <p:cNvSpPr>
            <a:spLocks noGrp="1"/>
          </p:cNvSpPr>
          <p:nvPr>
            <p:ph idx="1"/>
          </p:nvPr>
        </p:nvSpPr>
        <p:spPr>
          <a:xfrm>
            <a:off x="179512" y="1124744"/>
            <a:ext cx="8784976" cy="5616624"/>
          </a:xfrm>
        </p:spPr>
        <p:txBody>
          <a:bodyPr>
            <a:normAutofit/>
          </a:bodyPr>
          <a:lstStyle/>
          <a:p>
            <a:r>
              <a:rPr lang="ar-SA" b="1" dirty="0" smtClean="0"/>
              <a:t>3-الإشباع</a:t>
            </a:r>
            <a:r>
              <a:rPr lang="ar-SA" b="1" dirty="0"/>
              <a:t>: هو انتفاء الشعور بالحاجة إلى المأكل والمشرب والملبس والدواء ونحوها مما يحتاج الإنسان </a:t>
            </a:r>
            <a:r>
              <a:rPr lang="ar-SA" b="1" dirty="0" smtClean="0"/>
              <a:t>إليه.</a:t>
            </a:r>
          </a:p>
          <a:p>
            <a:r>
              <a:rPr lang="ar-SA" b="1" dirty="0" smtClean="0"/>
              <a:t>4-المنفعة: هي في الاقتصاد الوضعي: قدرة السلعة على إشباع حاجات الفرد.</a:t>
            </a:r>
            <a:endParaRPr lang="en-US" b="1" dirty="0" smtClean="0"/>
          </a:p>
          <a:p>
            <a:r>
              <a:rPr lang="ar-SA" b="1" dirty="0" smtClean="0"/>
              <a:t>5-الثروة: هي لفظ مرادف لجميع السلع والخدمات الاقتصادية.</a:t>
            </a:r>
          </a:p>
          <a:p>
            <a:endParaRPr lang="ar-SA" b="1" dirty="0"/>
          </a:p>
          <a:p>
            <a:endParaRPr lang="ar-SA" dirty="0"/>
          </a:p>
        </p:txBody>
      </p:sp>
    </p:spTree>
    <p:extLst>
      <p:ext uri="{BB962C8B-B14F-4D97-AF65-F5344CB8AC3E}">
        <p14:creationId xmlns:p14="http://schemas.microsoft.com/office/powerpoint/2010/main" val="1905513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8229600" cy="1052736"/>
          </a:xfrm>
        </p:spPr>
        <p:style>
          <a:lnRef idx="1">
            <a:schemeClr val="dk1"/>
          </a:lnRef>
          <a:fillRef idx="3">
            <a:schemeClr val="dk1"/>
          </a:fillRef>
          <a:effectRef idx="2">
            <a:schemeClr val="dk1"/>
          </a:effectRef>
          <a:fontRef idx="minor">
            <a:schemeClr val="lt1"/>
          </a:fontRef>
        </p:style>
        <p:txBody>
          <a:bodyPr>
            <a:normAutofit/>
          </a:bodyPr>
          <a:lstStyle/>
          <a:p>
            <a:r>
              <a:rPr lang="ar-SA" sz="3600" dirty="0">
                <a:solidFill>
                  <a:srgbClr val="FFFF00"/>
                </a:solidFill>
                <a:cs typeface="Ali-A-Jiddah" pitchFamily="2" charset="-78"/>
              </a:rPr>
              <a:t>التعريف</a:t>
            </a:r>
            <a:r>
              <a:rPr lang="ar-SA" sz="3600" dirty="0" smtClean="0">
                <a:solidFill>
                  <a:srgbClr val="FFFF00"/>
                </a:solidFill>
              </a:rPr>
              <a:t> </a:t>
            </a:r>
            <a:r>
              <a:rPr lang="ar-SA" sz="3600" dirty="0">
                <a:solidFill>
                  <a:srgbClr val="FFFF00"/>
                </a:solidFill>
                <a:cs typeface="Ali-A-Jiddah" pitchFamily="2" charset="-78"/>
              </a:rPr>
              <a:t>بمفردات ذات الصلة بالاقتصاد الإسلامي</a:t>
            </a:r>
          </a:p>
        </p:txBody>
      </p:sp>
      <p:sp>
        <p:nvSpPr>
          <p:cNvPr id="3" name="عنصر نائب للمحتوى 2"/>
          <p:cNvSpPr>
            <a:spLocks noGrp="1"/>
          </p:cNvSpPr>
          <p:nvPr>
            <p:ph idx="1"/>
          </p:nvPr>
        </p:nvSpPr>
        <p:spPr>
          <a:xfrm>
            <a:off x="179512" y="1124744"/>
            <a:ext cx="8784976" cy="5616624"/>
          </a:xfrm>
        </p:spPr>
        <p:txBody>
          <a:bodyPr>
            <a:normAutofit/>
          </a:bodyPr>
          <a:lstStyle/>
          <a:p>
            <a:r>
              <a:rPr lang="ar-SA" b="1" dirty="0"/>
              <a:t>6- القيمة: هي قيمة الشيء الحقيقية حسب العرض والطلب</a:t>
            </a:r>
            <a:r>
              <a:rPr lang="ar-SA" b="1" dirty="0" smtClean="0"/>
              <a:t>.</a:t>
            </a:r>
            <a:endParaRPr lang="en-US" b="1" dirty="0" smtClean="0"/>
          </a:p>
          <a:p>
            <a:endParaRPr lang="en-US" b="1" dirty="0" smtClean="0"/>
          </a:p>
          <a:p>
            <a:endParaRPr lang="en-US" b="1" dirty="0"/>
          </a:p>
          <a:p>
            <a:endParaRPr lang="ar-SA" b="1" dirty="0"/>
          </a:p>
          <a:p>
            <a:r>
              <a:rPr lang="ar-SA" b="1" dirty="0"/>
              <a:t>7- الثمن: هو الذي يدفعه العاقد مقابل خدمة أو سلعة</a:t>
            </a:r>
            <a:r>
              <a:rPr lang="ar-SA" b="1" dirty="0" smtClean="0"/>
              <a:t>.</a:t>
            </a:r>
            <a:endParaRPr lang="en-US" b="1" dirty="0" smtClean="0"/>
          </a:p>
          <a:p>
            <a:r>
              <a:rPr lang="ar-SA" b="1" dirty="0" smtClean="0"/>
              <a:t>8- </a:t>
            </a:r>
            <a:r>
              <a:rPr lang="ar-SA" b="1" dirty="0"/>
              <a:t>السلعة: الشيء الذي يحتاجه الناس لإشباع حاجاتهم الإنسانية، </a:t>
            </a:r>
            <a:endParaRPr lang="en-US" b="1" dirty="0" smtClean="0"/>
          </a:p>
          <a:p>
            <a:pPr marL="0" indent="0">
              <a:buNone/>
            </a:pPr>
            <a:r>
              <a:rPr lang="ar-SA" b="1" dirty="0" smtClean="0"/>
              <a:t>أو </a:t>
            </a:r>
            <a:r>
              <a:rPr lang="ar-SA" b="1" dirty="0"/>
              <a:t>كل شيء مفيد للإنسان وذو منفعة </a:t>
            </a:r>
            <a:endParaRPr lang="en-US" b="1" dirty="0" smtClean="0"/>
          </a:p>
          <a:p>
            <a:pPr marL="0" indent="0">
              <a:buNone/>
            </a:pPr>
            <a:r>
              <a:rPr lang="ar-SA" b="1" dirty="0" smtClean="0"/>
              <a:t>يسمى </a:t>
            </a:r>
            <a:r>
              <a:rPr lang="ar-SA" b="1" dirty="0"/>
              <a:t>سلعة.</a:t>
            </a:r>
          </a:p>
          <a:p>
            <a:endParaRPr lang="ar-SA" b="1" dirty="0"/>
          </a:p>
          <a:p>
            <a:endParaRPr lang="ar-SA" dirty="0"/>
          </a:p>
        </p:txBody>
      </p:sp>
      <p:pic>
        <p:nvPicPr>
          <p:cNvPr id="1026" name="Picture 2" descr="C:\Users\High Tech\Desktop\دورة\images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541593"/>
            <a:ext cx="2419350" cy="188595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High Tech\Desktop\دورة\images (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6184" y="5013176"/>
            <a:ext cx="2619375" cy="1743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2412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1026"/>
                                        </p:tgtEl>
                                        <p:attrNameLst>
                                          <p:attrName>style.visibility</p:attrName>
                                        </p:attrNameLst>
                                      </p:cBhvr>
                                      <p:to>
                                        <p:strVal val="visible"/>
                                      </p:to>
                                    </p:set>
                                    <p:animEffect transition="in" filter="fade">
                                      <p:cBhvr>
                                        <p:cTn id="13" dur="1000"/>
                                        <p:tgtEl>
                                          <p:spTgt spid="1026"/>
                                        </p:tgtEl>
                                      </p:cBhvr>
                                    </p:animEffect>
                                    <p:anim calcmode="lin" valueType="num">
                                      <p:cBhvr>
                                        <p:cTn id="14" dur="1000" fill="hold"/>
                                        <p:tgtEl>
                                          <p:spTgt spid="1026"/>
                                        </p:tgtEl>
                                        <p:attrNameLst>
                                          <p:attrName>ppt_x</p:attrName>
                                        </p:attrNameLst>
                                      </p:cBhvr>
                                      <p:tavLst>
                                        <p:tav tm="0">
                                          <p:val>
                                            <p:strVal val="#ppt_x"/>
                                          </p:val>
                                        </p:tav>
                                        <p:tav tm="100000">
                                          <p:val>
                                            <p:strVal val="#ppt_x"/>
                                          </p:val>
                                        </p:tav>
                                      </p:tavLst>
                                    </p:anim>
                                    <p:anim calcmode="lin" valueType="num">
                                      <p:cBhvr>
                                        <p:cTn id="15"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 calcmode="lin" valueType="num">
                                      <p:cBhvr additive="base">
                                        <p:cTn id="20"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1027"/>
                                        </p:tgtEl>
                                        <p:attrNameLst>
                                          <p:attrName>style.visibility</p:attrName>
                                        </p:attrNameLst>
                                      </p:cBhvr>
                                      <p:to>
                                        <p:strVal val="visible"/>
                                      </p:to>
                                    </p:set>
                                    <p:animEffect transition="in" filter="barn(inVertical)">
                                      <p:cBhvr>
                                        <p:cTn id="47" dur="5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1598</TotalTime>
  <Words>4233</Words>
  <Application>Microsoft Office PowerPoint</Application>
  <PresentationFormat>On-screen Show (4:3)</PresentationFormat>
  <Paragraphs>215</Paragraphs>
  <Slides>58</Slides>
  <Notes>0</Notes>
  <HiddenSlides>0</HiddenSlides>
  <MMClips>0</MMClips>
  <ScaleCrop>false</ScaleCrop>
  <HeadingPairs>
    <vt:vector size="4" baseType="variant">
      <vt:variant>
        <vt:lpstr>Theme</vt:lpstr>
      </vt:variant>
      <vt:variant>
        <vt:i4>1</vt:i4>
      </vt:variant>
      <vt:variant>
        <vt:lpstr>Slide Titles</vt:lpstr>
      </vt:variant>
      <vt:variant>
        <vt:i4>58</vt:i4>
      </vt:variant>
    </vt:vector>
  </HeadingPairs>
  <TitlesOfParts>
    <vt:vector size="59" baseType="lpstr">
      <vt:lpstr>نسق Office</vt:lpstr>
      <vt:lpstr>د. عباس علي سليمان دكتوراه في جامعة بيروت_لبنان 1445-1446هـ 2023-2024م</vt:lpstr>
      <vt:lpstr>تعريف الاقتصاد الإسلامي  واللفاظ ذات الصلة به</vt:lpstr>
      <vt:lpstr>وعرفه ألفريد مارشال: ت:1924: بأنه علم يبحث في كيفية حصول الإنسان على دخله، وكيفية استعمال هذا الدخل. هو" الأحكام والقواعد الشرعية التي تنظم كسب المال وإنفاقه وأوجه تنميته « د. مسفر القحطاني ، النظام الاقتصادي في الإسلام. أو هو: مجموعة الأصول والقواعد التي تبحث في الظاهرة الاقتصادية، على وفق المصادر الشرعية، لسد حاجات الناس المادية والمعنوية . د. صالح حميد العلي، معالم الاقتصاد الإسلامي  القيمة: هي قيمة الشيء الحقيقية حسب العرض والطلب    </vt:lpstr>
      <vt:lpstr>تعريف الاقتصاد كمصطلح عام</vt:lpstr>
      <vt:lpstr>ثانياً: تعريف علم الاقتصاد عموماً</vt:lpstr>
      <vt:lpstr>ثالثاً: تعريف الاقتصاد الإسلامي</vt:lpstr>
      <vt:lpstr>التعريف بمفردات ذات الصلة بالاقتصاد الإسلامي</vt:lpstr>
      <vt:lpstr>التعريف بمفردات ذات الصلة بالاقتصاد الإسلامي</vt:lpstr>
      <vt:lpstr>التعريف بمفردات ذات الصلة بالاقتصاد الإسلامي</vt:lpstr>
      <vt:lpstr>التعريف بمفردات ذات الصلة بالاقتصاد الإسلامي</vt:lpstr>
      <vt:lpstr>التعريف بمفردات ذات الصلة بالاقتصاد الإسلامي</vt:lpstr>
      <vt:lpstr>مفهوم المشكلة الاقتصادية</vt:lpstr>
      <vt:lpstr>مفهوم الاقتصاد الجزئي والاقتصاد الكلي</vt:lpstr>
      <vt:lpstr>PowerPoint Presentation</vt:lpstr>
      <vt:lpstr>نبذة عن الأنظمة الاقتصادية المعاصرة</vt:lpstr>
      <vt:lpstr>أولاً: النظام الرأسمالي الحر( نظام السوق الحر )</vt:lpstr>
      <vt:lpstr>ما قبل الرأسمالية</vt:lpstr>
      <vt:lpstr>كيف نشأت الرأسمالية ؟  </vt:lpstr>
      <vt:lpstr>PowerPoint Presentation</vt:lpstr>
      <vt:lpstr>فلسفة النظام الرأسمالي</vt:lpstr>
      <vt:lpstr>أسس النظام الرأسمالي الحر</vt:lpstr>
      <vt:lpstr>PowerPoint Presentation</vt:lpstr>
      <vt:lpstr>مآخذ على النظام الرأسمالي</vt:lpstr>
      <vt:lpstr>PowerPoint Presentation</vt:lpstr>
      <vt:lpstr>المشكلة الاقتصادية في النظام الرأسمالي</vt:lpstr>
      <vt:lpstr>عناصر المشكلة الاقتصادية في النظام الرأسمالي</vt:lpstr>
      <vt:lpstr>العنصر الأول: الندرة.</vt:lpstr>
      <vt:lpstr>العنصر الثاني: الحاجات. </vt:lpstr>
      <vt:lpstr>رؤية النظام الرأسمالي لعلاج المشكلة الاقتصادية</vt:lpstr>
      <vt:lpstr>مناقشة الفكر الرأسمالي لرؤيته للمشكلة الاقتصادية وحلها  من وجهة نظر الاقتصاد الاسلامي</vt:lpstr>
      <vt:lpstr>PowerPoint Presentation</vt:lpstr>
      <vt:lpstr>2- مناقشة طرح الحل</vt:lpstr>
      <vt:lpstr>النظام الرأسمالي المقيد</vt:lpstr>
      <vt:lpstr>PowerPoint Presentation</vt:lpstr>
      <vt:lpstr>1_ هناك تشريعات خاصة  في النظام الراسمالي المقيد تقوم باستثناء بعض القطاعات العامة الضرورية من تملك الأفراد لها، لما يترتب على تملكهم لها من الاحتكار والتعسف، مثل: قطاعات: الماء والكهرباء، وتوفير دور التعليم، والمكتبات، والمتاحف والحدائق، والملاعب ونحوها. . 2_  النظام الاشتراكي:هو تنظيم اقتصادي للمجتمع، تكون وسائل الانتاج المادية مملوكة للجماعة ( الدولة ) كلها</vt:lpstr>
      <vt:lpstr>القيود الحكومية في النظام الرأسمالي المقيد</vt:lpstr>
      <vt:lpstr>PowerPoint Presentation</vt:lpstr>
      <vt:lpstr>ثانياً: التدخل بالتخطيط والتوجيه.</vt:lpstr>
      <vt:lpstr>النظام الاقتصادي الاشتراكي</vt:lpstr>
      <vt:lpstr>الاشتراكية والشيوعية مذهبان يوجد بينهم الكثير من التشابه وكذلك الكثير من الاختلاف. فالاثنين مثلا يتفقان في الهدف وهو تجنب الآثار السلبية للرأسمالية الكلاسيكية. ولذلك يصعب جدا التفريق بينهم خاصة أن كثير من الدول قد جربت أشكال مختلفة من النظامين كما أن الكثير من المفكرين تناولوا الأيدلوجيتان بالتعريف والتفسير إلا إنها جميعا كانت تتم بناء على خلفيات المفكرين مما يجعلها لا تخلوا من التحيز. ورغم كل هذا فإننا نستطيع أن نجد بعض الفروقات الأساسية بين الاشتراكيةوالشيوعية. </vt:lpstr>
      <vt:lpstr>فنجد بعض المفكرين يشير إلى الاشتراكية باعتبارها نظام اقتصادى فقط بينما يعتبر الشيوعية نظام إقتصادى وسياسي معا. فالاشتراكية كنظام اقتصادي تعمل على رسم سياسة اقتصاديه موجهه توجيها اجتماعيا وجماعيا لتقليل الفروق بين الطبقات. بينما الشيوعية تعمل على توجيه الاقتصاد والمجتمع بطريقة جماعية وان تكون الملكية مركزة فى يد الدولة وان يكون توزيع الثروة بيد الدولة بهدف الوصول الى مجتمع خالى من الطبقات ومن السلطة. </vt:lpstr>
      <vt:lpstr>وإذا كانت الاشتراكية والشيوعية تتفقان على ان يكون توزيع السلع و الخدمات على أفراد الشعب فى يد سلطة مركزية واحدة فإنهما يختلفان فى طريقة توزيعها. فالاشتراكية ترى ان يتم التوزيع على أساس حجم مساهمة الفرد فى الإنتاج بينما ترى الشيوعية أن يكون التوزيع على قدر حاجة الإنسان لهذة السلعة أو الخدمة بغض النظر عن مساهمة الفرد في الإنتاج فهو قد يأخذ أقل أو أكثر مما عمل.</vt:lpstr>
      <vt:lpstr>ترى الشيوعية أنة لابد من التخلص من سيطرة رأسمال على أدوات الإنتاج بطريقة فورية وجذرية للوصول إلى دولة خالية من الطبقات، بينما ترى الاشتراكية انه يمكن للرأسمالية أن تكون جزء من الدولة الاشتراكية وأن الاشتراكية يمكن أن تحكم مجتمع رأسمالى. المهم هنا أن يكون رأسمال تحت سيطرة نظام تخطيط مركزى لتوجيه الاقتصاد حيث يستطيع جميع الأفراد الاستفادة من رأس المال ويحول دون تركيزه فى يد قلة من الأفراد. اختلاف أخر يوجد بين الاشتراكية والشيوعية هو فى من يقوم بالسيطرة على البنية الاقتصادية للدولة فبينما تسعى الاشتراكية الى توسيع عدد من يملكون القدرة على التأثير فى كيفية عمل النظام الاقتصادى للدولة، فإن الشيوعية تسعى إلى تقليل هذا العدد. </vt:lpstr>
      <vt:lpstr>PowerPoint Presentation</vt:lpstr>
      <vt:lpstr>أسس النظام الاشتراكي</vt:lpstr>
      <vt:lpstr>PowerPoint Presentation</vt:lpstr>
      <vt:lpstr>خصائص النظام الاقتصادي الاشتراكي</vt:lpstr>
      <vt:lpstr>PowerPoint Presentation</vt:lpstr>
      <vt:lpstr>كيف أجابت الاشتراكية على الأسئلة الثلاثة: ماذا ننتج؟ وكيف ننتج؟ ولمن ننتج؟</vt:lpstr>
      <vt:lpstr>PowerPoint Presentation</vt:lpstr>
      <vt:lpstr>أبرز عيوب الاشتراكية </vt:lpstr>
      <vt:lpstr>PowerPoint Presentation</vt:lpstr>
      <vt:lpstr>PowerPoint Presentation</vt:lpstr>
      <vt:lpstr>PowerPoint Presentation</vt:lpstr>
      <vt:lpstr>PowerPoint Presentation</vt:lpstr>
      <vt:lpstr>س1:ضع علامة (صح) امام العبارات الصحيحة وعلامة(خطأ) امام العبارات الخاطئة ثم صحح الخطأ ان وجد. 1_ الاسلام لا يتدخل في نشاط الاقتصادي،  طالماالفرد الفرد يراعي المبادئ العامة والأحكام التفصيلية المتعلقة بالتعامل الاقتصادي.  2_يعد مبدأ الحلال والحرام مبدأ من مبادئ الاقتصاد الاسلامي.  3_ من أسس النظام الاشتراكي المساواة بين الأفراد -بصرف النظر عن قدرتهم ومواهبهم - في فرص العمل والتعليم والسكن والرعاية الاجتماعية، وتتحمل الدولة كل الأعباء المترتبة على ذلك . </vt:lpstr>
      <vt:lpstr>         س1:ضع علامة (صح) امام العبارات الصحيحة وعلامة(خطأ) امام العبارات الخاطئة ثم صحح الخطأ ان وجد. 1_الرأسمالية: هي نظام اجتماعي اقتصادي تُطلق فيه حرية الفرد في المجتمع السياسي. 2_يعد كتاب أدم سميث(ثروة الأمم)(1776) لدى الكثيريين أول دراسة عملية منظمة للاقتصاد السياسي. 3_يرى أفلاطون أن نشأة الدولة(المدنية السياسية) ترجع الى اعتبارات غير اقتصادية. 4_رفض أرسطوفكرة إلغاء البواعث والدوافع الشخصية،ورأى أنه من الممكن  عدم تحقيق التوافق بين المصالح الفردية والمصالح العامة. 5_ ركزآدم سميث في كتاباته على اقتصاد الدولة والشعب، لكن مارشال نظر إلى اقتصاد الفرد.   س2: املا الفراغات التالية: 1_............. هي في ..............: قدرة السلعة على إشباع حاجات الفرد. 2_............................هي عدم القدرة على إشباع جميع الرغبات والاحتياجات البشرية بسبب ندرة الموارد الاقتصادية 3_الِاقْتِصَادُ رُتْبَةٌ بَيْنَ رُتْبَتَيْنِ ، وَمَنْزِلَةٌ بَيْنَ مَنْزِلَتَيْنِ ، وَالْمَنَازِلُ ثَلَاثَةٌ : ........................... ، وَالْإِسْرَافِ فِي جَلْبِهَا ، ...........................................     </vt:lpstr>
      <vt:lpstr>س2: املا الفراغات التالية:  1_ من ابرز عيوب النظام الاشتركي   000000000000و00000000000000  2_تأخذ الملكية الجماعية لوسائل الإنتاج في النظام الاشتراكي إحدى صورتين؛ إما   000000000وهي الأكثر شيوعًا في التطبيقات الاشتراكية، أو 000000000000 س3: تحدث عن مبدأ الاستخلاف في الاقتصاد الاسلامي.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Dr.Ibrahim</dc:creator>
  <cp:lastModifiedBy>Electronify Store</cp:lastModifiedBy>
  <cp:revision>135</cp:revision>
  <dcterms:created xsi:type="dcterms:W3CDTF">2012-11-19T13:15:02Z</dcterms:created>
  <dcterms:modified xsi:type="dcterms:W3CDTF">2024-02-23T20:01:21Z</dcterms:modified>
</cp:coreProperties>
</file>