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65" r:id="rId3"/>
    <p:sldId id="266" r:id="rId4"/>
    <p:sldId id="267" r:id="rId5"/>
    <p:sldId id="282" r:id="rId6"/>
    <p:sldId id="281" r:id="rId7"/>
    <p:sldId id="259" r:id="rId8"/>
    <p:sldId id="256" r:id="rId9"/>
    <p:sldId id="283" r:id="rId10"/>
    <p:sldId id="257" r:id="rId11"/>
    <p:sldId id="258" r:id="rId12"/>
    <p:sldId id="260" r:id="rId13"/>
    <p:sldId id="276" r:id="rId14"/>
    <p:sldId id="284" r:id="rId15"/>
    <p:sldId id="268" r:id="rId16"/>
    <p:sldId id="275" r:id="rId17"/>
    <p:sldId id="271" r:id="rId18"/>
    <p:sldId id="274" r:id="rId19"/>
    <p:sldId id="273" r:id="rId20"/>
    <p:sldId id="272" r:id="rId21"/>
    <p:sldId id="27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262578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2349043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92860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727700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7189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4143451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3792289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2930422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287022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862F29-061A-4B9B-95A5-D384BB750E48}"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219952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862F29-061A-4B9B-95A5-D384BB750E48}"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216841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862F29-061A-4B9B-95A5-D384BB750E48}" type="datetimeFigureOut">
              <a:rPr lang="en-US" smtClean="0"/>
              <a:t>12/31/2022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215177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862F29-061A-4B9B-95A5-D384BB750E48}"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358962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862F29-061A-4B9B-95A5-D384BB750E48}" type="datetimeFigureOut">
              <a:rPr lang="en-US" smtClean="0"/>
              <a:t>12/31/2022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110920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862F29-061A-4B9B-95A5-D384BB750E48}"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97816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862F29-061A-4B9B-95A5-D384BB750E48}"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4FECD-C205-47CD-A904-A3CC401CFC05}" type="slidenum">
              <a:rPr lang="en-US" smtClean="0"/>
              <a:t>‹#›</a:t>
            </a:fld>
            <a:endParaRPr lang="en-US"/>
          </a:p>
        </p:txBody>
      </p:sp>
    </p:spTree>
    <p:extLst>
      <p:ext uri="{BB962C8B-B14F-4D97-AF65-F5344CB8AC3E}">
        <p14:creationId xmlns:p14="http://schemas.microsoft.com/office/powerpoint/2010/main" val="1541428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862F29-061A-4B9B-95A5-D384BB750E48}" type="datetimeFigureOut">
              <a:rPr lang="en-US" smtClean="0"/>
              <a:t>12/31/2022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64FECD-C205-47CD-A904-A3CC401CFC05}" type="slidenum">
              <a:rPr lang="en-US" smtClean="0"/>
              <a:t>‹#›</a:t>
            </a:fld>
            <a:endParaRPr lang="en-US"/>
          </a:p>
        </p:txBody>
      </p:sp>
    </p:spTree>
    <p:extLst>
      <p:ext uri="{BB962C8B-B14F-4D97-AF65-F5344CB8AC3E}">
        <p14:creationId xmlns:p14="http://schemas.microsoft.com/office/powerpoint/2010/main" val="2028461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7168-4B3D-410D-9C53-8ABAAB81DD0B}"/>
              </a:ext>
            </a:extLst>
          </p:cNvPr>
          <p:cNvSpPr>
            <a:spLocks noGrp="1"/>
          </p:cNvSpPr>
          <p:nvPr>
            <p:ph type="title"/>
          </p:nvPr>
        </p:nvSpPr>
        <p:spPr/>
        <p:txBody>
          <a:bodyPr/>
          <a:lstStyle/>
          <a:p>
            <a:r>
              <a:rPr lang="en-US" dirty="0">
                <a:solidFill>
                  <a:schemeClr val="tx1"/>
                </a:solidFill>
              </a:rPr>
              <a:t>Food</a:t>
            </a:r>
            <a:r>
              <a:rPr lang="en-US" dirty="0"/>
              <a:t> </a:t>
            </a:r>
            <a:r>
              <a:rPr lang="en-US" dirty="0">
                <a:solidFill>
                  <a:schemeClr val="tx1"/>
                </a:solidFill>
              </a:rPr>
              <a:t>Microbiology</a:t>
            </a:r>
          </a:p>
        </p:txBody>
      </p:sp>
      <p:sp>
        <p:nvSpPr>
          <p:cNvPr id="3" name="Content Placeholder 2">
            <a:extLst>
              <a:ext uri="{FF2B5EF4-FFF2-40B4-BE49-F238E27FC236}">
                <a16:creationId xmlns:a16="http://schemas.microsoft.com/office/drawing/2014/main" id="{F2399367-7E56-4728-86C8-C18E76298B55}"/>
              </a:ext>
            </a:extLst>
          </p:cNvPr>
          <p:cNvSpPr>
            <a:spLocks noGrp="1"/>
          </p:cNvSpPr>
          <p:nvPr>
            <p:ph idx="1"/>
          </p:nvPr>
        </p:nvSpPr>
        <p:spPr>
          <a:xfrm>
            <a:off x="476918" y="1371449"/>
            <a:ext cx="8596668" cy="3880773"/>
          </a:xfrm>
        </p:spPr>
        <p:txBody>
          <a:bodyPr>
            <a:normAutofit/>
          </a:bodyPr>
          <a:lstStyle/>
          <a:p>
            <a:r>
              <a:rPr lang="en-US" sz="3200" dirty="0">
                <a:solidFill>
                  <a:schemeClr val="tx1"/>
                </a:solidFill>
              </a:rPr>
              <a:t>Is the study of the role that microorganisms play in food spoilage, food poisoning, food production, food preservation and food borne diseases.</a:t>
            </a:r>
          </a:p>
          <a:p>
            <a:pPr marL="0" indent="0">
              <a:buNone/>
            </a:pPr>
            <a:endParaRPr lang="en-US" sz="3200" dirty="0">
              <a:solidFill>
                <a:schemeClr val="tx1"/>
              </a:solidFill>
            </a:endParaRPr>
          </a:p>
        </p:txBody>
      </p:sp>
      <p:pic>
        <p:nvPicPr>
          <p:cNvPr id="5" name="Picture 4">
            <a:extLst>
              <a:ext uri="{FF2B5EF4-FFF2-40B4-BE49-F238E27FC236}">
                <a16:creationId xmlns:a16="http://schemas.microsoft.com/office/drawing/2014/main" id="{80F5317B-D5F8-44AA-A97E-6221D28999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0833" y="2843408"/>
            <a:ext cx="4171167" cy="4014592"/>
          </a:xfrm>
          <a:prstGeom prst="rect">
            <a:avLst/>
          </a:prstGeom>
        </p:spPr>
      </p:pic>
    </p:spTree>
    <p:extLst>
      <p:ext uri="{BB962C8B-B14F-4D97-AF65-F5344CB8AC3E}">
        <p14:creationId xmlns:p14="http://schemas.microsoft.com/office/powerpoint/2010/main" val="1481556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30A2C-82D9-424A-8A52-D58B03B86312}"/>
              </a:ext>
            </a:extLst>
          </p:cNvPr>
          <p:cNvSpPr>
            <a:spLocks noGrp="1"/>
          </p:cNvSpPr>
          <p:nvPr>
            <p:ph idx="1"/>
          </p:nvPr>
        </p:nvSpPr>
        <p:spPr>
          <a:xfrm>
            <a:off x="0" y="453382"/>
            <a:ext cx="9870510" cy="6404618"/>
          </a:xfrm>
        </p:spPr>
        <p:txBody>
          <a:bodyPr>
            <a:normAutofit fontScale="92500" lnSpcReduction="10000"/>
          </a:bodyPr>
          <a:lstStyle/>
          <a:p>
            <a:pPr algn="just"/>
            <a:r>
              <a:rPr lang="en-US" sz="3200" dirty="0">
                <a:effectLst/>
                <a:latin typeface="Times New Roman" panose="02020603050405020304" pitchFamily="18" charset="0"/>
                <a:ea typeface="Yu Mincho" panose="02020400000000000000" pitchFamily="18" charset="-128"/>
                <a:cs typeface="Arial" panose="020B0604020202020204" pitchFamily="34" charset="0"/>
              </a:rPr>
              <a:t>Interactions between microorganisms and our foods are sometimes beneficial, as exemplified by the many cultured products consumed and enjoyed. What are the governing factors in these interactions? Why is this interaction beneficial at some times and not at others? Why do some foods support the growth of microorganisms more readily than other</a:t>
            </a:r>
            <a:r>
              <a:rPr lang="en-US" sz="32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a:t>
            </a:r>
            <a:r>
              <a:rPr lang="en-US" sz="32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 Why are some foods very stable in regard to microbial deterioration? </a:t>
            </a:r>
            <a:r>
              <a:rPr lang="en-US" sz="3200" dirty="0">
                <a:effectLst/>
                <a:latin typeface="Times New Roman" panose="02020603050405020304" pitchFamily="18" charset="0"/>
                <a:ea typeface="Yu Mincho" panose="02020400000000000000" pitchFamily="18" charset="-128"/>
                <a:cs typeface="Arial" panose="020B0604020202020204" pitchFamily="34" charset="0"/>
              </a:rPr>
              <a:t>Food is the substrate, and so the characteristics of a food are an important consideration. The type of microorganisms present and the environmental conditions also are important. However, the food or substrate dictates what can or cannot grow. By understanding the characteristics of the food or substrate one can make predictions about the microbial flora that may develop.</a:t>
            </a:r>
            <a:endParaRPr lang="en-US" sz="3200" dirty="0">
              <a:effectLst/>
              <a:latin typeface="Calibri" panose="020F0502020204030204" pitchFamily="34" charset="0"/>
              <a:ea typeface="Yu Mincho" panose="02020400000000000000" pitchFamily="18" charset="-128"/>
              <a:cs typeface="Arial" panose="020B0604020202020204" pitchFamily="34" charset="0"/>
            </a:endParaRPr>
          </a:p>
          <a:p>
            <a:pPr algn="just"/>
            <a:endParaRPr lang="en-US" sz="3200" dirty="0"/>
          </a:p>
        </p:txBody>
      </p:sp>
    </p:spTree>
    <p:extLst>
      <p:ext uri="{BB962C8B-B14F-4D97-AF65-F5344CB8AC3E}">
        <p14:creationId xmlns:p14="http://schemas.microsoft.com/office/powerpoint/2010/main" val="118736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3270F-5B51-4227-8D25-2578637AD6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0A36E7-6A32-4697-BFD2-DA29E429A400}"/>
              </a:ext>
            </a:extLst>
          </p:cNvPr>
          <p:cNvSpPr>
            <a:spLocks noGrp="1"/>
          </p:cNvSpPr>
          <p:nvPr>
            <p:ph idx="1"/>
          </p:nvPr>
        </p:nvSpPr>
        <p:spPr>
          <a:xfrm>
            <a:off x="300625" y="225469"/>
            <a:ext cx="9870509" cy="6513534"/>
          </a:xfrm>
        </p:spPr>
        <p:txBody>
          <a:bodyPr>
            <a:normAutofit fontScale="92500"/>
          </a:bodyPr>
          <a:lstStyle/>
          <a:p>
            <a:pPr marL="0" marR="0" algn="just">
              <a:lnSpc>
                <a:spcPct val="107000"/>
              </a:lnSpc>
              <a:spcBef>
                <a:spcPts val="0"/>
              </a:spcBef>
              <a:spcAft>
                <a:spcPts val="800"/>
              </a:spcAft>
            </a:pPr>
            <a:r>
              <a:rPr lang="en-US" sz="2400" b="1" dirty="0">
                <a:effectLst/>
                <a:latin typeface="Times New Roman" panose="02020603050405020304" pitchFamily="18" charset="0"/>
                <a:ea typeface="Yu Mincho" panose="02020400000000000000" pitchFamily="18" charset="-128"/>
                <a:cs typeface="Arial" panose="020B0604020202020204" pitchFamily="34" charset="0"/>
              </a:rPr>
              <a:t>Groups of Bacteria Important in Food Bacteriology</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Arial" panose="020B0604020202020204" pitchFamily="34" charset="0"/>
              </a:rPr>
              <a:t>Bacteria important in foods often are grouped on the basis of one common characteristic without regard for their systematic classification. It is obvious that some bacterial species might be included in two or more of these artificial groups.</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nSpc>
                <a:spcPct val="107000"/>
              </a:lnSpc>
              <a:spcBef>
                <a:spcPts val="0"/>
              </a:spcBef>
              <a:spcAft>
                <a:spcPts val="800"/>
              </a:spcAft>
            </a:pPr>
            <a:r>
              <a:rPr lang="en-US" sz="2400" b="1" i="1" dirty="0">
                <a:effectLst/>
                <a:latin typeface="Times New Roman" panose="02020603050405020304" pitchFamily="18" charset="0"/>
                <a:ea typeface="Yu Mincho" panose="02020400000000000000" pitchFamily="18" charset="-128"/>
                <a:cs typeface="Arial" panose="020B0604020202020204" pitchFamily="34" charset="0"/>
              </a:rPr>
              <a:t>Lactic Acid-Forming Bacteria</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Arial" panose="020B0604020202020204" pitchFamily="34" charset="0"/>
              </a:rPr>
              <a:t>The most important characteristic of the lactic acid bacteria is their ability to ferment sugars to lactic acid. This may be desirable in making products such as sauerkraut and cheese but undesirable in terms of spoilage of wines. </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Arial" panose="020B0604020202020204" pitchFamily="34" charset="0"/>
              </a:rPr>
              <a:t>The major genera include </a:t>
            </a:r>
            <a:r>
              <a:rPr lang="en-US" sz="2400" i="1" dirty="0" err="1">
                <a:effectLst/>
                <a:latin typeface="Times New Roman" panose="02020603050405020304" pitchFamily="18" charset="0"/>
                <a:ea typeface="Yu Mincho" panose="02020400000000000000" pitchFamily="18" charset="-128"/>
                <a:cs typeface="Arial" panose="020B0604020202020204" pitchFamily="34" charset="0"/>
              </a:rPr>
              <a:t>Leuconostoc</a:t>
            </a:r>
            <a:r>
              <a:rPr lang="en-US" sz="2400" i="1" dirty="0">
                <a:effectLst/>
                <a:latin typeface="Times New Roman" panose="02020603050405020304" pitchFamily="18" charset="0"/>
                <a:ea typeface="Yu Mincho" panose="02020400000000000000" pitchFamily="18" charset="-128"/>
                <a:cs typeface="Arial" panose="020B0604020202020204" pitchFamily="34" charset="0"/>
              </a:rPr>
              <a:t>, Lactobacillus, Streptococcus</a:t>
            </a:r>
            <a:r>
              <a:rPr lang="en-US" sz="2400" dirty="0">
                <a:effectLst/>
                <a:latin typeface="Times New Roman" panose="02020603050405020304" pitchFamily="18" charset="0"/>
                <a:ea typeface="Yu Mincho" panose="02020400000000000000" pitchFamily="18" charset="-128"/>
                <a:cs typeface="Arial" panose="020B0604020202020204" pitchFamily="34" charset="0"/>
              </a:rPr>
              <a:t>, and </a:t>
            </a:r>
            <a:r>
              <a:rPr lang="en-US" sz="2400" i="1" dirty="0" err="1">
                <a:effectLst/>
                <a:latin typeface="Times New Roman" panose="02020603050405020304" pitchFamily="18" charset="0"/>
                <a:ea typeface="Yu Mincho" panose="02020400000000000000" pitchFamily="18" charset="-128"/>
                <a:cs typeface="Arial" panose="020B0604020202020204" pitchFamily="34" charset="0"/>
              </a:rPr>
              <a:t>Pediococcus</a:t>
            </a:r>
            <a:r>
              <a:rPr lang="en-US" sz="2400" i="1" dirty="0">
                <a:effectLst/>
                <a:latin typeface="Times New Roman" panose="02020603050405020304" pitchFamily="18" charset="0"/>
                <a:ea typeface="Yu Mincho" panose="02020400000000000000" pitchFamily="18" charset="-128"/>
                <a:cs typeface="Arial" panose="020B0604020202020204" pitchFamily="34" charset="0"/>
              </a:rPr>
              <a:t> </a:t>
            </a:r>
            <a:r>
              <a:rPr lang="en-US" sz="2400" dirty="0">
                <a:effectLst/>
                <a:latin typeface="Times New Roman" panose="02020603050405020304" pitchFamily="18" charset="0"/>
                <a:ea typeface="Yu Mincho" panose="02020400000000000000" pitchFamily="18" charset="-128"/>
                <a:cs typeface="Arial" panose="020B0604020202020204" pitchFamily="34" charset="0"/>
              </a:rPr>
              <a:t>.</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400" b="1" i="1" dirty="0">
                <a:effectLst/>
                <a:latin typeface="Times New Roman" panose="02020603050405020304" pitchFamily="18" charset="0"/>
                <a:ea typeface="Yu Mincho" panose="02020400000000000000" pitchFamily="18" charset="-128"/>
                <a:cs typeface="Arial" panose="020B0604020202020204" pitchFamily="34" charset="0"/>
              </a:rPr>
              <a:t>Acetic Acid-Forming Bacteria</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Arial" panose="020B0604020202020204" pitchFamily="34" charset="0"/>
              </a:rPr>
              <a:t>Most of acetic acid bacteria now belong to one of two genera, Acetobacter and </a:t>
            </a:r>
            <a:r>
              <a:rPr lang="en-US" sz="2400" dirty="0" err="1">
                <a:effectLst/>
                <a:latin typeface="Times New Roman" panose="02020603050405020304" pitchFamily="18" charset="0"/>
                <a:ea typeface="Yu Mincho" panose="02020400000000000000" pitchFamily="18" charset="-128"/>
                <a:cs typeface="Arial" panose="020B0604020202020204" pitchFamily="34" charset="0"/>
              </a:rPr>
              <a:t>Gluconobacter</a:t>
            </a:r>
            <a:r>
              <a:rPr lang="en-US" sz="2400" dirty="0">
                <a:effectLst/>
                <a:latin typeface="Times New Roman" panose="02020603050405020304" pitchFamily="18" charset="0"/>
                <a:ea typeface="Yu Mincho" panose="02020400000000000000" pitchFamily="18" charset="-128"/>
                <a:cs typeface="Arial" panose="020B0604020202020204" pitchFamily="34" charset="0"/>
              </a:rPr>
              <a:t>. Both oxidize ethyl alcohol to acetic acid, but Acetobacter is capable of oxidizing acetic acid further to carbon dioxide</a:t>
            </a:r>
            <a:r>
              <a:rPr lang="en-US" sz="2400" b="1" dirty="0">
                <a:effectLst/>
                <a:latin typeface="Times New Roman" panose="02020603050405020304" pitchFamily="18" charset="0"/>
                <a:ea typeface="Yu Mincho" panose="02020400000000000000" pitchFamily="18" charset="-128"/>
                <a:cs typeface="Arial" panose="020B0604020202020204" pitchFamily="34" charset="0"/>
              </a:rPr>
              <a:t>.</a:t>
            </a:r>
            <a:r>
              <a:rPr lang="en-US" sz="2400" dirty="0">
                <a:effectLst/>
                <a:latin typeface="Calibri" panose="020F0502020204030204" pitchFamily="34" charset="0"/>
                <a:ea typeface="Yu Mincho" panose="02020400000000000000" pitchFamily="18" charset="-128"/>
                <a:cs typeface="Arial" panose="020B0604020202020204" pitchFamily="34" charset="0"/>
              </a:rPr>
              <a:t> </a:t>
            </a:r>
          </a:p>
          <a:p>
            <a:pPr marL="0" marR="0" algn="just">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Arial" panose="020B0604020202020204" pitchFamily="34" charset="0"/>
              </a:rPr>
              <a:t>e.g., </a:t>
            </a:r>
            <a:r>
              <a:rPr lang="en-US" sz="2400" i="1" dirty="0">
                <a:effectLst/>
                <a:latin typeface="Times New Roman" panose="02020603050405020304" pitchFamily="18" charset="0"/>
                <a:ea typeface="Yu Mincho" panose="02020400000000000000" pitchFamily="18" charset="-128"/>
                <a:cs typeface="Arial" panose="020B0604020202020204" pitchFamily="34" charset="0"/>
              </a:rPr>
              <a:t>Acetobacter </a:t>
            </a:r>
            <a:r>
              <a:rPr lang="en-US" sz="2400" i="1" dirty="0" err="1">
                <a:effectLst/>
                <a:latin typeface="Times New Roman" panose="02020603050405020304" pitchFamily="18" charset="0"/>
                <a:ea typeface="Yu Mincho" panose="02020400000000000000" pitchFamily="18" charset="-128"/>
                <a:cs typeface="Arial" panose="020B0604020202020204" pitchFamily="34" charset="0"/>
              </a:rPr>
              <a:t>aceti</a:t>
            </a:r>
            <a:r>
              <a:rPr lang="en-US" sz="2400" dirty="0">
                <a:effectLst/>
                <a:latin typeface="Times New Roman" panose="02020603050405020304" pitchFamily="18" charset="0"/>
                <a:ea typeface="Yu Mincho" panose="02020400000000000000" pitchFamily="18" charset="-128"/>
                <a:cs typeface="Arial" panose="020B0604020202020204" pitchFamily="34" charset="0"/>
              </a:rPr>
              <a:t> </a:t>
            </a:r>
            <a:r>
              <a:rPr lang="en-US" sz="2400" dirty="0" err="1">
                <a:effectLst/>
                <a:latin typeface="Times New Roman" panose="02020603050405020304" pitchFamily="18" charset="0"/>
                <a:ea typeface="Yu Mincho" panose="02020400000000000000" pitchFamily="18" charset="-128"/>
                <a:cs typeface="Arial" panose="020B0604020202020204" pitchFamily="34" charset="0"/>
              </a:rPr>
              <a:t>subsp</a:t>
            </a:r>
            <a:r>
              <a:rPr lang="en-US" sz="2400" dirty="0">
                <a:effectLst/>
                <a:latin typeface="Times New Roman" panose="02020603050405020304" pitchFamily="18" charset="0"/>
                <a:ea typeface="Yu Mincho" panose="02020400000000000000" pitchFamily="18" charset="-128"/>
                <a:cs typeface="Arial" panose="020B0604020202020204" pitchFamily="34" charset="0"/>
              </a:rPr>
              <a:t>, </a:t>
            </a:r>
            <a:r>
              <a:rPr lang="en-US" sz="2400" dirty="0" err="1">
                <a:effectLst/>
                <a:latin typeface="Times New Roman" panose="02020603050405020304" pitchFamily="18" charset="0"/>
                <a:ea typeface="Yu Mincho" panose="02020400000000000000" pitchFamily="18" charset="-128"/>
                <a:cs typeface="Arial" panose="020B0604020202020204" pitchFamily="34" charset="0"/>
              </a:rPr>
              <a:t>suboxydans</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endParaRPr lang="en-US" sz="2400" dirty="0"/>
          </a:p>
        </p:txBody>
      </p:sp>
    </p:spTree>
    <p:extLst>
      <p:ext uri="{BB962C8B-B14F-4D97-AF65-F5344CB8AC3E}">
        <p14:creationId xmlns:p14="http://schemas.microsoft.com/office/powerpoint/2010/main" val="102493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E9E9-25CB-4202-9B96-1579F8D0AB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63952A-7043-48CF-918E-CC929FF1FFBE}"/>
              </a:ext>
            </a:extLst>
          </p:cNvPr>
          <p:cNvSpPr>
            <a:spLocks noGrp="1"/>
          </p:cNvSpPr>
          <p:nvPr>
            <p:ph idx="1"/>
          </p:nvPr>
        </p:nvSpPr>
        <p:spPr>
          <a:xfrm>
            <a:off x="513567" y="300625"/>
            <a:ext cx="10321447" cy="7415408"/>
          </a:xfrm>
        </p:spPr>
        <p:txBody>
          <a:bodyPr>
            <a:normAutofit/>
          </a:bodyPr>
          <a:lstStyle/>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Butyric Acid-Forming Bacteria</a:t>
            </a:r>
            <a:r>
              <a:rPr lang="en-US" sz="2800"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Clostridium</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Propionic Acid-Forming Bacteria</a:t>
            </a:r>
            <a:r>
              <a:rPr lang="en-US" sz="2800" dirty="0">
                <a:effectLst/>
                <a:latin typeface="Times New Roman" panose="02020603050405020304" pitchFamily="18" charset="0"/>
                <a:ea typeface="Yu Mincho" panose="02020400000000000000" pitchFamily="18" charset="-128"/>
                <a:cs typeface="Arial" panose="020B0604020202020204" pitchFamily="34" charset="0"/>
              </a:rPr>
              <a:t>-</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Propionibacterium</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Proteolytic Bacteria</a:t>
            </a:r>
            <a:r>
              <a:rPr lang="en-US" sz="2800" b="1" i="1"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Clostridium </a:t>
            </a:r>
            <a:r>
              <a:rPr lang="en-US" sz="2800" i="1" dirty="0" err="1">
                <a:effectLst/>
                <a:latin typeface="Times New Roman" panose="02020603050405020304" pitchFamily="18" charset="0"/>
                <a:ea typeface="Yu Mincho" panose="02020400000000000000" pitchFamily="18" charset="-128"/>
                <a:cs typeface="Arial" panose="020B0604020202020204" pitchFamily="34" charset="0"/>
              </a:rPr>
              <a:t>sporogenes</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Lipolytic Bacteria</a:t>
            </a:r>
            <a:r>
              <a:rPr lang="en-US" sz="2800"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Serratia &amp; Micrococcus</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Saccharolytic Bacteria</a:t>
            </a:r>
            <a:r>
              <a:rPr lang="en-US" sz="2800" dirty="0">
                <a:effectLst/>
                <a:latin typeface="Times New Roman" panose="02020603050405020304" pitchFamily="18" charset="0"/>
                <a:ea typeface="Yu Mincho" panose="02020400000000000000" pitchFamily="18" charset="-128"/>
                <a:cs typeface="Arial" panose="020B0604020202020204" pitchFamily="34" charset="0"/>
              </a:rPr>
              <a:t> –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Clostridium </a:t>
            </a:r>
            <a:r>
              <a:rPr lang="en-US" sz="2800" i="1" dirty="0" err="1">
                <a:effectLst/>
                <a:latin typeface="Times New Roman" panose="02020603050405020304" pitchFamily="18" charset="0"/>
                <a:ea typeface="Yu Mincho" panose="02020400000000000000" pitchFamily="18" charset="-128"/>
                <a:cs typeface="Arial" panose="020B0604020202020204" pitchFamily="34" charset="0"/>
              </a:rPr>
              <a:t>butyricum</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Thermophilic Bacteria</a:t>
            </a:r>
            <a:r>
              <a:rPr lang="en-US" sz="2800" b="1" i="1" dirty="0">
                <a:effectLst/>
                <a:latin typeface="Times New Roman" panose="02020603050405020304" pitchFamily="18" charset="0"/>
                <a:ea typeface="Yu Mincho" panose="02020400000000000000" pitchFamily="18" charset="-128"/>
                <a:cs typeface="Arial" panose="020B0604020202020204" pitchFamily="34" charset="0"/>
              </a:rPr>
              <a:t> -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Bacillus stearothermophilus</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Thermoduric Bacteria</a:t>
            </a:r>
            <a:r>
              <a:rPr lang="en-US" sz="2800" b="1" i="1"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dirty="0">
                <a:effectLst/>
                <a:latin typeface="Times New Roman" panose="02020603050405020304" pitchFamily="18" charset="0"/>
                <a:ea typeface="Yu Mincho" panose="02020400000000000000" pitchFamily="18" charset="-128"/>
                <a:cs typeface="Arial" panose="020B0604020202020204" pitchFamily="34" charset="0"/>
              </a:rPr>
              <a:t>-</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Lactobacillus</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nSpc>
                <a:spcPct val="107000"/>
              </a:lnSpc>
              <a:spcBef>
                <a:spcPts val="0"/>
              </a:spcBef>
              <a:spcAft>
                <a:spcPts val="800"/>
              </a:spcAft>
            </a:pPr>
            <a:r>
              <a:rPr lang="en-US" sz="2800" b="1" dirty="0" err="1">
                <a:effectLst/>
                <a:latin typeface="Times New Roman" panose="02020603050405020304" pitchFamily="18" charset="0"/>
                <a:ea typeface="Yu Mincho" panose="02020400000000000000" pitchFamily="18" charset="-128"/>
                <a:cs typeface="Arial" panose="020B0604020202020204" pitchFamily="34" charset="0"/>
              </a:rPr>
              <a:t>Psychrotrophic</a:t>
            </a:r>
            <a:r>
              <a:rPr lang="en-US" sz="2800" b="1" dirty="0">
                <a:effectLst/>
                <a:latin typeface="Times New Roman" panose="02020603050405020304" pitchFamily="18" charset="0"/>
                <a:ea typeface="Yu Mincho" panose="02020400000000000000" pitchFamily="18" charset="-128"/>
                <a:cs typeface="Arial" panose="020B0604020202020204" pitchFamily="34" charset="0"/>
              </a:rPr>
              <a:t> Bacteria</a:t>
            </a:r>
            <a:r>
              <a:rPr lang="en-US" sz="2800"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Flavobacterium &amp; </a:t>
            </a:r>
            <a:r>
              <a:rPr lang="en-US" sz="2800" i="1" dirty="0" err="1">
                <a:effectLst/>
                <a:latin typeface="Times New Roman" panose="02020603050405020304" pitchFamily="18" charset="0"/>
                <a:ea typeface="Yu Mincho" panose="02020400000000000000" pitchFamily="18" charset="-128"/>
                <a:cs typeface="Arial" panose="020B0604020202020204" pitchFamily="34" charset="0"/>
              </a:rPr>
              <a:t>Achromobacter</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Halophilic Bacteria</a:t>
            </a:r>
            <a:r>
              <a:rPr lang="en-US" sz="2800" b="1" i="1"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i="1" dirty="0" err="1">
                <a:effectLst/>
                <a:latin typeface="Times New Roman" panose="02020603050405020304" pitchFamily="18" charset="0"/>
                <a:ea typeface="Yu Mincho" panose="02020400000000000000" pitchFamily="18" charset="-128"/>
                <a:cs typeface="Arial" panose="020B0604020202020204" pitchFamily="34" charset="0"/>
              </a:rPr>
              <a:t>Pediococcus</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 &amp;</a:t>
            </a:r>
            <a:r>
              <a:rPr lang="en-US" sz="2800"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Alcaligenes</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Slime- or Rope-Forming bacteria</a:t>
            </a:r>
            <a:r>
              <a:rPr lang="en-US" sz="2800" dirty="0">
                <a:effectLst/>
                <a:latin typeface="Times New Roman" panose="02020603050405020304" pitchFamily="18" charset="0"/>
                <a:ea typeface="Yu Mincho" panose="02020400000000000000" pitchFamily="18" charset="-128"/>
                <a:cs typeface="Arial" panose="020B0604020202020204" pitchFamily="34" charset="0"/>
              </a:rPr>
              <a:t>-</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Klebsiella </a:t>
            </a:r>
            <a:r>
              <a:rPr lang="en-US" sz="2800" i="1" dirty="0" err="1">
                <a:effectLst/>
                <a:latin typeface="Times New Roman" panose="02020603050405020304" pitchFamily="18" charset="0"/>
                <a:ea typeface="Yu Mincho" panose="02020400000000000000" pitchFamily="18" charset="-128"/>
                <a:cs typeface="Arial" panose="020B0604020202020204" pitchFamily="34" charset="0"/>
              </a:rPr>
              <a:t>oxytoca</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Coliform and Fecal coliform group</a:t>
            </a:r>
            <a:r>
              <a:rPr lang="en-US" sz="2800" b="1" i="1" dirty="0">
                <a:effectLst/>
                <a:latin typeface="Times New Roman" panose="02020603050405020304" pitchFamily="18" charset="0"/>
                <a:ea typeface="Yu Mincho" panose="02020400000000000000" pitchFamily="18" charset="-128"/>
                <a:cs typeface="Arial" panose="020B0604020202020204" pitchFamily="34" charset="0"/>
              </a:rPr>
              <a:t> -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Escherichia coli</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Gas-Forming Bacteria</a:t>
            </a:r>
            <a:r>
              <a:rPr lang="en-US" sz="2800" b="1" i="1" dirty="0">
                <a:effectLst/>
                <a:latin typeface="Times New Roman" panose="02020603050405020304" pitchFamily="18" charset="0"/>
                <a:ea typeface="Yu Mincho" panose="02020400000000000000" pitchFamily="18" charset="-128"/>
                <a:cs typeface="Arial" panose="020B0604020202020204" pitchFamily="34" charset="0"/>
              </a:rPr>
              <a:t>- </a:t>
            </a:r>
            <a:r>
              <a:rPr lang="en-US" sz="2800" i="1" dirty="0">
                <a:effectLst/>
                <a:latin typeface="Times New Roman" panose="02020603050405020304" pitchFamily="18" charset="0"/>
                <a:ea typeface="Yu Mincho" panose="02020400000000000000" pitchFamily="18" charset="-128"/>
                <a:cs typeface="Arial" panose="020B0604020202020204" pitchFamily="34" charset="0"/>
              </a:rPr>
              <a:t>Proteus</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endParaRPr lang="en-US" sz="2800" dirty="0"/>
          </a:p>
        </p:txBody>
      </p:sp>
    </p:spTree>
    <p:extLst>
      <p:ext uri="{BB962C8B-B14F-4D97-AF65-F5344CB8AC3E}">
        <p14:creationId xmlns:p14="http://schemas.microsoft.com/office/powerpoint/2010/main" val="89358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480B-5FF8-4571-8893-16CB9DBC1617}"/>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54501ABF-A0CB-4AAE-A6C5-287AD8D02F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412" y="210921"/>
            <a:ext cx="11497371" cy="6362663"/>
          </a:xfrm>
        </p:spPr>
      </p:pic>
    </p:spTree>
    <p:extLst>
      <p:ext uri="{BB962C8B-B14F-4D97-AF65-F5344CB8AC3E}">
        <p14:creationId xmlns:p14="http://schemas.microsoft.com/office/powerpoint/2010/main" val="152962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B2D815-442C-17EB-CDA2-1550501480C7}"/>
              </a:ext>
            </a:extLst>
          </p:cNvPr>
          <p:cNvSpPr>
            <a:spLocks noGrp="1"/>
          </p:cNvSpPr>
          <p:nvPr>
            <p:ph idx="1"/>
          </p:nvPr>
        </p:nvSpPr>
        <p:spPr>
          <a:xfrm>
            <a:off x="572403" y="871435"/>
            <a:ext cx="8596668" cy="5004709"/>
          </a:xfrm>
        </p:spPr>
        <p:txBody>
          <a:bodyPr>
            <a:normAutofit lnSpcReduction="10000"/>
          </a:bodyPr>
          <a:lstStyle/>
          <a:p>
            <a:pPr algn="just">
              <a:lnSpc>
                <a:spcPct val="107000"/>
              </a:lnSpc>
              <a:spcAft>
                <a:spcPts val="800"/>
              </a:spcAft>
            </a:pPr>
            <a:r>
              <a:rPr lang="en-US" sz="2800" b="1" dirty="0">
                <a:effectLst/>
                <a:latin typeface="Times New Roman" panose="02020603050405020304" pitchFamily="18" charset="0"/>
                <a:ea typeface="Yu Mincho" panose="02020400000000000000" pitchFamily="18" charset="-128"/>
                <a:cs typeface="Arial" panose="020B0604020202020204" pitchFamily="34" charset="0"/>
              </a:rPr>
              <a:t>Contamination of Foods</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n-US" sz="2800" dirty="0">
                <a:effectLst/>
                <a:latin typeface="Times New Roman" panose="02020603050405020304" pitchFamily="18" charset="0"/>
                <a:ea typeface="Yu Mincho" panose="02020400000000000000" pitchFamily="18" charset="-128"/>
                <a:cs typeface="Arial" panose="020B0604020202020204" pitchFamily="34" charset="0"/>
              </a:rPr>
              <a:t>Growing plants carry a typical flora of microorganisms on their surfaces and may become contaminated from outside sources. Animals likewise have a typical surface flora plus an intestinal one, give off organisms in excretions and secretions, and also become contaminated from outside sources. Plants and animals with parasitic disease, of course, carry the pathogen causing the disease. The inner, healthy tissues of plants and animals, however, have been reported to contain few living microorganisms or none.</a:t>
            </a:r>
            <a:endParaRPr lang="en-US" sz="2800" dirty="0">
              <a:effectLst/>
              <a:latin typeface="Calibri" panose="020F0502020204030204" pitchFamily="34" charset="0"/>
              <a:ea typeface="Yu Mincho" panose="02020400000000000000" pitchFamily="18" charset="-128"/>
              <a:cs typeface="Arial" panose="020B0604020202020204" pitchFamily="34" charset="0"/>
            </a:endParaRPr>
          </a:p>
          <a:p>
            <a:pPr marL="0" indent="0">
              <a:buNone/>
            </a:pPr>
            <a:endParaRPr lang="en-US" sz="2800" dirty="0"/>
          </a:p>
        </p:txBody>
      </p:sp>
    </p:spTree>
    <p:extLst>
      <p:ext uri="{BB962C8B-B14F-4D97-AF65-F5344CB8AC3E}">
        <p14:creationId xmlns:p14="http://schemas.microsoft.com/office/powerpoint/2010/main" val="89749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C02D-EDFC-49D6-827C-0D39B8DF2584}"/>
              </a:ext>
            </a:extLst>
          </p:cNvPr>
          <p:cNvSpPr>
            <a:spLocks noGrp="1"/>
          </p:cNvSpPr>
          <p:nvPr>
            <p:ph type="title"/>
          </p:nvPr>
        </p:nvSpPr>
        <p:spPr>
          <a:xfrm>
            <a:off x="226396" y="0"/>
            <a:ext cx="8596668" cy="1320800"/>
          </a:xfrm>
        </p:spPr>
        <p:txBody>
          <a:bodyPr>
            <a:normAutofit fontScale="90000"/>
          </a:bodyPr>
          <a:lstStyle/>
          <a:p>
            <a:r>
              <a:rPr lang="en-US" sz="4400" b="1" dirty="0">
                <a:effectLst/>
                <a:latin typeface="Times New Roman" panose="02020603050405020304" pitchFamily="18" charset="0"/>
                <a:ea typeface="Yu Mincho" panose="02020400000000000000" pitchFamily="18" charset="-128"/>
                <a:cs typeface="Arial" panose="020B0604020202020204" pitchFamily="34" charset="0"/>
              </a:rPr>
              <a:t>Main sources of food Contamination</a:t>
            </a:r>
            <a:br>
              <a:rPr lang="en-US" sz="1800" dirty="0">
                <a:effectLst/>
                <a:latin typeface="Calibri" panose="020F0502020204030204" pitchFamily="34" charset="0"/>
                <a:ea typeface="Yu Mincho" panose="02020400000000000000" pitchFamily="18" charset="-128"/>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FA76AB63-A6EB-4791-9D98-0B5E824153B8}"/>
              </a:ext>
            </a:extLst>
          </p:cNvPr>
          <p:cNvSpPr>
            <a:spLocks noGrp="1"/>
          </p:cNvSpPr>
          <p:nvPr>
            <p:ph idx="1"/>
          </p:nvPr>
        </p:nvSpPr>
        <p:spPr>
          <a:xfrm>
            <a:off x="226396" y="1046828"/>
            <a:ext cx="9806951" cy="5629545"/>
          </a:xfrm>
        </p:spPr>
        <p:txBody>
          <a:bodyPr>
            <a:normAutofit/>
          </a:bodyPr>
          <a:lstStyle/>
          <a:p>
            <a:pPr marL="342900" marR="0" lvl="0" indent="-342900" rtl="0">
              <a:lnSpc>
                <a:spcPct val="107000"/>
              </a:lnSpc>
              <a:spcBef>
                <a:spcPts val="0"/>
              </a:spcBef>
              <a:spcAft>
                <a:spcPts val="800"/>
              </a:spcAft>
              <a:buFont typeface="+mj-lt"/>
              <a:buAutoNum type="arabicPeriod"/>
            </a:pPr>
            <a:r>
              <a:rPr lang="en-US" sz="2400" b="1" dirty="0">
                <a:effectLst/>
                <a:latin typeface="Times New Roman" panose="02020603050405020304" pitchFamily="18" charset="0"/>
                <a:ea typeface="Yu Mincho" panose="02020400000000000000" pitchFamily="18" charset="-128"/>
                <a:cs typeface="Arial" panose="020B0604020202020204" pitchFamily="34" charset="0"/>
              </a:rPr>
              <a:t> </a:t>
            </a:r>
            <a:r>
              <a:rPr lang="en-US" sz="2400" b="1" dirty="0">
                <a:latin typeface="Times New Roman" panose="02020603050405020304" pitchFamily="18" charset="0"/>
                <a:ea typeface="Yu Mincho" panose="02020400000000000000" pitchFamily="18" charset="-128"/>
                <a:cs typeface="Arial" panose="020B0604020202020204" pitchFamily="34" charset="0"/>
              </a:rPr>
              <a:t>G</a:t>
            </a:r>
            <a:r>
              <a:rPr lang="en-US" sz="2400" b="1" dirty="0">
                <a:effectLst/>
                <a:latin typeface="Times New Roman" panose="02020603050405020304" pitchFamily="18" charset="0"/>
                <a:ea typeface="Yu Mincho" panose="02020400000000000000" pitchFamily="18" charset="-128"/>
                <a:cs typeface="Arial" panose="020B0604020202020204" pitchFamily="34" charset="0"/>
              </a:rPr>
              <a:t>reen plants and fruits</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Arial" panose="020B0604020202020204" pitchFamily="34" charset="0"/>
              </a:rPr>
              <a:t>The natural surface flora of plants varies with the plant but usually includes species of Pseudomonas, Alcaligenes, Flavobacterium, and Micrococcus and coliforms and lactic acid bacteria. Lactic acid bacteria include Lactobacillus brevis and plantarum</a:t>
            </a:r>
            <a:r>
              <a:rPr lang="en-US" sz="2400" i="1" dirty="0">
                <a:effectLst/>
                <a:latin typeface="Times New Roman" panose="02020603050405020304" pitchFamily="18" charset="0"/>
                <a:ea typeface="Yu Mincho" panose="02020400000000000000" pitchFamily="18" charset="-128"/>
                <a:cs typeface="Arial" panose="020B0604020202020204" pitchFamily="34" charset="0"/>
              </a:rPr>
              <a:t>, </a:t>
            </a:r>
            <a:r>
              <a:rPr lang="en-US" sz="2400" i="1" dirty="0" err="1">
                <a:effectLst/>
                <a:latin typeface="Times New Roman" panose="02020603050405020304" pitchFamily="18" charset="0"/>
                <a:ea typeface="Yu Mincho" panose="02020400000000000000" pitchFamily="18" charset="-128"/>
                <a:cs typeface="Arial" panose="020B0604020202020204" pitchFamily="34" charset="0"/>
              </a:rPr>
              <a:t>Leuconostoc</a:t>
            </a:r>
            <a:r>
              <a:rPr lang="en-US" sz="2400" i="1" dirty="0">
                <a:effectLst/>
                <a:latin typeface="Times New Roman" panose="02020603050405020304" pitchFamily="18" charset="0"/>
                <a:ea typeface="Yu Mincho" panose="02020400000000000000" pitchFamily="18" charset="-128"/>
                <a:cs typeface="Arial" panose="020B0604020202020204" pitchFamily="34" charset="0"/>
              </a:rPr>
              <a:t> </a:t>
            </a:r>
            <a:r>
              <a:rPr lang="en-US" sz="2400" i="1" dirty="0" err="1">
                <a:effectLst/>
                <a:latin typeface="Times New Roman" panose="02020603050405020304" pitchFamily="18" charset="0"/>
                <a:ea typeface="Yu Mincho" panose="02020400000000000000" pitchFamily="18" charset="-128"/>
                <a:cs typeface="Arial" panose="020B0604020202020204" pitchFamily="34" charset="0"/>
              </a:rPr>
              <a:t>mesenteroides</a:t>
            </a:r>
            <a:r>
              <a:rPr lang="en-US" sz="2400" dirty="0">
                <a:effectLst/>
                <a:latin typeface="Times New Roman" panose="02020603050405020304" pitchFamily="18" charset="0"/>
                <a:ea typeface="Yu Mincho" panose="02020400000000000000" pitchFamily="18" charset="-128"/>
                <a:cs typeface="Arial" panose="020B0604020202020204" pitchFamily="34" charset="0"/>
              </a:rPr>
              <a:t> and </a:t>
            </a:r>
            <a:r>
              <a:rPr lang="en-US" sz="2400" i="1" dirty="0" err="1">
                <a:effectLst/>
                <a:latin typeface="Times New Roman" panose="02020603050405020304" pitchFamily="18" charset="0"/>
                <a:ea typeface="Yu Mincho" panose="02020400000000000000" pitchFamily="18" charset="-128"/>
                <a:cs typeface="Arial" panose="020B0604020202020204" pitchFamily="34" charset="0"/>
              </a:rPr>
              <a:t>dextranicum</a:t>
            </a:r>
            <a:r>
              <a:rPr lang="en-US" sz="2400" dirty="0">
                <a:effectLst/>
                <a:latin typeface="Times New Roman" panose="02020603050405020304" pitchFamily="18" charset="0"/>
                <a:ea typeface="Yu Mincho" panose="02020400000000000000" pitchFamily="18" charset="-128"/>
                <a:cs typeface="Arial" panose="020B0604020202020204" pitchFamily="34" charset="0"/>
              </a:rPr>
              <a:t>, and </a:t>
            </a:r>
            <a:r>
              <a:rPr lang="en-US" sz="2400" i="1" dirty="0">
                <a:effectLst/>
                <a:latin typeface="Times New Roman" panose="02020603050405020304" pitchFamily="18" charset="0"/>
                <a:ea typeface="Yu Mincho" panose="02020400000000000000" pitchFamily="18" charset="-128"/>
                <a:cs typeface="Arial" panose="020B0604020202020204" pitchFamily="34" charset="0"/>
              </a:rPr>
              <a:t>Streptococcus faecium</a:t>
            </a:r>
            <a:r>
              <a:rPr lang="en-US" sz="2400" dirty="0">
                <a:effectLst/>
                <a:latin typeface="Times New Roman" panose="02020603050405020304" pitchFamily="18" charset="0"/>
                <a:ea typeface="Yu Mincho" panose="02020400000000000000" pitchFamily="18" charset="-128"/>
                <a:cs typeface="Arial" panose="020B0604020202020204" pitchFamily="34" charset="0"/>
              </a:rPr>
              <a:t> and </a:t>
            </a:r>
            <a:r>
              <a:rPr lang="en-US" sz="2400" i="1" dirty="0">
                <a:effectLst/>
                <a:latin typeface="Times New Roman" panose="02020603050405020304" pitchFamily="18" charset="0"/>
                <a:ea typeface="Yu Mincho" panose="02020400000000000000" pitchFamily="18" charset="-128"/>
                <a:cs typeface="Arial" panose="020B0604020202020204" pitchFamily="34" charset="0"/>
              </a:rPr>
              <a:t>faecalis.</a:t>
            </a:r>
            <a:r>
              <a:rPr lang="en-US" sz="2400" dirty="0">
                <a:effectLst/>
                <a:latin typeface="Times New Roman" panose="02020603050405020304" pitchFamily="18" charset="0"/>
                <a:ea typeface="Yu Mincho" panose="02020400000000000000" pitchFamily="18" charset="-128"/>
                <a:cs typeface="Arial" panose="020B0604020202020204" pitchFamily="34" charset="0"/>
              </a:rPr>
              <a:t> Bacillus species, yeasts, and molds also may be present. </a:t>
            </a:r>
            <a:r>
              <a:rPr lang="en-US" sz="24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The numbers of bacteria will depend on the plant and its environment and may range from a few hundred or thousand per square centimeter of surface to millions.</a:t>
            </a:r>
            <a:r>
              <a:rPr lang="en-US" sz="2400" dirty="0">
                <a:effectLst/>
                <a:latin typeface="Times New Roman" panose="02020603050405020304" pitchFamily="18" charset="0"/>
                <a:ea typeface="Yu Mincho" panose="02020400000000000000" pitchFamily="18" charset="-128"/>
                <a:cs typeface="Arial" panose="020B0604020202020204" pitchFamily="34" charset="0"/>
              </a:rPr>
              <a:t> The surface of a well-washed tomato, for example, </a:t>
            </a:r>
            <a:r>
              <a:rPr lang="en-US" sz="24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may show 400 to 700 </a:t>
            </a:r>
            <a:r>
              <a:rPr lang="en-US" sz="2400" dirty="0">
                <a:effectLst/>
                <a:latin typeface="Times New Roman" panose="02020603050405020304" pitchFamily="18" charset="0"/>
                <a:ea typeface="Yu Mincho" panose="02020400000000000000" pitchFamily="18" charset="-128"/>
                <a:cs typeface="Arial" panose="020B0604020202020204" pitchFamily="34" charset="0"/>
              </a:rPr>
              <a:t>microorganisms per square centimeter, while an unwashed tomato would have several thousand.</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2400" dirty="0">
                <a:effectLst/>
                <a:latin typeface="Times New Roman" panose="02020603050405020304" pitchFamily="18" charset="0"/>
                <a:ea typeface="Yu Mincho" panose="02020400000000000000" pitchFamily="18" charset="-128"/>
                <a:cs typeface="Arial" panose="020B0604020202020204" pitchFamily="34" charset="0"/>
              </a:rPr>
              <a:t>Corynebacterium, and yeasts have been found inside undamaged fruits. Organisms also have been found in health root and tuber vegetables.</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endParaRPr lang="en-US" sz="2400" dirty="0"/>
          </a:p>
        </p:txBody>
      </p:sp>
      <p:pic>
        <p:nvPicPr>
          <p:cNvPr id="7" name="Picture 6">
            <a:extLst>
              <a:ext uri="{FF2B5EF4-FFF2-40B4-BE49-F238E27FC236}">
                <a16:creationId xmlns:a16="http://schemas.microsoft.com/office/drawing/2014/main" id="{E18BE3CD-01AD-4D2B-85C5-9E5A7CCBD1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6631" y="-2403"/>
            <a:ext cx="3115587" cy="1500024"/>
          </a:xfrm>
          <a:prstGeom prst="rect">
            <a:avLst/>
          </a:prstGeom>
        </p:spPr>
      </p:pic>
    </p:spTree>
    <p:extLst>
      <p:ext uri="{BB962C8B-B14F-4D97-AF65-F5344CB8AC3E}">
        <p14:creationId xmlns:p14="http://schemas.microsoft.com/office/powerpoint/2010/main" val="2846531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2FACA4-3381-4D42-A0BF-E34F91ED4EF8}"/>
              </a:ext>
            </a:extLst>
          </p:cNvPr>
          <p:cNvSpPr>
            <a:spLocks noGrp="1"/>
          </p:cNvSpPr>
          <p:nvPr>
            <p:ph idx="1"/>
          </p:nvPr>
        </p:nvSpPr>
        <p:spPr>
          <a:xfrm>
            <a:off x="0" y="172233"/>
            <a:ext cx="9594937" cy="6513534"/>
          </a:xfrm>
        </p:spPr>
        <p:txBody>
          <a:bodyPr>
            <a:normAutofit/>
          </a:bodyPr>
          <a:lstStyle/>
          <a:p>
            <a:pPr marL="0" marR="0" lvl="0" indent="0" rtl="0">
              <a:lnSpc>
                <a:spcPct val="107000"/>
              </a:lnSpc>
              <a:spcBef>
                <a:spcPts val="0"/>
              </a:spcBef>
              <a:spcAft>
                <a:spcPts val="800"/>
              </a:spcAft>
              <a:buNone/>
            </a:pPr>
            <a:r>
              <a:rPr lang="en-US" sz="2400" b="1" dirty="0">
                <a:effectLst/>
                <a:latin typeface="Times New Roman" panose="02020603050405020304" pitchFamily="18" charset="0"/>
                <a:ea typeface="Yu Mincho" panose="02020400000000000000" pitchFamily="18" charset="-128"/>
                <a:cs typeface="Arial" panose="020B0604020202020204" pitchFamily="34" charset="0"/>
              </a:rPr>
              <a:t>2, </a:t>
            </a:r>
            <a:r>
              <a:rPr lang="en-US" sz="2400" b="1" dirty="0">
                <a:latin typeface="Times New Roman" panose="02020603050405020304" pitchFamily="18" charset="0"/>
                <a:ea typeface="Yu Mincho" panose="02020400000000000000" pitchFamily="18" charset="-128"/>
                <a:cs typeface="Arial" panose="020B0604020202020204" pitchFamily="34" charset="0"/>
              </a:rPr>
              <a:t>A</a:t>
            </a:r>
            <a:r>
              <a:rPr lang="en-US" sz="2400" b="1" dirty="0">
                <a:effectLst/>
                <a:latin typeface="Times New Roman" panose="02020603050405020304" pitchFamily="18" charset="0"/>
                <a:ea typeface="Yu Mincho" panose="02020400000000000000" pitchFamily="18" charset="-128"/>
                <a:cs typeface="Arial" panose="020B0604020202020204" pitchFamily="34" charset="0"/>
              </a:rPr>
              <a:t>nimals</a:t>
            </a:r>
            <a:endParaRPr lang="en-US" sz="2400" dirty="0">
              <a:effectLst/>
              <a:latin typeface="Calibri" panose="020F0502020204030204" pitchFamily="34" charset="0"/>
              <a:ea typeface="Yu Mincho" panose="02020400000000000000" pitchFamily="18" charset="-128"/>
              <a:cs typeface="Arial" panose="020B0604020202020204" pitchFamily="34" charset="0"/>
            </a:endParaRPr>
          </a:p>
          <a:p>
            <a:r>
              <a:rPr lang="en-US" sz="2400" dirty="0">
                <a:effectLst/>
                <a:latin typeface="Times New Roman" panose="02020603050405020304" pitchFamily="18" charset="0"/>
                <a:ea typeface="Yu Mincho" panose="02020400000000000000" pitchFamily="18" charset="-128"/>
              </a:rPr>
              <a:t>Sources of microorganisms from animals include the surface flora, the flora of the respiratory tract, and the flora of the gastrointestinal tract. The natural surface flora of meat animals usually is not as important as the contaminating microorganisms from their intestinal or respiratory tracts. However, hides, hooves, and hair contain not only large numbers of microorganisms from soil, manure, feed, and water but also important kinds of spoilage organisms. Feathers and feet of poultry carry heavy contamination from similar sources. </a:t>
            </a:r>
            <a:r>
              <a:rPr lang="en-US" sz="2400" u="sng" dirty="0">
                <a:solidFill>
                  <a:srgbClr val="FF0000"/>
                </a:solidFill>
                <a:effectLst/>
                <a:latin typeface="Times New Roman" panose="02020603050405020304" pitchFamily="18" charset="0"/>
                <a:ea typeface="Yu Mincho" panose="02020400000000000000" pitchFamily="18" charset="-128"/>
              </a:rPr>
              <a:t>The skin of many meat animals</a:t>
            </a:r>
            <a:r>
              <a:rPr lang="en-US" sz="2400" dirty="0">
                <a:solidFill>
                  <a:srgbClr val="FF0000"/>
                </a:solidFill>
                <a:effectLst/>
                <a:latin typeface="Times New Roman" panose="02020603050405020304" pitchFamily="18" charset="0"/>
                <a:ea typeface="Yu Mincho" panose="02020400000000000000" pitchFamily="18" charset="-128"/>
              </a:rPr>
              <a:t> may</a:t>
            </a:r>
            <a:r>
              <a:rPr lang="en-US" sz="2400" dirty="0">
                <a:effectLst/>
                <a:latin typeface="Times New Roman" panose="02020603050405020304" pitchFamily="18" charset="0"/>
                <a:ea typeface="Yu Mincho" panose="02020400000000000000" pitchFamily="18" charset="-128"/>
              </a:rPr>
              <a:t> </a:t>
            </a:r>
            <a:r>
              <a:rPr lang="en-US" sz="2400" dirty="0">
                <a:solidFill>
                  <a:srgbClr val="FF0000"/>
                </a:solidFill>
                <a:effectLst/>
                <a:latin typeface="Times New Roman" panose="02020603050405020304" pitchFamily="18" charset="0"/>
                <a:ea typeface="Yu Mincho" panose="02020400000000000000" pitchFamily="18" charset="-128"/>
              </a:rPr>
              <a:t>contain micrococci, staphylococci and beta-hemolytic streptococci. Staphylococci on the skin or from the respiratory tract may find their way onto the carcass and then to the final raw product.</a:t>
            </a:r>
            <a:r>
              <a:rPr lang="en-US" sz="2400" dirty="0">
                <a:effectLst/>
                <a:latin typeface="Times New Roman" panose="02020603050405020304" pitchFamily="18" charset="0"/>
                <a:ea typeface="Yu Mincho" panose="02020400000000000000" pitchFamily="18" charset="-128"/>
              </a:rPr>
              <a:t> The feces and fecal-contaminated products of animals can contain many enteric organisms, including Salmonella. Salmonellosis in animals can result in contamination animal products or by-products and thus contaminate foods derived from them with Salmonella.</a:t>
            </a:r>
            <a:endParaRPr lang="en-US" sz="2400" dirty="0"/>
          </a:p>
        </p:txBody>
      </p:sp>
    </p:spTree>
    <p:extLst>
      <p:ext uri="{BB962C8B-B14F-4D97-AF65-F5344CB8AC3E}">
        <p14:creationId xmlns:p14="http://schemas.microsoft.com/office/powerpoint/2010/main" val="1928015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9C69A-BFF4-42EF-9197-934D31DC4B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38C494-65BA-4D51-BE9A-98DB7E89C5BE}"/>
              </a:ext>
            </a:extLst>
          </p:cNvPr>
          <p:cNvSpPr>
            <a:spLocks noGrp="1"/>
          </p:cNvSpPr>
          <p:nvPr>
            <p:ph idx="1"/>
          </p:nvPr>
        </p:nvSpPr>
        <p:spPr>
          <a:xfrm>
            <a:off x="339130" y="431997"/>
            <a:ext cx="9493801" cy="6426003"/>
          </a:xfrm>
        </p:spPr>
        <p:txBody>
          <a:bodyPr>
            <a:normAutofit fontScale="92500" lnSpcReduction="20000"/>
          </a:bodyPr>
          <a:lstStyle/>
          <a:p>
            <a:pPr marL="0" marR="0" lvl="0" indent="0" rtl="0">
              <a:lnSpc>
                <a:spcPct val="107000"/>
              </a:lnSpc>
              <a:spcBef>
                <a:spcPts val="0"/>
              </a:spcBef>
              <a:spcAft>
                <a:spcPts val="800"/>
              </a:spcAft>
              <a:buNone/>
            </a:pPr>
            <a:r>
              <a:rPr lang="en-US" sz="3200" b="1" dirty="0">
                <a:effectLst/>
                <a:latin typeface="Times New Roman" panose="02020603050405020304" pitchFamily="18" charset="0"/>
                <a:ea typeface="Yu Mincho" panose="02020400000000000000" pitchFamily="18" charset="-128"/>
                <a:cs typeface="Arial" panose="020B0604020202020204" pitchFamily="34" charset="0"/>
              </a:rPr>
              <a:t>3. </a:t>
            </a:r>
            <a:r>
              <a:rPr lang="en-US" sz="3200" b="1" dirty="0">
                <a:latin typeface="Times New Roman" panose="02020603050405020304" pitchFamily="18" charset="0"/>
                <a:ea typeface="Yu Mincho" panose="02020400000000000000" pitchFamily="18" charset="-128"/>
                <a:cs typeface="Arial" panose="020B0604020202020204" pitchFamily="34" charset="0"/>
              </a:rPr>
              <a:t>S</a:t>
            </a:r>
            <a:r>
              <a:rPr lang="en-US" sz="3200" b="1" dirty="0">
                <a:effectLst/>
                <a:latin typeface="Times New Roman" panose="02020603050405020304" pitchFamily="18" charset="0"/>
                <a:ea typeface="Yu Mincho" panose="02020400000000000000" pitchFamily="18" charset="-128"/>
                <a:cs typeface="Arial" panose="020B0604020202020204" pitchFamily="34" charset="0"/>
              </a:rPr>
              <a:t>ewage</a:t>
            </a:r>
            <a:endParaRPr lang="en-US" sz="3200" dirty="0">
              <a:effectLst/>
              <a:latin typeface="Calibri" panose="020F0502020204030204" pitchFamily="34" charset="0"/>
              <a:ea typeface="Yu Mincho" panose="02020400000000000000" pitchFamily="18" charset="-128"/>
              <a:cs typeface="Arial" panose="020B0604020202020204" pitchFamily="34" charset="0"/>
            </a:endParaRPr>
          </a:p>
          <a:p>
            <a:pPr marL="0" marR="0" algn="just">
              <a:lnSpc>
                <a:spcPct val="107000"/>
              </a:lnSpc>
              <a:spcBef>
                <a:spcPts val="0"/>
              </a:spcBef>
              <a:spcAft>
                <a:spcPts val="800"/>
              </a:spcAft>
            </a:pPr>
            <a:r>
              <a:rPr lang="en-US" sz="3200" dirty="0">
                <a:effectLst/>
                <a:latin typeface="Times New Roman" panose="02020603050405020304" pitchFamily="18" charset="0"/>
                <a:ea typeface="Yu Mincho" panose="02020400000000000000" pitchFamily="18" charset="-128"/>
                <a:cs typeface="Arial" panose="020B0604020202020204" pitchFamily="34" charset="0"/>
              </a:rPr>
              <a:t>When untreated domestic sewage is used to fertilize plant crops, there is likelihood that raw plant foods will be contaminated with human pathogens, especially those causing gastrointestinal diseases. The use of “night soil” as a fertilizer still persists in some parts of the world but is rare in the United States. </a:t>
            </a:r>
            <a:r>
              <a:rPr lang="en-US" sz="32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In addition to the pathogens, coliform bacteria, anaerobes, enterococci, other intestinal bacteria, and viruses can contaminate the foods from this source</a:t>
            </a:r>
            <a:r>
              <a:rPr lang="en-US" sz="3200" dirty="0">
                <a:effectLst/>
                <a:latin typeface="Times New Roman" panose="02020603050405020304" pitchFamily="18" charset="0"/>
                <a:ea typeface="Yu Mincho" panose="02020400000000000000" pitchFamily="18" charset="-128"/>
                <a:cs typeface="Arial" panose="020B0604020202020204" pitchFamily="34" charset="0"/>
              </a:rPr>
              <a:t>. Natural waters contaminated with sewage contribute their microorganisms to shellfish, fish, and other seafood. Treated sewage going onto soil or into water also contributes microorganisms, although it should contain smaller numbers and fewer pathogens than does raw sewage.</a:t>
            </a:r>
            <a:endParaRPr lang="en-US" sz="3200" dirty="0">
              <a:effectLst/>
              <a:latin typeface="Calibri" panose="020F0502020204030204" pitchFamily="34" charset="0"/>
              <a:ea typeface="Yu Mincho" panose="02020400000000000000" pitchFamily="18" charset="-128"/>
              <a:cs typeface="Arial" panose="020B0604020202020204" pitchFamily="34" charset="0"/>
            </a:endParaRPr>
          </a:p>
          <a:p>
            <a:endParaRPr lang="en-US" sz="3200" dirty="0"/>
          </a:p>
        </p:txBody>
      </p:sp>
      <p:pic>
        <p:nvPicPr>
          <p:cNvPr id="5" name="Picture 4">
            <a:extLst>
              <a:ext uri="{FF2B5EF4-FFF2-40B4-BE49-F238E27FC236}">
                <a16:creationId xmlns:a16="http://schemas.microsoft.com/office/drawing/2014/main" id="{C4CEF481-31CC-4120-B619-272A85C078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2930" y="96880"/>
            <a:ext cx="2241421" cy="1833520"/>
          </a:xfrm>
          <a:prstGeom prst="rect">
            <a:avLst/>
          </a:prstGeom>
        </p:spPr>
      </p:pic>
    </p:spTree>
    <p:extLst>
      <p:ext uri="{BB962C8B-B14F-4D97-AF65-F5344CB8AC3E}">
        <p14:creationId xmlns:p14="http://schemas.microsoft.com/office/powerpoint/2010/main" val="2626782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068A2-4819-4787-A767-1EF6544A0CC0}"/>
              </a:ext>
            </a:extLst>
          </p:cNvPr>
          <p:cNvSpPr>
            <a:spLocks noGrp="1"/>
          </p:cNvSpPr>
          <p:nvPr>
            <p:ph type="title"/>
          </p:nvPr>
        </p:nvSpPr>
        <p:spPr>
          <a:xfrm>
            <a:off x="0" y="-1"/>
            <a:ext cx="10271342" cy="1478071"/>
          </a:xfrm>
        </p:spPr>
        <p:txBody>
          <a:bodyPr>
            <a:noAutofit/>
          </a:bodyPr>
          <a:lstStyle/>
          <a:p>
            <a:pPr marL="342900" marR="0" lvl="0" indent="-342900" rtl="0">
              <a:lnSpc>
                <a:spcPct val="107000"/>
              </a:lnSpc>
              <a:spcBef>
                <a:spcPts val="0"/>
              </a:spcBef>
              <a:spcAft>
                <a:spcPts val="800"/>
              </a:spcAft>
            </a:pPr>
            <a:r>
              <a:rPr lang="en-US" sz="2400" b="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4. </a:t>
            </a:r>
            <a:r>
              <a:rPr lang="en-US" sz="2400" b="1" dirty="0">
                <a:solidFill>
                  <a:schemeClr val="tx1"/>
                </a:solidFill>
                <a:latin typeface="Times New Roman" panose="02020603050405020304" pitchFamily="18" charset="0"/>
                <a:ea typeface="Yu Mincho" panose="02020400000000000000" pitchFamily="18" charset="-128"/>
                <a:cs typeface="Arial" panose="020B0604020202020204" pitchFamily="34" charset="0"/>
              </a:rPr>
              <a:t>S</a:t>
            </a:r>
            <a:r>
              <a:rPr lang="en-US" sz="2400" b="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oil</a:t>
            </a:r>
            <a:br>
              <a:rPr lang="en-US" sz="24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r>
              <a:rPr lang="en-US" sz="24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The soil contains the greatest variety of microorganisms </a:t>
            </a:r>
            <a:r>
              <a:rPr lang="en-US" sz="24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of any source of contamination. Whenever microbiologists search for new kinds of microorganisms or new strains for special purposes, they usually turn first to the soil. Not only numerous kinds of microorganisms but also </a:t>
            </a:r>
            <a:r>
              <a:rPr lang="en-US" sz="24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large total numbers are present in fertile soils,</a:t>
            </a:r>
            <a:r>
              <a:rPr lang="en-US" sz="24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 ready to contaminate the surfaces of plants growing on or in them and the surfaces of animals roaming over the land. Soil dust is whipped up by air currents, and soil particles are carried by running water to get into or onto foods. The soil is an important source of heat-resistant spore-forming bacteria. No attempt will be made to list the microorganisms important in food microbiology that could come from the soil, but it can be stated with certainty that nearly every important microorganism can come from soil. Especially important are various molds and yeasts and species of the bacterial genera </a:t>
            </a:r>
            <a:r>
              <a:rPr lang="en-US" sz="2400" i="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Bacillus, Clostridium, Enterobacter, Escherichia, Micrococcus, Alcaligenes, Flavobacterium, </a:t>
            </a:r>
            <a:r>
              <a:rPr lang="en-US" sz="2400" i="1" dirty="0" err="1">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Chromobacterium</a:t>
            </a:r>
            <a:r>
              <a:rPr lang="en-US" sz="2400" i="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 Pseudomonas, Proteus, Streptococcus, </a:t>
            </a:r>
            <a:r>
              <a:rPr lang="en-US" sz="2400" i="1" dirty="0" err="1">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Leuconostoc</a:t>
            </a:r>
            <a:r>
              <a:rPr lang="en-US" sz="24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 and </a:t>
            </a:r>
            <a:r>
              <a:rPr lang="en-US" sz="2400" i="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Acetobacter</a:t>
            </a:r>
            <a:r>
              <a:rPr lang="en-US" sz="24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 as well as </a:t>
            </a:r>
            <a:r>
              <a:rPr lang="en-US" sz="24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some of the higher bacteria such as the actinomycetes and the iron bacteria.</a:t>
            </a:r>
            <a:br>
              <a:rPr lang="en-US" sz="24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endParaRPr lang="en-US" sz="4400" dirty="0">
              <a:solidFill>
                <a:schemeClr val="tx1"/>
              </a:solidFill>
            </a:endParaRPr>
          </a:p>
        </p:txBody>
      </p:sp>
    </p:spTree>
    <p:extLst>
      <p:ext uri="{BB962C8B-B14F-4D97-AF65-F5344CB8AC3E}">
        <p14:creationId xmlns:p14="http://schemas.microsoft.com/office/powerpoint/2010/main" val="2864224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4953-AF69-4948-9243-1EF0C3D6C379}"/>
              </a:ext>
            </a:extLst>
          </p:cNvPr>
          <p:cNvSpPr>
            <a:spLocks noGrp="1"/>
          </p:cNvSpPr>
          <p:nvPr>
            <p:ph type="title"/>
          </p:nvPr>
        </p:nvSpPr>
        <p:spPr>
          <a:xfrm>
            <a:off x="338203" y="609600"/>
            <a:ext cx="9883035" cy="1320800"/>
          </a:xfrm>
        </p:spPr>
        <p:txBody>
          <a:bodyPr>
            <a:noAutofit/>
          </a:bodyPr>
          <a:lstStyle/>
          <a:p>
            <a:pPr marL="342900" marR="0" lvl="0" indent="-342900" rtl="0">
              <a:lnSpc>
                <a:spcPct val="107000"/>
              </a:lnSpc>
              <a:spcBef>
                <a:spcPts val="0"/>
              </a:spcBef>
              <a:spcAft>
                <a:spcPts val="800"/>
              </a:spcAft>
            </a:pPr>
            <a:r>
              <a:rPr lang="en-US" sz="2800" b="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5. </a:t>
            </a:r>
            <a:r>
              <a:rPr lang="en-US" sz="2800" b="1" dirty="0">
                <a:solidFill>
                  <a:schemeClr val="tx1"/>
                </a:solidFill>
                <a:latin typeface="Times New Roman" panose="02020603050405020304" pitchFamily="18" charset="0"/>
                <a:ea typeface="Yu Mincho" panose="02020400000000000000" pitchFamily="18" charset="-128"/>
                <a:cs typeface="Arial" panose="020B0604020202020204" pitchFamily="34" charset="0"/>
              </a:rPr>
              <a:t>W</a:t>
            </a:r>
            <a:r>
              <a:rPr lang="en-US" sz="2800" b="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ater</a:t>
            </a:r>
            <a:br>
              <a:rPr lang="en-US" sz="28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r>
              <a:rPr lang="en-US" sz="28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Natural waters contain not only their natural flora but also microorganisms from soil and possibly from animals or sewage. Surface waters in streams or pools and stored waters in lakes and large ponds vary considerably in their microbial content, from many thousands per milliliter after a rainstorm to the comparatively low numbers that result from self-purification of quiet lakes and ponds or of running water. </a:t>
            </a:r>
            <a:r>
              <a:rPr lang="en-US" sz="28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Ground waters from springs or wells have passed through layers of rock and soil to a definite level; hence most of the bacteria, as well as the greater part of other suspended material, have been removed</a:t>
            </a:r>
            <a:r>
              <a:rPr lang="en-US" sz="28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 Bacterial numbers in these waters may range from a few to several hundred bacteria per milliliter.</a:t>
            </a:r>
            <a:br>
              <a:rPr lang="en-US" sz="28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endParaRPr lang="en-US" sz="4800" dirty="0">
              <a:solidFill>
                <a:schemeClr val="tx1"/>
              </a:solidFill>
            </a:endParaRPr>
          </a:p>
        </p:txBody>
      </p:sp>
    </p:spTree>
    <p:extLst>
      <p:ext uri="{BB962C8B-B14F-4D97-AF65-F5344CB8AC3E}">
        <p14:creationId xmlns:p14="http://schemas.microsoft.com/office/powerpoint/2010/main" val="89840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48" y="73637"/>
            <a:ext cx="8596668" cy="1320800"/>
          </a:xfrm>
        </p:spPr>
        <p:txBody>
          <a:bodyPr>
            <a:noAutofit/>
          </a:bodyPr>
          <a:lstStyle/>
          <a:p>
            <a:pPr algn="l"/>
            <a:br>
              <a:rPr lang="en-US" sz="2400" dirty="0">
                <a:solidFill>
                  <a:schemeClr val="tx1"/>
                </a:solidFill>
              </a:rPr>
            </a:br>
            <a:r>
              <a:rPr lang="en-US" sz="2400" dirty="0">
                <a:solidFill>
                  <a:schemeClr val="tx1"/>
                </a:solidFill>
              </a:rPr>
              <a:t>Groups of microorganisms and their association with food.</a:t>
            </a: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r>
              <a:rPr lang="en-US" sz="2400" dirty="0">
                <a:solidFill>
                  <a:schemeClr val="tx1"/>
                </a:solidFill>
              </a:rPr>
              <a:t>Bacteria</a:t>
            </a: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br>
              <a:rPr lang="en-US" sz="2400" dirty="0">
                <a:solidFill>
                  <a:schemeClr val="tx1"/>
                </a:solidFill>
              </a:rPr>
            </a:br>
            <a:endParaRPr lang="en-US" sz="2400" dirty="0">
              <a:solidFill>
                <a:schemeClr val="tx1"/>
              </a:solidFill>
            </a:endParaRPr>
          </a:p>
        </p:txBody>
      </p:sp>
      <p:sp>
        <p:nvSpPr>
          <p:cNvPr id="5" name="Rectangle 4"/>
          <p:cNvSpPr/>
          <p:nvPr/>
        </p:nvSpPr>
        <p:spPr>
          <a:xfrm>
            <a:off x="3187438" y="1501993"/>
            <a:ext cx="222885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Food spoilage</a:t>
            </a:r>
          </a:p>
        </p:txBody>
      </p:sp>
      <p:sp>
        <p:nvSpPr>
          <p:cNvPr id="8" name="Rectangle 7"/>
          <p:cNvSpPr/>
          <p:nvPr/>
        </p:nvSpPr>
        <p:spPr>
          <a:xfrm>
            <a:off x="3990974" y="2246509"/>
            <a:ext cx="2311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Food borne diseases</a:t>
            </a:r>
          </a:p>
        </p:txBody>
      </p:sp>
      <p:sp>
        <p:nvSpPr>
          <p:cNvPr id="11" name="Rectangle 10"/>
          <p:cNvSpPr/>
          <p:nvPr/>
        </p:nvSpPr>
        <p:spPr>
          <a:xfrm>
            <a:off x="3563655" y="3425172"/>
            <a:ext cx="2311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Food Fermentations</a:t>
            </a:r>
          </a:p>
        </p:txBody>
      </p:sp>
      <p:sp>
        <p:nvSpPr>
          <p:cNvPr id="14" name="Rectangle 13"/>
          <p:cNvSpPr/>
          <p:nvPr/>
        </p:nvSpPr>
        <p:spPr>
          <a:xfrm>
            <a:off x="3660775" y="5490575"/>
            <a:ext cx="487045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Production of food additives and enzymes</a:t>
            </a:r>
          </a:p>
        </p:txBody>
      </p:sp>
      <p:cxnSp>
        <p:nvCxnSpPr>
          <p:cNvPr id="16" name="Straight Connector 15"/>
          <p:cNvCxnSpPr>
            <a:cxnSpLocks/>
          </p:cNvCxnSpPr>
          <p:nvPr/>
        </p:nvCxnSpPr>
        <p:spPr>
          <a:xfrm flipV="1">
            <a:off x="1861942" y="1815316"/>
            <a:ext cx="1325496" cy="17898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flipV="1">
            <a:off x="1861942" y="2667000"/>
            <a:ext cx="1651000" cy="951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61942" y="3611671"/>
            <a:ext cx="1073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1861942" y="3611671"/>
            <a:ext cx="1485900" cy="170606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CB49-BE7A-4D5F-B526-B85DC033F04D}"/>
              </a:ext>
            </a:extLst>
          </p:cNvPr>
          <p:cNvSpPr>
            <a:spLocks noGrp="1"/>
          </p:cNvSpPr>
          <p:nvPr>
            <p:ph type="title"/>
          </p:nvPr>
        </p:nvSpPr>
        <p:spPr>
          <a:xfrm>
            <a:off x="375781" y="271398"/>
            <a:ext cx="9469675" cy="1320800"/>
          </a:xfrm>
        </p:spPr>
        <p:txBody>
          <a:bodyPr>
            <a:noAutofit/>
          </a:bodyPr>
          <a:lstStyle/>
          <a:p>
            <a:pPr marL="342900" marR="0" lvl="0" indent="-342900" rtl="0">
              <a:lnSpc>
                <a:spcPct val="107000"/>
              </a:lnSpc>
              <a:spcBef>
                <a:spcPts val="0"/>
              </a:spcBef>
              <a:spcAft>
                <a:spcPts val="800"/>
              </a:spcAft>
            </a:pPr>
            <a:r>
              <a:rPr lang="en-US" sz="2800" b="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6. </a:t>
            </a:r>
            <a:r>
              <a:rPr lang="en-US" sz="2800" b="1" dirty="0">
                <a:solidFill>
                  <a:schemeClr val="tx1"/>
                </a:solidFill>
                <a:latin typeface="Times New Roman" panose="02020603050405020304" pitchFamily="18" charset="0"/>
                <a:ea typeface="Yu Mincho" panose="02020400000000000000" pitchFamily="18" charset="-128"/>
                <a:cs typeface="Arial" panose="020B0604020202020204" pitchFamily="34" charset="0"/>
              </a:rPr>
              <a:t>A</a:t>
            </a:r>
            <a:r>
              <a:rPr lang="en-US" sz="2800" b="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ir</a:t>
            </a:r>
            <a:br>
              <a:rPr lang="en-US" sz="28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r>
              <a:rPr lang="en-US" sz="28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Contamination of foods from the air may be important for sanitary as well as economic reasons. </a:t>
            </a:r>
            <a:r>
              <a:rPr lang="en-US" sz="28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Disease organisms, especially those causing respiratory infections, may be spread among employees by air</a:t>
            </a:r>
            <a:r>
              <a:rPr lang="en-US" sz="28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 or the food product may become contaminated. Total numbers of microorganisms in a food may be increased from the air, especially if the air is being used for aeration of the product, as in growing bread yeast, although the numbers of organisms introduced by sedimentation from air usually are negligible. Spoilage organisms may come from air, as may those interfering with food fermentations. Mold spores from air may give trouble in cheese, meat, sweetened condensed milk, and sliced bread and bacon.</a:t>
            </a:r>
            <a:br>
              <a:rPr lang="en-US" sz="28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endParaRPr lang="en-US" sz="4800" dirty="0">
              <a:solidFill>
                <a:schemeClr val="tx1"/>
              </a:solidFill>
            </a:endParaRPr>
          </a:p>
        </p:txBody>
      </p:sp>
    </p:spTree>
    <p:extLst>
      <p:ext uri="{BB962C8B-B14F-4D97-AF65-F5344CB8AC3E}">
        <p14:creationId xmlns:p14="http://schemas.microsoft.com/office/powerpoint/2010/main" val="82619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D40E-8FE8-464D-B88F-7AE5EDFA3365}"/>
              </a:ext>
            </a:extLst>
          </p:cNvPr>
          <p:cNvSpPr>
            <a:spLocks noGrp="1"/>
          </p:cNvSpPr>
          <p:nvPr>
            <p:ph type="title"/>
          </p:nvPr>
        </p:nvSpPr>
        <p:spPr>
          <a:xfrm>
            <a:off x="325677" y="156238"/>
            <a:ext cx="9494727" cy="1320800"/>
          </a:xfrm>
        </p:spPr>
        <p:txBody>
          <a:bodyPr>
            <a:noAutofit/>
          </a:bodyPr>
          <a:lstStyle/>
          <a:p>
            <a:pPr marL="342900" marR="0" lvl="0" indent="-342900" rtl="0">
              <a:lnSpc>
                <a:spcPct val="107000"/>
              </a:lnSpc>
              <a:spcBef>
                <a:spcPts val="0"/>
              </a:spcBef>
              <a:spcAft>
                <a:spcPts val="800"/>
              </a:spcAft>
            </a:pPr>
            <a:r>
              <a:rPr lang="en-US" sz="2800" b="1"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7. During handling and processing</a:t>
            </a:r>
            <a:br>
              <a:rPr lang="en-US" sz="28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r>
              <a:rPr lang="en-US" sz="28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The contamination of foods from the natural sources just discussed may take place before the food is harvested or gathered or during handling and processing of the food. Additional contamination may come from equipment coming in contact with foods, from packaging materials, and from personnel. </a:t>
            </a:r>
            <a:r>
              <a:rPr lang="en-US" sz="2800" dirty="0">
                <a:solidFill>
                  <a:srgbClr val="FF0000"/>
                </a:solidFill>
                <a:effectLst/>
                <a:latin typeface="Times New Roman" panose="02020603050405020304" pitchFamily="18" charset="0"/>
                <a:ea typeface="Yu Mincho" panose="02020400000000000000" pitchFamily="18" charset="-128"/>
                <a:cs typeface="Arial" panose="020B0604020202020204" pitchFamily="34" charset="0"/>
              </a:rPr>
              <a:t>The processor attempts to clean and “sanitize” equipment to reduce such contamination and to employ packaging materials that will minimize contamination</a:t>
            </a:r>
            <a:r>
              <a:rPr lang="en-US" sz="2800" dirty="0">
                <a:solidFill>
                  <a:schemeClr val="tx1"/>
                </a:solidFill>
                <a:effectLst/>
                <a:latin typeface="Times New Roman" panose="02020603050405020304" pitchFamily="18" charset="0"/>
                <a:ea typeface="Yu Mincho" panose="02020400000000000000" pitchFamily="18" charset="-128"/>
                <a:cs typeface="Arial" panose="020B0604020202020204" pitchFamily="34" charset="0"/>
              </a:rPr>
              <a:t>. The term “sanitize” is used here rather than “sterilize” because although an attempt is made to sterilize the equipment, i.e., free it of all living organisms, sterility is seldom attained.</a:t>
            </a:r>
            <a:br>
              <a:rPr lang="en-US" sz="280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br>
            <a:endParaRPr lang="en-US" sz="4800" dirty="0">
              <a:solidFill>
                <a:schemeClr val="tx1"/>
              </a:solidFill>
            </a:endParaRPr>
          </a:p>
        </p:txBody>
      </p:sp>
    </p:spTree>
    <p:extLst>
      <p:ext uri="{BB962C8B-B14F-4D97-AF65-F5344CB8AC3E}">
        <p14:creationId xmlns:p14="http://schemas.microsoft.com/office/powerpoint/2010/main" val="797707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US" dirty="0"/>
            </a:br>
            <a:br>
              <a:rPr lang="en-US" dirty="0"/>
            </a:br>
            <a:br>
              <a:rPr lang="en-US" dirty="0"/>
            </a:br>
            <a:br>
              <a:rPr lang="en-US" dirty="0"/>
            </a:br>
            <a:br>
              <a:rPr lang="en-US" dirty="0"/>
            </a:br>
            <a:r>
              <a:rPr lang="en-US" dirty="0">
                <a:solidFill>
                  <a:schemeClr val="tx1"/>
                </a:solidFill>
              </a:rPr>
              <a:t>Moulds</a:t>
            </a:r>
          </a:p>
        </p:txBody>
      </p:sp>
      <p:cxnSp>
        <p:nvCxnSpPr>
          <p:cNvPr id="4" name="Straight Connector 3"/>
          <p:cNvCxnSpPr/>
          <p:nvPr/>
        </p:nvCxnSpPr>
        <p:spPr>
          <a:xfrm rot="5400000" flipH="1" flipV="1">
            <a:off x="3321050" y="1739900"/>
            <a:ext cx="1752600" cy="1320800"/>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105400" y="1447800"/>
            <a:ext cx="305435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Food   Spoilage</a:t>
            </a:r>
          </a:p>
        </p:txBody>
      </p:sp>
      <p:cxnSp>
        <p:nvCxnSpPr>
          <p:cNvPr id="7" name="Straight Connector 6"/>
          <p:cNvCxnSpPr/>
          <p:nvPr/>
        </p:nvCxnSpPr>
        <p:spPr>
          <a:xfrm>
            <a:off x="3619500" y="3276600"/>
            <a:ext cx="140335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353050" y="3124200"/>
            <a:ext cx="2971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Food borne diseases</a:t>
            </a:r>
          </a:p>
        </p:txBody>
      </p:sp>
      <p:cxnSp>
        <p:nvCxnSpPr>
          <p:cNvPr id="10" name="Straight Connector 9"/>
          <p:cNvCxnSpPr/>
          <p:nvPr/>
        </p:nvCxnSpPr>
        <p:spPr>
          <a:xfrm>
            <a:off x="3619500" y="3276600"/>
            <a:ext cx="1651000" cy="14478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600700" y="4495800"/>
            <a:ext cx="28067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Food fermentations</a:t>
            </a:r>
          </a:p>
        </p:txBody>
      </p:sp>
      <p:cxnSp>
        <p:nvCxnSpPr>
          <p:cNvPr id="13" name="Straight Connector 12"/>
          <p:cNvCxnSpPr/>
          <p:nvPr/>
        </p:nvCxnSpPr>
        <p:spPr>
          <a:xfrm rot="16200000" flipH="1">
            <a:off x="3162300" y="3803650"/>
            <a:ext cx="2895600" cy="21463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765800" y="6096000"/>
            <a:ext cx="34671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Production of single cell protein</a:t>
            </a:r>
          </a:p>
        </p:txBody>
      </p:sp>
      <p:cxnSp>
        <p:nvCxnSpPr>
          <p:cNvPr id="17" name="Straight Connector 16"/>
          <p:cNvCxnSpPr/>
          <p:nvPr/>
        </p:nvCxnSpPr>
        <p:spPr>
          <a:xfrm rot="16200000" flipH="1">
            <a:off x="3463925" y="3425825"/>
            <a:ext cx="2209800" cy="206375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765800" y="5334000"/>
            <a:ext cx="264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Production of enzymes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r>
              <a:rPr lang="en-US" sz="2800" dirty="0"/>
            </a:br>
            <a:br>
              <a:rPr lang="en-US" sz="2800" dirty="0"/>
            </a:br>
            <a:br>
              <a:rPr lang="en-US" sz="2800" dirty="0"/>
            </a:br>
            <a:r>
              <a:rPr lang="en-US" sz="2800" dirty="0">
                <a:solidFill>
                  <a:schemeClr val="tx1"/>
                </a:solidFill>
              </a:rPr>
              <a:t>Yeasts </a:t>
            </a:r>
            <a:br>
              <a:rPr lang="en-US" sz="2800" dirty="0"/>
            </a:br>
            <a:br>
              <a:rPr lang="en-US" sz="2800" dirty="0"/>
            </a:br>
            <a:br>
              <a:rPr lang="en-US" sz="2800" dirty="0"/>
            </a:br>
            <a:br>
              <a:rPr lang="en-US" sz="2800" dirty="0"/>
            </a:br>
            <a:br>
              <a:rPr lang="en-US" sz="2800" dirty="0"/>
            </a:br>
            <a:br>
              <a:rPr lang="en-US" sz="2800" dirty="0"/>
            </a:br>
            <a:br>
              <a:rPr lang="en-US" sz="2800" dirty="0"/>
            </a:br>
            <a:r>
              <a:rPr lang="en-US" sz="2800" dirty="0">
                <a:solidFill>
                  <a:schemeClr val="tx1"/>
                </a:solidFill>
              </a:rPr>
              <a:t>Viruses</a:t>
            </a:r>
          </a:p>
        </p:txBody>
      </p:sp>
      <p:cxnSp>
        <p:nvCxnSpPr>
          <p:cNvPr id="4" name="Straight Connector 3"/>
          <p:cNvCxnSpPr/>
          <p:nvPr/>
        </p:nvCxnSpPr>
        <p:spPr>
          <a:xfrm flipV="1">
            <a:off x="2711450" y="762000"/>
            <a:ext cx="165100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711450" y="1828800"/>
            <a:ext cx="173355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711450" y="1981200"/>
            <a:ext cx="1733550" cy="99060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775200" y="609600"/>
            <a:ext cx="239395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Food spoilage</a:t>
            </a:r>
          </a:p>
        </p:txBody>
      </p:sp>
      <p:sp>
        <p:nvSpPr>
          <p:cNvPr id="10" name="Rectangle 9"/>
          <p:cNvSpPr/>
          <p:nvPr/>
        </p:nvSpPr>
        <p:spPr>
          <a:xfrm>
            <a:off x="4692650" y="1752600"/>
            <a:ext cx="255905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Food fermentations</a:t>
            </a:r>
          </a:p>
        </p:txBody>
      </p:sp>
      <p:sp>
        <p:nvSpPr>
          <p:cNvPr id="11" name="Rectangle 10"/>
          <p:cNvSpPr/>
          <p:nvPr/>
        </p:nvSpPr>
        <p:spPr>
          <a:xfrm>
            <a:off x="4692650" y="2895600"/>
            <a:ext cx="454025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Production of food additives and enzymes</a:t>
            </a:r>
          </a:p>
        </p:txBody>
      </p:sp>
      <p:cxnSp>
        <p:nvCxnSpPr>
          <p:cNvPr id="13" name="Straight Connector 12"/>
          <p:cNvCxnSpPr/>
          <p:nvPr/>
        </p:nvCxnSpPr>
        <p:spPr>
          <a:xfrm flipV="1">
            <a:off x="2876550" y="4267200"/>
            <a:ext cx="173355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76550" y="4572000"/>
            <a:ext cx="18161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76550" y="4648200"/>
            <a:ext cx="181610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857750" y="4191000"/>
            <a:ext cx="371475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Food borne disease</a:t>
            </a:r>
          </a:p>
        </p:txBody>
      </p:sp>
      <p:sp>
        <p:nvSpPr>
          <p:cNvPr id="19" name="Rectangle 18"/>
          <p:cNvSpPr/>
          <p:nvPr/>
        </p:nvSpPr>
        <p:spPr>
          <a:xfrm>
            <a:off x="4857750" y="4953000"/>
            <a:ext cx="37973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Failure of dairy fermentations</a:t>
            </a:r>
          </a:p>
        </p:txBody>
      </p:sp>
      <p:sp>
        <p:nvSpPr>
          <p:cNvPr id="20" name="Rectangle 19"/>
          <p:cNvSpPr/>
          <p:nvPr/>
        </p:nvSpPr>
        <p:spPr>
          <a:xfrm>
            <a:off x="4775200" y="5867400"/>
            <a:ext cx="47879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prstClr val="white"/>
                </a:solidFill>
                <a:latin typeface="Calibri"/>
              </a:rPr>
              <a:t>Identification of food poisoning bacteria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75108-221C-4A45-917A-E2A4A20598F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03498A17-0619-4C41-A089-D15DB668191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277656"/>
            <a:ext cx="12192000" cy="3883068"/>
          </a:xfrm>
        </p:spPr>
      </p:pic>
    </p:spTree>
    <p:extLst>
      <p:ext uri="{BB962C8B-B14F-4D97-AF65-F5344CB8AC3E}">
        <p14:creationId xmlns:p14="http://schemas.microsoft.com/office/powerpoint/2010/main" val="2614512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3" name="Rectangle 2"/>
          <p:cNvSpPr/>
          <p:nvPr/>
        </p:nvSpPr>
        <p:spPr>
          <a:xfrm>
            <a:off x="3702050" y="2895599"/>
            <a:ext cx="54483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2000" dirty="0">
                <a:solidFill>
                  <a:schemeClr val="tx1"/>
                </a:solidFill>
                <a:latin typeface="Calibri"/>
              </a:rPr>
              <a:t>Topics  of major interest to the food microbiologist</a:t>
            </a:r>
          </a:p>
        </p:txBody>
      </p:sp>
      <p:sp>
        <p:nvSpPr>
          <p:cNvPr id="6" name="Oval 5"/>
          <p:cNvSpPr/>
          <p:nvPr/>
        </p:nvSpPr>
        <p:spPr>
          <a:xfrm>
            <a:off x="8820150" y="533400"/>
            <a:ext cx="222885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Food hygiene</a:t>
            </a:r>
          </a:p>
        </p:txBody>
      </p:sp>
      <p:sp>
        <p:nvSpPr>
          <p:cNvPr id="9" name="Oval 8"/>
          <p:cNvSpPr/>
          <p:nvPr/>
        </p:nvSpPr>
        <p:spPr>
          <a:xfrm>
            <a:off x="6013450" y="304800"/>
            <a:ext cx="222885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Laboratory</a:t>
            </a:r>
            <a:r>
              <a:rPr lang="en-US" dirty="0">
                <a:solidFill>
                  <a:prstClr val="white"/>
                </a:solidFill>
                <a:latin typeface="Calibri"/>
              </a:rPr>
              <a:t> </a:t>
            </a:r>
            <a:r>
              <a:rPr lang="en-US" dirty="0">
                <a:solidFill>
                  <a:schemeClr val="tx1"/>
                </a:solidFill>
                <a:latin typeface="Calibri"/>
              </a:rPr>
              <a:t>management</a:t>
            </a:r>
          </a:p>
        </p:txBody>
      </p:sp>
      <p:cxnSp>
        <p:nvCxnSpPr>
          <p:cNvPr id="13" name="Straight Connector 12"/>
          <p:cNvCxnSpPr/>
          <p:nvPr/>
        </p:nvCxnSpPr>
        <p:spPr>
          <a:xfrm rot="5400000" flipH="1" flipV="1">
            <a:off x="8455025" y="1800225"/>
            <a:ext cx="1143000" cy="74295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124200" y="304800"/>
            <a:ext cx="239395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Food fermentations</a:t>
            </a:r>
          </a:p>
        </p:txBody>
      </p:sp>
      <p:sp>
        <p:nvSpPr>
          <p:cNvPr id="19" name="Oval 18"/>
          <p:cNvSpPr/>
          <p:nvPr/>
        </p:nvSpPr>
        <p:spPr>
          <a:xfrm>
            <a:off x="1143000" y="1143000"/>
            <a:ext cx="189865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Water Quality</a:t>
            </a:r>
          </a:p>
        </p:txBody>
      </p:sp>
      <p:sp>
        <p:nvSpPr>
          <p:cNvPr id="24" name="Oval 23"/>
          <p:cNvSpPr/>
          <p:nvPr/>
        </p:nvSpPr>
        <p:spPr>
          <a:xfrm>
            <a:off x="1308100" y="5181600"/>
            <a:ext cx="222885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Food</a:t>
            </a:r>
            <a:r>
              <a:rPr lang="en-US" dirty="0">
                <a:solidFill>
                  <a:prstClr val="white"/>
                </a:solidFill>
                <a:latin typeface="Calibri"/>
              </a:rPr>
              <a:t> </a:t>
            </a:r>
            <a:r>
              <a:rPr lang="en-US" dirty="0">
                <a:solidFill>
                  <a:schemeClr val="tx1"/>
                </a:solidFill>
                <a:latin typeface="Calibri"/>
              </a:rPr>
              <a:t>preservations</a:t>
            </a:r>
          </a:p>
        </p:txBody>
      </p:sp>
      <p:sp>
        <p:nvSpPr>
          <p:cNvPr id="27" name="Oval 26"/>
          <p:cNvSpPr/>
          <p:nvPr/>
        </p:nvSpPr>
        <p:spPr>
          <a:xfrm>
            <a:off x="4279900" y="5334000"/>
            <a:ext cx="173355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Food spoilage</a:t>
            </a:r>
          </a:p>
        </p:txBody>
      </p:sp>
      <p:cxnSp>
        <p:nvCxnSpPr>
          <p:cNvPr id="29" name="Straight Connector 28"/>
          <p:cNvCxnSpPr/>
          <p:nvPr/>
        </p:nvCxnSpPr>
        <p:spPr>
          <a:xfrm rot="16200000" flipH="1">
            <a:off x="6569075" y="4168775"/>
            <a:ext cx="1447800" cy="577850"/>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6591300" y="5410200"/>
            <a:ext cx="18161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Quality</a:t>
            </a:r>
            <a:r>
              <a:rPr lang="en-US" dirty="0">
                <a:solidFill>
                  <a:prstClr val="white"/>
                </a:solidFill>
                <a:latin typeface="Calibri"/>
              </a:rPr>
              <a:t> </a:t>
            </a:r>
            <a:r>
              <a:rPr lang="en-US" dirty="0">
                <a:solidFill>
                  <a:schemeClr val="tx1"/>
                </a:solidFill>
                <a:latin typeface="Calibri"/>
              </a:rPr>
              <a:t>Control</a:t>
            </a:r>
          </a:p>
        </p:txBody>
      </p:sp>
      <p:cxnSp>
        <p:nvCxnSpPr>
          <p:cNvPr id="32" name="Straight Connector 31"/>
          <p:cNvCxnSpPr/>
          <p:nvPr/>
        </p:nvCxnSpPr>
        <p:spPr>
          <a:xfrm rot="16200000" flipH="1">
            <a:off x="8502650" y="4051300"/>
            <a:ext cx="1295400" cy="660400"/>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8985250" y="5334000"/>
            <a:ext cx="20637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a:solidFill>
                  <a:schemeClr val="tx1"/>
                </a:solidFill>
                <a:latin typeface="Calibri"/>
              </a:rPr>
              <a:t>Food borne Diseases</a:t>
            </a:r>
          </a:p>
        </p:txBody>
      </p:sp>
      <p:cxnSp>
        <p:nvCxnSpPr>
          <p:cNvPr id="37" name="Straight Connector 36"/>
          <p:cNvCxnSpPr/>
          <p:nvPr/>
        </p:nvCxnSpPr>
        <p:spPr>
          <a:xfrm rot="16200000" flipV="1">
            <a:off x="4254500" y="1809750"/>
            <a:ext cx="1371600" cy="49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6521450" y="20955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27" idx="0"/>
          </p:cNvCxnSpPr>
          <p:nvPr/>
        </p:nvCxnSpPr>
        <p:spPr>
          <a:xfrm rot="5400000">
            <a:off x="4408488" y="4471989"/>
            <a:ext cx="1600200" cy="123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854325" y="3838575"/>
            <a:ext cx="1447800" cy="1238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0800000">
            <a:off x="2959100" y="2133600"/>
            <a:ext cx="1155700" cy="685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2C55F-30B9-4C62-AC07-F559A53D0E8D}"/>
              </a:ext>
            </a:extLst>
          </p:cNvPr>
          <p:cNvSpPr>
            <a:spLocks noGrp="1"/>
          </p:cNvSpPr>
          <p:nvPr>
            <p:ph type="title"/>
          </p:nvPr>
        </p:nvSpPr>
        <p:spPr>
          <a:xfrm>
            <a:off x="522302" y="-18093"/>
            <a:ext cx="8596668" cy="1320800"/>
          </a:xfrm>
        </p:spPr>
        <p:txBody>
          <a:bodyPr/>
          <a:lstStyle/>
          <a:p>
            <a:r>
              <a:rPr lang="en-US" sz="4000" b="1" dirty="0">
                <a:effectLst/>
                <a:latin typeface="Times New Roman" panose="02020603050405020304" pitchFamily="18" charset="0"/>
                <a:ea typeface="Yu Mincho" panose="02020400000000000000" pitchFamily="18" charset="-128"/>
                <a:cs typeface="Arial" panose="020B0604020202020204" pitchFamily="34" charset="0"/>
              </a:rPr>
              <a:t>Food and Microorganisms</a:t>
            </a:r>
            <a:br>
              <a:rPr lang="en-US" sz="1800" dirty="0">
                <a:effectLst/>
                <a:latin typeface="Calibri" panose="020F0502020204030204" pitchFamily="34" charset="0"/>
                <a:ea typeface="Yu Mincho" panose="02020400000000000000" pitchFamily="18" charset="-128"/>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40B998FA-1DF9-4869-801F-49639461B477}"/>
              </a:ext>
            </a:extLst>
          </p:cNvPr>
          <p:cNvSpPr>
            <a:spLocks noGrp="1"/>
          </p:cNvSpPr>
          <p:nvPr>
            <p:ph idx="1"/>
          </p:nvPr>
        </p:nvSpPr>
        <p:spPr>
          <a:xfrm>
            <a:off x="0" y="670850"/>
            <a:ext cx="9240443" cy="6187150"/>
          </a:xfrm>
        </p:spPr>
        <p:txBody>
          <a:bodyPr>
            <a:normAutofit/>
          </a:bodyPr>
          <a:lstStyle/>
          <a:p>
            <a:pPr algn="just"/>
            <a:r>
              <a:rPr lang="en-US" sz="3200" dirty="0">
                <a:effectLst/>
                <a:latin typeface="Times New Roman" panose="02020603050405020304" pitchFamily="18" charset="0"/>
                <a:ea typeface="Yu Mincho" panose="02020400000000000000" pitchFamily="18" charset="-128"/>
              </a:rPr>
              <a:t>The interactions between microorganisms, plants, and animals are natural and constant. The ecological role of microorganisms and their importance in all </a:t>
            </a:r>
            <a:r>
              <a:rPr lang="en-US" sz="3200" u="sng" dirty="0">
                <a:solidFill>
                  <a:srgbClr val="FF0000"/>
                </a:solidFill>
                <a:effectLst/>
                <a:latin typeface="Times New Roman" panose="02020603050405020304" pitchFamily="18" charset="0"/>
                <a:ea typeface="Yu Mincho" panose="02020400000000000000" pitchFamily="18" charset="-128"/>
              </a:rPr>
              <a:t>the geochemical cycles in nature </a:t>
            </a:r>
            <a:r>
              <a:rPr lang="en-US" sz="3200" dirty="0">
                <a:effectLst/>
                <a:latin typeface="Times New Roman" panose="02020603050405020304" pitchFamily="18" charset="0"/>
                <a:ea typeface="Yu Mincho" panose="02020400000000000000" pitchFamily="18" charset="-128"/>
              </a:rPr>
              <a:t>is well documented.</a:t>
            </a:r>
          </a:p>
          <a:p>
            <a:pPr algn="just"/>
            <a:r>
              <a:rPr lang="en-US" sz="3200" dirty="0">
                <a:effectLst/>
                <a:latin typeface="Times New Roman" panose="02020603050405020304" pitchFamily="18" charset="0"/>
                <a:ea typeface="Yu Mincho" panose="02020400000000000000" pitchFamily="18" charset="-128"/>
              </a:rPr>
              <a:t> Since the human food supply consists basically of plants and animals or products derived from them, it is understandable that our food supply can contain microorganisms in interaction with the food. </a:t>
            </a:r>
          </a:p>
        </p:txBody>
      </p:sp>
      <p:pic>
        <p:nvPicPr>
          <p:cNvPr id="5" name="Picture 4">
            <a:extLst>
              <a:ext uri="{FF2B5EF4-FFF2-40B4-BE49-F238E27FC236}">
                <a16:creationId xmlns:a16="http://schemas.microsoft.com/office/drawing/2014/main" id="{9CD82808-18CB-4B72-85FC-B026FD8849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0858" y="2095500"/>
            <a:ext cx="2751142" cy="2667000"/>
          </a:xfrm>
          <a:prstGeom prst="rect">
            <a:avLst/>
          </a:prstGeom>
        </p:spPr>
      </p:pic>
    </p:spTree>
    <p:extLst>
      <p:ext uri="{BB962C8B-B14F-4D97-AF65-F5344CB8AC3E}">
        <p14:creationId xmlns:p14="http://schemas.microsoft.com/office/powerpoint/2010/main" val="421121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A7D6F-7DC6-4487-92F8-8D87551B7B74}"/>
              </a:ext>
            </a:extLst>
          </p:cNvPr>
          <p:cNvSpPr>
            <a:spLocks noGrp="1"/>
          </p:cNvSpPr>
          <p:nvPr>
            <p:ph type="ctrTitle"/>
          </p:nvPr>
        </p:nvSpPr>
        <p:spPr>
          <a:xfrm>
            <a:off x="587524" y="2070769"/>
            <a:ext cx="9261016" cy="4487399"/>
          </a:xfrm>
        </p:spPr>
        <p:txBody>
          <a:bodyPr/>
          <a:lstStyle/>
          <a:p>
            <a:pPr algn="just"/>
            <a:r>
              <a:rPr lang="en-US" sz="3200" dirty="0">
                <a:solidFill>
                  <a:schemeClr val="tx1"/>
                </a:solidFill>
                <a:effectLst/>
                <a:latin typeface="Times New Roman" panose="02020603050405020304" pitchFamily="18" charset="0"/>
                <a:ea typeface="Yu Mincho" panose="02020400000000000000" pitchFamily="18" charset="-128"/>
              </a:rPr>
              <a:t>In most cases microorganisms use our food supply as a source of nutrients for their own growth. This, of course, can result in deterioration of the food. By increasing their numbers, utilizing nutrients, producing enzymatic changes, and contributing off-flavors by means of breakdown of a product or synthesis of new compounds they </a:t>
            </a:r>
            <a:r>
              <a:rPr lang="en-US" sz="3200" u="sng" dirty="0">
                <a:solidFill>
                  <a:schemeClr val="tx1"/>
                </a:solidFill>
                <a:effectLst/>
                <a:latin typeface="Times New Roman" panose="02020603050405020304" pitchFamily="18" charset="0"/>
                <a:ea typeface="Yu Mincho" panose="02020400000000000000" pitchFamily="18" charset="-128"/>
              </a:rPr>
              <a:t>can “spoil” a food</a:t>
            </a:r>
            <a:r>
              <a:rPr lang="en-US" sz="3200" dirty="0">
                <a:solidFill>
                  <a:schemeClr val="tx1"/>
                </a:solidFill>
                <a:effectLst/>
                <a:latin typeface="Times New Roman" panose="02020603050405020304" pitchFamily="18" charset="0"/>
                <a:ea typeface="Yu Mincho" panose="02020400000000000000" pitchFamily="18" charset="-128"/>
              </a:rPr>
              <a:t>.</a:t>
            </a:r>
            <a:br>
              <a:rPr lang="en-US" sz="3200" dirty="0">
                <a:solidFill>
                  <a:schemeClr val="tx1"/>
                </a:solidFill>
                <a:effectLst/>
                <a:latin typeface="Times New Roman" panose="02020603050405020304" pitchFamily="18" charset="0"/>
                <a:ea typeface="Yu Mincho" panose="02020400000000000000" pitchFamily="18" charset="-128"/>
              </a:rPr>
            </a:br>
            <a:r>
              <a:rPr lang="en-US" sz="3200" dirty="0">
                <a:solidFill>
                  <a:schemeClr val="tx1"/>
                </a:solidFill>
                <a:effectLst/>
                <a:latin typeface="Times New Roman" panose="02020603050405020304" pitchFamily="18" charset="0"/>
                <a:ea typeface="Yu Mincho" panose="02020400000000000000" pitchFamily="18" charset="-128"/>
              </a:rPr>
              <a:t> </a:t>
            </a:r>
            <a:br>
              <a:rPr lang="en-US" sz="3200" dirty="0">
                <a:solidFill>
                  <a:schemeClr val="tx1"/>
                </a:solidFill>
              </a:rPr>
            </a:br>
            <a:r>
              <a:rPr lang="en-US" sz="3200" dirty="0">
                <a:solidFill>
                  <a:schemeClr val="tx1"/>
                </a:solidFill>
                <a:effectLst/>
                <a:latin typeface="Times New Roman" panose="02020603050405020304" pitchFamily="18" charset="0"/>
                <a:ea typeface="Yu Mincho" panose="02020400000000000000" pitchFamily="18" charset="-128"/>
              </a:rPr>
              <a:t>. To prevent this we minimize the contact between microorganisms and our foods (prevent contamination) and also eliminate microorganisms from our foods, or at least adjust conditions of storage to prevent their growth (preservation).</a:t>
            </a:r>
            <a:endParaRPr lang="en-US" sz="8000" dirty="0">
              <a:solidFill>
                <a:schemeClr val="tx1"/>
              </a:solidFill>
            </a:endParaRPr>
          </a:p>
        </p:txBody>
      </p:sp>
      <p:sp>
        <p:nvSpPr>
          <p:cNvPr id="3" name="Subtitle 2">
            <a:extLst>
              <a:ext uri="{FF2B5EF4-FFF2-40B4-BE49-F238E27FC236}">
                <a16:creationId xmlns:a16="http://schemas.microsoft.com/office/drawing/2014/main" id="{781333A3-B2E9-4174-BDBD-0E6EACE3DD4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2312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66E6-35B5-A0C0-7100-1433DF743FD2}"/>
              </a:ext>
            </a:extLst>
          </p:cNvPr>
          <p:cNvSpPr>
            <a:spLocks noGrp="1"/>
          </p:cNvSpPr>
          <p:nvPr>
            <p:ph idx="1"/>
          </p:nvPr>
        </p:nvSpPr>
        <p:spPr>
          <a:xfrm>
            <a:off x="347550" y="451710"/>
            <a:ext cx="8961342" cy="5604316"/>
          </a:xfrm>
        </p:spPr>
        <p:txBody>
          <a:bodyPr>
            <a:normAutofit/>
          </a:bodyPr>
          <a:lstStyle/>
          <a:p>
            <a:pPr marL="0" indent="0">
              <a:buNone/>
            </a:pPr>
            <a:r>
              <a:rPr lang="en-US" sz="3200" dirty="0">
                <a:effectLst/>
                <a:latin typeface="Times New Roman" panose="02020603050405020304" pitchFamily="18" charset="0"/>
                <a:ea typeface="Yu Mincho" panose="02020400000000000000" pitchFamily="18" charset="-128"/>
                <a:cs typeface="Arial" panose="020B0604020202020204" pitchFamily="34" charset="0"/>
              </a:rPr>
              <a:t>When the microorganisms involved are pathogenic, their association with our food supply is critical from a public health point of view. Many of our foods will support the growth of pathogenic microorganisms or at least serve as a vector of them. Here again, we attempt to prevent their entrance and growth in our foods or eliminate them by processing.</a:t>
            </a:r>
            <a:endParaRPr lang="en-US" sz="3200" dirty="0">
              <a:effectLst/>
              <a:latin typeface="Calibri" panose="020F0502020204030204" pitchFamily="34" charset="0"/>
              <a:ea typeface="Yu Mincho" panose="02020400000000000000" pitchFamily="18" charset="-128"/>
              <a:cs typeface="Arial" panose="020B0604020202020204" pitchFamily="34" charset="0"/>
            </a:endParaRPr>
          </a:p>
          <a:p>
            <a:pPr marL="0" indent="0">
              <a:buNone/>
            </a:pPr>
            <a:endParaRPr lang="en-US" sz="3200" dirty="0"/>
          </a:p>
        </p:txBody>
      </p:sp>
    </p:spTree>
    <p:extLst>
      <p:ext uri="{BB962C8B-B14F-4D97-AF65-F5344CB8AC3E}">
        <p14:creationId xmlns:p14="http://schemas.microsoft.com/office/powerpoint/2010/main" val="19073075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259</TotalTime>
  <Words>1877</Words>
  <Application>Microsoft Office PowerPoint</Application>
  <PresentationFormat>Widescreen</PresentationFormat>
  <Paragraphs>70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Times New Roman</vt:lpstr>
      <vt:lpstr>Trebuchet MS</vt:lpstr>
      <vt:lpstr>Wingdings 3</vt:lpstr>
      <vt:lpstr>Facet</vt:lpstr>
      <vt:lpstr>Food Microbiology</vt:lpstr>
      <vt:lpstr> Groups of microorganisms and their association with food.        Bacteria      </vt:lpstr>
      <vt:lpstr>     Moulds</vt:lpstr>
      <vt:lpstr>   Yeasts        Viruses</vt:lpstr>
      <vt:lpstr>PowerPoint Presentation</vt:lpstr>
      <vt:lpstr>        </vt:lpstr>
      <vt:lpstr>Food and Microorganisms </vt:lpstr>
      <vt:lpstr>In most cases microorganisms use our food supply as a source of nutrients for their own growth. This, of course, can result in deterioration of the food. By increasing their numbers, utilizing nutrients, producing enzymatic changes, and contributing off-flavors by means of breakdown of a product or synthesis of new compounds they can “spoil” a food.   . To prevent this we minimize the contact between microorganisms and our foods (prevent contamination) and also eliminate microorganisms from our foods, or at least adjust conditions of storage to prevent their growth (preservation).</vt:lpstr>
      <vt:lpstr>PowerPoint Presentation</vt:lpstr>
      <vt:lpstr>PowerPoint Presentation</vt:lpstr>
      <vt:lpstr>PowerPoint Presentation</vt:lpstr>
      <vt:lpstr>PowerPoint Presentation</vt:lpstr>
      <vt:lpstr>PowerPoint Presentation</vt:lpstr>
      <vt:lpstr>PowerPoint Presentation</vt:lpstr>
      <vt:lpstr>Main sources of food Contamination </vt:lpstr>
      <vt:lpstr>PowerPoint Presentation</vt:lpstr>
      <vt:lpstr>PowerPoint Presentation</vt:lpstr>
      <vt:lpstr>4. Soil The soil contains the greatest variety of microorganisms of any source of contamination. Whenever microbiologists search for new kinds of microorganisms or new strains for special purposes, they usually turn first to the soil. Not only numerous kinds of microorganisms but also large total numbers are present in fertile soils, ready to contaminate the surfaces of plants growing on or in them and the surfaces of animals roaming over the land. Soil dust is whipped up by air currents, and soil particles are carried by running water to get into or onto foods. The soil is an important source of heat-resistant spore-forming bacteria. No attempt will be made to list the microorganisms important in food microbiology that could come from the soil, but it can be stated with certainty that nearly every important microorganism can come from soil. Especially important are various molds and yeasts and species of the bacterial genera Bacillus, Clostridium, Enterobacter, Escherichia, Micrococcus, Alcaligenes, Flavobacterium, Chromobacterium, Pseudomonas, Proteus, Streptococcus, Leuconostoc, and Acetobacter as well as some of the higher bacteria such as the actinomycetes and the iron bacteria. </vt:lpstr>
      <vt:lpstr>5. Water Natural waters contain not only their natural flora but also microorganisms from soil and possibly from animals or sewage. Surface waters in streams or pools and stored waters in lakes and large ponds vary considerably in their microbial content, from many thousands per milliliter after a rainstorm to the comparatively low numbers that result from self-purification of quiet lakes and ponds or of running water. Ground waters from springs or wells have passed through layers of rock and soil to a definite level; hence most of the bacteria, as well as the greater part of other suspended material, have been removed. Bacterial numbers in these waters may range from a few to several hundred bacteria per milliliter. </vt:lpstr>
      <vt:lpstr>6. Air Contamination of foods from the air may be important for sanitary as well as economic reasons. Disease organisms, especially those causing respiratory infections, may be spread among employees by air, or the food product may become contaminated. Total numbers of microorganisms in a food may be increased from the air, especially if the air is being used for aeration of the product, as in growing bread yeast, although the numbers of organisms introduced by sedimentation from air usually are negligible. Spoilage organisms may come from air, as may those interfering with food fermentations. Mold spores from air may give trouble in cheese, meat, sweetened condensed milk, and sliced bread and bacon. </vt:lpstr>
      <vt:lpstr>7. During handling and processing The contamination of foods from the natural sources just discussed may take place before the food is harvested or gathered or during handling and processing of the food. Additional contamination may come from equipment coming in contact with foods, from packaging materials, and from personnel. The processor attempts to clean and “sanitize” equipment to reduce such contamination and to employ packaging materials that will minimize contamination. The term “sanitize” is used here rather than “sterilize” because although an attempt is made to sterilize the equipment, i.e., free it of all living organisms, sterility is seldom attained.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Microorganisms </dc:title>
  <dc:creator>abdulilah saleh</dc:creator>
  <cp:lastModifiedBy>abdulilah saleh</cp:lastModifiedBy>
  <cp:revision>8</cp:revision>
  <dcterms:created xsi:type="dcterms:W3CDTF">2022-01-11T16:57:01Z</dcterms:created>
  <dcterms:modified xsi:type="dcterms:W3CDTF">2022-12-31T17:01:55Z</dcterms:modified>
</cp:coreProperties>
</file>