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58" r:id="rId5"/>
    <p:sldId id="27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81" r:id="rId14"/>
    <p:sldId id="266" r:id="rId15"/>
    <p:sldId id="284" r:id="rId16"/>
    <p:sldId id="267" r:id="rId17"/>
    <p:sldId id="268" r:id="rId18"/>
    <p:sldId id="287" r:id="rId19"/>
    <p:sldId id="270" r:id="rId20"/>
    <p:sldId id="271" r:id="rId21"/>
    <p:sldId id="272" r:id="rId22"/>
    <p:sldId id="27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D0E-B1DF-4F8F-A9C5-87A058571C71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D65D-69A5-44B6-B845-8D72E2D4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62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D0E-B1DF-4F8F-A9C5-87A058571C71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D65D-69A5-44B6-B845-8D72E2D4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8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D0E-B1DF-4F8F-A9C5-87A058571C71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D65D-69A5-44B6-B845-8D72E2D48BE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5931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D0E-B1DF-4F8F-A9C5-87A058571C71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D65D-69A5-44B6-B845-8D72E2D4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30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D0E-B1DF-4F8F-A9C5-87A058571C71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D65D-69A5-44B6-B845-8D72E2D48BE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511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D0E-B1DF-4F8F-A9C5-87A058571C71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D65D-69A5-44B6-B845-8D72E2D4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16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D0E-B1DF-4F8F-A9C5-87A058571C71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D65D-69A5-44B6-B845-8D72E2D4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63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D0E-B1DF-4F8F-A9C5-87A058571C71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D65D-69A5-44B6-B845-8D72E2D4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8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D0E-B1DF-4F8F-A9C5-87A058571C71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D65D-69A5-44B6-B845-8D72E2D4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D0E-B1DF-4F8F-A9C5-87A058571C71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D65D-69A5-44B6-B845-8D72E2D4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1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D0E-B1DF-4F8F-A9C5-87A058571C71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D65D-69A5-44B6-B845-8D72E2D4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2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D0E-B1DF-4F8F-A9C5-87A058571C71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D65D-69A5-44B6-B845-8D72E2D4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5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D0E-B1DF-4F8F-A9C5-87A058571C71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D65D-69A5-44B6-B845-8D72E2D4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5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D0E-B1DF-4F8F-A9C5-87A058571C71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D65D-69A5-44B6-B845-8D72E2D4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8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D0E-B1DF-4F8F-A9C5-87A058571C71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D65D-69A5-44B6-B845-8D72E2D4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2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D0E-B1DF-4F8F-A9C5-87A058571C71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D65D-69A5-44B6-B845-8D72E2D4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45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A1D0E-B1DF-4F8F-A9C5-87A058571C71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6E5D65D-69A5-44B6-B845-8D72E2D4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5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tergroup.com/meter_knowledgebase/moisture-migration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3E9E14-A92A-4618-B2FD-35AEEA87B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95" y="609600"/>
            <a:ext cx="10384075" cy="13208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Arial" panose="020B0604020202020204" pitchFamily="34" charset="0"/>
              </a:rPr>
              <a:t>The major factors which effect on microbial growth in foods include</a:t>
            </a:r>
            <a:b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Arial" panose="020B0604020202020204" pitchFamily="34" charset="0"/>
              </a:rPr>
            </a:b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DEF9A71-64E7-4691-9DAC-D3A94EFE5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287" y="162197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Temperature</a:t>
            </a: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 activity</a:t>
            </a: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Oxygen and redox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794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18B50-B209-4DFF-87B0-7A3037C9F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744321" cy="13208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4"/>
                </a:solidFill>
                <a:latin typeface="Akkurat Pro"/>
              </a:rPr>
              <a:t>Control water activity, prevent microbial growth</a:t>
            </a:r>
            <a:br>
              <a:rPr lang="en-US" sz="2400" dirty="0">
                <a:solidFill>
                  <a:srgbClr val="333333"/>
                </a:solidFill>
                <a:latin typeface="Akkurat Pro"/>
              </a:rPr>
            </a:br>
            <a:br>
              <a:rPr lang="en-US" sz="2400" dirty="0">
                <a:solidFill>
                  <a:srgbClr val="333333"/>
                </a:solidFill>
                <a:latin typeface="Akkurat Pro"/>
              </a:rPr>
            </a:br>
            <a:r>
              <a:rPr lang="en-US" sz="2400" dirty="0">
                <a:solidFill>
                  <a:srgbClr val="333333"/>
                </a:solidFill>
                <a:latin typeface="Akkurat Pro"/>
              </a:rPr>
              <a:t>*Like all organisms, microorganisms rely on water for growth. They take up water by moving it across the cell membrane. </a:t>
            </a:r>
            <a:br>
              <a:rPr lang="en-US" sz="2400" dirty="0">
                <a:solidFill>
                  <a:srgbClr val="333333"/>
                </a:solidFill>
                <a:latin typeface="Akkurat Pro"/>
              </a:rPr>
            </a:br>
            <a:br>
              <a:rPr lang="en-US" sz="2400" dirty="0">
                <a:solidFill>
                  <a:srgbClr val="333333"/>
                </a:solidFill>
                <a:latin typeface="Akkurat Pro"/>
              </a:rPr>
            </a:br>
            <a:r>
              <a:rPr lang="en-US" sz="2400" dirty="0">
                <a:solidFill>
                  <a:srgbClr val="333333"/>
                </a:solidFill>
                <a:latin typeface="Akkurat Pro"/>
              </a:rPr>
              <a:t>*This </a:t>
            </a:r>
            <a:r>
              <a:rPr lang="en-US" sz="2400" dirty="0">
                <a:solidFill>
                  <a:srgbClr val="FF6A13"/>
                </a:solidFill>
                <a:latin typeface="Akkurat Pro"/>
                <a:hlinkClick r:id="rId2"/>
              </a:rPr>
              <a:t>water movement</a:t>
            </a:r>
            <a:r>
              <a:rPr lang="en-US" sz="2400" dirty="0">
                <a:solidFill>
                  <a:srgbClr val="333333"/>
                </a:solidFill>
                <a:latin typeface="Akkurat Pro"/>
              </a:rPr>
              <a:t> mechanism depends on a water activity gradient—on water moving from a high water activity environment outside the cell to a lower water activity environment within the cell.</a:t>
            </a:r>
            <a:br>
              <a:rPr lang="en-US" sz="2400" dirty="0">
                <a:solidFill>
                  <a:srgbClr val="333333"/>
                </a:solidFill>
                <a:latin typeface="Akkurat Pro"/>
              </a:rPr>
            </a:br>
            <a:r>
              <a:rPr lang="en-US" sz="2400" dirty="0">
                <a:solidFill>
                  <a:srgbClr val="333333"/>
                </a:solidFill>
                <a:latin typeface="Akkurat Pro"/>
              </a:rPr>
              <a:t> </a:t>
            </a:r>
            <a:br>
              <a:rPr lang="en-US" sz="2400" dirty="0">
                <a:solidFill>
                  <a:srgbClr val="333333"/>
                </a:solidFill>
                <a:latin typeface="Akkurat Pro"/>
              </a:rPr>
            </a:br>
            <a:r>
              <a:rPr lang="en-US" sz="2400" dirty="0">
                <a:solidFill>
                  <a:srgbClr val="333333"/>
                </a:solidFill>
                <a:latin typeface="Akkurat Pro"/>
              </a:rPr>
              <a:t>*When water activity outside the cell becomes low enough, it causes osmotic stress: the cell cannot take up water and becomes dormant.</a:t>
            </a:r>
            <a:br>
              <a:rPr lang="en-US" sz="2400" dirty="0">
                <a:solidFill>
                  <a:srgbClr val="333333"/>
                </a:solidFill>
                <a:latin typeface="Akkurat Pro"/>
              </a:rPr>
            </a:br>
            <a:r>
              <a:rPr lang="en-US" sz="2400" dirty="0">
                <a:solidFill>
                  <a:srgbClr val="333333"/>
                </a:solidFill>
                <a:latin typeface="Akkurat Pro"/>
              </a:rPr>
              <a:t> </a:t>
            </a:r>
            <a:br>
              <a:rPr lang="en-US" sz="2400" dirty="0">
                <a:solidFill>
                  <a:srgbClr val="333333"/>
                </a:solidFill>
                <a:latin typeface="Akkurat Pro"/>
              </a:rPr>
            </a:br>
            <a:r>
              <a:rPr lang="en-US" sz="2400" dirty="0">
                <a:solidFill>
                  <a:srgbClr val="333333"/>
                </a:solidFill>
                <a:latin typeface="Akkurat Pro"/>
              </a:rPr>
              <a:t>*The microorganisms are not eliminated, they just become unable to grow enough to cause infection. </a:t>
            </a:r>
            <a:br>
              <a:rPr lang="en-US" sz="2400" dirty="0">
                <a:solidFill>
                  <a:srgbClr val="333333"/>
                </a:solidFill>
                <a:latin typeface="Akkurat Pro"/>
              </a:rPr>
            </a:br>
            <a:br>
              <a:rPr lang="en-US" sz="2400" dirty="0">
                <a:solidFill>
                  <a:srgbClr val="333333"/>
                </a:solidFill>
                <a:latin typeface="Akkurat Pro"/>
              </a:rPr>
            </a:br>
            <a:r>
              <a:rPr lang="en-US" sz="2400" dirty="0">
                <a:solidFill>
                  <a:srgbClr val="333333"/>
                </a:solidFill>
                <a:latin typeface="Akkurat Pro"/>
              </a:rPr>
              <a:t>*Different organisms cope with osmotic stress in different ways. </a:t>
            </a:r>
            <a:br>
              <a:rPr lang="en-US" sz="2400" i="0" dirty="0">
                <a:solidFill>
                  <a:srgbClr val="333333"/>
                </a:solidFill>
                <a:effectLst/>
                <a:latin typeface="Akkurat Pro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1999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4AC73-7D33-4C46-AF35-6CA5D97FA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93592" cy="1320800"/>
          </a:xfrm>
        </p:spPr>
        <p:txBody>
          <a:bodyPr>
            <a:noAutofit/>
          </a:bodyPr>
          <a:lstStyle/>
          <a:p>
            <a:br>
              <a:rPr lang="en-US" sz="2000" dirty="0"/>
            </a:br>
            <a:r>
              <a:rPr lang="en-US" sz="2000" b="1" dirty="0"/>
              <a:t>Foods can be divided into 4 groups based on water activity levels and the spoilage organisms that are likely to cause problems:-</a:t>
            </a:r>
            <a:br>
              <a:rPr lang="en-US" sz="2000" b="1" dirty="0"/>
            </a:br>
            <a:br>
              <a:rPr lang="en-US" sz="2000" b="1" dirty="0"/>
            </a:br>
            <a:r>
              <a:rPr lang="en-US" sz="2000" b="1" dirty="0">
                <a:solidFill>
                  <a:schemeClr val="accent5"/>
                </a:solidFill>
              </a:rPr>
              <a:t>1- Very High moisture foods  ( aw  0.99-0.95)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Fresh food or processed foods with little or no preservation 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 Fresh poultry , meat , fruit ,milk , egg , vegetables ,fruit juices , cheese, butter 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These foods are spoiled by gram negative bacteria ,fast growing </a:t>
            </a:r>
            <a:r>
              <a:rPr lang="en-US" sz="2000" b="1" dirty="0" err="1">
                <a:solidFill>
                  <a:schemeClr val="tx1"/>
                </a:solidFill>
              </a:rPr>
              <a:t>moulds</a:t>
            </a:r>
            <a:r>
              <a:rPr lang="en-US" sz="2000" b="1" dirty="0">
                <a:solidFill>
                  <a:schemeClr val="tx1"/>
                </a:solidFill>
              </a:rPr>
              <a:t> and non-osmophilic yeasts.</a:t>
            </a:r>
            <a:br>
              <a:rPr lang="en-US" sz="2000" b="1" dirty="0">
                <a:solidFill>
                  <a:schemeClr val="tx1"/>
                </a:solidFill>
              </a:rPr>
            </a:b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accent5"/>
                </a:solidFill>
              </a:rPr>
              <a:t>2- High moisture foods  ( aw  0.95-0.90 )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   Foods preserved by some drying or the addition of sugar or salt.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   Bread , fermented chesses , salted butter , fermented sausages , 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 bacon , Ham . 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   These foods are spoiled  by gram positive bacteria , </a:t>
            </a:r>
            <a:r>
              <a:rPr lang="en-US" sz="2000" b="1" dirty="0" err="1">
                <a:solidFill>
                  <a:schemeClr val="tx1"/>
                </a:solidFill>
              </a:rPr>
              <a:t>moulds</a:t>
            </a:r>
            <a:r>
              <a:rPr lang="en-US" sz="2000" b="1" dirty="0">
                <a:solidFill>
                  <a:schemeClr val="tx1"/>
                </a:solidFill>
              </a:rPr>
              <a:t> and 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     yeasts 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029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329EA-5D91-4CC1-8A89-66DFB6F4A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9" y="0"/>
            <a:ext cx="955643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US" sz="1600" dirty="0">
                <a:solidFill>
                  <a:schemeClr val="tx1"/>
                </a:solidFill>
              </a:rPr>
            </a:br>
            <a:br>
              <a:rPr lang="en-US" sz="1600" dirty="0">
                <a:solidFill>
                  <a:schemeClr val="tx1"/>
                </a:solidFill>
              </a:rPr>
            </a:b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accent5"/>
                </a:solidFill>
              </a:rPr>
              <a:t>3- Intermediate moisture foods  ( aw  0.90-0.61)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  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 Foods preserved by intense drying and or the addition of large amount of sugar or salt.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   Matured cheese , fruit concentrates , dried fruits, dried fish,  jams , cakes and rice. 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   These foods are generally spoiled by  yeasts , </a:t>
            </a:r>
            <a:r>
              <a:rPr lang="en-US" sz="1800" b="1" dirty="0" err="1">
                <a:solidFill>
                  <a:schemeClr val="tx1"/>
                </a:solidFill>
              </a:rPr>
              <a:t>moulds</a:t>
            </a:r>
            <a:r>
              <a:rPr lang="en-US" sz="1800" b="1" dirty="0">
                <a:solidFill>
                  <a:schemeClr val="tx1"/>
                </a:solidFill>
              </a:rPr>
              <a:t> , xerophilic </a:t>
            </a:r>
            <a:r>
              <a:rPr lang="en-US" sz="1800" b="1" dirty="0" err="1">
                <a:solidFill>
                  <a:schemeClr val="tx1"/>
                </a:solidFill>
              </a:rPr>
              <a:t>moulds</a:t>
            </a:r>
            <a:r>
              <a:rPr lang="en-US" sz="1800" b="1" dirty="0">
                <a:solidFill>
                  <a:schemeClr val="tx1"/>
                </a:solidFill>
              </a:rPr>
              <a:t> , osmophilic  yeast and  halophilic bacteria.</a:t>
            </a:r>
            <a:br>
              <a:rPr lang="en-US" sz="1800" b="1" dirty="0">
                <a:solidFill>
                  <a:schemeClr val="tx1"/>
                </a:solidFill>
              </a:rPr>
            </a:br>
            <a:br>
              <a:rPr lang="en-US" sz="1800" b="1" dirty="0">
                <a:solidFill>
                  <a:schemeClr val="tx1"/>
                </a:solidFill>
              </a:rPr>
            </a:br>
            <a:br>
              <a:rPr lang="en-US" sz="1800" b="1" dirty="0">
                <a:solidFill>
                  <a:schemeClr val="accent5"/>
                </a:solidFill>
              </a:rPr>
            </a:br>
            <a:r>
              <a:rPr lang="en-US" sz="1800" b="1" dirty="0">
                <a:solidFill>
                  <a:schemeClr val="accent5"/>
                </a:solidFill>
              </a:rPr>
              <a:t> 4- Low moisture foods  ( aw  below 0.61 )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  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 Foods preserved by very intense drying .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   </a:t>
            </a:r>
            <a:r>
              <a:rPr lang="en-US" sz="1800" b="1" dirty="0" err="1">
                <a:solidFill>
                  <a:schemeClr val="tx1"/>
                </a:solidFill>
              </a:rPr>
              <a:t>Choclate</a:t>
            </a:r>
            <a:r>
              <a:rPr lang="en-US" sz="1800" b="1" dirty="0">
                <a:solidFill>
                  <a:schemeClr val="tx1"/>
                </a:solidFill>
              </a:rPr>
              <a:t> , dried soups, honey, flour, dried milk, dried vegetables, cereals, crackers, sugar , biscuits. 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   These foods are microbiologically stable and will only spoil if allowed to take up water from a moist atmosphere.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532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027" y="233820"/>
            <a:ext cx="8596668" cy="13208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solidFill>
                  <a:schemeClr val="tx1"/>
                </a:solidFill>
              </a:rPr>
              <a:t>Effect of PH on microbial growth</a:t>
            </a:r>
            <a:br>
              <a:rPr lang="en-US" sz="2800" b="1" dirty="0">
                <a:solidFill>
                  <a:schemeClr val="tx1"/>
                </a:solidFill>
              </a:rPr>
            </a:b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All microorganisms have a PH range in which they can grow and an optimum PH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at which they can grow best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br>
              <a:rPr lang="en-US" sz="2800" dirty="0">
                <a:solidFill>
                  <a:schemeClr val="tx1"/>
                </a:solidFill>
              </a:rPr>
            </a:br>
            <a:br>
              <a:rPr lang="en-US" sz="2800" dirty="0">
                <a:solidFill>
                  <a:schemeClr val="tx1"/>
                </a:solidFill>
              </a:rPr>
            </a:br>
            <a:br>
              <a:rPr lang="en-US" sz="2800" dirty="0">
                <a:solidFill>
                  <a:schemeClr val="tx1"/>
                </a:solidFill>
              </a:rPr>
            </a:br>
            <a:br>
              <a:rPr lang="en-US" sz="2800" dirty="0">
                <a:solidFill>
                  <a:schemeClr val="tx1"/>
                </a:solidFill>
              </a:rPr>
            </a:br>
            <a:br>
              <a:rPr lang="en-US" sz="2800" dirty="0">
                <a:solidFill>
                  <a:schemeClr val="tx1"/>
                </a:solidFill>
              </a:rPr>
            </a:b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Some exceptions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576792"/>
              </p:ext>
            </p:extLst>
          </p:nvPr>
        </p:nvGraphicFramePr>
        <p:xfrm>
          <a:off x="613775" y="2723367"/>
          <a:ext cx="7201074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6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1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0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8762">
                <a:tc>
                  <a:txBody>
                    <a:bodyPr/>
                    <a:lstStyle/>
                    <a:p>
                      <a:r>
                        <a:rPr lang="en-US" dirty="0"/>
                        <a:t>Microorganisms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Minimum 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Optimum  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Maximum PH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46">
                <a:tc>
                  <a:txBody>
                    <a:bodyPr/>
                    <a:lstStyle/>
                    <a:p>
                      <a:r>
                        <a:rPr lang="en-US" dirty="0"/>
                        <a:t>Bacteria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4-4.5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6.8-7.2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8-11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46">
                <a:tc>
                  <a:txBody>
                    <a:bodyPr/>
                    <a:lstStyle/>
                    <a:p>
                      <a:r>
                        <a:rPr lang="en-US" dirty="0"/>
                        <a:t>Yeasts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2-2.5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4-4.5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8-9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346">
                <a:tc>
                  <a:txBody>
                    <a:bodyPr/>
                    <a:lstStyle/>
                    <a:p>
                      <a:r>
                        <a:rPr lang="en-US" dirty="0"/>
                        <a:t>Moulds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1.8-2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3-3.5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10-11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490249"/>
              </p:ext>
            </p:extLst>
          </p:nvPr>
        </p:nvGraphicFramePr>
        <p:xfrm>
          <a:off x="613775" y="5080000"/>
          <a:ext cx="66040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Microorganisms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Minimum 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Optimum 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Maximum PH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Lactoacillus</a:t>
                      </a:r>
                      <a:r>
                        <a:rPr lang="en-US" dirty="0"/>
                        <a:t>  spp.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Acinetobacter</a:t>
                      </a:r>
                      <a:r>
                        <a:rPr lang="en-US" dirty="0"/>
                        <a:t>  spp.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41F54-09B3-4630-9A68-14BA8A9C1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495" y="644939"/>
            <a:ext cx="10044946" cy="52172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effects :-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growth rate decreases.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the maximum number of cells produced drops.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the length of lag phase increases.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4-the length of stationary phases shorten.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the death rate increases.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558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304800"/>
            <a:ext cx="6781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 a PH  below the minimum influences the growth of an organism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381000" y="3352800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09800" y="5181600"/>
            <a:ext cx="487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3962400" y="3124200"/>
            <a:ext cx="2438400" cy="1676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1524000" y="3429000"/>
            <a:ext cx="2438400" cy="10668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09800" y="2743200"/>
            <a:ext cx="2133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295400" y="2971800"/>
            <a:ext cx="609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Log. No.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429000" y="5334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Time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5486400" y="1752600"/>
            <a:ext cx="16764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467600" y="1600200"/>
            <a:ext cx="2819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  well below minimum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5562600" y="2590800"/>
            <a:ext cx="1752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620000" y="2362200"/>
            <a:ext cx="3048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 just below the minimum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667000" y="2209800"/>
            <a:ext cx="16002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Lag phase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334000" y="3657600"/>
            <a:ext cx="18288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Cell death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743200" y="3200400"/>
            <a:ext cx="1295400" cy="76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 well below minimum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447800" y="6324600"/>
            <a:ext cx="6172200" cy="381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Effects :- 1- No lag phase   2- rapid cell death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8B480-40B6-4B71-B561-783EBCDF3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A9077-37A7-4A2D-BE12-C888FE924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942" y="263047"/>
            <a:ext cx="10935222" cy="6463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 and Food preservation</a:t>
            </a:r>
            <a:b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Adjusting the PH of foods using organic acids is an important method of food preservations controlling the growth of both food poisoning and food spoilage bacteria.</a:t>
            </a:r>
            <a:b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PH  of processed foods are often modified using organic acids such as lactic and citric acids .</a:t>
            </a:r>
            <a:br>
              <a:rPr lang="en-US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of food borne pathogens is particularly important . </a:t>
            </a:r>
            <a:b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Foods with PH below 4 are normally considered safe in relation to the growth of pathogenic bacteria.</a:t>
            </a:r>
            <a:endParaRPr lang="en-US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753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77FDA-7912-4C18-A6A4-6008DCA50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865" y="482101"/>
            <a:ext cx="9318436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 of Oxygen and redox on microbial growth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response of microorganisms to oxygen :-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Obligate aerobes  ( Pseudomonas   spp.)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Obligate anaerobes ( Clostridium spp.)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Facultative anaerobes (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Escherchia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coli)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Oxygen independent  (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Lactoacillus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spp.)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Microaerophilic    ( Campylobacter spp.)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605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4028"/>
            <a:ext cx="10132628" cy="13208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Oxidation Reduction and microbial growth (OR  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Eh)</a:t>
            </a: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measure of whether a material has a tendency to gain electron (become reduced) or loss electrons (become oxidized ).</a:t>
            </a: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579482"/>
              </p:ext>
            </p:extLst>
          </p:nvPr>
        </p:nvGraphicFramePr>
        <p:xfrm>
          <a:off x="-1" y="3356975"/>
          <a:ext cx="9820405" cy="337910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32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4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3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3505">
                <a:tc>
                  <a:txBody>
                    <a:bodyPr/>
                    <a:lstStyle/>
                    <a:p>
                      <a:r>
                        <a:rPr lang="en-US" sz="2000" dirty="0"/>
                        <a:t>Organism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Redox</a:t>
                      </a:r>
                      <a:r>
                        <a:rPr lang="en-US" sz="2000" dirty="0"/>
                        <a:t> range    mV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Activity in relation to oxygen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2000" dirty="0"/>
                        <a:t>Pseudomonas </a:t>
                      </a:r>
                      <a:r>
                        <a:rPr lang="en-US" sz="2000" dirty="0" err="1"/>
                        <a:t>fluorescens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+500  to   +100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Obligate aerobes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2000" dirty="0"/>
                        <a:t>Staphylococcus </a:t>
                      </a:r>
                      <a:r>
                        <a:rPr lang="en-US" sz="2000" dirty="0" err="1"/>
                        <a:t>aureus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+180   to   -230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Facultative</a:t>
                      </a:r>
                      <a:r>
                        <a:rPr lang="en-US" sz="2000" baseline="0" dirty="0"/>
                        <a:t> anaerobes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2000" dirty="0"/>
                        <a:t>Proteus </a:t>
                      </a:r>
                      <a:r>
                        <a:rPr lang="en-US" sz="2000" dirty="0" err="1"/>
                        <a:t>vulgaris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+150 </a:t>
                      </a:r>
                      <a:r>
                        <a:rPr lang="en-US" sz="2000" baseline="0" dirty="0"/>
                        <a:t>   to    -600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Facultative anaerobes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2000" dirty="0"/>
                        <a:t>Clostridium   spp.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-30        to    -550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Obligate anaerobes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2000" dirty="0"/>
                        <a:t>Clostridium  </a:t>
                      </a:r>
                      <a:r>
                        <a:rPr lang="en-US" sz="2000" dirty="0" err="1"/>
                        <a:t>perfringens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+216      to    -230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Aero tolerant  anaerobes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AE5FF-8DD8-417F-9875-C1E5C8492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766" y="281684"/>
            <a:ext cx="9919686" cy="5467763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 of microorganisms in relation to redox potential and the redox of foods.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Growth of microorganisms lowers the redox of an environment either :-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1-by using oxygen present.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by producing reducing substances .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by combination of the two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 micro flora consist of a mixed population with different  redox  requirements , 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species may lower the redox and change the environment in favor of the another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71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BB1AC-262B-4574-BB63-651C6BC8A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872" y="350729"/>
            <a:ext cx="10546915" cy="6507271"/>
          </a:xfrm>
        </p:spPr>
        <p:txBody>
          <a:bodyPr>
            <a:normAutofit/>
          </a:bodyPr>
          <a:lstStyle/>
          <a:p>
            <a:pPr marL="342900" marR="0" lvl="0" indent="-342900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b="1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Arial" panose="020B0604020202020204" pitchFamily="34" charset="0"/>
              </a:rPr>
              <a:t>Temperature</a:t>
            </a:r>
            <a:endParaRPr lang="en-US" sz="24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Arial" panose="020B0604020202020204" pitchFamily="34" charset="0"/>
              </a:rPr>
              <a:t>Minimum Temperature</a:t>
            </a:r>
            <a:r>
              <a:rPr lang="en-US" sz="24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Arial" panose="020B0604020202020204" pitchFamily="34" charset="0"/>
              </a:rPr>
              <a:t> </a:t>
            </a:r>
            <a:br>
              <a:rPr lang="en-US" sz="24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Arial" panose="020B060402020202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Arial" panose="020B0604020202020204" pitchFamily="34" charset="0"/>
              </a:rPr>
              <a:t>The temperature below which no growth occurs.</a:t>
            </a:r>
            <a:br>
              <a:rPr lang="en-US" sz="24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Arial" panose="020B060402020202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Arial" panose="020B0604020202020204" pitchFamily="34" charset="0"/>
              </a:rPr>
              <a:t> At temperature below the minimum the properties of cell membranes change so that they can no longer transport materials into the cell</a:t>
            </a:r>
            <a:br>
              <a:rPr lang="en-US" sz="24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Arial" panose="020B0604020202020204" pitchFamily="34" charset="0"/>
              </a:rPr>
            </a:br>
            <a:br>
              <a:rPr lang="en-US" sz="24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Arial" panose="020B0604020202020204" pitchFamily="34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Arial" panose="020B0604020202020204" pitchFamily="34" charset="0"/>
              </a:rPr>
              <a:t>Optimum Temperature</a:t>
            </a:r>
            <a:r>
              <a:rPr lang="en-US" sz="24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Arial" panose="020B0604020202020204" pitchFamily="34" charset="0"/>
              </a:rPr>
              <a:t> </a:t>
            </a:r>
            <a:br>
              <a:rPr lang="en-US" sz="24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Arial" panose="020B060402020202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Arial" panose="020B0604020202020204" pitchFamily="34" charset="0"/>
              </a:rPr>
              <a:t>The temperature at which the microorganism grows at its faster rate.</a:t>
            </a:r>
            <a:br>
              <a:rPr lang="en-US" sz="24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Arial" panose="020B0604020202020204" pitchFamily="34" charset="0"/>
              </a:rPr>
            </a:br>
            <a:br>
              <a:rPr lang="en-US" sz="24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Arial" panose="020B0604020202020204" pitchFamily="34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Arial" panose="020B0604020202020204" pitchFamily="34" charset="0"/>
              </a:rPr>
              <a:t>Maximum Temperature</a:t>
            </a:r>
            <a:br>
              <a:rPr lang="en-US" sz="24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Arial" panose="020B060402020202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Arial" panose="020B0604020202020204" pitchFamily="34" charset="0"/>
              </a:rPr>
              <a:t> The temperature above which no growth occurs.</a:t>
            </a:r>
            <a:br>
              <a:rPr lang="en-US" sz="24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Arial" panose="020B060402020202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Arial" panose="020B0604020202020204" pitchFamily="34" charset="0"/>
              </a:rPr>
              <a:t> At temperature above the maximum enzymes become denatured and cease to catalyze essential reactions . also  these temperatures  damage the proteins and lipids in the cell membranes which cease to function normally . </a:t>
            </a:r>
            <a:br>
              <a:rPr lang="en-US" sz="24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Arial" panose="020B060402020202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Arial" panose="020B0604020202020204" pitchFamily="34" charset="0"/>
              </a:rPr>
              <a:t>Eventually membranes collapse and the cells breakdown (thermal lyses)</a:t>
            </a:r>
            <a:endParaRPr lang="en-US" sz="24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5329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5865B-9809-41B1-B836-F548E33B4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975" y="281685"/>
            <a:ext cx="10095050" cy="60063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actual redox of a food depend on a number of factors :</a:t>
            </a:r>
          </a:p>
          <a:p>
            <a:pPr marL="0" indent="0">
              <a:buNone/>
            </a:pP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The oxygen concentration in the environment of food and its access to the food.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Density of the food structure which affects the ability of oxygen in the environment to penetrate.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concentration and types of reducing substances in the food that resist changes in redox towards the positive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The way in which the food is processed.</a:t>
            </a:r>
            <a:br>
              <a:rPr lang="en-US" sz="28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 The PH of the food.</a:t>
            </a:r>
            <a:b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For every decrease in the PH the Eh increases by a + 58  mV.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1091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5B532-C55D-458A-903E-A333290CB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765" y="0"/>
            <a:ext cx="10433253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 of Foods and the redox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The surface of solid food in contact with the air will have a positive redox whereas the interior may be negative.</a:t>
            </a:r>
            <a:b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Carcass meat    Surface  +200 mV  interior  -150 mV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Processing can radically alter the  redox of a material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Mixing a food with air at any stage during processing can increase the redox. ( milk during milking and bottling  processes)</a:t>
            </a:r>
            <a:b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Mincing meat increases the surface area/ volume </a:t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( minced beef   +200 mV    interior of carcass  -150 to -200 mV)</a:t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Heating drives off oxygen and may increase the quantity of reducing substances in a food . ( canned foods   meat   - 150  mV).</a:t>
            </a:r>
            <a:b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Packaging may exclude oxygen and maintain a low redox inherent in the food or produced by microbial growth with a closed environment.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4482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A5C68-DCFA-45AC-9A6D-289B55B46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396" y="306737"/>
            <a:ext cx="9681691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growth of types of microorganisms in foods in relation to redox</a:t>
            </a:r>
            <a:b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The surface of foods in contact with the atmosphere will support the growth of obligate aerobes , facultative anaerobes or oxygen independent organisms.</a:t>
            </a:r>
          </a:p>
          <a:p>
            <a:pPr marL="0" indent="0">
              <a:buNone/>
            </a:pP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Foods from which oxygen has been excluded or removed ( by heating)  and foods with high reducing activity will support the growth of obligate anaerobes , facultative anaerobes and oxygen independent organisms .</a:t>
            </a:r>
          </a:p>
          <a:p>
            <a:pPr marL="0" indent="0">
              <a:buNone/>
            </a:pP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Partial removal of oxygen may allow the growth of true microaerophiles.</a:t>
            </a:r>
          </a:p>
          <a:p>
            <a:pPr marL="0" indent="0">
              <a:buNone/>
            </a:pP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Moulds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generally grow on food surfaces in direct contact with atmosphere  oxygen. ( exceptions 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Byssochlamys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fulva (spoilage of canned fruits . Some Rhizopus  spp. Will grow  at low concentration of oxygen )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864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/>
              <a:t>Temperature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 flipH="1" flipV="1">
            <a:off x="1060450" y="3429000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3041650" y="5334000"/>
            <a:ext cx="4622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3831772" y="2114008"/>
            <a:ext cx="2575560" cy="3202577"/>
          </a:xfrm>
          <a:custGeom>
            <a:avLst/>
            <a:gdLst>
              <a:gd name="connsiteX0" fmla="*/ 0 w 2377440"/>
              <a:gd name="connsiteY0" fmla="*/ 3202577 h 3202577"/>
              <a:gd name="connsiteX1" fmla="*/ 901337 w 2377440"/>
              <a:gd name="connsiteY1" fmla="*/ 2177 h 3202577"/>
              <a:gd name="connsiteX2" fmla="*/ 2377440 w 2377440"/>
              <a:gd name="connsiteY2" fmla="*/ 3189514 h 3202577"/>
              <a:gd name="connsiteX3" fmla="*/ 2377440 w 2377440"/>
              <a:gd name="connsiteY3" fmla="*/ 3189514 h 3202577"/>
              <a:gd name="connsiteX4" fmla="*/ 2377440 w 2377440"/>
              <a:gd name="connsiteY4" fmla="*/ 3189514 h 3202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7440" h="3202577">
                <a:moveTo>
                  <a:pt x="0" y="3202577"/>
                </a:moveTo>
                <a:cubicBezTo>
                  <a:pt x="252548" y="1603465"/>
                  <a:pt x="505097" y="4354"/>
                  <a:pt x="901337" y="2177"/>
                </a:cubicBezTo>
                <a:cubicBezTo>
                  <a:pt x="1297577" y="0"/>
                  <a:pt x="2377440" y="3189514"/>
                  <a:pt x="2377440" y="3189514"/>
                </a:cubicBezTo>
                <a:lnTo>
                  <a:pt x="2377440" y="3189514"/>
                </a:lnTo>
                <a:lnTo>
                  <a:pt x="2377440" y="318951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473200" y="1885408"/>
            <a:ext cx="156845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Growth rate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407332" y="5416793"/>
            <a:ext cx="21463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Temperature</a:t>
            </a:r>
          </a:p>
        </p:txBody>
      </p:sp>
      <p:sp>
        <p:nvSpPr>
          <p:cNvPr id="39" name="Oval 38"/>
          <p:cNvSpPr/>
          <p:nvPr/>
        </p:nvSpPr>
        <p:spPr>
          <a:xfrm>
            <a:off x="3206750" y="5029200"/>
            <a:ext cx="4953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40" name="Oval 39"/>
          <p:cNvSpPr/>
          <p:nvPr/>
        </p:nvSpPr>
        <p:spPr>
          <a:xfrm>
            <a:off x="6343650" y="5029200"/>
            <a:ext cx="41275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4362450" y="36195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5" idx="1"/>
          </p:cNvCxnSpPr>
          <p:nvPr/>
        </p:nvCxnSpPr>
        <p:spPr>
          <a:xfrm>
            <a:off x="4808220" y="2116185"/>
            <a:ext cx="49530" cy="931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4324350" y="48006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105400" y="4572000"/>
            <a:ext cx="41275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336007" y="626636"/>
            <a:ext cx="321945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= Minimum Temperature</a:t>
            </a:r>
          </a:p>
          <a:p>
            <a:pPr algn="ctr"/>
            <a:r>
              <a:rPr lang="en-US" dirty="0"/>
              <a:t>B= Optimum Temperature</a:t>
            </a:r>
          </a:p>
          <a:p>
            <a:pPr algn="ctr"/>
            <a:r>
              <a:rPr lang="en-US" dirty="0"/>
              <a:t>C= Maximum temperature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8768219" y="2342608"/>
            <a:ext cx="3204576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A+B+C   are  described    as   </a:t>
            </a:r>
          </a:p>
          <a:p>
            <a:pPr algn="ctr"/>
            <a:r>
              <a:rPr lang="en-US" dirty="0"/>
              <a:t>Cardinal Temperatures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9064676" y="4325985"/>
            <a:ext cx="28067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For example  For E. coli</a:t>
            </a:r>
          </a:p>
          <a:p>
            <a:pPr algn="ctr"/>
            <a:r>
              <a:rPr lang="en-US" dirty="0"/>
              <a:t>The minimum = 8  </a:t>
            </a:r>
            <a:r>
              <a:rPr lang="en-US" dirty="0" err="1"/>
              <a:t>oC</a:t>
            </a:r>
            <a:endParaRPr lang="en-US" dirty="0"/>
          </a:p>
          <a:p>
            <a:pPr algn="ctr"/>
            <a:r>
              <a:rPr lang="en-US" dirty="0"/>
              <a:t>The optimum= 37  </a:t>
            </a:r>
            <a:r>
              <a:rPr lang="en-US" dirty="0" err="1"/>
              <a:t>oC</a:t>
            </a:r>
            <a:endParaRPr lang="en-US" dirty="0"/>
          </a:p>
          <a:p>
            <a:pPr algn="ctr"/>
            <a:r>
              <a:rPr lang="en-US" dirty="0"/>
              <a:t>The maximum= 47  </a:t>
            </a:r>
            <a:r>
              <a:rPr lang="en-US" dirty="0" err="1"/>
              <a:t>oC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038D9-9610-46B9-9620-6E6E71662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6350284-0000-4C1C-B691-4F2F121B02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6989463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3110">
                  <a:extLst>
                    <a:ext uri="{9D8B030D-6E8A-4147-A177-3AD203B41FA5}">
                      <a16:colId xmlns:a16="http://schemas.microsoft.com/office/drawing/2014/main" val="1454635713"/>
                    </a:ext>
                  </a:extLst>
                </a:gridCol>
                <a:gridCol w="2453666">
                  <a:extLst>
                    <a:ext uri="{9D8B030D-6E8A-4147-A177-3AD203B41FA5}">
                      <a16:colId xmlns:a16="http://schemas.microsoft.com/office/drawing/2014/main" val="401495906"/>
                    </a:ext>
                  </a:extLst>
                </a:gridCol>
                <a:gridCol w="2159226">
                  <a:extLst>
                    <a:ext uri="{9D8B030D-6E8A-4147-A177-3AD203B41FA5}">
                      <a16:colId xmlns:a16="http://schemas.microsoft.com/office/drawing/2014/main" val="1747801912"/>
                    </a:ext>
                  </a:extLst>
                </a:gridCol>
                <a:gridCol w="3565997">
                  <a:extLst>
                    <a:ext uri="{9D8B030D-6E8A-4147-A177-3AD203B41FA5}">
                      <a16:colId xmlns:a16="http://schemas.microsoft.com/office/drawing/2014/main" val="2280935677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MINIMUM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OPTIMUM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MAXIMUM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2858477297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Obligate psychrophiles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66452766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Psychrophiles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20-30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3942873045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Mesophiles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28-43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93743680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Thermophiles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50-65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398369841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Extreme thermophiles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80-90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983998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446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1050" y="5867400"/>
            <a:ext cx="767715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Effect of temperature on the lag phase and growth rate</a:t>
            </a:r>
          </a:p>
          <a:p>
            <a:pPr algn="ctr"/>
            <a:r>
              <a:rPr lang="en-US" dirty="0"/>
              <a:t>1- growth rate decreases</a:t>
            </a:r>
          </a:p>
          <a:p>
            <a:pPr algn="ctr"/>
            <a:r>
              <a:rPr lang="en-US" dirty="0"/>
              <a:t>                  2- the length of lag phase increases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130300" y="2667000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959100" y="4495800"/>
            <a:ext cx="462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390650" y="2133600"/>
            <a:ext cx="123825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Growth Rate</a:t>
            </a:r>
          </a:p>
        </p:txBody>
      </p:sp>
      <p:sp>
        <p:nvSpPr>
          <p:cNvPr id="8" name="Rectangle 7"/>
          <p:cNvSpPr/>
          <p:nvPr/>
        </p:nvSpPr>
        <p:spPr>
          <a:xfrm>
            <a:off x="4362450" y="4876800"/>
            <a:ext cx="2311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Time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041650" y="3200400"/>
            <a:ext cx="742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3533775" y="1546225"/>
            <a:ext cx="1905000" cy="1403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959100" y="4038600"/>
            <a:ext cx="25590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5162550" y="2032000"/>
            <a:ext cx="2362200" cy="165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041650" y="3657600"/>
            <a:ext cx="165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4330700" y="1809750"/>
            <a:ext cx="2209800" cy="148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940300" y="838200"/>
            <a:ext cx="990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25</a:t>
            </a:r>
          </a:p>
        </p:txBody>
      </p:sp>
      <p:sp>
        <p:nvSpPr>
          <p:cNvPr id="29" name="Oval 28"/>
          <p:cNvSpPr/>
          <p:nvPr/>
        </p:nvSpPr>
        <p:spPr>
          <a:xfrm>
            <a:off x="6096000" y="1066800"/>
            <a:ext cx="74295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30" name="Oval 29"/>
          <p:cNvSpPr/>
          <p:nvPr/>
        </p:nvSpPr>
        <p:spPr>
          <a:xfrm>
            <a:off x="7169150" y="1371600"/>
            <a:ext cx="660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2959100" y="42672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114800" y="4267200"/>
            <a:ext cx="1155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435600" y="4267200"/>
            <a:ext cx="1403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7251700" y="3810000"/>
            <a:ext cx="34671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Temperature below minimum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35B8E-CF10-4D41-B4F6-F586D5382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78E5C-84C9-46A0-B58C-76B267946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613775"/>
            <a:ext cx="10860066" cy="73402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Water activity         ( aw)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Is the amount of water available in a food for microbial growth.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Water activity = V.P of a substance or solution/V.P. of water at the same temperature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water activity of pure water= 1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10% sucrose at  0 </a:t>
            </a:r>
            <a:r>
              <a:rPr lang="en-US" b="1" dirty="0" err="1">
                <a:solidFill>
                  <a:schemeClr val="tx1"/>
                </a:solidFill>
              </a:rPr>
              <a:t>oC</a:t>
            </a:r>
            <a:r>
              <a:rPr lang="en-US" b="1" dirty="0">
                <a:solidFill>
                  <a:schemeClr val="tx1"/>
                </a:solidFill>
              </a:rPr>
              <a:t>              =  0.994</a:t>
            </a:r>
            <a:br>
              <a:rPr lang="en-US" b="1" dirty="0">
                <a:solidFill>
                  <a:schemeClr val="tx1"/>
                </a:solidFill>
              </a:rPr>
            </a:b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water activity not water content determines the limit of available water for microbial growth.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water in the liquid state is essential for the existence of all living organisms.</a:t>
            </a:r>
            <a:br>
              <a:rPr lang="en-US" b="1" dirty="0">
                <a:solidFill>
                  <a:schemeClr val="tx1"/>
                </a:solidFill>
              </a:rPr>
            </a:b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Water can be tied up in various ways that make  it impossible for the organisms to absorb water through the cell membrane .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The various ways in which water can become unavailable for growth are :-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1- The water contains dissolved solutes as sugars or salts .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2- The water is crystallized as ice .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3- The water is present as water of crystallization or hydration .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4- The water is absorbed onto surfaces  ( matrix effects ).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6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C5FCD-DA26-4591-94FB-00B1045F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نتيجة بحث الصور عن water activity microbial growth">
            <a:extLst>
              <a:ext uri="{FF2B5EF4-FFF2-40B4-BE49-F238E27FC236}">
                <a16:creationId xmlns:a16="http://schemas.microsoft.com/office/drawing/2014/main" id="{BFC91BF6-E2E5-4939-8071-CD2D4B21E0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216" y="-87682"/>
            <a:ext cx="12228215" cy="69456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2673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57DF7-76D6-476F-94DC-4BE1977EA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99251-132A-4779-89EE-9E11EA6F8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392" y="194002"/>
            <a:ext cx="9769372" cy="53800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br>
              <a:rPr lang="en-US" sz="2400" dirty="0"/>
            </a:br>
            <a:r>
              <a:rPr lang="en-US" sz="3200" b="1" dirty="0"/>
              <a:t>Effect of water activity  :-</a:t>
            </a:r>
            <a:br>
              <a:rPr lang="en-US" sz="3200" b="1" dirty="0"/>
            </a:br>
            <a:br>
              <a:rPr lang="en-US" sz="3200" b="1" dirty="0"/>
            </a:br>
            <a:r>
              <a:rPr lang="en-US" sz="3200" b="1" dirty="0"/>
              <a:t>1- </a:t>
            </a:r>
            <a:r>
              <a:rPr lang="en-US" sz="3200" b="1" dirty="0">
                <a:solidFill>
                  <a:srgbClr val="FF0000"/>
                </a:solidFill>
              </a:rPr>
              <a:t>A slower growth rate.</a:t>
            </a:r>
            <a:br>
              <a:rPr lang="en-US" sz="3200" b="1" dirty="0"/>
            </a:b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2- </a:t>
            </a:r>
            <a:r>
              <a:rPr lang="en-US" sz="3200" b="1" dirty="0">
                <a:solidFill>
                  <a:srgbClr val="00B050"/>
                </a:solidFill>
              </a:rPr>
              <a:t>Increases the length of lag phase.</a:t>
            </a:r>
            <a:br>
              <a:rPr lang="en-US" sz="3200" b="1" dirty="0"/>
            </a:b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3- </a:t>
            </a:r>
            <a:r>
              <a:rPr lang="en-US" sz="3200" b="1" dirty="0">
                <a:solidFill>
                  <a:srgbClr val="002060"/>
                </a:solidFill>
              </a:rPr>
              <a:t>Production of less cells when the stationary phase starts.</a:t>
            </a:r>
            <a:br>
              <a:rPr lang="en-US" sz="3200" b="1" dirty="0"/>
            </a:b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4- Cells die more rapidly during death phase.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6554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AED78-561A-4B83-9D9B-754209ABA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E99DC-1C99-4C2C-807D-0335DCFEB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203" y="234863"/>
            <a:ext cx="11085534" cy="63882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accent4"/>
                </a:solidFill>
              </a:rPr>
              <a:t>Water activity and food preservations</a:t>
            </a:r>
          </a:p>
          <a:p>
            <a:pPr marL="0" indent="0">
              <a:buNone/>
            </a:pP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Preservation methods that involve  lowering the water activity of foods are:-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1- addition of salts .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2- addition of sugars.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3- drying.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4- freeze drying.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5- Freezing.</a:t>
            </a:r>
            <a:br>
              <a:rPr lang="en-US" sz="3200" b="1" dirty="0">
                <a:solidFill>
                  <a:schemeClr val="tx1"/>
                </a:solidFill>
              </a:rPr>
            </a:br>
            <a:br>
              <a:rPr lang="en-US" sz="3200" b="1" dirty="0">
                <a:solidFill>
                  <a:schemeClr val="tx1"/>
                </a:solidFill>
              </a:rPr>
            </a:b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Control of spoilage by lowering the water activity.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Fresh foods with high water activities are prone to rapid spoilage whereas those with water activities below 0.61 are microbiologically stable.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9605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239</TotalTime>
  <Words>1861</Words>
  <Application>Microsoft Office PowerPoint</Application>
  <PresentationFormat>Widescreen</PresentationFormat>
  <Paragraphs>141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Akkurat Pro</vt:lpstr>
      <vt:lpstr>Arial</vt:lpstr>
      <vt:lpstr>Calibri</vt:lpstr>
      <vt:lpstr>Times New Roman</vt:lpstr>
      <vt:lpstr>Trebuchet MS</vt:lpstr>
      <vt:lpstr>Wingdings 3</vt:lpstr>
      <vt:lpstr>Facet</vt:lpstr>
      <vt:lpstr>The major factors which effect on microbial growth in foods include </vt:lpstr>
      <vt:lpstr>PowerPoint Presentation</vt:lpstr>
      <vt:lpstr>Temperature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Control water activity, prevent microbial growth  *Like all organisms, microorganisms rely on water for growth. They take up water by moving it across the cell membrane.   *This water movement mechanism depends on a water activity gradient—on water moving from a high water activity environment outside the cell to a lower water activity environment within the cell.   *When water activity outside the cell becomes low enough, it causes osmotic stress: the cell cannot take up water and becomes dormant.   *The microorganisms are not eliminated, they just become unable to grow enough to cause infection.   *Different organisms cope with osmotic stress in different ways.  </vt:lpstr>
      <vt:lpstr> Foods can be divided into 4 groups based on water activity levels and the spoilage organisms that are likely to cause problems:-  1- Very High moisture foods  ( aw  0.99-0.95) Fresh food or processed foods with little or no preservation .  Fresh poultry , meat , fruit ,milk , egg , vegetables ,fruit juices , cheese, butter . These foods are spoiled by gram negative bacteria ,fast growing moulds and non-osmophilic yeasts.  2- High moisture foods  ( aw  0.95-0.90 )    Foods preserved by some drying or the addition of sugar or salt.    Bread , fermented chesses , salted butter , fermented sausages ,   bacon , Ham .     These foods are spoiled  by gram positive bacteria , moulds and       yeasts .</vt:lpstr>
      <vt:lpstr>PowerPoint Presentation</vt:lpstr>
      <vt:lpstr>Effect of PH on microbial growth  All microorganisms have a PH range in which they can grow and an optimum PH at which they can grow best.      Some exceptions </vt:lpstr>
      <vt:lpstr>PowerPoint Presentation</vt:lpstr>
      <vt:lpstr>PowerPoint Presentation</vt:lpstr>
      <vt:lpstr>PowerPoint Presentation</vt:lpstr>
      <vt:lpstr>PowerPoint Presentation</vt:lpstr>
      <vt:lpstr>Oxidation Reduction and microbial growth (OR   or  Eh)  Is a measure of whether a material has a tendency to gain electron (become reduced) or loss electrons (become oxidized ).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major factors which effect on microbial growth in foods include </dc:title>
  <dc:creator>abdulilah saleh</dc:creator>
  <cp:lastModifiedBy>abdulilah saleh</cp:lastModifiedBy>
  <cp:revision>3</cp:revision>
  <dcterms:created xsi:type="dcterms:W3CDTF">2022-01-26T18:03:41Z</dcterms:created>
  <dcterms:modified xsi:type="dcterms:W3CDTF">2022-05-14T15:40:40Z</dcterms:modified>
</cp:coreProperties>
</file>