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handoutMasterIdLst>
    <p:handoutMasterId r:id="rId31"/>
  </p:handoutMasterIdLst>
  <p:sldIdLst>
    <p:sldId id="296"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23" r:id="rId24"/>
    <p:sldId id="319" r:id="rId25"/>
    <p:sldId id="324" r:id="rId26"/>
    <p:sldId id="320" r:id="rId27"/>
    <p:sldId id="321" r:id="rId28"/>
    <p:sldId id="322" r:id="rId29"/>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39CC"/>
    <a:srgbClr val="003300"/>
    <a:srgbClr val="AC2A99"/>
    <a:srgbClr val="00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p:cViewPr varScale="1">
        <p:scale>
          <a:sx n="68" d="100"/>
          <a:sy n="68" d="100"/>
        </p:scale>
        <p:origin x="14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52438"/>
          </a:xfrm>
          <a:prstGeom prst="rect">
            <a:avLst/>
          </a:prstGeom>
        </p:spPr>
        <p:txBody>
          <a:bodyPr vert="horz" lIns="91440" tIns="45720" rIns="91440" bIns="45720" rtlCol="0"/>
          <a:lstStyle>
            <a:lvl1pPr algn="r">
              <a:defRPr sz="1200"/>
            </a:lvl1pPr>
          </a:lstStyle>
          <a:p>
            <a:fld id="{CE0F793F-65F1-4F79-8C42-B8D46EB9430C}" type="datetimeFigureOut">
              <a:rPr lang="en-US" smtClean="0"/>
              <a:t>10/15/2022</a:t>
            </a:fld>
            <a:endParaRPr lang="en-US"/>
          </a:p>
        </p:txBody>
      </p:sp>
      <p:sp>
        <p:nvSpPr>
          <p:cNvPr id="4" name="Footer Placeholder 3"/>
          <p:cNvSpPr>
            <a:spLocks noGrp="1"/>
          </p:cNvSpPr>
          <p:nvPr>
            <p:ph type="ftr" sz="quarter" idx="2"/>
          </p:nvPr>
        </p:nvSpPr>
        <p:spPr>
          <a:xfrm>
            <a:off x="0" y="8597900"/>
            <a:ext cx="3067050" cy="4524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597900"/>
            <a:ext cx="3067050" cy="452438"/>
          </a:xfrm>
          <a:prstGeom prst="rect">
            <a:avLst/>
          </a:prstGeom>
        </p:spPr>
        <p:txBody>
          <a:bodyPr vert="horz" lIns="91440" tIns="45720" rIns="91440" bIns="45720" rtlCol="0" anchor="b"/>
          <a:lstStyle>
            <a:lvl1pPr algn="r">
              <a:defRPr sz="1200"/>
            </a:lvl1pPr>
          </a:lstStyle>
          <a:p>
            <a:fld id="{BF26FB4F-B4FB-4DDB-B6C6-AA279DDEDDCD}" type="slidenum">
              <a:rPr lang="en-US" smtClean="0"/>
              <a:t>‹#›</a:t>
            </a:fld>
            <a:endParaRPr lang="en-US"/>
          </a:p>
        </p:txBody>
      </p:sp>
    </p:spTree>
    <p:extLst>
      <p:ext uri="{BB962C8B-B14F-4D97-AF65-F5344CB8AC3E}">
        <p14:creationId xmlns:p14="http://schemas.microsoft.com/office/powerpoint/2010/main" val="1375025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2438"/>
          </a:xfrm>
          <a:prstGeom prst="rect">
            <a:avLst/>
          </a:prstGeom>
        </p:spPr>
        <p:txBody>
          <a:bodyPr vert="horz" lIns="91440" tIns="45720" rIns="91440" bIns="45720" rtlCol="0"/>
          <a:lstStyle>
            <a:lvl1pPr algn="r">
              <a:defRPr sz="1200"/>
            </a:lvl1pPr>
          </a:lstStyle>
          <a:p>
            <a:fld id="{A69784CE-B29E-46A8-8001-562D03698B58}" type="datetimeFigureOut">
              <a:rPr lang="en-US" smtClean="0"/>
              <a:t>10/15/2022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298950"/>
            <a:ext cx="5661025" cy="4073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900"/>
            <a:ext cx="3067050"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97900"/>
            <a:ext cx="3067050" cy="452438"/>
          </a:xfrm>
          <a:prstGeom prst="rect">
            <a:avLst/>
          </a:prstGeom>
        </p:spPr>
        <p:txBody>
          <a:bodyPr vert="horz" lIns="91440" tIns="45720" rIns="91440" bIns="45720" rtlCol="0" anchor="b"/>
          <a:lstStyle>
            <a:lvl1pPr algn="r">
              <a:defRPr sz="1200"/>
            </a:lvl1pPr>
          </a:lstStyle>
          <a:p>
            <a:fld id="{E963A275-2381-41C5-A73E-8A2229CB7104}" type="slidenum">
              <a:rPr lang="en-US" smtClean="0"/>
              <a:t>‹#›</a:t>
            </a:fld>
            <a:endParaRPr lang="en-US"/>
          </a:p>
        </p:txBody>
      </p:sp>
    </p:spTree>
    <p:extLst>
      <p:ext uri="{BB962C8B-B14F-4D97-AF65-F5344CB8AC3E}">
        <p14:creationId xmlns:p14="http://schemas.microsoft.com/office/powerpoint/2010/main" val="401449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2473FC1-B01D-0D4D-878F-394681126103}" type="datetime1">
              <a:rPr lang="en-US" smtClean="0"/>
              <a:t>10/15/2022</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r>
              <a:rPr lang="en-US"/>
              <a:t>DTA, M.D. Copy write, October 2015 (c) </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3F26C56-4ED2-4185-86BF-7AAF3140B85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6BAA5-1E51-3044-8869-C404F11F9262}" type="datetime1">
              <a:rPr lang="en-US" smtClean="0"/>
              <a:t>10/15/2022</a:t>
            </a:fld>
            <a:endParaRPr lang="en-US" dirty="0"/>
          </a:p>
        </p:txBody>
      </p:sp>
      <p:sp>
        <p:nvSpPr>
          <p:cNvPr id="5" name="Footer Placeholder 4"/>
          <p:cNvSpPr>
            <a:spLocks noGrp="1"/>
          </p:cNvSpPr>
          <p:nvPr>
            <p:ph type="ftr" sz="quarter" idx="11"/>
          </p:nvPr>
        </p:nvSpPr>
        <p:spPr/>
        <p:txBody>
          <a:bodyPr/>
          <a:lstStyle/>
          <a:p>
            <a:r>
              <a:rPr lang="en-US"/>
              <a:t>DTA, M.D. Copy write, October 2015 (c) </a:t>
            </a:r>
            <a:endParaRPr lang="en-US" dirty="0"/>
          </a:p>
        </p:txBody>
      </p:sp>
      <p:sp>
        <p:nvSpPr>
          <p:cNvPr id="6" name="Slide Number Placeholder 5"/>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99CA0-D2B6-C043-A249-3DE817778075}" type="datetime1">
              <a:rPr lang="en-US" smtClean="0"/>
              <a:t>10/15/2022</a:t>
            </a:fld>
            <a:endParaRPr lang="en-US" dirty="0"/>
          </a:p>
        </p:txBody>
      </p:sp>
      <p:sp>
        <p:nvSpPr>
          <p:cNvPr id="5" name="Footer Placeholder 4"/>
          <p:cNvSpPr>
            <a:spLocks noGrp="1"/>
          </p:cNvSpPr>
          <p:nvPr>
            <p:ph type="ftr" sz="quarter" idx="11"/>
          </p:nvPr>
        </p:nvSpPr>
        <p:spPr/>
        <p:txBody>
          <a:bodyPr/>
          <a:lstStyle/>
          <a:p>
            <a:r>
              <a:rPr lang="en-US"/>
              <a:t>DTA, M.D. Copy write, October 2015 (c) </a:t>
            </a:r>
            <a:endParaRPr lang="en-US" dirty="0"/>
          </a:p>
        </p:txBody>
      </p:sp>
      <p:sp>
        <p:nvSpPr>
          <p:cNvPr id="6" name="Slide Number Placeholder 5"/>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22D96-D1A3-2C4A-AF03-0D8B0A4B8FBA}" type="datetime1">
              <a:rPr lang="en-US" smtClean="0"/>
              <a:t>10/15/2022</a:t>
            </a:fld>
            <a:endParaRPr lang="en-US" dirty="0"/>
          </a:p>
        </p:txBody>
      </p:sp>
      <p:sp>
        <p:nvSpPr>
          <p:cNvPr id="5" name="Footer Placeholder 4"/>
          <p:cNvSpPr>
            <a:spLocks noGrp="1"/>
          </p:cNvSpPr>
          <p:nvPr>
            <p:ph type="ftr" sz="quarter" idx="11"/>
          </p:nvPr>
        </p:nvSpPr>
        <p:spPr/>
        <p:txBody>
          <a:bodyPr/>
          <a:lstStyle/>
          <a:p>
            <a:r>
              <a:rPr lang="en-US"/>
              <a:t>DTA, M.D. Copy write, October 2015 (c) </a:t>
            </a:r>
            <a:endParaRPr lang="en-US" dirty="0"/>
          </a:p>
        </p:txBody>
      </p:sp>
      <p:sp>
        <p:nvSpPr>
          <p:cNvPr id="6" name="Slide Number Placeholder 5"/>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A3B66-455F-624E-AE55-33DB3D09BA85}" type="datetime1">
              <a:rPr lang="en-US" smtClean="0"/>
              <a:t>10/15/2022</a:t>
            </a:fld>
            <a:endParaRPr lang="en-US" dirty="0"/>
          </a:p>
        </p:txBody>
      </p:sp>
      <p:sp>
        <p:nvSpPr>
          <p:cNvPr id="5" name="Footer Placeholder 4"/>
          <p:cNvSpPr>
            <a:spLocks noGrp="1"/>
          </p:cNvSpPr>
          <p:nvPr>
            <p:ph type="ftr" sz="quarter" idx="11"/>
          </p:nvPr>
        </p:nvSpPr>
        <p:spPr/>
        <p:txBody>
          <a:bodyPr/>
          <a:lstStyle/>
          <a:p>
            <a:r>
              <a:rPr lang="en-US"/>
              <a:t>DTA, M.D. Copy write, October 2015 (c) </a:t>
            </a:r>
            <a:endParaRPr lang="en-US" dirty="0"/>
          </a:p>
        </p:txBody>
      </p:sp>
      <p:sp>
        <p:nvSpPr>
          <p:cNvPr id="6" name="Slide Number Placeholder 5"/>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23CD172-AE6A-BB44-91EA-A059E7D3B67D}" type="datetime1">
              <a:rPr lang="en-US" smtClean="0"/>
              <a:t>10/15/2022</a:t>
            </a:fld>
            <a:endParaRPr lang="en-US" dirty="0"/>
          </a:p>
        </p:txBody>
      </p:sp>
      <p:sp>
        <p:nvSpPr>
          <p:cNvPr id="6" name="Footer Placeholder 5"/>
          <p:cNvSpPr>
            <a:spLocks noGrp="1"/>
          </p:cNvSpPr>
          <p:nvPr>
            <p:ph type="ftr" sz="quarter" idx="11"/>
          </p:nvPr>
        </p:nvSpPr>
        <p:spPr/>
        <p:txBody>
          <a:bodyPr/>
          <a:lstStyle/>
          <a:p>
            <a:r>
              <a:rPr lang="en-US"/>
              <a:t>DTA, M.D. Copy write, October 2015 (c) </a:t>
            </a:r>
            <a:endParaRPr lang="en-US" dirty="0"/>
          </a:p>
        </p:txBody>
      </p:sp>
      <p:sp>
        <p:nvSpPr>
          <p:cNvPr id="7" name="Slide Number Placeholder 6"/>
          <p:cNvSpPr>
            <a:spLocks noGrp="1"/>
          </p:cNvSpPr>
          <p:nvPr>
            <p:ph type="sldNum" sz="quarter" idx="12"/>
          </p:nvPr>
        </p:nvSpPr>
        <p:spPr/>
        <p:txBody>
          <a:bodyPr/>
          <a:lstStyle/>
          <a:p>
            <a:fld id="{A3F26C56-4ED2-4185-86BF-7AAF3140B852}"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7917A77-98E4-FE43-A249-659D72917D84}" type="datetime1">
              <a:rPr lang="en-US" smtClean="0"/>
              <a:t>10/15/2022</a:t>
            </a:fld>
            <a:endParaRPr lang="en-US" dirty="0"/>
          </a:p>
        </p:txBody>
      </p:sp>
      <p:sp>
        <p:nvSpPr>
          <p:cNvPr id="8" name="Footer Placeholder 7"/>
          <p:cNvSpPr>
            <a:spLocks noGrp="1"/>
          </p:cNvSpPr>
          <p:nvPr>
            <p:ph type="ftr" sz="quarter" idx="11"/>
          </p:nvPr>
        </p:nvSpPr>
        <p:spPr/>
        <p:txBody>
          <a:bodyPr/>
          <a:lstStyle/>
          <a:p>
            <a:r>
              <a:rPr lang="en-US"/>
              <a:t>DTA, M.D. Copy write, October 2015 (c) </a:t>
            </a:r>
            <a:endParaRPr lang="en-US" dirty="0"/>
          </a:p>
        </p:txBody>
      </p:sp>
      <p:sp>
        <p:nvSpPr>
          <p:cNvPr id="9" name="Slide Number Placeholder 8"/>
          <p:cNvSpPr>
            <a:spLocks noGrp="1"/>
          </p:cNvSpPr>
          <p:nvPr>
            <p:ph type="sldNum" sz="quarter" idx="12"/>
          </p:nvPr>
        </p:nvSpPr>
        <p:spPr/>
        <p:txBody>
          <a:bodyPr/>
          <a:lstStyle/>
          <a:p>
            <a:fld id="{A3F26C56-4ED2-4185-86BF-7AAF3140B852}"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9768FE-2031-CA40-A368-56FF63955865}" type="datetime1">
              <a:rPr lang="en-US" smtClean="0"/>
              <a:t>10/15/2022</a:t>
            </a:fld>
            <a:endParaRPr lang="en-US" dirty="0"/>
          </a:p>
        </p:txBody>
      </p:sp>
      <p:sp>
        <p:nvSpPr>
          <p:cNvPr id="4" name="Footer Placeholder 3"/>
          <p:cNvSpPr>
            <a:spLocks noGrp="1"/>
          </p:cNvSpPr>
          <p:nvPr>
            <p:ph type="ftr" sz="quarter" idx="11"/>
          </p:nvPr>
        </p:nvSpPr>
        <p:spPr/>
        <p:txBody>
          <a:bodyPr/>
          <a:lstStyle/>
          <a:p>
            <a:r>
              <a:rPr lang="en-US"/>
              <a:t>DTA, M.D. Copy write, October 2015 (c) </a:t>
            </a:r>
            <a:endParaRPr lang="en-US" dirty="0"/>
          </a:p>
        </p:txBody>
      </p:sp>
      <p:sp>
        <p:nvSpPr>
          <p:cNvPr id="5" name="Slide Number Placeholder 4"/>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D1685-913F-924C-A2E8-B3EAFEBE30CE}" type="datetime1">
              <a:rPr lang="en-US" smtClean="0"/>
              <a:t>10/15/2022</a:t>
            </a:fld>
            <a:endParaRPr lang="en-US" dirty="0"/>
          </a:p>
        </p:txBody>
      </p:sp>
      <p:sp>
        <p:nvSpPr>
          <p:cNvPr id="3" name="Footer Placeholder 2"/>
          <p:cNvSpPr>
            <a:spLocks noGrp="1"/>
          </p:cNvSpPr>
          <p:nvPr>
            <p:ph type="ftr" sz="quarter" idx="11"/>
          </p:nvPr>
        </p:nvSpPr>
        <p:spPr/>
        <p:txBody>
          <a:bodyPr/>
          <a:lstStyle/>
          <a:p>
            <a:r>
              <a:rPr lang="en-US"/>
              <a:t>DTA, M.D. Copy write, October 2015 (c) </a:t>
            </a:r>
            <a:endParaRPr lang="en-US" dirty="0"/>
          </a:p>
        </p:txBody>
      </p:sp>
      <p:sp>
        <p:nvSpPr>
          <p:cNvPr id="4" name="Slide Number Placeholder 3"/>
          <p:cNvSpPr>
            <a:spLocks noGrp="1"/>
          </p:cNvSpPr>
          <p:nvPr>
            <p:ph type="sldNum" sz="quarter" idx="12"/>
          </p:nvPr>
        </p:nvSpPr>
        <p:spPr/>
        <p:txBody>
          <a:bodyPr/>
          <a:lstStyle/>
          <a:p>
            <a:fld id="{A3F26C56-4ED2-4185-86BF-7AAF3140B85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C78EA48-5F30-0D4A-8BF6-B4DCD702A068}" type="datetime1">
              <a:rPr lang="en-US" smtClean="0"/>
              <a:t>10/15/2022</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r>
              <a:rPr lang="en-US"/>
              <a:t>DTA, M.D. Copy write, October 2015 (c) </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A3F26C56-4ED2-4185-86BF-7AAF3140B85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F3F826D-A1AB-6343-B84C-8E7D4D98A090}" type="datetime1">
              <a:rPr lang="en-US" smtClean="0"/>
              <a:t>10/15/2022</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r>
              <a:rPr lang="en-US"/>
              <a:t>DTA, M.D. Copy write, October 2015 (c) </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A3F26C56-4ED2-4185-86BF-7AAF3140B85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C7EF215-1917-5B4B-9E5B-D7D1659AA026}" type="datetime1">
              <a:rPr lang="en-US" smtClean="0"/>
              <a:t>10/15/2022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a:t>DTA, M.D. Copy write, October 2015 (c) </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3F26C56-4ED2-4185-86BF-7AAF3140B85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F26C56-4ED2-4185-86BF-7AAF3140B852}" type="slidenum">
              <a:rPr lang="en-US" smtClean="0"/>
              <a:t>1</a:t>
            </a:fld>
            <a:endParaRPr lang="en-US" dirty="0"/>
          </a:p>
        </p:txBody>
      </p:sp>
      <p:pic>
        <p:nvPicPr>
          <p:cNvPr id="11" name="Content Placeholder 10">
            <a:extLst>
              <a:ext uri="{FF2B5EF4-FFF2-40B4-BE49-F238E27FC236}">
                <a16:creationId xmlns:a16="http://schemas.microsoft.com/office/drawing/2014/main" id="{80EFE4E3-12C1-E29C-BCD2-E8E742265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191" y="1300607"/>
            <a:ext cx="7567618" cy="4256785"/>
          </a:xfrm>
        </p:spPr>
      </p:pic>
    </p:spTree>
    <p:extLst>
      <p:ext uri="{BB962C8B-B14F-4D97-AF65-F5344CB8AC3E}">
        <p14:creationId xmlns:p14="http://schemas.microsoft.com/office/powerpoint/2010/main" val="96422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8812-307F-1E00-2600-71D1D93D4974}"/>
              </a:ext>
            </a:extLst>
          </p:cNvPr>
          <p:cNvSpPr>
            <a:spLocks noGrp="1"/>
          </p:cNvSpPr>
          <p:nvPr>
            <p:ph type="title"/>
          </p:nvPr>
        </p:nvSpPr>
        <p:spPr>
          <a:xfrm>
            <a:off x="1050004" y="381000"/>
            <a:ext cx="6965245" cy="1202485"/>
          </a:xfrm>
        </p:spPr>
        <p:txBody>
          <a:bodyPr>
            <a:normAutofit fontScale="90000"/>
          </a:bodyPr>
          <a:lstStyle/>
          <a:p>
            <a:pPr>
              <a:lnSpc>
                <a:spcPct val="150000"/>
              </a:lnSpc>
              <a:spcAft>
                <a:spcPts val="800"/>
              </a:spcAft>
            </a:pPr>
            <a:r>
              <a:rPr lang="en-US" sz="4400" b="1" dirty="0">
                <a:effectLst/>
                <a:latin typeface="Times New Roman" panose="02020603050405020304" pitchFamily="18" charset="0"/>
                <a:ea typeface="Yu Mincho" panose="02020400000000000000" pitchFamily="18" charset="-128"/>
                <a:cs typeface="Arial" panose="020B0604020202020204" pitchFamily="34" charset="0"/>
              </a:rPr>
              <a:t>Two types of bacterial toxins</a:t>
            </a:r>
            <a:endParaRPr lang="en-US" dirty="0"/>
          </a:p>
        </p:txBody>
      </p:sp>
      <p:sp>
        <p:nvSpPr>
          <p:cNvPr id="3" name="Content Placeholder 2">
            <a:extLst>
              <a:ext uri="{FF2B5EF4-FFF2-40B4-BE49-F238E27FC236}">
                <a16:creationId xmlns:a16="http://schemas.microsoft.com/office/drawing/2014/main" id="{076FDA53-6254-5BEB-852B-972E551A1464}"/>
              </a:ext>
            </a:extLst>
          </p:cNvPr>
          <p:cNvSpPr>
            <a:spLocks noGrp="1"/>
          </p:cNvSpPr>
          <p:nvPr>
            <p:ph idx="1"/>
          </p:nvPr>
        </p:nvSpPr>
        <p:spPr>
          <a:xfrm>
            <a:off x="1043758" y="1559155"/>
            <a:ext cx="7180467" cy="4615121"/>
          </a:xfrm>
        </p:spPr>
        <p:txBody>
          <a:bodyPr>
            <a:normAutofit/>
          </a:bodyPr>
          <a:lstStyle/>
          <a:p>
            <a:pPr marL="0" indent="0" algn="just">
              <a:buNone/>
            </a:pPr>
            <a:br>
              <a:rPr lang="en-US" sz="3200" dirty="0">
                <a:effectLst/>
                <a:latin typeface="Calibri" panose="020F0502020204030204" pitchFamily="34" charset="0"/>
                <a:ea typeface="Yu Mincho" panose="02020400000000000000" pitchFamily="18" charset="-128"/>
                <a:cs typeface="Arial" panose="020B0604020202020204" pitchFamily="34" charset="0"/>
              </a:rPr>
            </a:br>
            <a:r>
              <a:rPr lang="en-US" sz="3200" dirty="0">
                <a:effectLst/>
                <a:latin typeface="Times New Roman" panose="02020603050405020304" pitchFamily="18" charset="0"/>
                <a:ea typeface="Yu Mincho" panose="02020400000000000000" pitchFamily="18" charset="-128"/>
                <a:cs typeface="Arial" panose="020B0604020202020204" pitchFamily="34" charset="0"/>
              </a:rPr>
              <a:t>1.Lipopolysaccharides: </a:t>
            </a:r>
            <a:r>
              <a:rPr lang="en-US" sz="3200" dirty="0" err="1">
                <a:effectLst/>
                <a:latin typeface="Times New Roman" panose="02020603050405020304" pitchFamily="18" charset="0"/>
                <a:ea typeface="Yu Mincho" panose="02020400000000000000" pitchFamily="18" charset="-128"/>
                <a:cs typeface="Arial" panose="020B0604020202020204" pitchFamily="34" charset="0"/>
              </a:rPr>
              <a:t>areassociated</a:t>
            </a:r>
            <a:r>
              <a:rPr lang="en-US" sz="3200" dirty="0">
                <a:effectLst/>
                <a:latin typeface="Times New Roman" panose="02020603050405020304" pitchFamily="18" charset="0"/>
                <a:ea typeface="Yu Mincho" panose="02020400000000000000" pitchFamily="18" charset="-128"/>
                <a:cs typeface="Arial" panose="020B0604020202020204" pitchFamily="34" charset="0"/>
              </a:rPr>
              <a:t> with the cell walls of Gram-</a:t>
            </a:r>
            <a:r>
              <a:rPr lang="en-US" sz="3200" dirty="0" err="1">
                <a:effectLst/>
                <a:latin typeface="Times New Roman" panose="02020603050405020304" pitchFamily="18" charset="0"/>
                <a:ea typeface="Yu Mincho" panose="02020400000000000000" pitchFamily="18" charset="-128"/>
                <a:cs typeface="Arial" panose="020B0604020202020204" pitchFamily="34" charset="0"/>
              </a:rPr>
              <a:t>ve</a:t>
            </a:r>
            <a:r>
              <a:rPr lang="en-US" sz="3200" dirty="0">
                <a:effectLst/>
                <a:latin typeface="Times New Roman" panose="02020603050405020304" pitchFamily="18" charset="0"/>
                <a:ea typeface="Yu Mincho" panose="02020400000000000000" pitchFamily="18" charset="-128"/>
                <a:cs typeface="Arial" panose="020B0604020202020204" pitchFamily="34" charset="0"/>
              </a:rPr>
              <a:t> bacteria.</a:t>
            </a:r>
            <a:br>
              <a:rPr lang="en-US" sz="3200" dirty="0">
                <a:effectLst/>
                <a:latin typeface="Calibri" panose="020F0502020204030204" pitchFamily="34" charset="0"/>
                <a:ea typeface="Yu Mincho" panose="02020400000000000000" pitchFamily="18" charset="-128"/>
                <a:cs typeface="Arial" panose="020B0604020202020204" pitchFamily="34" charset="0"/>
              </a:rPr>
            </a:br>
            <a:r>
              <a:rPr lang="en-US" sz="3200" dirty="0">
                <a:effectLst/>
                <a:latin typeface="Times New Roman" panose="02020603050405020304" pitchFamily="18" charset="0"/>
                <a:ea typeface="Yu Mincho" panose="02020400000000000000" pitchFamily="18" charset="-128"/>
                <a:cs typeface="Arial" panose="020B0604020202020204" pitchFamily="34" charset="0"/>
              </a:rPr>
              <a:t>The lipopolysaccharide (LPS) component of the Gram-</a:t>
            </a:r>
            <a:r>
              <a:rPr lang="en-US" sz="3200" dirty="0" err="1">
                <a:effectLst/>
                <a:latin typeface="Times New Roman" panose="02020603050405020304" pitchFamily="18" charset="0"/>
                <a:ea typeface="Yu Mincho" panose="02020400000000000000" pitchFamily="18" charset="-128"/>
                <a:cs typeface="Arial" panose="020B0604020202020204" pitchFamily="34" charset="0"/>
              </a:rPr>
              <a:t>ve</a:t>
            </a:r>
            <a:r>
              <a:rPr lang="en-US" sz="3200" dirty="0">
                <a:effectLst/>
                <a:latin typeface="Times New Roman" panose="02020603050405020304" pitchFamily="18" charset="0"/>
                <a:ea typeface="Yu Mincho" panose="02020400000000000000" pitchFamily="18" charset="-128"/>
                <a:cs typeface="Arial" panose="020B0604020202020204" pitchFamily="34" charset="0"/>
              </a:rPr>
              <a:t> bacterial outer membrane bears the name endotoxin because of its association with the cell wall of bacteria.</a:t>
            </a:r>
            <a:br>
              <a:rPr lang="en-US" sz="3200" dirty="0">
                <a:effectLst/>
                <a:latin typeface="Calibri" panose="020F0502020204030204" pitchFamily="34" charset="0"/>
                <a:ea typeface="Yu Mincho" panose="02020400000000000000" pitchFamily="18" charset="-128"/>
                <a:cs typeface="Arial" panose="020B0604020202020204" pitchFamily="34" charset="0"/>
              </a:rPr>
            </a:br>
            <a:endParaRPr lang="en-US" sz="3200" dirty="0"/>
          </a:p>
        </p:txBody>
      </p:sp>
      <p:sp>
        <p:nvSpPr>
          <p:cNvPr id="5" name="Slide Number Placeholder 4">
            <a:extLst>
              <a:ext uri="{FF2B5EF4-FFF2-40B4-BE49-F238E27FC236}">
                <a16:creationId xmlns:a16="http://schemas.microsoft.com/office/drawing/2014/main" id="{33744CCD-6206-F00D-79BE-1DFA869EB1BA}"/>
              </a:ext>
            </a:extLst>
          </p:cNvPr>
          <p:cNvSpPr>
            <a:spLocks noGrp="1"/>
          </p:cNvSpPr>
          <p:nvPr>
            <p:ph type="sldNum" sz="quarter" idx="12"/>
          </p:nvPr>
        </p:nvSpPr>
        <p:spPr/>
        <p:txBody>
          <a:bodyPr/>
          <a:lstStyle/>
          <a:p>
            <a:fld id="{A3F26C56-4ED2-4185-86BF-7AAF3140B852}" type="slidenum">
              <a:rPr lang="en-US" smtClean="0"/>
              <a:t>10</a:t>
            </a:fld>
            <a:endParaRPr lang="en-US" dirty="0"/>
          </a:p>
        </p:txBody>
      </p:sp>
    </p:spTree>
    <p:extLst>
      <p:ext uri="{BB962C8B-B14F-4D97-AF65-F5344CB8AC3E}">
        <p14:creationId xmlns:p14="http://schemas.microsoft.com/office/powerpoint/2010/main" val="261013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2D56F-6A17-F55D-F80C-CEF910819469}"/>
              </a:ext>
            </a:extLst>
          </p:cNvPr>
          <p:cNvSpPr>
            <a:spLocks noGrp="1"/>
          </p:cNvSpPr>
          <p:nvPr>
            <p:ph idx="1"/>
          </p:nvPr>
        </p:nvSpPr>
        <p:spPr>
          <a:xfrm>
            <a:off x="928142" y="1066800"/>
            <a:ext cx="7149058" cy="4876800"/>
          </a:xfrm>
        </p:spPr>
        <p:txBody>
          <a:bodyPr>
            <a:normAutofit/>
          </a:bodyPr>
          <a:lstStyle/>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2.Proteins: may be released into the extracellular environment of pathogenic bacteria.</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Bef>
                <a:spcPts val="0"/>
              </a:spcBef>
              <a:buNone/>
            </a:pPr>
            <a:r>
              <a:rPr lang="en-US" sz="2800" dirty="0">
                <a:effectLst/>
                <a:latin typeface="Times New Roman" panose="02020603050405020304" pitchFamily="18" charset="0"/>
                <a:ea typeface="Yu Mincho" panose="02020400000000000000" pitchFamily="18" charset="-128"/>
              </a:rPr>
              <a:t> Most of the protein toxins are thought of as exotoxins, since they are "released" from the bacteria and act on host cells at a distance</a:t>
            </a:r>
            <a:endParaRPr lang="en-US" sz="3600" dirty="0"/>
          </a:p>
        </p:txBody>
      </p:sp>
      <p:sp>
        <p:nvSpPr>
          <p:cNvPr id="5" name="Slide Number Placeholder 4">
            <a:extLst>
              <a:ext uri="{FF2B5EF4-FFF2-40B4-BE49-F238E27FC236}">
                <a16:creationId xmlns:a16="http://schemas.microsoft.com/office/drawing/2014/main" id="{4A0449AE-CA3D-23DA-2962-DB994091C1DF}"/>
              </a:ext>
            </a:extLst>
          </p:cNvPr>
          <p:cNvSpPr>
            <a:spLocks noGrp="1"/>
          </p:cNvSpPr>
          <p:nvPr>
            <p:ph type="sldNum" sz="quarter" idx="12"/>
          </p:nvPr>
        </p:nvSpPr>
        <p:spPr/>
        <p:txBody>
          <a:bodyPr/>
          <a:lstStyle/>
          <a:p>
            <a:fld id="{A3F26C56-4ED2-4185-86BF-7AAF3140B852}" type="slidenum">
              <a:rPr lang="en-US" smtClean="0"/>
              <a:t>11</a:t>
            </a:fld>
            <a:endParaRPr lang="en-US" dirty="0"/>
          </a:p>
        </p:txBody>
      </p:sp>
    </p:spTree>
    <p:extLst>
      <p:ext uri="{BB962C8B-B14F-4D97-AF65-F5344CB8AC3E}">
        <p14:creationId xmlns:p14="http://schemas.microsoft.com/office/powerpoint/2010/main" val="340963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DFFF-466A-BDED-1270-B58ECD520702}"/>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90AD707B-2971-B94C-42CB-E54F13B87845}"/>
              </a:ext>
            </a:extLst>
          </p:cNvPr>
          <p:cNvSpPr>
            <a:spLocks noGrp="1"/>
          </p:cNvSpPr>
          <p:nvPr>
            <p:ph type="sldNum" sz="quarter" idx="12"/>
          </p:nvPr>
        </p:nvSpPr>
        <p:spPr/>
        <p:txBody>
          <a:bodyPr/>
          <a:lstStyle/>
          <a:p>
            <a:fld id="{A3F26C56-4ED2-4185-86BF-7AAF3140B852}" type="slidenum">
              <a:rPr lang="en-US" smtClean="0"/>
              <a:t>12</a:t>
            </a:fld>
            <a:endParaRPr lang="en-US" dirty="0"/>
          </a:p>
        </p:txBody>
      </p:sp>
      <p:pic>
        <p:nvPicPr>
          <p:cNvPr id="6" name="Content Placeholder 5">
            <a:extLst>
              <a:ext uri="{FF2B5EF4-FFF2-40B4-BE49-F238E27FC236}">
                <a16:creationId xmlns:a16="http://schemas.microsoft.com/office/drawing/2014/main" id="{04BB68F5-D57A-4DC2-E605-83FC3577520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9490" y="827014"/>
            <a:ext cx="7665020" cy="4946333"/>
          </a:xfrm>
          <a:prstGeom prst="rect">
            <a:avLst/>
          </a:prstGeom>
          <a:noFill/>
          <a:ln>
            <a:noFill/>
          </a:ln>
        </p:spPr>
      </p:pic>
    </p:spTree>
    <p:extLst>
      <p:ext uri="{BB962C8B-B14F-4D97-AF65-F5344CB8AC3E}">
        <p14:creationId xmlns:p14="http://schemas.microsoft.com/office/powerpoint/2010/main" val="336840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BE900-8087-9CAB-0042-0EA6B97B61E6}"/>
              </a:ext>
            </a:extLst>
          </p:cNvPr>
          <p:cNvSpPr>
            <a:spLocks noGrp="1"/>
          </p:cNvSpPr>
          <p:nvPr>
            <p:ph idx="1"/>
          </p:nvPr>
        </p:nvSpPr>
        <p:spPr>
          <a:xfrm>
            <a:off x="800100" y="457200"/>
            <a:ext cx="7543800" cy="7239000"/>
          </a:xfrm>
        </p:spPr>
        <p:txBody>
          <a:bodyPr>
            <a:normAutofit/>
          </a:bodyPr>
          <a:lstStyle/>
          <a:p>
            <a:pPr algn="just">
              <a:lnSpc>
                <a:spcPct val="150000"/>
              </a:lnSpc>
              <a:spcAft>
                <a:spcPts val="800"/>
              </a:spcAft>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Bacterial protein toxins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800" dirty="0">
                <a:effectLst/>
                <a:latin typeface="Times New Roman" panose="02020603050405020304" pitchFamily="18" charset="0"/>
                <a:ea typeface="Yu Mincho" panose="02020400000000000000" pitchFamily="18" charset="-128"/>
                <a:cs typeface="Arial" panose="020B0604020202020204" pitchFamily="34" charset="0"/>
              </a:rPr>
              <a:t>Exotoxins are usually secreted by living bacteria during </a:t>
            </a:r>
            <a:r>
              <a:rPr lang="en-US" sz="18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exponential growth</a:t>
            </a:r>
            <a:r>
              <a:rPr lang="en-US" sz="1800" dirty="0">
                <a:effectLst/>
                <a:latin typeface="Times New Roman" panose="02020603050405020304" pitchFamily="18" charset="0"/>
                <a:ea typeface="Yu Mincho" panose="02020400000000000000" pitchFamily="18" charset="-128"/>
                <a:cs typeface="Arial" panose="020B0604020202020204" pitchFamily="34" charset="0"/>
              </a:rPr>
              <a:t>. The production of the toxin is generally specific to a particular bacterial species that produces the disease associated with the toxin (e.g. only Clostridium tetani produces tetanus toxin; only Corynebacterium diphtheriae produces the diphtheria toxin). Usually, virulent strains of the bacterium produce the toxin while nonvirulent strains do not, and the toxin is the major determinant of virulence (e.g. tetanus and diphtheria). </a:t>
            </a:r>
            <a:r>
              <a:rPr lang="en-US" sz="18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At one time, it was thought that exotoxin production was limited mainly to Gram-positive bacteria, but clearly both Gram-positive and Gram-negative bacteria produce soluble protein toxins</a:t>
            </a:r>
            <a:r>
              <a:rPr lang="en-US" sz="1800" dirty="0">
                <a:effectLst/>
                <a:latin typeface="Times New Roman" panose="02020603050405020304" pitchFamily="18" charset="0"/>
                <a:ea typeface="Yu Mincho" panose="02020400000000000000" pitchFamily="18" charset="-128"/>
                <a:cs typeface="Arial" panose="020B0604020202020204" pitchFamily="34" charset="0"/>
              </a:rPr>
              <a:t>.</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800" dirty="0">
                <a:effectLst/>
                <a:latin typeface="Times New Roman" panose="02020603050405020304" pitchFamily="18" charset="0"/>
                <a:ea typeface="Yu Mincho" panose="02020400000000000000" pitchFamily="18" charset="-128"/>
                <a:cs typeface="Arial" panose="020B0604020202020204" pitchFamily="34" charset="0"/>
              </a:rPr>
              <a:t>- Bacterial protein toxins are the most powerful human poisons known and retain high activity at very high dilutions.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000" dirty="0">
                <a:effectLst/>
                <a:latin typeface="Times New Roman" panose="02020603050405020304" pitchFamily="18" charset="0"/>
                <a:ea typeface="Yu Mincho" panose="02020400000000000000" pitchFamily="18" charset="-128"/>
                <a:cs typeface="Arial" panose="020B060402020202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endParaRPr lang="en-US" sz="1200" dirty="0"/>
          </a:p>
        </p:txBody>
      </p:sp>
      <p:sp>
        <p:nvSpPr>
          <p:cNvPr id="5" name="Slide Number Placeholder 4">
            <a:extLst>
              <a:ext uri="{FF2B5EF4-FFF2-40B4-BE49-F238E27FC236}">
                <a16:creationId xmlns:a16="http://schemas.microsoft.com/office/drawing/2014/main" id="{1FC190B2-07AD-0995-8645-676470C926F1}"/>
              </a:ext>
            </a:extLst>
          </p:cNvPr>
          <p:cNvSpPr>
            <a:spLocks noGrp="1"/>
          </p:cNvSpPr>
          <p:nvPr>
            <p:ph type="sldNum" sz="quarter" idx="12"/>
          </p:nvPr>
        </p:nvSpPr>
        <p:spPr/>
        <p:txBody>
          <a:bodyPr/>
          <a:lstStyle/>
          <a:p>
            <a:fld id="{A3F26C56-4ED2-4185-86BF-7AAF3140B852}" type="slidenum">
              <a:rPr lang="en-US" smtClean="0"/>
              <a:t>13</a:t>
            </a:fld>
            <a:endParaRPr lang="en-US" dirty="0"/>
          </a:p>
        </p:txBody>
      </p:sp>
    </p:spTree>
    <p:extLst>
      <p:ext uri="{BB962C8B-B14F-4D97-AF65-F5344CB8AC3E}">
        <p14:creationId xmlns:p14="http://schemas.microsoft.com/office/powerpoint/2010/main" val="215460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DBB042-D785-96DB-FB1F-39D02BB9CC43}"/>
              </a:ext>
            </a:extLst>
          </p:cNvPr>
          <p:cNvSpPr>
            <a:spLocks noGrp="1"/>
          </p:cNvSpPr>
          <p:nvPr>
            <p:ph idx="1"/>
          </p:nvPr>
        </p:nvSpPr>
        <p:spPr>
          <a:xfrm>
            <a:off x="919775" y="533401"/>
            <a:ext cx="7304450" cy="5640876"/>
          </a:xfrm>
        </p:spPr>
        <p:txBody>
          <a:bodyPr>
            <a:normAutofit fontScale="70000" lnSpcReduction="20000"/>
          </a:bodyPr>
          <a:lstStyle/>
          <a:p>
            <a:pPr marL="0" indent="0" algn="just">
              <a:lnSpc>
                <a:spcPct val="150000"/>
              </a:lnSpc>
              <a:spcAft>
                <a:spcPts val="800"/>
              </a:spcAft>
              <a:buNone/>
            </a:pPr>
            <a:r>
              <a:rPr lang="en-US" sz="24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Usually the site of damage caused by an exotoxin indicates the location for activity of that toxin. Terms such as enterotoxin, neurotoxin, </a:t>
            </a:r>
            <a:r>
              <a:rPr lang="en-US" sz="2400" dirty="0" err="1">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leukocidin</a:t>
            </a:r>
            <a:r>
              <a:rPr lang="en-US" sz="24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 or hemolysin are descriptive terms that indicate the target site of some well-defined protein toxins.</a:t>
            </a:r>
            <a:endParaRPr lang="en-US" sz="2400" dirty="0">
              <a:solidFill>
                <a:srgbClr val="FF0000"/>
              </a:solidFill>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buFontTx/>
              <a:buChar char="-"/>
            </a:pPr>
            <a:r>
              <a:rPr lang="en-US" sz="2400" dirty="0">
                <a:effectLst/>
                <a:latin typeface="Times New Roman" panose="02020603050405020304" pitchFamily="18" charset="0"/>
                <a:ea typeface="Yu Mincho" panose="02020400000000000000" pitchFamily="18" charset="-128"/>
                <a:cs typeface="Arial" panose="020B0604020202020204" pitchFamily="34" charset="0"/>
              </a:rPr>
              <a:t>A few bacterial toxins that obviously bring about the death of an animal are known simply as lethal toxins, and even though the tissues affected and the target site or substrate may be known, the precise mechanism by which death occurs is not clear (e.g. anthrax LF). </a:t>
            </a:r>
          </a:p>
          <a:p>
            <a:pPr algn="just">
              <a:lnSpc>
                <a:spcPct val="150000"/>
              </a:lnSpc>
              <a:spcAft>
                <a:spcPts val="800"/>
              </a:spcAft>
              <a:buFontTx/>
              <a:buChar char="-"/>
            </a:pPr>
            <a:r>
              <a:rPr lang="en-US" sz="24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Some bacterial toxins are utilized as </a:t>
            </a:r>
            <a:r>
              <a:rPr lang="en-US" sz="2400" dirty="0" err="1">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invasins</a:t>
            </a:r>
            <a:r>
              <a:rPr lang="en-US" sz="24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 </a:t>
            </a:r>
            <a:r>
              <a:rPr lang="en-US" sz="2400" dirty="0">
                <a:effectLst/>
                <a:latin typeface="Times New Roman" panose="02020603050405020304" pitchFamily="18" charset="0"/>
                <a:ea typeface="Yu Mincho" panose="02020400000000000000" pitchFamily="18" charset="-128"/>
                <a:cs typeface="Arial" panose="020B0604020202020204" pitchFamily="34" charset="0"/>
              </a:rPr>
              <a:t>because they act locally to promote bacterial invasion. Examples are extracellular enzymes that degrade tissue matrices or fibrin, allowing the bacteria to spread. This includes collagenase, hyaluronidase and streptokinase. Other toxins, also considered </a:t>
            </a:r>
            <a:r>
              <a:rPr lang="en-US" sz="2400" dirty="0" err="1">
                <a:effectLst/>
                <a:latin typeface="Times New Roman" panose="02020603050405020304" pitchFamily="18" charset="0"/>
                <a:ea typeface="Yu Mincho" panose="02020400000000000000" pitchFamily="18" charset="-128"/>
                <a:cs typeface="Arial" panose="020B0604020202020204" pitchFamily="34" charset="0"/>
              </a:rPr>
              <a:t>invasins</a:t>
            </a:r>
            <a:r>
              <a:rPr lang="en-US" sz="2400" dirty="0">
                <a:effectLst/>
                <a:latin typeface="Times New Roman" panose="02020603050405020304" pitchFamily="18" charset="0"/>
                <a:ea typeface="Yu Mincho" panose="02020400000000000000" pitchFamily="18" charset="-128"/>
                <a:cs typeface="Arial" panose="020B0604020202020204" pitchFamily="34" charset="0"/>
              </a:rPr>
              <a:t>, degrade membrane components, such as phospholipases and </a:t>
            </a:r>
            <a:r>
              <a:rPr lang="en-US" sz="2400" dirty="0" err="1">
                <a:effectLst/>
                <a:latin typeface="Times New Roman" panose="02020603050405020304" pitchFamily="18" charset="0"/>
                <a:ea typeface="Yu Mincho" panose="02020400000000000000" pitchFamily="18" charset="-128"/>
                <a:cs typeface="Arial" panose="020B0604020202020204" pitchFamily="34" charset="0"/>
              </a:rPr>
              <a:t>lecithinases</a:t>
            </a:r>
            <a:r>
              <a:rPr lang="en-US" sz="2400" dirty="0">
                <a:effectLst/>
                <a:latin typeface="Times New Roman" panose="02020603050405020304" pitchFamily="18" charset="0"/>
                <a:ea typeface="Yu Mincho" panose="02020400000000000000" pitchFamily="18" charset="-128"/>
                <a:cs typeface="Arial" panose="020B0604020202020204" pitchFamily="34" charset="0"/>
              </a:rPr>
              <a:t>.</a:t>
            </a:r>
            <a:endParaRPr lang="en-US" sz="24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BD383F44-FE8C-AB58-CB48-84256FCA881F}"/>
              </a:ext>
            </a:extLst>
          </p:cNvPr>
          <p:cNvSpPr>
            <a:spLocks noGrp="1"/>
          </p:cNvSpPr>
          <p:nvPr>
            <p:ph type="sldNum" sz="quarter" idx="12"/>
          </p:nvPr>
        </p:nvSpPr>
        <p:spPr/>
        <p:txBody>
          <a:bodyPr/>
          <a:lstStyle/>
          <a:p>
            <a:fld id="{A3F26C56-4ED2-4185-86BF-7AAF3140B852}" type="slidenum">
              <a:rPr lang="en-US" smtClean="0"/>
              <a:t>14</a:t>
            </a:fld>
            <a:endParaRPr lang="en-US" dirty="0"/>
          </a:p>
        </p:txBody>
      </p:sp>
    </p:spTree>
    <p:extLst>
      <p:ext uri="{BB962C8B-B14F-4D97-AF65-F5344CB8AC3E}">
        <p14:creationId xmlns:p14="http://schemas.microsoft.com/office/powerpoint/2010/main" val="4253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450743-0138-BA8A-08B1-612CB3320F2E}"/>
              </a:ext>
            </a:extLst>
          </p:cNvPr>
          <p:cNvSpPr>
            <a:spLocks noGrp="1"/>
          </p:cNvSpPr>
          <p:nvPr>
            <p:ph idx="1"/>
          </p:nvPr>
        </p:nvSpPr>
        <p:spPr>
          <a:xfrm>
            <a:off x="685800" y="761999"/>
            <a:ext cx="7538425" cy="5412277"/>
          </a:xfrm>
        </p:spPr>
        <p:txBody>
          <a:bodyPr>
            <a:normAutofit fontScale="92500"/>
          </a:bodyPr>
          <a:lstStyle/>
          <a:p>
            <a:pPr algn="just"/>
            <a:r>
              <a:rPr lang="en-US" sz="2800" dirty="0">
                <a:effectLst/>
                <a:latin typeface="Times New Roman" panose="02020603050405020304" pitchFamily="18" charset="0"/>
                <a:ea typeface="Yu Mincho" panose="02020400000000000000" pitchFamily="18" charset="-128"/>
                <a:cs typeface="Arial" panose="020B0604020202020204" pitchFamily="34" charset="0"/>
              </a:rPr>
              <a:t>- </a:t>
            </a:r>
            <a:r>
              <a:rPr lang="en-US" sz="28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The pore-forming toxins that insert a pore into eucaryotic membranes are considered as </a:t>
            </a:r>
            <a:r>
              <a:rPr lang="en-US" sz="2800" dirty="0" err="1">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invasins</a:t>
            </a:r>
            <a:r>
              <a:rPr lang="en-US" sz="28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 as well, but they will be reviewed here. </a:t>
            </a:r>
            <a:r>
              <a:rPr lang="en-US" sz="2800" dirty="0">
                <a:effectLst/>
                <a:latin typeface="Times New Roman" panose="02020603050405020304" pitchFamily="18" charset="0"/>
                <a:ea typeface="Yu Mincho" panose="02020400000000000000" pitchFamily="18" charset="-128"/>
                <a:cs typeface="Arial" panose="020B0604020202020204" pitchFamily="34" charset="0"/>
              </a:rPr>
              <a:t>- Some protein toxins have very specific cytotoxic activity (i.e., they attack specific types of cells). For example, tetanus and botulinum toxins attack only neurons. But some toxins (as produced by staphylococci, streptococci, clostridia, etc.) have fairly broad cytotoxic activity and cause nonspecific death of various types of cells or damage to tissues, eventually resulting in necrosis. </a:t>
            </a:r>
            <a:r>
              <a:rPr lang="en-US" sz="28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Toxins that are phospholipases act in this way. </a:t>
            </a:r>
            <a:r>
              <a:rPr lang="en-US" sz="2800" dirty="0">
                <a:effectLst/>
                <a:latin typeface="Times New Roman" panose="02020603050405020304" pitchFamily="18" charset="0"/>
                <a:ea typeface="Yu Mincho" panose="02020400000000000000" pitchFamily="18" charset="-128"/>
                <a:cs typeface="Arial" panose="020B0604020202020204" pitchFamily="34" charset="0"/>
              </a:rPr>
              <a:t>This is also true of pore-forming hemolysins and </a:t>
            </a:r>
            <a:r>
              <a:rPr lang="en-US" sz="2800" dirty="0" err="1">
                <a:effectLst/>
                <a:latin typeface="Times New Roman" panose="02020603050405020304" pitchFamily="18" charset="0"/>
                <a:ea typeface="Yu Mincho" panose="02020400000000000000" pitchFamily="18" charset="-128"/>
                <a:cs typeface="Arial" panose="020B0604020202020204" pitchFamily="34" charset="0"/>
              </a:rPr>
              <a:t>leukocidins</a:t>
            </a:r>
            <a:r>
              <a:rPr lang="en-US" sz="2800" dirty="0">
                <a:effectLst/>
                <a:latin typeface="Times New Roman" panose="02020603050405020304" pitchFamily="18" charset="0"/>
                <a:ea typeface="Yu Mincho" panose="02020400000000000000" pitchFamily="18" charset="-128"/>
                <a:cs typeface="Arial" panose="020B0604020202020204" pitchFamily="34" charset="0"/>
              </a:rPr>
              <a:t>.</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algn="just"/>
            <a:endParaRPr lang="en-US" sz="2800" dirty="0"/>
          </a:p>
        </p:txBody>
      </p:sp>
      <p:sp>
        <p:nvSpPr>
          <p:cNvPr id="5" name="Slide Number Placeholder 4">
            <a:extLst>
              <a:ext uri="{FF2B5EF4-FFF2-40B4-BE49-F238E27FC236}">
                <a16:creationId xmlns:a16="http://schemas.microsoft.com/office/drawing/2014/main" id="{5D5B35AB-F3DE-B54D-607E-BCB21D2E0FDB}"/>
              </a:ext>
            </a:extLst>
          </p:cNvPr>
          <p:cNvSpPr>
            <a:spLocks noGrp="1"/>
          </p:cNvSpPr>
          <p:nvPr>
            <p:ph type="sldNum" sz="quarter" idx="12"/>
          </p:nvPr>
        </p:nvSpPr>
        <p:spPr/>
        <p:txBody>
          <a:bodyPr/>
          <a:lstStyle/>
          <a:p>
            <a:fld id="{A3F26C56-4ED2-4185-86BF-7AAF3140B852}" type="slidenum">
              <a:rPr lang="en-US" smtClean="0"/>
              <a:t>15</a:t>
            </a:fld>
            <a:endParaRPr lang="en-US" dirty="0"/>
          </a:p>
        </p:txBody>
      </p:sp>
    </p:spTree>
    <p:extLst>
      <p:ext uri="{BB962C8B-B14F-4D97-AF65-F5344CB8AC3E}">
        <p14:creationId xmlns:p14="http://schemas.microsoft.com/office/powerpoint/2010/main" val="179456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4A12B-5B9D-4177-0C47-9E5E5FDEBDB6}"/>
              </a:ext>
            </a:extLst>
          </p:cNvPr>
          <p:cNvSpPr>
            <a:spLocks noGrp="1"/>
          </p:cNvSpPr>
          <p:nvPr>
            <p:ph idx="1"/>
          </p:nvPr>
        </p:nvSpPr>
        <p:spPr>
          <a:xfrm>
            <a:off x="913152" y="703710"/>
            <a:ext cx="7311073" cy="5239890"/>
          </a:xfrm>
        </p:spPr>
        <p:txBody>
          <a:bodyPr>
            <a:normAutofit fontScale="92500" lnSpcReduction="10000"/>
          </a:bodyPr>
          <a:lstStyle/>
          <a:p>
            <a:pPr marL="0" indent="0" algn="just">
              <a:lnSpc>
                <a:spcPct val="150000"/>
              </a:lnSpc>
              <a:spcAft>
                <a:spcPts val="800"/>
              </a:spcAft>
              <a:buNone/>
            </a:pPr>
            <a:r>
              <a:rPr lang="en-US" sz="2000" dirty="0">
                <a:effectLst/>
                <a:latin typeface="Times New Roman" panose="02020603050405020304" pitchFamily="18" charset="0"/>
                <a:ea typeface="Yu Mincho" panose="02020400000000000000" pitchFamily="18" charset="-128"/>
                <a:cs typeface="Arial" panose="020B0604020202020204" pitchFamily="34" charset="0"/>
              </a:rPr>
              <a:t>- Bacterial protein toxins are strongly antigenic. In vivo, specific antibody neutralizes the toxicity of these bacterial exotoxins (antitoxin). However, in vitro, specific antitoxin may not fully inhibit their activity. </a:t>
            </a:r>
            <a:r>
              <a:rPr lang="en-US" sz="20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This suggests that the antigenic determinant of the toxin may be distinct from the active portion of the protein molecule</a:t>
            </a:r>
            <a:r>
              <a:rPr lang="en-US" sz="2000" dirty="0">
                <a:effectLst/>
                <a:latin typeface="Times New Roman" panose="02020603050405020304" pitchFamily="18" charset="0"/>
                <a:ea typeface="Yu Mincho" panose="02020400000000000000" pitchFamily="18" charset="-128"/>
                <a:cs typeface="Arial" panose="020B0604020202020204" pitchFamily="34" charset="0"/>
              </a:rPr>
              <a:t>. The degree of neutralization of the active site may depend on the distance from the antigenic site on the molecule. However, since the toxin is fully neutralized in vivo, this suggests that other host factors must play a role in toxin neutralization in nature.</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000" dirty="0">
                <a:solidFill>
                  <a:srgbClr val="FF0000"/>
                </a:solidFill>
                <a:effectLst/>
                <a:latin typeface="Times New Roman" panose="02020603050405020304" pitchFamily="18" charset="0"/>
                <a:ea typeface="Yu Mincho" panose="02020400000000000000" pitchFamily="18" charset="-128"/>
                <a:cs typeface="Arial" panose="020B0604020202020204" pitchFamily="34" charset="0"/>
              </a:rPr>
              <a:t>Protein exotoxins are inherently unstable. In time they lose their toxic properties but retain their antigenic ones. This was first discovered by Ehrlich who coined the term "toxoid" for this product.</a:t>
            </a:r>
            <a:endParaRPr lang="en-US" sz="2000" dirty="0">
              <a:solidFill>
                <a:srgbClr val="FF0000"/>
              </a:solidFill>
              <a:effectLst/>
              <a:latin typeface="Calibri" panose="020F0502020204030204" pitchFamily="34" charset="0"/>
              <a:ea typeface="Yu Mincho" panose="02020400000000000000" pitchFamily="18" charset="-128"/>
              <a:cs typeface="Arial" panose="020B0604020202020204" pitchFamily="34" charset="0"/>
            </a:endParaRPr>
          </a:p>
          <a:p>
            <a:endParaRPr lang="en-US" sz="2000" dirty="0"/>
          </a:p>
        </p:txBody>
      </p:sp>
      <p:sp>
        <p:nvSpPr>
          <p:cNvPr id="5" name="Slide Number Placeholder 4">
            <a:extLst>
              <a:ext uri="{FF2B5EF4-FFF2-40B4-BE49-F238E27FC236}">
                <a16:creationId xmlns:a16="http://schemas.microsoft.com/office/drawing/2014/main" id="{5F775738-078A-3E6A-1549-AAAB82131EAF}"/>
              </a:ext>
            </a:extLst>
          </p:cNvPr>
          <p:cNvSpPr>
            <a:spLocks noGrp="1"/>
          </p:cNvSpPr>
          <p:nvPr>
            <p:ph type="sldNum" sz="quarter" idx="12"/>
          </p:nvPr>
        </p:nvSpPr>
        <p:spPr/>
        <p:txBody>
          <a:bodyPr/>
          <a:lstStyle/>
          <a:p>
            <a:fld id="{A3F26C56-4ED2-4185-86BF-7AAF3140B852}" type="slidenum">
              <a:rPr lang="en-US" smtClean="0"/>
              <a:t>16</a:t>
            </a:fld>
            <a:endParaRPr lang="en-US" dirty="0"/>
          </a:p>
        </p:txBody>
      </p:sp>
    </p:spTree>
    <p:extLst>
      <p:ext uri="{BB962C8B-B14F-4D97-AF65-F5344CB8AC3E}">
        <p14:creationId xmlns:p14="http://schemas.microsoft.com/office/powerpoint/2010/main" val="163032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03C83-5BA7-306F-9530-23BBDDDBD71E}"/>
              </a:ext>
            </a:extLst>
          </p:cNvPr>
          <p:cNvSpPr>
            <a:spLocks noGrp="1"/>
          </p:cNvSpPr>
          <p:nvPr>
            <p:ph idx="1"/>
          </p:nvPr>
        </p:nvSpPr>
        <p:spPr>
          <a:xfrm>
            <a:off x="838200" y="762000"/>
            <a:ext cx="7386025" cy="5257800"/>
          </a:xfrm>
        </p:spPr>
        <p:txBody>
          <a:bodyPr>
            <a:normAutofit fontScale="92500" lnSpcReduction="20000"/>
          </a:bodyPr>
          <a:lstStyle/>
          <a:p>
            <a:pPr marL="0" indent="0" algn="just">
              <a:lnSpc>
                <a:spcPct val="150000"/>
              </a:lnSpc>
              <a:spcAft>
                <a:spcPts val="800"/>
              </a:spcAft>
              <a:buNone/>
            </a:pPr>
            <a:r>
              <a:rPr lang="en-US" sz="2400" dirty="0">
                <a:effectLst/>
                <a:latin typeface="Times New Roman" panose="02020603050405020304" pitchFamily="18" charset="0"/>
                <a:ea typeface="Yu Mincho" panose="02020400000000000000" pitchFamily="18" charset="-128"/>
                <a:cs typeface="Arial" panose="020B0604020202020204" pitchFamily="34" charset="0"/>
              </a:rPr>
              <a:t>-Toxoids are detoxified toxins which retain their antigenicity and their immunizing capacity. The formation of toxoids can be accelerated by treating toxins with a variety of reagents including formalin, iodine, pepsin, ascorbic acid, ketones, etc. The mixture is maintained at 37 degrees at pH range 6 to 9 for several weeks.</a:t>
            </a:r>
            <a:endParaRPr lang="en-US" sz="24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400" dirty="0">
                <a:effectLst/>
                <a:latin typeface="Times New Roman" panose="02020603050405020304" pitchFamily="18" charset="0"/>
                <a:ea typeface="Yu Mincho" panose="02020400000000000000" pitchFamily="18" charset="-128"/>
                <a:cs typeface="Arial" panose="020B0604020202020204" pitchFamily="34" charset="0"/>
              </a:rPr>
              <a:t>-The resulting toxoids can be used for artificial immunization against diseases caused by pathogens where the primary determinant of bacterial virulence is toxin production. Toxoids are effective immunizing agents against diphtheria and tetanus that are part of the DPT (DTP) vaccine.</a:t>
            </a:r>
            <a:endParaRPr lang="en-US" sz="24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16BFB02C-BF07-903E-BA86-62882863F7F3}"/>
              </a:ext>
            </a:extLst>
          </p:cNvPr>
          <p:cNvSpPr>
            <a:spLocks noGrp="1"/>
          </p:cNvSpPr>
          <p:nvPr>
            <p:ph type="sldNum" sz="quarter" idx="12"/>
          </p:nvPr>
        </p:nvSpPr>
        <p:spPr/>
        <p:txBody>
          <a:bodyPr/>
          <a:lstStyle/>
          <a:p>
            <a:fld id="{A3F26C56-4ED2-4185-86BF-7AAF3140B852}" type="slidenum">
              <a:rPr lang="en-US" smtClean="0"/>
              <a:t>17</a:t>
            </a:fld>
            <a:endParaRPr lang="en-US" dirty="0"/>
          </a:p>
        </p:txBody>
      </p:sp>
    </p:spTree>
    <p:extLst>
      <p:ext uri="{BB962C8B-B14F-4D97-AF65-F5344CB8AC3E}">
        <p14:creationId xmlns:p14="http://schemas.microsoft.com/office/powerpoint/2010/main" val="160642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9B808-AD67-50E7-658E-555328422D38}"/>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Nomenclature of toxins</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BACF3FB-9449-92B2-2687-C98E7F1AE141}"/>
              </a:ext>
            </a:extLst>
          </p:cNvPr>
          <p:cNvSpPr>
            <a:spLocks noGrp="1"/>
          </p:cNvSpPr>
          <p:nvPr>
            <p:ph idx="1"/>
          </p:nvPr>
        </p:nvSpPr>
        <p:spPr>
          <a:xfrm>
            <a:off x="914400" y="1418823"/>
            <a:ext cx="7309825" cy="4755453"/>
          </a:xfrm>
        </p:spPr>
        <p:txBody>
          <a:bodyPr>
            <a:normAutofit fontScale="92500" lnSpcReduction="20000"/>
          </a:bodyPr>
          <a:lstStyle/>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1– Named for host cell attacked:</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Neurotoxins, Enterotoxins, Cytotoxins (Nephrotoxin, Hepatotoxin, Cardiotoxin)</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2– Named for producer or disease:</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cholera, Shiga</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3– Named for activity:</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a:t>
            </a:r>
            <a:r>
              <a:rPr lang="en-US" sz="2800" dirty="0" err="1">
                <a:effectLst/>
                <a:latin typeface="Times New Roman" panose="02020603050405020304" pitchFamily="18" charset="0"/>
                <a:ea typeface="Yu Mincho" panose="02020400000000000000" pitchFamily="18" charset="-128"/>
                <a:cs typeface="Arial" panose="020B0604020202020204" pitchFamily="34" charset="0"/>
              </a:rPr>
              <a:t>lecithinase</a:t>
            </a:r>
            <a:r>
              <a:rPr lang="en-US" sz="2800" dirty="0">
                <a:effectLst/>
                <a:latin typeface="Times New Roman" panose="02020603050405020304" pitchFamily="18" charset="0"/>
                <a:ea typeface="Yu Mincho" panose="02020400000000000000" pitchFamily="18" charset="-128"/>
                <a:cs typeface="Arial" panose="020B0604020202020204" pitchFamily="34" charset="0"/>
              </a:rPr>
              <a:t>, adenylate cyclase</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34491202-A0F0-6F94-C50E-04DDC74E8AD0}"/>
              </a:ext>
            </a:extLst>
          </p:cNvPr>
          <p:cNvSpPr>
            <a:spLocks noGrp="1"/>
          </p:cNvSpPr>
          <p:nvPr>
            <p:ph type="sldNum" sz="quarter" idx="12"/>
          </p:nvPr>
        </p:nvSpPr>
        <p:spPr/>
        <p:txBody>
          <a:bodyPr/>
          <a:lstStyle/>
          <a:p>
            <a:fld id="{A3F26C56-4ED2-4185-86BF-7AAF3140B852}" type="slidenum">
              <a:rPr lang="en-US" smtClean="0"/>
              <a:t>18</a:t>
            </a:fld>
            <a:endParaRPr lang="en-US" dirty="0"/>
          </a:p>
        </p:txBody>
      </p:sp>
    </p:spTree>
    <p:extLst>
      <p:ext uri="{BB962C8B-B14F-4D97-AF65-F5344CB8AC3E}">
        <p14:creationId xmlns:p14="http://schemas.microsoft.com/office/powerpoint/2010/main" val="214725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C4A1-0DB6-49B4-81EA-08A722D32519}"/>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Toxins with Enzymatic Activity </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8A5CAB9-FADF-71BB-80EB-BA6E1D22D06F}"/>
              </a:ext>
            </a:extLst>
          </p:cNvPr>
          <p:cNvSpPr>
            <a:spLocks noGrp="1"/>
          </p:cNvSpPr>
          <p:nvPr>
            <p:ph idx="1"/>
          </p:nvPr>
        </p:nvSpPr>
        <p:spPr>
          <a:xfrm>
            <a:off x="1098722" y="1627094"/>
            <a:ext cx="6961546" cy="4413324"/>
          </a:xfrm>
        </p:spPr>
        <p:txBody>
          <a:bodyPr>
            <a:normAutofit fontScale="77500" lnSpcReduction="20000"/>
          </a:bodyPr>
          <a:lstStyle/>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As proteins, many bacterial toxins resemble enzymes in a number of ways. </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Like enzymes, they are denatured by heat, acid and proteolytic enzymes, </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they act catalytically, </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and they exhibit specificity of action.</a:t>
            </a: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The substrate (in the host) may be a component of tissue cells, organs or body fluid.</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DFCF2617-24A0-313F-C590-B7057F46D800}"/>
              </a:ext>
            </a:extLst>
          </p:cNvPr>
          <p:cNvSpPr>
            <a:spLocks noGrp="1"/>
          </p:cNvSpPr>
          <p:nvPr>
            <p:ph type="sldNum" sz="quarter" idx="12"/>
          </p:nvPr>
        </p:nvSpPr>
        <p:spPr/>
        <p:txBody>
          <a:bodyPr/>
          <a:lstStyle/>
          <a:p>
            <a:fld id="{A3F26C56-4ED2-4185-86BF-7AAF3140B852}" type="slidenum">
              <a:rPr lang="en-US" smtClean="0"/>
              <a:t>19</a:t>
            </a:fld>
            <a:endParaRPr lang="en-US" dirty="0"/>
          </a:p>
        </p:txBody>
      </p:sp>
    </p:spTree>
    <p:extLst>
      <p:ext uri="{BB962C8B-B14F-4D97-AF65-F5344CB8AC3E}">
        <p14:creationId xmlns:p14="http://schemas.microsoft.com/office/powerpoint/2010/main" val="411825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50680-CFC0-B1E3-B0DE-DA0B8573B656}"/>
              </a:ext>
            </a:extLst>
          </p:cNvPr>
          <p:cNvSpPr>
            <a:spLocks noGrp="1"/>
          </p:cNvSpPr>
          <p:nvPr>
            <p:ph idx="1"/>
          </p:nvPr>
        </p:nvSpPr>
        <p:spPr>
          <a:xfrm>
            <a:off x="838200" y="685800"/>
            <a:ext cx="7543800" cy="5334000"/>
          </a:xfrm>
        </p:spPr>
        <p:txBody>
          <a:bodyPr>
            <a:normAutofit fontScale="92500" lnSpcReduction="10000"/>
          </a:bodyPr>
          <a:lstStyle/>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A toxin is a poisonous substance produced within living cells or organisms. toxins can be small molecules, peptides, or proteins that are capable of causing disease on contact with or absorption by body tissues interacting with biological macromolecules such as enzymes or cellular receptors. Toxins were the first bacterial virulence factors to be identified and were also the first link between bacteria and cell biology.</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E667933C-65B7-E214-628D-1BCDF62889B2}"/>
              </a:ext>
            </a:extLst>
          </p:cNvPr>
          <p:cNvSpPr>
            <a:spLocks noGrp="1"/>
          </p:cNvSpPr>
          <p:nvPr>
            <p:ph type="sldNum" sz="quarter" idx="12"/>
          </p:nvPr>
        </p:nvSpPr>
        <p:spPr/>
        <p:txBody>
          <a:bodyPr/>
          <a:lstStyle/>
          <a:p>
            <a:fld id="{A3F26C56-4ED2-4185-86BF-7AAF3140B852}" type="slidenum">
              <a:rPr lang="en-US" smtClean="0"/>
              <a:t>2</a:t>
            </a:fld>
            <a:endParaRPr lang="en-US" dirty="0"/>
          </a:p>
        </p:txBody>
      </p:sp>
    </p:spTree>
    <p:extLst>
      <p:ext uri="{BB962C8B-B14F-4D97-AF65-F5344CB8AC3E}">
        <p14:creationId xmlns:p14="http://schemas.microsoft.com/office/powerpoint/2010/main" val="785359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4D35-E7EF-88A5-25B5-1FCA4CF58221}"/>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A plus B Subunit Arrangement</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C6AA70B-1F10-D751-E526-63CB1C9382FD}"/>
              </a:ext>
            </a:extLst>
          </p:cNvPr>
          <p:cNvSpPr>
            <a:spLocks noGrp="1"/>
          </p:cNvSpPr>
          <p:nvPr>
            <p:ph idx="1"/>
          </p:nvPr>
        </p:nvSpPr>
        <p:spPr>
          <a:xfrm>
            <a:off x="919775" y="1524000"/>
            <a:ext cx="7462225" cy="4516418"/>
          </a:xfrm>
        </p:spPr>
        <p:txBody>
          <a:bodyPr>
            <a:normAutofit lnSpcReduction="10000"/>
          </a:bodyPr>
          <a:lstStyle/>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Many protein toxins, notably those that act intracellularly (with regard to host cells), consist of two components:</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 one component (subunit A) is responsible for the enzymatic activity of the toxin</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 the other component (subunit B) is concerned with binding to a specific receptor on the host cell membrane and transferring the enzyme across the membrane.</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 The enzymatic component is not active until it is released from the native (A+B) toxin.</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 Isolated A subunits are enzymatically active but lack binding and cell entry capability.</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1600" dirty="0">
                <a:effectLst/>
                <a:latin typeface="Times New Roman" panose="02020603050405020304" pitchFamily="18" charset="0"/>
                <a:ea typeface="Yu Mincho" panose="02020400000000000000" pitchFamily="18" charset="-128"/>
                <a:cs typeface="Arial" panose="020B0604020202020204" pitchFamily="34" charset="0"/>
              </a:rPr>
              <a:t> Isolated B subunits may bind to target cells (and even block the binding of the native toxin), but they are nontoxic.</a:t>
            </a:r>
            <a:endParaRPr lang="en-US" sz="16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E54AE384-5AA0-D5A5-E894-23AD53C85847}"/>
              </a:ext>
            </a:extLst>
          </p:cNvPr>
          <p:cNvSpPr>
            <a:spLocks noGrp="1"/>
          </p:cNvSpPr>
          <p:nvPr>
            <p:ph type="sldNum" sz="quarter" idx="12"/>
          </p:nvPr>
        </p:nvSpPr>
        <p:spPr/>
        <p:txBody>
          <a:bodyPr/>
          <a:lstStyle/>
          <a:p>
            <a:fld id="{A3F26C56-4ED2-4185-86BF-7AAF3140B852}" type="slidenum">
              <a:rPr lang="en-US" smtClean="0"/>
              <a:t>20</a:t>
            </a:fld>
            <a:endParaRPr lang="en-US" dirty="0"/>
          </a:p>
        </p:txBody>
      </p:sp>
    </p:spTree>
    <p:extLst>
      <p:ext uri="{BB962C8B-B14F-4D97-AF65-F5344CB8AC3E}">
        <p14:creationId xmlns:p14="http://schemas.microsoft.com/office/powerpoint/2010/main" val="256683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67D4-4D54-DE7E-F024-627B069F9E04}"/>
              </a:ext>
            </a:extLst>
          </p:cNvPr>
          <p:cNvSpPr>
            <a:spLocks noGrp="1"/>
          </p:cNvSpPr>
          <p:nvPr>
            <p:ph type="title"/>
          </p:nvPr>
        </p:nvSpPr>
        <p:spPr>
          <a:xfrm>
            <a:off x="1000706" y="533688"/>
            <a:ext cx="6965245" cy="1202485"/>
          </a:xfrm>
        </p:spPr>
        <p:txBody>
          <a:bodyPr>
            <a:noAutofit/>
          </a:bodyPr>
          <a:lstStyle/>
          <a:p>
            <a:r>
              <a:rPr lang="en-US" sz="2800" dirty="0">
                <a:effectLst/>
                <a:latin typeface="Times New Roman" panose="02020603050405020304" pitchFamily="18" charset="0"/>
                <a:ea typeface="Yu Mincho" panose="02020400000000000000" pitchFamily="18" charset="-128"/>
                <a:cs typeface="Arial" panose="020B0604020202020204" pitchFamily="34" charset="0"/>
              </a:rPr>
              <a:t>There are a variety of ways that toxin subunits may be synthesized and arranged:</a:t>
            </a:r>
            <a:br>
              <a:rPr lang="en-US" sz="2800" dirty="0">
                <a:effectLst/>
                <a:latin typeface="Calibri" panose="020F0502020204030204" pitchFamily="34" charset="0"/>
                <a:ea typeface="Yu Mincho" panose="02020400000000000000" pitchFamily="18" charset="-128"/>
                <a:cs typeface="Arial" panose="020B0604020202020204" pitchFamily="34" charset="0"/>
              </a:rPr>
            </a:br>
            <a:endParaRPr lang="en-US" sz="2800" dirty="0"/>
          </a:p>
        </p:txBody>
      </p:sp>
      <p:sp>
        <p:nvSpPr>
          <p:cNvPr id="3" name="Content Placeholder 2">
            <a:extLst>
              <a:ext uri="{FF2B5EF4-FFF2-40B4-BE49-F238E27FC236}">
                <a16:creationId xmlns:a16="http://schemas.microsoft.com/office/drawing/2014/main" id="{54CA8FCE-3B61-70A5-C9A5-E7748B798E60}"/>
              </a:ext>
            </a:extLst>
          </p:cNvPr>
          <p:cNvSpPr>
            <a:spLocks noGrp="1"/>
          </p:cNvSpPr>
          <p:nvPr>
            <p:ph idx="1"/>
          </p:nvPr>
        </p:nvSpPr>
        <p:spPr>
          <a:xfrm>
            <a:off x="681069" y="1423296"/>
            <a:ext cx="7777131" cy="4901016"/>
          </a:xfrm>
        </p:spPr>
        <p:txBody>
          <a:bodyPr>
            <a:normAutofit fontScale="85000" lnSpcReduction="10000"/>
          </a:bodyPr>
          <a:lstStyle/>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 A + B indicates that the toxin is synthesized and secreted as two separate protein subunits that interact at the target cell surface;</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 A-B or A-5B indicates that the A and B subunits are synthesized separately, but associated by noncovalent bonds during secretion and binding to their target</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 5B indicates that the binding domain of the protein is composed of 5 identical subunits.</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A/B denotes a toxin synthesized as a single polypeptide, divided into A and B domains that may be separated by proteolytic cleavage.</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510F559B-642D-0EF3-45AD-77AEC781D2DA}"/>
              </a:ext>
            </a:extLst>
          </p:cNvPr>
          <p:cNvSpPr>
            <a:spLocks noGrp="1"/>
          </p:cNvSpPr>
          <p:nvPr>
            <p:ph type="sldNum" sz="quarter" idx="12"/>
          </p:nvPr>
        </p:nvSpPr>
        <p:spPr/>
        <p:txBody>
          <a:bodyPr/>
          <a:lstStyle/>
          <a:p>
            <a:fld id="{A3F26C56-4ED2-4185-86BF-7AAF3140B852}" type="slidenum">
              <a:rPr lang="en-US" smtClean="0"/>
              <a:t>21</a:t>
            </a:fld>
            <a:endParaRPr lang="en-US" dirty="0"/>
          </a:p>
        </p:txBody>
      </p:sp>
    </p:spTree>
    <p:extLst>
      <p:ext uri="{BB962C8B-B14F-4D97-AF65-F5344CB8AC3E}">
        <p14:creationId xmlns:p14="http://schemas.microsoft.com/office/powerpoint/2010/main" val="21093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1932-900D-0077-0309-9151AB31C725}"/>
              </a:ext>
            </a:extLst>
          </p:cNvPr>
          <p:cNvSpPr>
            <a:spLocks noGrp="1"/>
          </p:cNvSpPr>
          <p:nvPr>
            <p:ph type="title"/>
          </p:nvPr>
        </p:nvSpPr>
        <p:spPr/>
        <p:txBody>
          <a:bodyPr>
            <a:normAutofit fontScale="90000"/>
          </a:bodyPr>
          <a:lstStyle/>
          <a:p>
            <a:r>
              <a:rPr lang="en-US" sz="4400" dirty="0">
                <a:effectLst/>
                <a:latin typeface="Times New Roman" panose="02020603050405020304" pitchFamily="18" charset="0"/>
                <a:ea typeface="Yu Mincho" panose="02020400000000000000" pitchFamily="18" charset="-128"/>
                <a:cs typeface="Arial" panose="020B0604020202020204" pitchFamily="34" charset="0"/>
              </a:rPr>
              <a:t>Attachments and mechanism of toxin entry</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76C2211B-E84B-2DF9-A7DD-8CEFB29D3D28}"/>
              </a:ext>
            </a:extLst>
          </p:cNvPr>
          <p:cNvSpPr>
            <a:spLocks noGrp="1"/>
          </p:cNvSpPr>
          <p:nvPr>
            <p:ph idx="1"/>
          </p:nvPr>
        </p:nvSpPr>
        <p:spPr>
          <a:xfrm>
            <a:off x="762000" y="1627094"/>
            <a:ext cx="7462225" cy="4413324"/>
          </a:xfrm>
        </p:spPr>
        <p:txBody>
          <a:bodyPr>
            <a:normAutofit fontScale="92500" lnSpcReduction="10000"/>
          </a:bodyPr>
          <a:lstStyle/>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There are at least two mechanisms of toxin entry into target cells.</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direct entry, the B subunit of the native (A+B) toxin binds to a specific receptor on the target cell and induces the formation of a pore in the membrane through which the A subunit is transferred into the cell cytoplasm.</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B388ED05-0E51-E9FB-A41A-4AF5799C9785}"/>
              </a:ext>
            </a:extLst>
          </p:cNvPr>
          <p:cNvSpPr>
            <a:spLocks noGrp="1"/>
          </p:cNvSpPr>
          <p:nvPr>
            <p:ph type="sldNum" sz="quarter" idx="12"/>
          </p:nvPr>
        </p:nvSpPr>
        <p:spPr/>
        <p:txBody>
          <a:bodyPr/>
          <a:lstStyle/>
          <a:p>
            <a:fld id="{A3F26C56-4ED2-4185-86BF-7AAF3140B852}" type="slidenum">
              <a:rPr lang="en-US" smtClean="0"/>
              <a:t>22</a:t>
            </a:fld>
            <a:endParaRPr lang="en-US" dirty="0"/>
          </a:p>
        </p:txBody>
      </p:sp>
    </p:spTree>
    <p:extLst>
      <p:ext uri="{BB962C8B-B14F-4D97-AF65-F5344CB8AC3E}">
        <p14:creationId xmlns:p14="http://schemas.microsoft.com/office/powerpoint/2010/main" val="104757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4FFF-ABD6-5F0A-6453-EA91571543EC}"/>
              </a:ext>
            </a:extLst>
          </p:cNvPr>
          <p:cNvSpPr>
            <a:spLocks noGrp="1"/>
          </p:cNvSpPr>
          <p:nvPr>
            <p:ph type="title"/>
          </p:nvPr>
        </p:nvSpPr>
        <p:spPr/>
        <p:txBody>
          <a:bodyPr/>
          <a:lstStyle/>
          <a:p>
            <a:endParaRPr lang="en-US"/>
          </a:p>
        </p:txBody>
      </p:sp>
      <p:sp>
        <p:nvSpPr>
          <p:cNvPr id="5" name="Slide Number Placeholder 4">
            <a:extLst>
              <a:ext uri="{FF2B5EF4-FFF2-40B4-BE49-F238E27FC236}">
                <a16:creationId xmlns:a16="http://schemas.microsoft.com/office/drawing/2014/main" id="{30384573-8F4B-F3DA-D585-79623F01307A}"/>
              </a:ext>
            </a:extLst>
          </p:cNvPr>
          <p:cNvSpPr>
            <a:spLocks noGrp="1"/>
          </p:cNvSpPr>
          <p:nvPr>
            <p:ph type="sldNum" sz="quarter" idx="12"/>
          </p:nvPr>
        </p:nvSpPr>
        <p:spPr/>
        <p:txBody>
          <a:bodyPr/>
          <a:lstStyle/>
          <a:p>
            <a:fld id="{A3F26C56-4ED2-4185-86BF-7AAF3140B852}" type="slidenum">
              <a:rPr lang="en-US" smtClean="0"/>
              <a:t>23</a:t>
            </a:fld>
            <a:endParaRPr lang="en-US" dirty="0"/>
          </a:p>
        </p:txBody>
      </p:sp>
      <p:pic>
        <p:nvPicPr>
          <p:cNvPr id="6" name="Content Placeholder 5">
            <a:extLst>
              <a:ext uri="{FF2B5EF4-FFF2-40B4-BE49-F238E27FC236}">
                <a16:creationId xmlns:a16="http://schemas.microsoft.com/office/drawing/2014/main" id="{00DF2E0E-3C1A-AB16-5567-0B2B7EE27DF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5023" y="817581"/>
            <a:ext cx="3308910" cy="2459019"/>
          </a:xfrm>
          <a:prstGeom prst="rect">
            <a:avLst/>
          </a:prstGeom>
          <a:noFill/>
          <a:ln>
            <a:noFill/>
          </a:ln>
        </p:spPr>
      </p:pic>
      <p:pic>
        <p:nvPicPr>
          <p:cNvPr id="7" name="Picture 6">
            <a:extLst>
              <a:ext uri="{FF2B5EF4-FFF2-40B4-BE49-F238E27FC236}">
                <a16:creationId xmlns:a16="http://schemas.microsoft.com/office/drawing/2014/main" id="{B5FB726C-D8F7-9242-F42F-D0FA30E17D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989" y="841316"/>
            <a:ext cx="3281240" cy="2435284"/>
          </a:xfrm>
          <a:prstGeom prst="rect">
            <a:avLst/>
          </a:prstGeom>
          <a:noFill/>
          <a:ln>
            <a:noFill/>
          </a:ln>
        </p:spPr>
      </p:pic>
      <p:pic>
        <p:nvPicPr>
          <p:cNvPr id="8" name="Picture 7">
            <a:extLst>
              <a:ext uri="{FF2B5EF4-FFF2-40B4-BE49-F238E27FC236}">
                <a16:creationId xmlns:a16="http://schemas.microsoft.com/office/drawing/2014/main" id="{7CA125EE-AC9A-67E5-0FBD-9406B5DD9D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199" y="3581401"/>
            <a:ext cx="3443799" cy="2555934"/>
          </a:xfrm>
          <a:prstGeom prst="rect">
            <a:avLst/>
          </a:prstGeom>
          <a:noFill/>
          <a:ln>
            <a:noFill/>
          </a:ln>
        </p:spPr>
      </p:pic>
    </p:spTree>
    <p:extLst>
      <p:ext uri="{BB962C8B-B14F-4D97-AF65-F5344CB8AC3E}">
        <p14:creationId xmlns:p14="http://schemas.microsoft.com/office/powerpoint/2010/main" val="358813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02531-18BD-A2BB-AA9F-2EB7E5463894}"/>
              </a:ext>
            </a:extLst>
          </p:cNvPr>
          <p:cNvSpPr>
            <a:spLocks noGrp="1"/>
          </p:cNvSpPr>
          <p:nvPr>
            <p:ph idx="1"/>
          </p:nvPr>
        </p:nvSpPr>
        <p:spPr>
          <a:xfrm>
            <a:off x="914400" y="838199"/>
            <a:ext cx="7309825" cy="5336077"/>
          </a:xfrm>
        </p:spPr>
        <p:txBody>
          <a:bodyPr>
            <a:normAutofit/>
          </a:bodyPr>
          <a:lstStyle/>
          <a:p>
            <a:pPr algn="just">
              <a:buFontTx/>
              <a:buChar char="-"/>
            </a:pPr>
            <a:r>
              <a:rPr lang="en-US" sz="2800" dirty="0">
                <a:effectLst/>
                <a:latin typeface="Times New Roman" panose="02020603050405020304" pitchFamily="18" charset="0"/>
                <a:ea typeface="Yu Mincho" panose="02020400000000000000" pitchFamily="18" charset="-128"/>
                <a:cs typeface="Arial" panose="020B0604020202020204" pitchFamily="34" charset="0"/>
              </a:rPr>
              <a:t>an alternative mechanism, the native toxin binds to the target cell and the A+B structure is taken into the cell by the process of receptor-mediated endocytosis (RME). </a:t>
            </a:r>
          </a:p>
          <a:p>
            <a:pPr marL="0" indent="0" algn="just">
              <a:buNone/>
            </a:pPr>
            <a:endParaRPr lang="en-US" sz="3600" dirty="0"/>
          </a:p>
        </p:txBody>
      </p:sp>
      <p:sp>
        <p:nvSpPr>
          <p:cNvPr id="5" name="Slide Number Placeholder 4">
            <a:extLst>
              <a:ext uri="{FF2B5EF4-FFF2-40B4-BE49-F238E27FC236}">
                <a16:creationId xmlns:a16="http://schemas.microsoft.com/office/drawing/2014/main" id="{2834C547-DB3C-CCD1-7644-6187D1287FA3}"/>
              </a:ext>
            </a:extLst>
          </p:cNvPr>
          <p:cNvSpPr>
            <a:spLocks noGrp="1"/>
          </p:cNvSpPr>
          <p:nvPr>
            <p:ph type="sldNum" sz="quarter" idx="12"/>
          </p:nvPr>
        </p:nvSpPr>
        <p:spPr/>
        <p:txBody>
          <a:bodyPr/>
          <a:lstStyle/>
          <a:p>
            <a:fld id="{A3F26C56-4ED2-4185-86BF-7AAF3140B852}" type="slidenum">
              <a:rPr lang="en-US" smtClean="0"/>
              <a:t>24</a:t>
            </a:fld>
            <a:endParaRPr lang="en-US" dirty="0"/>
          </a:p>
        </p:txBody>
      </p:sp>
      <p:pic>
        <p:nvPicPr>
          <p:cNvPr id="6" name="Picture 5">
            <a:extLst>
              <a:ext uri="{FF2B5EF4-FFF2-40B4-BE49-F238E27FC236}">
                <a16:creationId xmlns:a16="http://schemas.microsoft.com/office/drawing/2014/main" id="{51292FA3-EF03-63D0-0CE0-2014F0F64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660" y="2667419"/>
            <a:ext cx="4882740" cy="3623391"/>
          </a:xfrm>
          <a:prstGeom prst="rect">
            <a:avLst/>
          </a:prstGeom>
          <a:noFill/>
          <a:ln>
            <a:noFill/>
          </a:ln>
        </p:spPr>
      </p:pic>
    </p:spTree>
    <p:extLst>
      <p:ext uri="{BB962C8B-B14F-4D97-AF65-F5344CB8AC3E}">
        <p14:creationId xmlns:p14="http://schemas.microsoft.com/office/powerpoint/2010/main" val="134622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984A6-F152-CF7E-6C96-F6CC71757D50}"/>
              </a:ext>
            </a:extLst>
          </p:cNvPr>
          <p:cNvSpPr>
            <a:spLocks noGrp="1"/>
          </p:cNvSpPr>
          <p:nvPr>
            <p:ph idx="1"/>
          </p:nvPr>
        </p:nvSpPr>
        <p:spPr>
          <a:xfrm>
            <a:off x="723900" y="810114"/>
            <a:ext cx="7696200" cy="5181600"/>
          </a:xfrm>
        </p:spPr>
        <p:txBody>
          <a:bodyPr>
            <a:normAutofit/>
          </a:bodyPr>
          <a:lstStyle/>
          <a:p>
            <a:pPr algn="just">
              <a:buFontTx/>
              <a:buChar char="-"/>
            </a:pPr>
            <a:r>
              <a:rPr lang="en-US" sz="3200" dirty="0">
                <a:effectLst/>
                <a:latin typeface="Times New Roman" panose="02020603050405020304" pitchFamily="18" charset="0"/>
                <a:ea typeface="Yu Mincho" panose="02020400000000000000" pitchFamily="18" charset="-128"/>
                <a:cs typeface="Arial" panose="020B0604020202020204" pitchFamily="34" charset="0"/>
              </a:rPr>
              <a:t>The toxin is internalized in the cell in a membrane-enclosed vesicle called an endosome. H+ ions enter the endosome lowering the internal pH which causes the A+B subunits to separate.</a:t>
            </a:r>
          </a:p>
          <a:p>
            <a:pPr algn="just">
              <a:buFontTx/>
              <a:buChar char="-"/>
            </a:pPr>
            <a:r>
              <a:rPr lang="en-US" sz="3200" dirty="0">
                <a:effectLst/>
                <a:latin typeface="Times New Roman" panose="02020603050405020304" pitchFamily="18" charset="0"/>
                <a:ea typeface="Yu Mincho" panose="02020400000000000000" pitchFamily="18" charset="-128"/>
                <a:cs typeface="Arial" panose="020B0604020202020204" pitchFamily="34" charset="0"/>
              </a:rPr>
              <a:t> The B subunit affects the release of the A subunit from the endosome so that it will reach its target in the cell cytoplasm. The B subunit remains in the endosome and is recycled to the cell surface.</a:t>
            </a:r>
            <a:endParaRPr lang="en-US" sz="32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94969853-6BF7-7441-5B3E-C6DB74628085}"/>
              </a:ext>
            </a:extLst>
          </p:cNvPr>
          <p:cNvSpPr>
            <a:spLocks noGrp="1"/>
          </p:cNvSpPr>
          <p:nvPr>
            <p:ph type="sldNum" sz="quarter" idx="12"/>
          </p:nvPr>
        </p:nvSpPr>
        <p:spPr/>
        <p:txBody>
          <a:bodyPr/>
          <a:lstStyle/>
          <a:p>
            <a:fld id="{A3F26C56-4ED2-4185-86BF-7AAF3140B852}" type="slidenum">
              <a:rPr lang="en-US" smtClean="0"/>
              <a:t>25</a:t>
            </a:fld>
            <a:endParaRPr lang="en-US" dirty="0"/>
          </a:p>
        </p:txBody>
      </p:sp>
    </p:spTree>
    <p:extLst>
      <p:ext uri="{BB962C8B-B14F-4D97-AF65-F5344CB8AC3E}">
        <p14:creationId xmlns:p14="http://schemas.microsoft.com/office/powerpoint/2010/main" val="161377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5EBD67-B4C3-82A0-EB28-7197778CA9B7}"/>
              </a:ext>
            </a:extLst>
          </p:cNvPr>
          <p:cNvSpPr>
            <a:spLocks noGrp="1"/>
          </p:cNvSpPr>
          <p:nvPr>
            <p:ph idx="1"/>
          </p:nvPr>
        </p:nvSpPr>
        <p:spPr>
          <a:xfrm>
            <a:off x="762000" y="685799"/>
            <a:ext cx="7462225" cy="5488477"/>
          </a:xfrm>
        </p:spPr>
        <p:txBody>
          <a:bodyPr>
            <a:normAutofit lnSpcReduction="10000"/>
          </a:bodyPr>
          <a:lstStyle/>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-In both cases above, a large protein molecule must insert into and cross a membrane lipid bilayer, either the cell membrane or the endosome membrane. This activity is reflected in the ability of most A+B or A/B toxins, or their B components, to insert into artificial lipid bilayers, creating ion permeable pathways.</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-If the B subunit contains a hydrophobic region (of amino acids) that insert into the membrane (as in the case of the diphtheria toxin), it may be referred to as the T (translocation) domain of the toxin.</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445247AF-9DBE-4E21-9050-F773E7CF0D71}"/>
              </a:ext>
            </a:extLst>
          </p:cNvPr>
          <p:cNvSpPr>
            <a:spLocks noGrp="1"/>
          </p:cNvSpPr>
          <p:nvPr>
            <p:ph type="sldNum" sz="quarter" idx="12"/>
          </p:nvPr>
        </p:nvSpPr>
        <p:spPr/>
        <p:txBody>
          <a:bodyPr/>
          <a:lstStyle/>
          <a:p>
            <a:fld id="{A3F26C56-4ED2-4185-86BF-7AAF3140B852}" type="slidenum">
              <a:rPr lang="en-US" smtClean="0"/>
              <a:t>26</a:t>
            </a:fld>
            <a:endParaRPr lang="en-US" dirty="0"/>
          </a:p>
        </p:txBody>
      </p:sp>
    </p:spTree>
    <p:extLst>
      <p:ext uri="{BB962C8B-B14F-4D97-AF65-F5344CB8AC3E}">
        <p14:creationId xmlns:p14="http://schemas.microsoft.com/office/powerpoint/2010/main" val="1458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CE913-7BE5-B0B6-5BB3-52BCB0E031F8}"/>
              </a:ext>
            </a:extLst>
          </p:cNvPr>
          <p:cNvSpPr>
            <a:spLocks noGrp="1"/>
          </p:cNvSpPr>
          <p:nvPr>
            <p:ph idx="1"/>
          </p:nvPr>
        </p:nvSpPr>
        <p:spPr>
          <a:xfrm>
            <a:off x="762000" y="761999"/>
            <a:ext cx="7462225" cy="5412277"/>
          </a:xfrm>
        </p:spPr>
        <p:txBody>
          <a:bodyPr>
            <a:normAutofit/>
          </a:bodyPr>
          <a:lstStyle/>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A few bacterial toxins (e.g. diphtheria) are known to utilize both direct entry and RME to enter into host cells, which is not surprising since both mechanisms are variations on a theme.</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Bacterial toxins with similar enzymatic mechanisms may enter their target cells by different mechanisms. Thus, the diphtheria toxin and Pseudomonas exotoxin A, which have identical mechanisms of enzymatic activity, enter their host cells in slightly different ways.</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4F2D2C82-CC26-D3AE-F1D7-BE4ADF38C729}"/>
              </a:ext>
            </a:extLst>
          </p:cNvPr>
          <p:cNvSpPr>
            <a:spLocks noGrp="1"/>
          </p:cNvSpPr>
          <p:nvPr>
            <p:ph type="sldNum" sz="quarter" idx="12"/>
          </p:nvPr>
        </p:nvSpPr>
        <p:spPr/>
        <p:txBody>
          <a:bodyPr/>
          <a:lstStyle/>
          <a:p>
            <a:fld id="{A3F26C56-4ED2-4185-86BF-7AAF3140B852}" type="slidenum">
              <a:rPr lang="en-US" smtClean="0"/>
              <a:t>27</a:t>
            </a:fld>
            <a:endParaRPr lang="en-US" dirty="0"/>
          </a:p>
        </p:txBody>
      </p:sp>
    </p:spTree>
    <p:extLst>
      <p:ext uri="{BB962C8B-B14F-4D97-AF65-F5344CB8AC3E}">
        <p14:creationId xmlns:p14="http://schemas.microsoft.com/office/powerpoint/2010/main" val="3642323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31884-2F3A-BE3C-CD84-31EE43CE4453}"/>
              </a:ext>
            </a:extLst>
          </p:cNvPr>
          <p:cNvSpPr>
            <a:spLocks noGrp="1"/>
          </p:cNvSpPr>
          <p:nvPr>
            <p:ph idx="1"/>
          </p:nvPr>
        </p:nvSpPr>
        <p:spPr>
          <a:xfrm>
            <a:off x="838200" y="685800"/>
            <a:ext cx="7386025" cy="5334000"/>
          </a:xfrm>
        </p:spPr>
        <p:txBody>
          <a:bodyPr>
            <a:normAutofit fontScale="92500" lnSpcReduction="20000"/>
          </a:bodyPr>
          <a:lstStyle/>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The adenylate cyclase toxin of Bordetella pertussis (pertussis AC) and anthrax EF produced by Bacillus anthracis, act similarly to catalyze the production of cAMP from host cell intracellular ATP reserves. However, the anthrax toxin enters cells by receptor mediated endocytosis, whereas the pertussis adenylate cyclase traverses the cell membrane directly.</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dirty="0">
                <a:effectLst/>
                <a:latin typeface="Times New Roman" panose="02020603050405020304" pitchFamily="18" charset="0"/>
                <a:ea typeface="Yu Mincho" panose="02020400000000000000" pitchFamily="18" charset="-128"/>
                <a:cs typeface="Arial" panose="020B0604020202020204" pitchFamily="34" charset="0"/>
              </a:rPr>
              <a:t>The specific receptors for the B subunit of toxins on target cells or tissues are usually </a:t>
            </a:r>
            <a:r>
              <a:rPr lang="en-US" dirty="0" err="1">
                <a:effectLst/>
                <a:latin typeface="Times New Roman" panose="02020603050405020304" pitchFamily="18" charset="0"/>
                <a:ea typeface="Yu Mincho" panose="02020400000000000000" pitchFamily="18" charset="-128"/>
                <a:cs typeface="Arial" panose="020B0604020202020204" pitchFamily="34" charset="0"/>
              </a:rPr>
              <a:t>sialogangliosides</a:t>
            </a:r>
            <a:r>
              <a:rPr lang="en-US" dirty="0">
                <a:effectLst/>
                <a:latin typeface="Times New Roman" panose="02020603050405020304" pitchFamily="18" charset="0"/>
                <a:ea typeface="Yu Mincho" panose="02020400000000000000" pitchFamily="18" charset="-128"/>
                <a:cs typeface="Arial" panose="020B0604020202020204" pitchFamily="34" charset="0"/>
              </a:rPr>
              <a:t> (glycoproteins) called G-proteins on the cell membrane. For example, the cholera toxin utilizes the ganglioside GM1, and tetanus toxin utilizes ganglioside GT1 and/or GD1b as receptors on host cells.</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96470132-E962-17A0-766F-F1E7F5B0949E}"/>
              </a:ext>
            </a:extLst>
          </p:cNvPr>
          <p:cNvSpPr>
            <a:spLocks noGrp="1"/>
          </p:cNvSpPr>
          <p:nvPr>
            <p:ph type="sldNum" sz="quarter" idx="12"/>
          </p:nvPr>
        </p:nvSpPr>
        <p:spPr/>
        <p:txBody>
          <a:bodyPr/>
          <a:lstStyle/>
          <a:p>
            <a:fld id="{A3F26C56-4ED2-4185-86BF-7AAF3140B852}" type="slidenum">
              <a:rPr lang="en-US" smtClean="0"/>
              <a:t>28</a:t>
            </a:fld>
            <a:endParaRPr lang="en-US" dirty="0"/>
          </a:p>
        </p:txBody>
      </p:sp>
    </p:spTree>
    <p:extLst>
      <p:ext uri="{BB962C8B-B14F-4D97-AF65-F5344CB8AC3E}">
        <p14:creationId xmlns:p14="http://schemas.microsoft.com/office/powerpoint/2010/main" val="1209402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31C4-5BF0-F221-59C9-FD7CA4AAECD2}"/>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How Bacterial Cells Damage Host Cells</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235F9A6-F4F4-B983-B542-6B8584D0805C}"/>
              </a:ext>
            </a:extLst>
          </p:cNvPr>
          <p:cNvSpPr>
            <a:spLocks noGrp="1"/>
          </p:cNvSpPr>
          <p:nvPr>
            <p:ph idx="1"/>
          </p:nvPr>
        </p:nvSpPr>
        <p:spPr>
          <a:xfrm>
            <a:off x="914400" y="1752600"/>
            <a:ext cx="7309825" cy="4287818"/>
          </a:xfrm>
        </p:spPr>
        <p:txBody>
          <a:bodyPr>
            <a:normAutofit/>
          </a:bodyPr>
          <a:lstStyle/>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Host cell damages caused by three mechanisms:</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1. Direct Damage </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2. Toxins </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3. Hypersensitivity Reactions</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lnSpc>
                <a:spcPct val="150000"/>
              </a:lnSpc>
              <a:spcAft>
                <a:spcPts val="800"/>
              </a:spcAf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Most bacterial damage is carried out by toxins.</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1445F7C5-1B1F-FBE4-671A-5C4880C147FA}"/>
              </a:ext>
            </a:extLst>
          </p:cNvPr>
          <p:cNvSpPr>
            <a:spLocks noGrp="1"/>
          </p:cNvSpPr>
          <p:nvPr>
            <p:ph type="sldNum" sz="quarter" idx="12"/>
          </p:nvPr>
        </p:nvSpPr>
        <p:spPr/>
        <p:txBody>
          <a:bodyPr/>
          <a:lstStyle/>
          <a:p>
            <a:fld id="{A3F26C56-4ED2-4185-86BF-7AAF3140B852}" type="slidenum">
              <a:rPr lang="en-US" smtClean="0"/>
              <a:t>3</a:t>
            </a:fld>
            <a:endParaRPr lang="en-US" dirty="0"/>
          </a:p>
        </p:txBody>
      </p:sp>
    </p:spTree>
    <p:extLst>
      <p:ext uri="{BB962C8B-B14F-4D97-AF65-F5344CB8AC3E}">
        <p14:creationId xmlns:p14="http://schemas.microsoft.com/office/powerpoint/2010/main" val="117713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A0784C-5F99-D49D-084B-81C444E03796}"/>
              </a:ext>
            </a:extLst>
          </p:cNvPr>
          <p:cNvSpPr>
            <a:spLocks noGrp="1"/>
          </p:cNvSpPr>
          <p:nvPr>
            <p:ph idx="1"/>
          </p:nvPr>
        </p:nvSpPr>
        <p:spPr>
          <a:xfrm>
            <a:off x="762000" y="685799"/>
            <a:ext cx="7696200" cy="5488477"/>
          </a:xfrm>
        </p:spPr>
        <p:txBody>
          <a:bodyPr>
            <a:normAutofit fontScale="92500"/>
          </a:bodyPr>
          <a:lstStyle/>
          <a:p>
            <a:pPr algn="just">
              <a:lnSpc>
                <a:spcPct val="150000"/>
              </a:lnSpc>
              <a:spcAft>
                <a:spcPts val="800"/>
              </a:spcAft>
            </a:pPr>
            <a:r>
              <a:rPr lang="en-US" sz="2800" b="1" dirty="0">
                <a:effectLst/>
                <a:latin typeface="Times New Roman" panose="02020603050405020304" pitchFamily="18" charset="0"/>
                <a:ea typeface="Yu Mincho" panose="02020400000000000000" pitchFamily="18" charset="-128"/>
                <a:cs typeface="Arial" panose="020B0604020202020204" pitchFamily="34" charset="0"/>
              </a:rPr>
              <a:t>1.  Direct Damage</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Some bacteria can induce cells to engulf them (E. coli, Shigella, Salmonella, and Neisseria gonorrhoeae).</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Microbial metabolism and multiplication kills host cells.</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800" dirty="0">
                <a:effectLst/>
                <a:latin typeface="Times New Roman" panose="02020603050405020304" pitchFamily="18" charset="0"/>
                <a:ea typeface="Yu Mincho" panose="02020400000000000000" pitchFamily="18" charset="-128"/>
                <a:cs typeface="Arial" panose="020B0604020202020204" pitchFamily="34" charset="0"/>
              </a:rPr>
              <a:t>Other microbes enter the cell by excreting enzymes or through their own motility.</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600" dirty="0"/>
          </a:p>
        </p:txBody>
      </p:sp>
      <p:sp>
        <p:nvSpPr>
          <p:cNvPr id="5" name="Slide Number Placeholder 4">
            <a:extLst>
              <a:ext uri="{FF2B5EF4-FFF2-40B4-BE49-F238E27FC236}">
                <a16:creationId xmlns:a16="http://schemas.microsoft.com/office/drawing/2014/main" id="{946B8DEE-7576-3272-0A93-5819D56EA75B}"/>
              </a:ext>
            </a:extLst>
          </p:cNvPr>
          <p:cNvSpPr>
            <a:spLocks noGrp="1"/>
          </p:cNvSpPr>
          <p:nvPr>
            <p:ph type="sldNum" sz="quarter" idx="12"/>
          </p:nvPr>
        </p:nvSpPr>
        <p:spPr/>
        <p:txBody>
          <a:bodyPr/>
          <a:lstStyle/>
          <a:p>
            <a:fld id="{A3F26C56-4ED2-4185-86BF-7AAF3140B852}" type="slidenum">
              <a:rPr lang="en-US" smtClean="0"/>
              <a:t>4</a:t>
            </a:fld>
            <a:endParaRPr lang="en-US" dirty="0"/>
          </a:p>
        </p:txBody>
      </p:sp>
    </p:spTree>
    <p:extLst>
      <p:ext uri="{BB962C8B-B14F-4D97-AF65-F5344CB8AC3E}">
        <p14:creationId xmlns:p14="http://schemas.microsoft.com/office/powerpoint/2010/main" val="419384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018B-A1EE-A286-6F2A-B469E8EA37CF}"/>
              </a:ext>
            </a:extLst>
          </p:cNvPr>
          <p:cNvSpPr>
            <a:spLocks noGrp="1"/>
          </p:cNvSpPr>
          <p:nvPr>
            <p:ph type="title"/>
          </p:nvPr>
        </p:nvSpPr>
        <p:spPr>
          <a:xfrm>
            <a:off x="886919" y="533688"/>
            <a:ext cx="6965245" cy="1202485"/>
          </a:xfrm>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2. Toxin Production</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2EA21895-757D-9D01-71DA-4F9356426EA2}"/>
              </a:ext>
            </a:extLst>
          </p:cNvPr>
          <p:cNvSpPr>
            <a:spLocks noGrp="1"/>
          </p:cNvSpPr>
          <p:nvPr>
            <p:ph idx="1"/>
          </p:nvPr>
        </p:nvSpPr>
        <p:spPr>
          <a:xfrm>
            <a:off x="609600" y="1219200"/>
            <a:ext cx="7924800" cy="5257800"/>
          </a:xfrm>
        </p:spPr>
        <p:txBody>
          <a:bodyPr>
            <a:normAutofit/>
          </a:bodyPr>
          <a:lstStyle/>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Toxins:  Poisonous substances produced by microbes.</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Frequently toxins are the main pathogenic factor.</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Toxigenicity: Ability of a microbe to produce toxins.</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Toxemia:  Presence of toxins in the blood.</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Toxin effects: May include fever, cardiovascular problems, diarrhea, shock, destruction of red blood cells and blood vessels, and nervous system disruptions.</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50000"/>
              </a:lnSpc>
              <a:spcAft>
                <a:spcPts val="800"/>
              </a:spcAft>
            </a:pPr>
            <a:r>
              <a:rPr lang="en-US" sz="2000" dirty="0">
                <a:effectLst/>
                <a:latin typeface="Times New Roman" panose="02020603050405020304" pitchFamily="18" charset="0"/>
                <a:ea typeface="Yu Mincho" panose="02020400000000000000" pitchFamily="18" charset="-128"/>
                <a:cs typeface="Arial" panose="020B0604020202020204" pitchFamily="34" charset="0"/>
              </a:rPr>
              <a:t>Of 220 known bacterial toxins, 40% damage eucaryotic cell membranes.</a:t>
            </a:r>
            <a:endParaRPr lang="en-US" sz="2000"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2800" dirty="0"/>
          </a:p>
        </p:txBody>
      </p:sp>
      <p:sp>
        <p:nvSpPr>
          <p:cNvPr id="5" name="Slide Number Placeholder 4">
            <a:extLst>
              <a:ext uri="{FF2B5EF4-FFF2-40B4-BE49-F238E27FC236}">
                <a16:creationId xmlns:a16="http://schemas.microsoft.com/office/drawing/2014/main" id="{B6AF8766-C3BE-A11B-F1F4-E4295DE4C2F0}"/>
              </a:ext>
            </a:extLst>
          </p:cNvPr>
          <p:cNvSpPr>
            <a:spLocks noGrp="1"/>
          </p:cNvSpPr>
          <p:nvPr>
            <p:ph type="sldNum" sz="quarter" idx="12"/>
          </p:nvPr>
        </p:nvSpPr>
        <p:spPr/>
        <p:txBody>
          <a:bodyPr/>
          <a:lstStyle/>
          <a:p>
            <a:fld id="{A3F26C56-4ED2-4185-86BF-7AAF3140B852}" type="slidenum">
              <a:rPr lang="en-US" smtClean="0"/>
              <a:t>5</a:t>
            </a:fld>
            <a:endParaRPr lang="en-US" dirty="0"/>
          </a:p>
        </p:txBody>
      </p:sp>
    </p:spTree>
    <p:extLst>
      <p:ext uri="{BB962C8B-B14F-4D97-AF65-F5344CB8AC3E}">
        <p14:creationId xmlns:p14="http://schemas.microsoft.com/office/powerpoint/2010/main" val="134718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6D98-C3BC-6365-2133-76536EEFE564}"/>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3. Hypersensitivity Reactions</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pic>
        <p:nvPicPr>
          <p:cNvPr id="7" name="Content Placeholder 6">
            <a:extLst>
              <a:ext uri="{FF2B5EF4-FFF2-40B4-BE49-F238E27FC236}">
                <a16:creationId xmlns:a16="http://schemas.microsoft.com/office/drawing/2014/main" id="{892EB59F-DBAA-B797-1C2F-1FABA91299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022" y="1581440"/>
            <a:ext cx="6753577" cy="4743159"/>
          </a:xfrm>
        </p:spPr>
      </p:pic>
      <p:sp>
        <p:nvSpPr>
          <p:cNvPr id="5" name="Slide Number Placeholder 4">
            <a:extLst>
              <a:ext uri="{FF2B5EF4-FFF2-40B4-BE49-F238E27FC236}">
                <a16:creationId xmlns:a16="http://schemas.microsoft.com/office/drawing/2014/main" id="{0E450156-C181-8650-B778-CB06DBC16C8D}"/>
              </a:ext>
            </a:extLst>
          </p:cNvPr>
          <p:cNvSpPr>
            <a:spLocks noGrp="1"/>
          </p:cNvSpPr>
          <p:nvPr>
            <p:ph type="sldNum" sz="quarter" idx="12"/>
          </p:nvPr>
        </p:nvSpPr>
        <p:spPr/>
        <p:txBody>
          <a:bodyPr/>
          <a:lstStyle/>
          <a:p>
            <a:fld id="{A3F26C56-4ED2-4185-86BF-7AAF3140B852}" type="slidenum">
              <a:rPr lang="en-US" smtClean="0"/>
              <a:t>6</a:t>
            </a:fld>
            <a:endParaRPr lang="en-US" dirty="0"/>
          </a:p>
        </p:txBody>
      </p:sp>
    </p:spTree>
    <p:extLst>
      <p:ext uri="{BB962C8B-B14F-4D97-AF65-F5344CB8AC3E}">
        <p14:creationId xmlns:p14="http://schemas.microsoft.com/office/powerpoint/2010/main" val="174336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D456-CD14-B4DD-BED7-2C0D73A13CED}"/>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Yu Mincho" panose="02020400000000000000" pitchFamily="18" charset="-128"/>
                <a:cs typeface="Arial" panose="020B0604020202020204" pitchFamily="34" charset="0"/>
              </a:rPr>
              <a:t>Bacterial </a:t>
            </a:r>
            <a:r>
              <a:rPr lang="en-US" sz="4400" b="1" dirty="0" err="1">
                <a:effectLst/>
                <a:latin typeface="Times New Roman" panose="02020603050405020304" pitchFamily="18" charset="0"/>
                <a:ea typeface="Yu Mincho" panose="02020400000000000000" pitchFamily="18" charset="-128"/>
                <a:cs typeface="Arial" panose="020B0604020202020204" pitchFamily="34" charset="0"/>
              </a:rPr>
              <a:t>Toxigenesis</a:t>
            </a:r>
            <a:br>
              <a:rPr lang="en-US" sz="4400" dirty="0">
                <a:effectLst/>
                <a:latin typeface="Calibri" panose="020F0502020204030204" pitchFamily="34" charset="0"/>
                <a:ea typeface="Yu Mincho" panose="02020400000000000000" pitchFamily="18" charset="-128"/>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8A176AC-1A52-156E-C640-FB63357A00EB}"/>
              </a:ext>
            </a:extLst>
          </p:cNvPr>
          <p:cNvSpPr>
            <a:spLocks noGrp="1"/>
          </p:cNvSpPr>
          <p:nvPr>
            <p:ph idx="1"/>
          </p:nvPr>
        </p:nvSpPr>
        <p:spPr>
          <a:xfrm>
            <a:off x="838200" y="1627093"/>
            <a:ext cx="7543800" cy="4547183"/>
          </a:xfrm>
        </p:spPr>
        <p:txBody>
          <a:bodyPr>
            <a:normAutofit fontScale="92500" lnSpcReduction="10000"/>
          </a:bodyPr>
          <a:lstStyle/>
          <a:p>
            <a:pPr marL="0" indent="0" algn="just">
              <a:lnSpc>
                <a:spcPct val="150000"/>
              </a:lnSpc>
              <a:spcAft>
                <a:spcPts val="800"/>
              </a:spcAft>
              <a:buNone/>
            </a:pPr>
            <a:r>
              <a:rPr lang="en-US" dirty="0" err="1">
                <a:effectLst/>
                <a:latin typeface="Times New Roman" panose="02020603050405020304" pitchFamily="18" charset="0"/>
                <a:ea typeface="Yu Mincho" panose="02020400000000000000" pitchFamily="18" charset="-128"/>
                <a:cs typeface="Arial" panose="020B0604020202020204" pitchFamily="34" charset="0"/>
              </a:rPr>
              <a:t>Toxigenesis</a:t>
            </a:r>
            <a:r>
              <a:rPr lang="en-US" dirty="0">
                <a:effectLst/>
                <a:latin typeface="Times New Roman" panose="02020603050405020304" pitchFamily="18" charset="0"/>
                <a:ea typeface="Yu Mincho" panose="02020400000000000000" pitchFamily="18" charset="-128"/>
                <a:cs typeface="Arial" panose="020B0604020202020204" pitchFamily="34" charset="0"/>
              </a:rPr>
              <a:t>, or the ability to produce toxins, is an underlying mechanism by which many bacterial pathogens produce disease. At a chemical level, there are two main types of bacterial toxins, lipopolysaccharides, which are associated with the cell wall of Gram-negative bacteria, and proteins, which are released from bacterial cells and may act at tissue sites removed from the site of bacterial growth. The cell-associated toxins are referred to as endotoxins and the extracellular diffusible toxins are referred to as exotoxins.</a:t>
            </a:r>
            <a:endParaRPr lang="en-US" dirty="0">
              <a:effectLst/>
              <a:latin typeface="Calibri" panose="020F0502020204030204" pitchFamily="34" charset="0"/>
              <a:ea typeface="Yu Mincho" panose="02020400000000000000" pitchFamily="18" charset="-128"/>
              <a:cs typeface="Arial" panose="020B0604020202020204" pitchFamily="34" charset="0"/>
            </a:endParaRPr>
          </a:p>
          <a:p>
            <a:pPr marL="0" indent="0">
              <a:buNone/>
            </a:pPr>
            <a:endParaRPr lang="en-US" sz="3200" dirty="0"/>
          </a:p>
        </p:txBody>
      </p:sp>
      <p:sp>
        <p:nvSpPr>
          <p:cNvPr id="5" name="Slide Number Placeholder 4">
            <a:extLst>
              <a:ext uri="{FF2B5EF4-FFF2-40B4-BE49-F238E27FC236}">
                <a16:creationId xmlns:a16="http://schemas.microsoft.com/office/drawing/2014/main" id="{24E9BCC2-9D97-7968-019E-02C81F4BBE0A}"/>
              </a:ext>
            </a:extLst>
          </p:cNvPr>
          <p:cNvSpPr>
            <a:spLocks noGrp="1"/>
          </p:cNvSpPr>
          <p:nvPr>
            <p:ph type="sldNum" sz="quarter" idx="12"/>
          </p:nvPr>
        </p:nvSpPr>
        <p:spPr/>
        <p:txBody>
          <a:bodyPr/>
          <a:lstStyle/>
          <a:p>
            <a:fld id="{A3F26C56-4ED2-4185-86BF-7AAF3140B852}" type="slidenum">
              <a:rPr lang="en-US" smtClean="0"/>
              <a:t>7</a:t>
            </a:fld>
            <a:endParaRPr lang="en-US" dirty="0"/>
          </a:p>
        </p:txBody>
      </p:sp>
    </p:spTree>
    <p:extLst>
      <p:ext uri="{BB962C8B-B14F-4D97-AF65-F5344CB8AC3E}">
        <p14:creationId xmlns:p14="http://schemas.microsoft.com/office/powerpoint/2010/main" val="95699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F24F73-6328-E975-1627-0903E82E24BB}"/>
              </a:ext>
            </a:extLst>
          </p:cNvPr>
          <p:cNvSpPr>
            <a:spLocks noGrp="1"/>
          </p:cNvSpPr>
          <p:nvPr>
            <p:ph idx="1"/>
          </p:nvPr>
        </p:nvSpPr>
        <p:spPr>
          <a:xfrm>
            <a:off x="838200" y="761999"/>
            <a:ext cx="7543800" cy="5412277"/>
          </a:xfrm>
        </p:spPr>
        <p:txBody>
          <a:bodyPr>
            <a:normAutofit fontScale="92500" lnSpcReduction="10000"/>
          </a:bodyPr>
          <a:lstStyle/>
          <a:p>
            <a:pPr marL="0" indent="0" algn="just">
              <a:buNone/>
            </a:pPr>
            <a:r>
              <a:rPr lang="en-US" sz="2800" b="1" dirty="0">
                <a:effectLst/>
                <a:latin typeface="Times New Roman" panose="02020603050405020304" pitchFamily="18" charset="0"/>
                <a:ea typeface="Yu Mincho" panose="02020400000000000000" pitchFamily="18" charset="-128"/>
                <a:cs typeface="Arial" panose="020B0604020202020204" pitchFamily="34" charset="0"/>
              </a:rPr>
              <a:t>Endotoxins</a:t>
            </a:r>
            <a:r>
              <a:rPr lang="en-US" sz="2800" dirty="0">
                <a:effectLst/>
                <a:latin typeface="Times New Roman" panose="02020603050405020304" pitchFamily="18" charset="0"/>
                <a:ea typeface="Yu Mincho" panose="02020400000000000000" pitchFamily="18" charset="-128"/>
                <a:cs typeface="Arial" panose="020B0604020202020204" pitchFamily="34" charset="0"/>
              </a:rPr>
              <a:t> are cell-associated substances that are structural components of bacteria. Most endotoxins are located in the cell envelope. In the context of this article, endotoxin refers specifically to the lipopolysaccharide (LPS) or </a:t>
            </a:r>
            <a:r>
              <a:rPr lang="en-US" sz="2800" dirty="0" err="1">
                <a:effectLst/>
                <a:latin typeface="Times New Roman" panose="02020603050405020304" pitchFamily="18" charset="0"/>
                <a:ea typeface="Yu Mincho" panose="02020400000000000000" pitchFamily="18" charset="-128"/>
                <a:cs typeface="Arial" panose="020B0604020202020204" pitchFamily="34" charset="0"/>
              </a:rPr>
              <a:t>lipooligosaccharide</a:t>
            </a:r>
            <a:r>
              <a:rPr lang="en-US" sz="2800" dirty="0">
                <a:effectLst/>
                <a:latin typeface="Times New Roman" panose="02020603050405020304" pitchFamily="18" charset="0"/>
                <a:ea typeface="Yu Mincho" panose="02020400000000000000" pitchFamily="18" charset="-128"/>
                <a:cs typeface="Arial" panose="020B0604020202020204" pitchFamily="34" charset="0"/>
              </a:rPr>
              <a:t> (LOS) located in the outer membrane of Gram-negative bacteria.</a:t>
            </a:r>
          </a:p>
          <a:p>
            <a:pPr marL="0" indent="0" algn="jus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Although structural components of cells, soluble endotoxins may be released from growing bacteria or from cells that are lysed as a result of effective host defense mechanisms or by the activities of certain antibiotics.</a:t>
            </a:r>
          </a:p>
          <a:p>
            <a:pPr marL="0" indent="0" algn="jus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 Endotoxins generally act in the vicinity of bacterial growth or presence.</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buNone/>
            </a:pPr>
            <a:endParaRPr lang="en-US" sz="3600" dirty="0"/>
          </a:p>
        </p:txBody>
      </p:sp>
      <p:sp>
        <p:nvSpPr>
          <p:cNvPr id="5" name="Slide Number Placeholder 4">
            <a:extLst>
              <a:ext uri="{FF2B5EF4-FFF2-40B4-BE49-F238E27FC236}">
                <a16:creationId xmlns:a16="http://schemas.microsoft.com/office/drawing/2014/main" id="{D1CD5E25-6BED-3656-70E5-7B1EC7B4A765}"/>
              </a:ext>
            </a:extLst>
          </p:cNvPr>
          <p:cNvSpPr>
            <a:spLocks noGrp="1"/>
          </p:cNvSpPr>
          <p:nvPr>
            <p:ph type="sldNum" sz="quarter" idx="12"/>
          </p:nvPr>
        </p:nvSpPr>
        <p:spPr/>
        <p:txBody>
          <a:bodyPr/>
          <a:lstStyle/>
          <a:p>
            <a:fld id="{A3F26C56-4ED2-4185-86BF-7AAF3140B852}" type="slidenum">
              <a:rPr lang="en-US" smtClean="0"/>
              <a:t>8</a:t>
            </a:fld>
            <a:endParaRPr lang="en-US" dirty="0"/>
          </a:p>
        </p:txBody>
      </p:sp>
    </p:spTree>
    <p:extLst>
      <p:ext uri="{BB962C8B-B14F-4D97-AF65-F5344CB8AC3E}">
        <p14:creationId xmlns:p14="http://schemas.microsoft.com/office/powerpoint/2010/main" val="145314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47446-F0D4-D954-252D-C7DA76B1B96D}"/>
              </a:ext>
            </a:extLst>
          </p:cNvPr>
          <p:cNvSpPr>
            <a:spLocks noGrp="1"/>
          </p:cNvSpPr>
          <p:nvPr>
            <p:ph idx="1"/>
          </p:nvPr>
        </p:nvSpPr>
        <p:spPr>
          <a:xfrm>
            <a:off x="838200" y="685799"/>
            <a:ext cx="7543800" cy="5488477"/>
          </a:xfrm>
        </p:spPr>
        <p:txBody>
          <a:bodyPr>
            <a:normAutofit lnSpcReduction="10000"/>
          </a:bodyPr>
          <a:lstStyle/>
          <a:p>
            <a:pPr marL="0" indent="0" algn="just">
              <a:buNone/>
            </a:pPr>
            <a:r>
              <a:rPr lang="en-US" sz="2800" b="1" dirty="0">
                <a:effectLst/>
                <a:latin typeface="Times New Roman" panose="02020603050405020304" pitchFamily="18" charset="0"/>
                <a:ea typeface="Yu Mincho" panose="02020400000000000000" pitchFamily="18" charset="-128"/>
                <a:cs typeface="Arial" panose="020B0604020202020204" pitchFamily="34" charset="0"/>
              </a:rPr>
              <a:t>Exotoxins</a:t>
            </a:r>
            <a:r>
              <a:rPr lang="en-US" sz="2800" dirty="0">
                <a:effectLst/>
                <a:latin typeface="Times New Roman" panose="02020603050405020304" pitchFamily="18" charset="0"/>
                <a:ea typeface="Yu Mincho" panose="02020400000000000000" pitchFamily="18" charset="-128"/>
                <a:cs typeface="Arial" panose="020B0604020202020204" pitchFamily="34" charset="0"/>
              </a:rPr>
              <a:t> are usually secreted by bacteria and act at a site removed from bacterial growth. However, in some cases, exotoxins are only released by lysis of the bacterial cell. </a:t>
            </a:r>
          </a:p>
          <a:p>
            <a:pPr marL="0" indent="0" algn="jus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Exotoxins are usually proteins, minimally polypeptides, that act enzymatically or through direct action with host cells and stimulate a variety of host responses. </a:t>
            </a:r>
          </a:p>
          <a:p>
            <a:pPr marL="0" indent="0" algn="just">
              <a:buNone/>
            </a:pPr>
            <a:r>
              <a:rPr lang="en-US" sz="2800" dirty="0">
                <a:effectLst/>
                <a:latin typeface="Times New Roman" panose="02020603050405020304" pitchFamily="18" charset="0"/>
                <a:ea typeface="Yu Mincho" panose="02020400000000000000" pitchFamily="18" charset="-128"/>
                <a:cs typeface="Arial" panose="020B0604020202020204" pitchFamily="34" charset="0"/>
              </a:rPr>
              <a:t>Most exotoxins act at tissue sites remote from the original point of bacterial invasion or growth. However, some bacterial exotoxins act at the site of pathogen colonization and may play a role in invasion.</a:t>
            </a:r>
            <a:endParaRPr lang="en-US" sz="2800" dirty="0">
              <a:effectLst/>
              <a:latin typeface="Calibri" panose="020F0502020204030204" pitchFamily="34" charset="0"/>
              <a:ea typeface="Yu Mincho" panose="02020400000000000000" pitchFamily="18" charset="-128"/>
              <a:cs typeface="Arial" panose="020B0604020202020204" pitchFamily="34" charset="0"/>
            </a:endParaRPr>
          </a:p>
          <a:p>
            <a:pPr marL="0" indent="0" algn="just">
              <a:buNone/>
            </a:pPr>
            <a:endParaRPr lang="en-US" sz="3600" dirty="0"/>
          </a:p>
        </p:txBody>
      </p:sp>
      <p:sp>
        <p:nvSpPr>
          <p:cNvPr id="5" name="Slide Number Placeholder 4">
            <a:extLst>
              <a:ext uri="{FF2B5EF4-FFF2-40B4-BE49-F238E27FC236}">
                <a16:creationId xmlns:a16="http://schemas.microsoft.com/office/drawing/2014/main" id="{C1EC36B9-48CA-5C1F-6999-E2231757D9C5}"/>
              </a:ext>
            </a:extLst>
          </p:cNvPr>
          <p:cNvSpPr>
            <a:spLocks noGrp="1"/>
          </p:cNvSpPr>
          <p:nvPr>
            <p:ph type="sldNum" sz="quarter" idx="12"/>
          </p:nvPr>
        </p:nvSpPr>
        <p:spPr/>
        <p:txBody>
          <a:bodyPr/>
          <a:lstStyle/>
          <a:p>
            <a:fld id="{A3F26C56-4ED2-4185-86BF-7AAF3140B852}" type="slidenum">
              <a:rPr lang="en-US" smtClean="0"/>
              <a:t>9</a:t>
            </a:fld>
            <a:endParaRPr lang="en-US" dirty="0"/>
          </a:p>
        </p:txBody>
      </p:sp>
    </p:spTree>
    <p:extLst>
      <p:ext uri="{BB962C8B-B14F-4D97-AF65-F5344CB8AC3E}">
        <p14:creationId xmlns:p14="http://schemas.microsoft.com/office/powerpoint/2010/main" val="3992184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1273</TotalTime>
  <Words>2138</Words>
  <Application>Microsoft Office PowerPoint</Application>
  <PresentationFormat>On-screen Show (4:3)</PresentationFormat>
  <Paragraphs>108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Brush Script MT</vt:lpstr>
      <vt:lpstr>Calibri</vt:lpstr>
      <vt:lpstr>Constantia</vt:lpstr>
      <vt:lpstr>Franklin Gothic Book</vt:lpstr>
      <vt:lpstr>Rage Italic</vt:lpstr>
      <vt:lpstr>Times New Roman</vt:lpstr>
      <vt:lpstr>Pushpin</vt:lpstr>
      <vt:lpstr>PowerPoint Presentation</vt:lpstr>
      <vt:lpstr>PowerPoint Presentation</vt:lpstr>
      <vt:lpstr>How Bacterial Cells Damage Host Cells </vt:lpstr>
      <vt:lpstr>PowerPoint Presentation</vt:lpstr>
      <vt:lpstr>2. Toxin Production </vt:lpstr>
      <vt:lpstr>3. Hypersensitivity Reactions </vt:lpstr>
      <vt:lpstr>Bacterial Toxigenesis </vt:lpstr>
      <vt:lpstr>PowerPoint Presentation</vt:lpstr>
      <vt:lpstr>PowerPoint Presentation</vt:lpstr>
      <vt:lpstr>Two types of bacterial toxins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Nomenclature of toxins </vt:lpstr>
      <vt:lpstr>Toxins with Enzymatic Activity  </vt:lpstr>
      <vt:lpstr>A plus B Subunit Arrangement </vt:lpstr>
      <vt:lpstr>There are a variety of ways that toxin subunits may be synthesized and arranged: </vt:lpstr>
      <vt:lpstr>Attachments and mechanism of toxin entry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T Arnold</dc:creator>
  <cp:lastModifiedBy>abdulilah saleh</cp:lastModifiedBy>
  <cp:revision>174</cp:revision>
  <cp:lastPrinted>2012-02-20T00:52:48Z</cp:lastPrinted>
  <dcterms:created xsi:type="dcterms:W3CDTF">2012-01-28T23:40:44Z</dcterms:created>
  <dcterms:modified xsi:type="dcterms:W3CDTF">2022-10-15T17:47:29Z</dcterms:modified>
</cp:coreProperties>
</file>