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57" r:id="rId5"/>
    <p:sldId id="258" r:id="rId6"/>
    <p:sldId id="261" r:id="rId7"/>
    <p:sldId id="264" r:id="rId8"/>
    <p:sldId id="265" r:id="rId9"/>
    <p:sldId id="266" r:id="rId10"/>
    <p:sldId id="273" r:id="rId11"/>
    <p:sldId id="275"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p:cViewPr>
        <p:scale>
          <a:sx n="66" d="100"/>
          <a:sy n="66" d="100"/>
        </p:scale>
        <p:origin x="-1560"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F8B3E-8F21-4711-82B0-F27EBB9CE6E3}" type="datetimeFigureOut">
              <a:rPr lang="en-US" smtClean="0"/>
              <a:t>5/2/2021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F639B-97D9-4E34-A703-1491CCD39F8E}" type="slidenum">
              <a:rPr lang="en-US" smtClean="0"/>
              <a:t>‹#›</a:t>
            </a:fld>
            <a:endParaRPr lang="en-US"/>
          </a:p>
        </p:txBody>
      </p:sp>
    </p:spTree>
    <p:extLst>
      <p:ext uri="{BB962C8B-B14F-4D97-AF65-F5344CB8AC3E}">
        <p14:creationId xmlns:p14="http://schemas.microsoft.com/office/powerpoint/2010/main" val="375867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5/2/2021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5/2/2021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5/2/2021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hyperlink" Target="mailto:abdulla.abo@su.edu.krd"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1027" name="Picture 3" descr="C:\Users\Miqdad\Desktop\unname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3000" y="609600"/>
            <a:ext cx="66294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rPr>
              <a:t>Engineering Hydraulics</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5829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lvl="0">
              <a:buFont typeface="Wingdings" pitchFamily="2" charset="2"/>
              <a:buChar char="Ø"/>
            </a:pPr>
            <a:r>
              <a:rPr lang="en-US" b="1" dirty="0"/>
              <a:t>Artificial canals</a:t>
            </a:r>
            <a:endParaRPr lang="en-US" dirty="0"/>
          </a:p>
          <a:p>
            <a:pPr marL="0" indent="0" algn="just">
              <a:buNone/>
            </a:pPr>
            <a:r>
              <a:rPr lang="en-US" dirty="0" smtClean="0"/>
              <a:t>These </a:t>
            </a:r>
            <a:r>
              <a:rPr lang="en-US" dirty="0"/>
              <a:t>are channels made by man. They include irrigation canals, navigation canals, spillways, sewers, culverts and drainage ditches. They are usually constructed in a </a:t>
            </a:r>
            <a:r>
              <a:rPr lang="en-US" b="1" dirty="0"/>
              <a:t>regular cross-section shape throughout</a:t>
            </a:r>
            <a:r>
              <a:rPr lang="en-US" dirty="0"/>
              <a:t> – and are thus </a:t>
            </a:r>
            <a:r>
              <a:rPr lang="en-US" b="1" dirty="0"/>
              <a:t>prismatic </a:t>
            </a:r>
            <a:r>
              <a:rPr lang="en-US" dirty="0"/>
              <a:t>channels (they do not widen or get narrower along the channel). In the field, they are commonly constructed of concrete, steel or earth and have the </a:t>
            </a:r>
            <a:r>
              <a:rPr lang="en-US" b="1" dirty="0"/>
              <a:t>surface </a:t>
            </a:r>
            <a:r>
              <a:rPr lang="en-US" b="1" dirty="0" smtClean="0"/>
              <a:t>roughness </a:t>
            </a:r>
            <a:r>
              <a:rPr lang="en-US" b="1" dirty="0"/>
              <a:t>reasonably well defined</a:t>
            </a:r>
            <a:r>
              <a:rPr lang="en-US" dirty="0"/>
              <a:t> (although this may change with age – particularly grass lined channels.) Analysis of flow in such </a:t>
            </a:r>
            <a:r>
              <a:rPr lang="en-US" b="1" dirty="0"/>
              <a:t>well-defined</a:t>
            </a:r>
            <a:r>
              <a:rPr lang="en-US" dirty="0"/>
              <a:t> channels will give reasonably accurate results</a:t>
            </a:r>
          </a:p>
          <a:p>
            <a:endParaRPr lang="en-US" dirty="0"/>
          </a:p>
        </p:txBody>
      </p:sp>
    </p:spTree>
    <p:extLst>
      <p:ext uri="{BB962C8B-B14F-4D97-AF65-F5344CB8AC3E}">
        <p14:creationId xmlns:p14="http://schemas.microsoft.com/office/powerpoint/2010/main" val="1458004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133601"/>
            <a:ext cx="9019309" cy="4078070"/>
          </a:xfrm>
          <a:prstGeom prst="rect">
            <a:avLst/>
          </a:prstGeom>
        </p:spPr>
        <p:txBody>
          <a:bodyPr wrap="square">
            <a:spAutoFit/>
          </a:bodyPr>
          <a:lstStyle/>
          <a:p>
            <a:pPr>
              <a:lnSpc>
                <a:spcPct val="150000"/>
              </a:lnSpc>
            </a:pPr>
            <a:r>
              <a:rPr lang="en-US" sz="2000" i="1" dirty="0" smtClean="0">
                <a:latin typeface="Times New Roman" pitchFamily="18" charset="0"/>
                <a:cs typeface="Times New Roman" pitchFamily="18" charset="0"/>
              </a:rPr>
              <a:t>B.Sc</a:t>
            </a:r>
            <a:r>
              <a:rPr lang="en-US" sz="2000" i="1" dirty="0">
                <a:latin typeface="Times New Roman" pitchFamily="18" charset="0"/>
                <a:cs typeface="Times New Roman" pitchFamily="18" charset="0"/>
              </a:rPr>
              <a:t>. </a:t>
            </a:r>
            <a:r>
              <a:rPr lang="en-US" sz="2000" i="1" dirty="0" smtClean="0">
                <a:latin typeface="Times New Roman" pitchFamily="18" charset="0"/>
                <a:cs typeface="Times New Roman" pitchFamily="18" charset="0"/>
              </a:rPr>
              <a:t>1992 	Irrigation and Drainage Eng. Mosul University</a:t>
            </a:r>
            <a:endParaRPr lang="en-US" sz="2000" i="1" dirty="0">
              <a:latin typeface="Times New Roman" pitchFamily="18" charset="0"/>
              <a:cs typeface="Times New Roman" pitchFamily="18" charset="0"/>
            </a:endParaRPr>
          </a:p>
          <a:p>
            <a:pPr>
              <a:lnSpc>
                <a:spcPct val="150000"/>
              </a:lnSpc>
            </a:pPr>
            <a:r>
              <a:rPr lang="en-US" sz="2000" i="1" dirty="0" smtClean="0">
                <a:latin typeface="Times New Roman" pitchFamily="18" charset="0"/>
                <a:cs typeface="Times New Roman" pitchFamily="18" charset="0"/>
              </a:rPr>
              <a:t>M.Sc</a:t>
            </a:r>
            <a:r>
              <a:rPr lang="en-US" sz="2000" i="1" dirty="0">
                <a:latin typeface="Times New Roman" pitchFamily="18" charset="0"/>
                <a:cs typeface="Times New Roman" pitchFamily="18" charset="0"/>
              </a:rPr>
              <a:t>. 2001 Irrigation and Drainage Eng. </a:t>
            </a:r>
            <a:r>
              <a:rPr lang="en-US" sz="2000" i="1" dirty="0" smtClean="0">
                <a:latin typeface="Times New Roman" pitchFamily="18" charset="0"/>
                <a:cs typeface="Times New Roman" pitchFamily="18" charset="0"/>
              </a:rPr>
              <a:t>Baghdad University (</a:t>
            </a:r>
            <a:r>
              <a:rPr lang="en-US" sz="2000" i="1" dirty="0">
                <a:latin typeface="Times New Roman" pitchFamily="18" charset="0"/>
                <a:cs typeface="Times New Roman" pitchFamily="18" charset="0"/>
              </a:rPr>
              <a:t>Hydraulics</a:t>
            </a:r>
            <a:r>
              <a:rPr lang="en-US" sz="2000" i="1" dirty="0" smtClean="0">
                <a:latin typeface="Times New Roman" pitchFamily="18" charset="0"/>
                <a:cs typeface="Times New Roman" pitchFamily="18" charset="0"/>
              </a:rPr>
              <a:t>)</a:t>
            </a:r>
          </a:p>
          <a:p>
            <a:pPr>
              <a:lnSpc>
                <a:spcPct val="150000"/>
              </a:lnSpc>
            </a:pPr>
            <a:r>
              <a:rPr lang="en-US" sz="2000" i="1" dirty="0" smtClean="0">
                <a:latin typeface="Times New Roman" pitchFamily="18" charset="0"/>
                <a:cs typeface="Times New Roman" pitchFamily="18" charset="0"/>
              </a:rPr>
              <a:t>PhD 2013 Civil Engineering Plymouth University UK (Dam Engineering)</a:t>
            </a:r>
            <a:endParaRPr lang="en-US" sz="2000" i="1" dirty="0">
              <a:latin typeface="Times New Roman" pitchFamily="18" charset="0"/>
              <a:cs typeface="Times New Roman" pitchFamily="18" charset="0"/>
            </a:endParaRPr>
          </a:p>
          <a:p>
            <a:pPr>
              <a:lnSpc>
                <a:spcPct val="150000"/>
              </a:lnSpc>
            </a:pPr>
            <a:r>
              <a:rPr lang="en-US" sz="2800" i="1" dirty="0" smtClean="0">
                <a:latin typeface="Times New Roman" pitchFamily="18" charset="0"/>
                <a:cs typeface="Times New Roman" pitchFamily="18" charset="0"/>
              </a:rPr>
              <a:t>Dr. Abdulla Botany </a:t>
            </a:r>
            <a:r>
              <a:rPr lang="en-US" sz="2800" i="1" dirty="0" err="1" smtClean="0">
                <a:latin typeface="Times New Roman" pitchFamily="18" charset="0"/>
                <a:cs typeface="Times New Roman" pitchFamily="18" charset="0"/>
                <a:hlinkClick r:id="rId2"/>
              </a:rPr>
              <a:t>abdulla.abo@su.edu.krd</a:t>
            </a:r>
            <a:endParaRPr lang="en-US" sz="2800" i="1" dirty="0">
              <a:latin typeface="Times New Roman" pitchFamily="18" charset="0"/>
              <a:cs typeface="Times New Roman" pitchFamily="18" charset="0"/>
            </a:endParaRPr>
          </a:p>
          <a:p>
            <a:pPr>
              <a:lnSpc>
                <a:spcPct val="150000"/>
              </a:lnSpc>
            </a:pPr>
            <a:endParaRPr lang="en-US" sz="2800" dirty="0">
              <a:latin typeface="Times New Roman" pitchFamily="18" charset="0"/>
              <a:cs typeface="Times New Roman" pitchFamily="18" charset="0"/>
            </a:endParaRPr>
          </a:p>
          <a:p>
            <a:pPr>
              <a:lnSpc>
                <a:spcPct val="150000"/>
              </a:lnSpc>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Area of interest:</a:t>
            </a:r>
          </a:p>
          <a:p>
            <a:pPr>
              <a:lnSpc>
                <a:spcPct val="150000"/>
              </a:lnSpc>
            </a:pPr>
            <a:r>
              <a:rPr lang="en-US" sz="2800" i="1" dirty="0" smtClean="0">
                <a:latin typeface="Times New Roman" pitchFamily="18" charset="0"/>
                <a:cs typeface="Times New Roman" pitchFamily="18" charset="0"/>
              </a:rPr>
              <a:t>Dam Engineering, Ground water</a:t>
            </a:r>
            <a:endParaRPr lang="en-US"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3081955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Introduction</a:t>
            </a:r>
            <a:endParaRPr lang="en-US" dirty="0"/>
          </a:p>
        </p:txBody>
      </p:sp>
      <p:sp>
        <p:nvSpPr>
          <p:cNvPr id="3" name="Content Placeholder 2"/>
          <p:cNvSpPr>
            <a:spLocks noGrp="1"/>
          </p:cNvSpPr>
          <p:nvPr>
            <p:ph sz="quarter" idx="1"/>
          </p:nvPr>
        </p:nvSpPr>
        <p:spPr>
          <a:xfrm>
            <a:off x="301752" y="1527048"/>
            <a:ext cx="4346448" cy="4572000"/>
          </a:xfrm>
        </p:spPr>
        <p:txBody>
          <a:bodyPr>
            <a:normAutofit fontScale="92500"/>
          </a:bodyPr>
          <a:lstStyle/>
          <a:p>
            <a:pPr lvl="0"/>
            <a:r>
              <a:rPr lang="en-US" b="1" dirty="0"/>
              <a:t>Conservation of mass:</a:t>
            </a:r>
            <a:endParaRPr lang="en-US" dirty="0"/>
          </a:p>
          <a:p>
            <a:pPr algn="just"/>
            <a:r>
              <a:rPr lang="en-US" dirty="0"/>
              <a:t>Every fluid flow must satisfy the equation of conservation of mass or, as it is commonly termed, the equation of continuity.</a:t>
            </a:r>
          </a:p>
          <a:p>
            <a:pPr algn="just"/>
            <a:r>
              <a:rPr lang="en-US" dirty="0"/>
              <a:t>A1 * V1 * ρ1 = A2 * V2 * ρ2</a:t>
            </a:r>
          </a:p>
          <a:p>
            <a:pPr marL="0" indent="0" algn="just">
              <a:buNone/>
            </a:pPr>
            <a:r>
              <a:rPr lang="en-US" dirty="0"/>
              <a:t>For incompressible fluid ρ1 = ρ2, then: A1 V1 = A2 V2 = Q</a:t>
            </a:r>
          </a:p>
          <a:p>
            <a:endParaRPr lang="en-US" dirty="0"/>
          </a:p>
        </p:txBody>
      </p:sp>
      <p:pic>
        <p:nvPicPr>
          <p:cNvPr id="2050" name="Picture 2" descr="C:\Users\Miqdad\Deskt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4090988"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643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marL="0" indent="0">
              <a:buNone/>
            </a:pPr>
            <a:r>
              <a:rPr lang="en-US" b="1" dirty="0"/>
              <a:t>c- Flow over Weirs</a:t>
            </a:r>
            <a:endParaRPr lang="en-US" dirty="0"/>
          </a:p>
          <a:p>
            <a:endParaRPr lang="en-US" dirty="0"/>
          </a:p>
        </p:txBody>
      </p:sp>
      <p:pic>
        <p:nvPicPr>
          <p:cNvPr id="5122" name="Picture 2" descr="Image result for wei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5029200" cy="41910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we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wei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wei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Image result for wei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1"/>
            <a:ext cx="4114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83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Open channel</a:t>
            </a:r>
            <a:endParaRPr lang="en-US" dirty="0"/>
          </a:p>
        </p:txBody>
      </p:sp>
      <p:sp>
        <p:nvSpPr>
          <p:cNvPr id="6" name="Content Placeholder 5"/>
          <p:cNvSpPr>
            <a:spLocks noGrp="1"/>
          </p:cNvSpPr>
          <p:nvPr>
            <p:ph idx="1"/>
          </p:nvPr>
        </p:nvSpPr>
        <p:spPr/>
        <p:txBody>
          <a:bodyPr/>
          <a:lstStyle/>
          <a:p>
            <a:pPr marL="0" indent="0" algn="just">
              <a:lnSpc>
                <a:spcPct val="150000"/>
              </a:lnSpc>
              <a:buNone/>
            </a:pPr>
            <a:r>
              <a:rPr lang="en-US" dirty="0" smtClean="0"/>
              <a:t>Is </a:t>
            </a:r>
            <a:r>
              <a:rPr lang="en-US" dirty="0"/>
              <a:t>a conduit for flow, which has a free surface, </a:t>
            </a:r>
            <a:r>
              <a:rPr lang="en-US" dirty="0" err="1"/>
              <a:t>i.e</a:t>
            </a:r>
            <a:r>
              <a:rPr lang="en-US" dirty="0"/>
              <a:t>; a boundary exposed to the atmosphere. The free surface is essentially interference between two fluids of different densities. Gravitational effects usually cause the flow motion. The pressure distribution within the fluid is generally hydrostatic. Open channel flows are almost turbulent. The study of open channels is important for</a:t>
            </a:r>
            <a:r>
              <a:rPr lang="en-US" dirty="0" smtClean="0"/>
              <a:t>:</a:t>
            </a:r>
            <a:endParaRPr lang="en-US" dirty="0"/>
          </a:p>
        </p:txBody>
      </p:sp>
    </p:spTree>
    <p:extLst>
      <p:ext uri="{BB962C8B-B14F-4D97-AF65-F5344CB8AC3E}">
        <p14:creationId xmlns:p14="http://schemas.microsoft.com/office/powerpoint/2010/main" val="3265414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458200" cy="5562600"/>
          </a:xfrm>
        </p:spPr>
        <p:txBody>
          <a:bodyPr/>
          <a:lstStyle/>
          <a:p>
            <a:pPr>
              <a:buFont typeface="Wingdings" pitchFamily="2" charset="2"/>
              <a:buChar char="Ø"/>
            </a:pPr>
            <a:r>
              <a:rPr lang="en-US" b="1" dirty="0">
                <a:solidFill>
                  <a:srgbClr val="FF0000"/>
                </a:solidFill>
                <a:effectLst>
                  <a:outerShdw blurRad="38100" dist="38100" dir="2700000" algn="tl">
                    <a:srgbClr val="000000">
                      <a:alpha val="43137"/>
                    </a:srgbClr>
                  </a:outerShdw>
                </a:effectLst>
              </a:rPr>
              <a:t>Studying the flow in rivers and streams</a:t>
            </a:r>
          </a:p>
        </p:txBody>
      </p:sp>
      <p:pic>
        <p:nvPicPr>
          <p:cNvPr id="7170" name="Picture 2" descr="Image result for Riv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8" y="1371600"/>
            <a:ext cx="915851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3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229600" cy="1143000"/>
          </a:xfrm>
        </p:spPr>
        <p:txBody>
          <a:bodyPr/>
          <a:lstStyle/>
          <a:p>
            <a:endParaRPr lang="en-US"/>
          </a:p>
        </p:txBody>
      </p:sp>
      <p:sp>
        <p:nvSpPr>
          <p:cNvPr id="3" name="Content Placeholder 2"/>
          <p:cNvSpPr>
            <a:spLocks noGrp="1"/>
          </p:cNvSpPr>
          <p:nvPr>
            <p:ph idx="1"/>
          </p:nvPr>
        </p:nvSpPr>
        <p:spPr>
          <a:xfrm>
            <a:off x="457200" y="838200"/>
            <a:ext cx="8229600" cy="5486400"/>
          </a:xfrm>
        </p:spPr>
        <p:txBody>
          <a:bodyPr/>
          <a:lstStyle/>
          <a:p>
            <a:pPr>
              <a:buFont typeface="Wingdings" pitchFamily="2" charset="2"/>
              <a:buChar char="Ø"/>
            </a:pPr>
            <a:r>
              <a:rPr lang="en-US" b="1" dirty="0" smtClean="0">
                <a:solidFill>
                  <a:srgbClr val="FF0000"/>
                </a:solidFill>
                <a:effectLst>
                  <a:outerShdw blurRad="38100" dist="38100" dir="2700000" algn="tl">
                    <a:srgbClr val="000000">
                      <a:alpha val="43137"/>
                    </a:srgbClr>
                  </a:outerShdw>
                </a:effectLst>
              </a:rPr>
              <a:t>Studying </a:t>
            </a:r>
            <a:r>
              <a:rPr lang="en-US" b="1" dirty="0">
                <a:solidFill>
                  <a:srgbClr val="FF0000"/>
                </a:solidFill>
                <a:effectLst>
                  <a:outerShdw blurRad="38100" dist="38100" dir="2700000" algn="tl">
                    <a:srgbClr val="000000">
                      <a:alpha val="43137"/>
                    </a:srgbClr>
                  </a:outerShdw>
                </a:effectLst>
              </a:rPr>
              <a:t>the flow in artificial canals</a:t>
            </a:r>
          </a:p>
        </p:txBody>
      </p:sp>
      <p:pic>
        <p:nvPicPr>
          <p:cNvPr id="8194" name="Picture 2" descr="Image result for artificial channel&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29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grpSp>
        <p:nvGrpSpPr>
          <p:cNvPr id="5" name="Canvas 977"/>
          <p:cNvGrpSpPr/>
          <p:nvPr/>
        </p:nvGrpSpPr>
        <p:grpSpPr>
          <a:xfrm>
            <a:off x="1529195" y="1536123"/>
            <a:ext cx="6057900" cy="3771900"/>
            <a:chOff x="0" y="0"/>
            <a:chExt cx="6057900" cy="3771900"/>
          </a:xfrm>
        </p:grpSpPr>
        <p:sp>
          <p:nvSpPr>
            <p:cNvPr id="6" name="Rectangle 5"/>
            <p:cNvSpPr/>
            <p:nvPr/>
          </p:nvSpPr>
          <p:spPr>
            <a:xfrm>
              <a:off x="0" y="0"/>
              <a:ext cx="6057900" cy="3771900"/>
            </a:xfrm>
            <a:prstGeom prst="rect">
              <a:avLst/>
            </a:prstGeom>
            <a:noFill/>
            <a:ln w="38100" cap="flat" cmpd="sng" algn="ctr">
              <a:solidFill>
                <a:srgbClr val="000000"/>
              </a:solidFill>
              <a:prstDash val="solid"/>
              <a:miter lim="800000"/>
              <a:headEnd type="none" w="med" len="med"/>
              <a:tailEnd type="none" w="med" len="med"/>
            </a:ln>
          </p:spPr>
        </p:sp>
        <p:cxnSp>
          <p:nvCxnSpPr>
            <p:cNvPr id="7" name="Line 978"/>
            <p:cNvCxnSpPr/>
            <p:nvPr/>
          </p:nvCxnSpPr>
          <p:spPr bwMode="auto">
            <a:xfrm flipH="1">
              <a:off x="1829435" y="1257300"/>
              <a:ext cx="635" cy="18288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8" name="Line 979"/>
            <p:cNvCxnSpPr/>
            <p:nvPr/>
          </p:nvCxnSpPr>
          <p:spPr bwMode="auto">
            <a:xfrm>
              <a:off x="1829435" y="1257300"/>
              <a:ext cx="1256665"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980"/>
            <p:cNvCxnSpPr/>
            <p:nvPr/>
          </p:nvCxnSpPr>
          <p:spPr bwMode="auto">
            <a:xfrm>
              <a:off x="3086100" y="571500"/>
              <a:ext cx="0" cy="1371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981"/>
            <p:cNvCxnSpPr/>
            <p:nvPr/>
          </p:nvCxnSpPr>
          <p:spPr bwMode="auto">
            <a:xfrm>
              <a:off x="3086100" y="571500"/>
              <a:ext cx="229235"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982"/>
            <p:cNvCxnSpPr/>
            <p:nvPr/>
          </p:nvCxnSpPr>
          <p:spPr bwMode="auto">
            <a:xfrm>
              <a:off x="3086100" y="1028700"/>
              <a:ext cx="229235" cy="63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984"/>
            <p:cNvCxnSpPr/>
            <p:nvPr/>
          </p:nvCxnSpPr>
          <p:spPr bwMode="auto">
            <a:xfrm>
              <a:off x="3086100" y="1485900"/>
              <a:ext cx="229235" cy="63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985"/>
            <p:cNvCxnSpPr/>
            <p:nvPr/>
          </p:nvCxnSpPr>
          <p:spPr bwMode="auto">
            <a:xfrm>
              <a:off x="3086100" y="1943100"/>
              <a:ext cx="229235" cy="63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986"/>
            <p:cNvCxnSpPr/>
            <p:nvPr/>
          </p:nvCxnSpPr>
          <p:spPr bwMode="auto">
            <a:xfrm>
              <a:off x="1829435" y="3086100"/>
              <a:ext cx="1256030" cy="63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Line 987"/>
            <p:cNvCxnSpPr/>
            <p:nvPr/>
          </p:nvCxnSpPr>
          <p:spPr bwMode="auto">
            <a:xfrm>
              <a:off x="3086100" y="2628900"/>
              <a:ext cx="635" cy="9144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988"/>
            <p:cNvCxnSpPr/>
            <p:nvPr/>
          </p:nvCxnSpPr>
          <p:spPr bwMode="auto">
            <a:xfrm>
              <a:off x="3086100" y="2628900"/>
              <a:ext cx="229235" cy="63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989"/>
            <p:cNvCxnSpPr/>
            <p:nvPr/>
          </p:nvCxnSpPr>
          <p:spPr bwMode="auto">
            <a:xfrm>
              <a:off x="3086100" y="3086100"/>
              <a:ext cx="229235" cy="63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Line 990"/>
            <p:cNvCxnSpPr/>
            <p:nvPr/>
          </p:nvCxnSpPr>
          <p:spPr bwMode="auto">
            <a:xfrm>
              <a:off x="3086100" y="3543300"/>
              <a:ext cx="229235" cy="63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Line 991"/>
            <p:cNvCxnSpPr/>
            <p:nvPr/>
          </p:nvCxnSpPr>
          <p:spPr bwMode="auto">
            <a:xfrm>
              <a:off x="1600200" y="2171700"/>
              <a:ext cx="229235" cy="63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Text Box 992"/>
            <p:cNvSpPr txBox="1">
              <a:spLocks noChangeArrowheads="1"/>
            </p:cNvSpPr>
            <p:nvPr/>
          </p:nvSpPr>
          <p:spPr bwMode="auto">
            <a:xfrm>
              <a:off x="0" y="2019300"/>
              <a:ext cx="1600200" cy="3429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l" rtl="0">
                <a:spcAft>
                  <a:spcPts val="0"/>
                </a:spcAft>
              </a:pPr>
              <a:r>
                <a:rPr lang="en-GB" sz="1300">
                  <a:effectLst/>
                  <a:latin typeface="Arial"/>
                  <a:ea typeface="Times New Roman"/>
                  <a:cs typeface="Traditional Arabic"/>
                </a:rPr>
                <a:t>Open channel flow</a:t>
              </a:r>
              <a:endParaRPr lang="en-US" sz="1000">
                <a:effectLst/>
                <a:latin typeface="Times New Roman"/>
                <a:ea typeface="Times New Roman"/>
                <a:cs typeface="Traditional Arabic"/>
              </a:endParaRPr>
            </a:p>
          </p:txBody>
        </p:sp>
        <p:sp>
          <p:nvSpPr>
            <p:cNvPr id="21" name="Text Box 993"/>
            <p:cNvSpPr txBox="1">
              <a:spLocks noChangeArrowheads="1"/>
            </p:cNvSpPr>
            <p:nvPr/>
          </p:nvSpPr>
          <p:spPr bwMode="auto">
            <a:xfrm>
              <a:off x="2057400" y="1143000"/>
              <a:ext cx="8001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rtl="0">
                <a:spcAft>
                  <a:spcPts val="0"/>
                </a:spcAft>
              </a:pPr>
              <a:r>
                <a:rPr lang="en-GB" sz="1300">
                  <a:effectLst/>
                  <a:latin typeface="Arial"/>
                  <a:ea typeface="Times New Roman"/>
                  <a:cs typeface="Traditional Arabic"/>
                </a:rPr>
                <a:t>Steady</a:t>
              </a:r>
              <a:endParaRPr lang="en-US" sz="1000">
                <a:effectLst/>
                <a:latin typeface="Times New Roman"/>
                <a:ea typeface="Times New Roman"/>
                <a:cs typeface="Traditional Arabic"/>
              </a:endParaRPr>
            </a:p>
          </p:txBody>
        </p:sp>
        <p:sp>
          <p:nvSpPr>
            <p:cNvPr id="22" name="Text Box 994"/>
            <p:cNvSpPr txBox="1">
              <a:spLocks noChangeArrowheads="1"/>
            </p:cNvSpPr>
            <p:nvPr/>
          </p:nvSpPr>
          <p:spPr bwMode="auto">
            <a:xfrm>
              <a:off x="2057400" y="2971800"/>
              <a:ext cx="8001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algn="l" rtl="0">
                <a:spcAft>
                  <a:spcPts val="0"/>
                </a:spcAft>
              </a:pPr>
              <a:r>
                <a:rPr lang="en-GB" sz="1300">
                  <a:effectLst/>
                  <a:latin typeface="Arial"/>
                  <a:ea typeface="Times New Roman"/>
                  <a:cs typeface="Traditional Arabic"/>
                </a:rPr>
                <a:t>Unsteady</a:t>
              </a:r>
              <a:endParaRPr lang="en-US" sz="1000">
                <a:effectLst/>
                <a:latin typeface="Times New Roman"/>
                <a:ea typeface="Times New Roman"/>
                <a:cs typeface="Traditional Arabic"/>
              </a:endParaRPr>
            </a:p>
          </p:txBody>
        </p:sp>
        <p:sp>
          <p:nvSpPr>
            <p:cNvPr id="23" name="Text Box 995"/>
            <p:cNvSpPr txBox="1">
              <a:spLocks noChangeArrowheads="1"/>
            </p:cNvSpPr>
            <p:nvPr/>
          </p:nvSpPr>
          <p:spPr bwMode="auto">
            <a:xfrm>
              <a:off x="3428365" y="457200"/>
              <a:ext cx="8001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rtl="0">
                <a:spcAft>
                  <a:spcPts val="0"/>
                </a:spcAft>
              </a:pPr>
              <a:r>
                <a:rPr lang="en-GB" sz="1300">
                  <a:effectLst/>
                  <a:latin typeface="Arial"/>
                  <a:ea typeface="Times New Roman"/>
                  <a:cs typeface="Traditional Arabic"/>
                </a:rPr>
                <a:t>Uniform</a:t>
              </a:r>
              <a:endParaRPr lang="en-US" sz="1000">
                <a:effectLst/>
                <a:latin typeface="Times New Roman"/>
                <a:ea typeface="Times New Roman"/>
                <a:cs typeface="Traditional Arabic"/>
              </a:endParaRPr>
            </a:p>
          </p:txBody>
        </p:sp>
        <p:sp>
          <p:nvSpPr>
            <p:cNvPr id="24" name="Text Box 996"/>
            <p:cNvSpPr txBox="1">
              <a:spLocks noChangeArrowheads="1"/>
            </p:cNvSpPr>
            <p:nvPr/>
          </p:nvSpPr>
          <p:spPr bwMode="auto">
            <a:xfrm>
              <a:off x="3428365" y="914400"/>
              <a:ext cx="57213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rtl="0">
                <a:spcAft>
                  <a:spcPts val="0"/>
                </a:spcAft>
              </a:pPr>
              <a:r>
                <a:rPr lang="en-GB" sz="1300">
                  <a:effectLst/>
                  <a:latin typeface="Arial"/>
                  <a:ea typeface="Times New Roman"/>
                  <a:cs typeface="Traditional Arabic"/>
                </a:rPr>
                <a:t>GVF</a:t>
              </a:r>
              <a:endParaRPr lang="en-US" sz="1000">
                <a:effectLst/>
                <a:latin typeface="Times New Roman"/>
                <a:ea typeface="Times New Roman"/>
                <a:cs typeface="Traditional Arabic"/>
              </a:endParaRPr>
            </a:p>
          </p:txBody>
        </p:sp>
        <p:sp>
          <p:nvSpPr>
            <p:cNvPr id="25" name="Text Box 997"/>
            <p:cNvSpPr txBox="1">
              <a:spLocks noChangeArrowheads="1"/>
            </p:cNvSpPr>
            <p:nvPr/>
          </p:nvSpPr>
          <p:spPr bwMode="auto">
            <a:xfrm>
              <a:off x="3428365" y="1371600"/>
              <a:ext cx="572135"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rtl="0">
                <a:spcAft>
                  <a:spcPts val="0"/>
                </a:spcAft>
              </a:pPr>
              <a:r>
                <a:rPr lang="en-GB" sz="1300">
                  <a:effectLst/>
                  <a:latin typeface="Arial"/>
                  <a:ea typeface="Times New Roman"/>
                  <a:cs typeface="Traditional Arabic"/>
                </a:rPr>
                <a:t>RVF</a:t>
              </a:r>
              <a:endParaRPr lang="en-US" sz="1000">
                <a:effectLst/>
                <a:latin typeface="Times New Roman"/>
                <a:ea typeface="Times New Roman"/>
                <a:cs typeface="Traditional Arabic"/>
              </a:endParaRPr>
            </a:p>
          </p:txBody>
        </p:sp>
        <p:sp>
          <p:nvSpPr>
            <p:cNvPr id="26" name="Text Box 998"/>
            <p:cNvSpPr txBox="1">
              <a:spLocks noChangeArrowheads="1"/>
            </p:cNvSpPr>
            <p:nvPr/>
          </p:nvSpPr>
          <p:spPr bwMode="auto">
            <a:xfrm>
              <a:off x="3428365" y="1828800"/>
              <a:ext cx="57213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rtl="0">
                <a:spcAft>
                  <a:spcPts val="0"/>
                </a:spcAft>
              </a:pPr>
              <a:r>
                <a:rPr lang="en-GB" sz="1300">
                  <a:effectLst/>
                  <a:latin typeface="Arial"/>
                  <a:ea typeface="Times New Roman"/>
                  <a:cs typeface="Traditional Arabic"/>
                </a:rPr>
                <a:t>SVF</a:t>
              </a:r>
              <a:endParaRPr lang="en-US" sz="1000">
                <a:effectLst/>
                <a:latin typeface="Times New Roman"/>
                <a:ea typeface="Times New Roman"/>
                <a:cs typeface="Traditional Arabic"/>
              </a:endParaRPr>
            </a:p>
          </p:txBody>
        </p:sp>
        <p:sp>
          <p:nvSpPr>
            <p:cNvPr id="27" name="Text Box 999"/>
            <p:cNvSpPr txBox="1">
              <a:spLocks noChangeArrowheads="1"/>
            </p:cNvSpPr>
            <p:nvPr/>
          </p:nvSpPr>
          <p:spPr bwMode="auto">
            <a:xfrm>
              <a:off x="3428365" y="2514600"/>
              <a:ext cx="57213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rtl="0">
                <a:spcAft>
                  <a:spcPts val="0"/>
                </a:spcAft>
              </a:pPr>
              <a:r>
                <a:rPr lang="en-GB" sz="1300">
                  <a:effectLst/>
                  <a:latin typeface="Arial"/>
                  <a:ea typeface="Times New Roman"/>
                  <a:cs typeface="Traditional Arabic"/>
                </a:rPr>
                <a:t>GVF</a:t>
              </a:r>
              <a:endParaRPr lang="en-US" sz="1000">
                <a:effectLst/>
                <a:latin typeface="Times New Roman"/>
                <a:ea typeface="Times New Roman"/>
                <a:cs typeface="Traditional Arabic"/>
              </a:endParaRPr>
            </a:p>
          </p:txBody>
        </p:sp>
        <p:sp>
          <p:nvSpPr>
            <p:cNvPr id="28" name="Text Box 1000"/>
            <p:cNvSpPr txBox="1">
              <a:spLocks noChangeArrowheads="1"/>
            </p:cNvSpPr>
            <p:nvPr/>
          </p:nvSpPr>
          <p:spPr bwMode="auto">
            <a:xfrm>
              <a:off x="3428365" y="2971800"/>
              <a:ext cx="572135"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rtl="0">
                <a:spcAft>
                  <a:spcPts val="0"/>
                </a:spcAft>
              </a:pPr>
              <a:r>
                <a:rPr lang="en-GB" sz="1300">
                  <a:effectLst/>
                  <a:latin typeface="Arial"/>
                  <a:ea typeface="Times New Roman"/>
                  <a:cs typeface="Traditional Arabic"/>
                </a:rPr>
                <a:t>RVF</a:t>
              </a:r>
              <a:endParaRPr lang="en-US" sz="1000">
                <a:effectLst/>
                <a:latin typeface="Times New Roman"/>
                <a:ea typeface="Times New Roman"/>
                <a:cs typeface="Traditional Arabic"/>
              </a:endParaRPr>
            </a:p>
          </p:txBody>
        </p:sp>
      </p:grpSp>
    </p:spTree>
    <p:extLst>
      <p:ext uri="{BB962C8B-B14F-4D97-AF65-F5344CB8AC3E}">
        <p14:creationId xmlns:p14="http://schemas.microsoft.com/office/powerpoint/2010/main" val="1378283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open channel</a:t>
            </a:r>
            <a:r>
              <a:rPr lang="en-US" b="1" dirty="0" smtClean="0"/>
              <a:t>:</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b="1" dirty="0" smtClean="0"/>
              <a:t>Natural </a:t>
            </a:r>
            <a:r>
              <a:rPr lang="en-US" b="1" dirty="0"/>
              <a:t>channels: </a:t>
            </a:r>
            <a:endParaRPr lang="en-US" dirty="0"/>
          </a:p>
          <a:p>
            <a:pPr marL="0" indent="0" algn="just">
              <a:buNone/>
            </a:pPr>
            <a:r>
              <a:rPr lang="en-US" dirty="0" smtClean="0"/>
              <a:t>Natural </a:t>
            </a:r>
            <a:r>
              <a:rPr lang="en-US" dirty="0"/>
              <a:t>channels can be very different. They are neither </a:t>
            </a:r>
            <a:r>
              <a:rPr lang="en-US" b="1" dirty="0"/>
              <a:t>regular nor prismatic</a:t>
            </a:r>
            <a:r>
              <a:rPr lang="en-US" dirty="0"/>
              <a:t> and their materials of construction can </a:t>
            </a:r>
            <a:r>
              <a:rPr lang="en-US" b="1" dirty="0"/>
              <a:t>vary widely</a:t>
            </a:r>
            <a:r>
              <a:rPr lang="en-US" dirty="0"/>
              <a:t> (although they are mainly of earth this can possess many different properties.) The surface roughness will often change with </a:t>
            </a:r>
            <a:r>
              <a:rPr lang="en-US" b="1" dirty="0"/>
              <a:t>time distance and even elevation</a:t>
            </a:r>
            <a:r>
              <a:rPr lang="en-US" dirty="0"/>
              <a:t>. Consequently it becomes more difficult to accurately analyze and obtain satisfactory results for natural channels than is does for man made ones. The situation may be further complicated if the boundary is not fixed i.e. erosion and deposition of sediments.</a:t>
            </a:r>
          </a:p>
          <a:p>
            <a:endParaRPr lang="en-US" dirty="0"/>
          </a:p>
        </p:txBody>
      </p:sp>
    </p:spTree>
    <p:extLst>
      <p:ext uri="{BB962C8B-B14F-4D97-AF65-F5344CB8AC3E}">
        <p14:creationId xmlns:p14="http://schemas.microsoft.com/office/powerpoint/2010/main" val="81817981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11019</TotalTime>
  <Words>359</Words>
  <Application>Microsoft Office PowerPoint</Application>
  <PresentationFormat>On-screen Show (4:3)</PresentationFormat>
  <Paragraphs>32</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Civic</vt:lpstr>
      <vt:lpstr>Flow</vt:lpstr>
      <vt:lpstr>PowerPoint Presentation</vt:lpstr>
      <vt:lpstr>PowerPoint Presentation</vt:lpstr>
      <vt:lpstr>Introduction</vt:lpstr>
      <vt:lpstr>PowerPoint Presentation</vt:lpstr>
      <vt:lpstr>Open channel</vt:lpstr>
      <vt:lpstr>PowerPoint Presentation</vt:lpstr>
      <vt:lpstr>PowerPoint Presentation</vt:lpstr>
      <vt:lpstr>PowerPoint Presentation</vt:lpstr>
      <vt:lpstr>Types of open channel: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Miqdad</dc:creator>
  <cp:lastModifiedBy>abdullah</cp:lastModifiedBy>
  <cp:revision>129</cp:revision>
  <dcterms:created xsi:type="dcterms:W3CDTF">2006-08-16T00:00:00Z</dcterms:created>
  <dcterms:modified xsi:type="dcterms:W3CDTF">2021-05-02T06:52:25Z</dcterms:modified>
</cp:coreProperties>
</file>