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72"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0A9CF74-FBAD-4ED6-B630-563056314301}">
          <p14:sldIdLst>
            <p14:sldId id="256"/>
          </p14:sldIdLst>
        </p14:section>
        <p14:section name="Untitled Section" id="{181C69B6-3BDE-4EBE-AA6F-53E36284FE54}">
          <p14:sldIdLst>
            <p14:sldId id="257"/>
            <p14:sldId id="258"/>
            <p14:sldId id="259"/>
            <p14:sldId id="260"/>
            <p14:sldId id="261"/>
            <p14:sldId id="262"/>
            <p14:sldId id="263"/>
            <p14:sldId id="264"/>
            <p14:sldId id="265"/>
            <p14:sldId id="266"/>
            <p14:sldId id="267"/>
            <p14:sldId id="268"/>
            <p14:sldId id="269"/>
            <p14:sldId id="270"/>
            <p14:sldId id="2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9944" autoAdjust="0"/>
  </p:normalViewPr>
  <p:slideViewPr>
    <p:cSldViewPr>
      <p:cViewPr varScale="1">
        <p:scale>
          <a:sx n="63" d="100"/>
          <a:sy n="63" d="100"/>
        </p:scale>
        <p:origin x="-159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63610DE-8D90-4866-8D8A-E4A49C61A027}" type="datetimeFigureOut">
              <a:rPr lang="ar-IQ" smtClean="0"/>
              <a:t>04/10/1444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50EC145-C5D0-4430-AFE5-DBFDF10E131B}" type="slidenum">
              <a:rPr lang="ar-IQ" smtClean="0"/>
              <a:t>‹#›</a:t>
            </a:fld>
            <a:endParaRPr lang="ar-IQ"/>
          </a:p>
        </p:txBody>
      </p:sp>
    </p:spTree>
    <p:extLst>
      <p:ext uri="{BB962C8B-B14F-4D97-AF65-F5344CB8AC3E}">
        <p14:creationId xmlns:p14="http://schemas.microsoft.com/office/powerpoint/2010/main" val="41188039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250EC145-C5D0-4430-AFE5-DBFDF10E131B}" type="slidenum">
              <a:rPr lang="ar-IQ" smtClean="0"/>
              <a:t>1</a:t>
            </a:fld>
            <a:endParaRPr lang="ar-IQ"/>
          </a:p>
        </p:txBody>
      </p:sp>
    </p:spTree>
    <p:extLst>
      <p:ext uri="{BB962C8B-B14F-4D97-AF65-F5344CB8AC3E}">
        <p14:creationId xmlns:p14="http://schemas.microsoft.com/office/powerpoint/2010/main" val="3619222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250EC145-C5D0-4430-AFE5-DBFDF10E131B}" type="slidenum">
              <a:rPr lang="ar-IQ" smtClean="0"/>
              <a:t>14</a:t>
            </a:fld>
            <a:endParaRPr lang="ar-IQ"/>
          </a:p>
        </p:txBody>
      </p:sp>
    </p:spTree>
    <p:extLst>
      <p:ext uri="{BB962C8B-B14F-4D97-AF65-F5344CB8AC3E}">
        <p14:creationId xmlns:p14="http://schemas.microsoft.com/office/powerpoint/2010/main" val="2952797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77052AB-E569-4F7F-A221-9967EA19EA74}" type="datetime8">
              <a:rPr lang="ar-IQ" smtClean="0"/>
              <a:t>24 نيسان، 23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a:t>
            </a:fld>
            <a:endParaRPr lang="ar-IQ"/>
          </a:p>
        </p:txBody>
      </p:sp>
    </p:spTree>
    <p:extLst>
      <p:ext uri="{BB962C8B-B14F-4D97-AF65-F5344CB8AC3E}">
        <p14:creationId xmlns:p14="http://schemas.microsoft.com/office/powerpoint/2010/main" val="3735443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BE5599C-72C8-4C84-A911-510E0874ECE8}" type="datetime8">
              <a:rPr lang="ar-IQ" smtClean="0"/>
              <a:t>24 نيسان، 23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a:t>
            </a:fld>
            <a:endParaRPr lang="ar-IQ"/>
          </a:p>
        </p:txBody>
      </p:sp>
    </p:spTree>
    <p:extLst>
      <p:ext uri="{BB962C8B-B14F-4D97-AF65-F5344CB8AC3E}">
        <p14:creationId xmlns:p14="http://schemas.microsoft.com/office/powerpoint/2010/main" val="3828762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587DA19-F805-4757-98F1-8D736FA539A9}" type="datetime8">
              <a:rPr lang="ar-IQ" smtClean="0"/>
              <a:t>24 نيسان، 23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a:t>
            </a:fld>
            <a:endParaRPr lang="ar-IQ"/>
          </a:p>
        </p:txBody>
      </p:sp>
    </p:spTree>
    <p:extLst>
      <p:ext uri="{BB962C8B-B14F-4D97-AF65-F5344CB8AC3E}">
        <p14:creationId xmlns:p14="http://schemas.microsoft.com/office/powerpoint/2010/main" val="638204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4223755-8DEB-4965-8017-8E157E2472FE}" type="datetime8">
              <a:rPr lang="ar-IQ" smtClean="0"/>
              <a:t>24 نيسان، 23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a:t>
            </a:fld>
            <a:endParaRPr lang="ar-IQ"/>
          </a:p>
        </p:txBody>
      </p:sp>
    </p:spTree>
    <p:extLst>
      <p:ext uri="{BB962C8B-B14F-4D97-AF65-F5344CB8AC3E}">
        <p14:creationId xmlns:p14="http://schemas.microsoft.com/office/powerpoint/2010/main" val="2212034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1EDA21-C5B9-43F4-B53E-9FF160447547}" type="datetime8">
              <a:rPr lang="ar-IQ" smtClean="0"/>
              <a:t>24 نيسان، 23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a:t>
            </a:fld>
            <a:endParaRPr lang="ar-IQ"/>
          </a:p>
        </p:txBody>
      </p:sp>
    </p:spTree>
    <p:extLst>
      <p:ext uri="{BB962C8B-B14F-4D97-AF65-F5344CB8AC3E}">
        <p14:creationId xmlns:p14="http://schemas.microsoft.com/office/powerpoint/2010/main" val="2563281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921EEB3-D669-4E4F-B42D-A7D6AD456458}" type="datetime8">
              <a:rPr lang="ar-IQ" smtClean="0"/>
              <a:t>24 نيسان، 23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E4360F-286C-45C7-95FE-6690B2904474}" type="slidenum">
              <a:rPr lang="ar-IQ" smtClean="0"/>
              <a:t>‹#›</a:t>
            </a:fld>
            <a:endParaRPr lang="ar-IQ"/>
          </a:p>
        </p:txBody>
      </p:sp>
    </p:spTree>
    <p:extLst>
      <p:ext uri="{BB962C8B-B14F-4D97-AF65-F5344CB8AC3E}">
        <p14:creationId xmlns:p14="http://schemas.microsoft.com/office/powerpoint/2010/main" val="2891911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F6CD4E3-C157-406C-9BB5-BB31B1E98C82}" type="datetime8">
              <a:rPr lang="ar-IQ" smtClean="0"/>
              <a:t>24 نيسان، 23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AE4360F-286C-45C7-95FE-6690B2904474}" type="slidenum">
              <a:rPr lang="ar-IQ" smtClean="0"/>
              <a:t>‹#›</a:t>
            </a:fld>
            <a:endParaRPr lang="ar-IQ"/>
          </a:p>
        </p:txBody>
      </p:sp>
    </p:spTree>
    <p:extLst>
      <p:ext uri="{BB962C8B-B14F-4D97-AF65-F5344CB8AC3E}">
        <p14:creationId xmlns:p14="http://schemas.microsoft.com/office/powerpoint/2010/main" val="98118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A8F0380-D32D-4A70-BA93-EF046CCC0345}" type="datetime8">
              <a:rPr lang="ar-IQ" smtClean="0"/>
              <a:t>24 نيسان، 23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AE4360F-286C-45C7-95FE-6690B2904474}" type="slidenum">
              <a:rPr lang="ar-IQ" smtClean="0"/>
              <a:t>‹#›</a:t>
            </a:fld>
            <a:endParaRPr lang="ar-IQ"/>
          </a:p>
        </p:txBody>
      </p:sp>
    </p:spTree>
    <p:extLst>
      <p:ext uri="{BB962C8B-B14F-4D97-AF65-F5344CB8AC3E}">
        <p14:creationId xmlns:p14="http://schemas.microsoft.com/office/powerpoint/2010/main" val="704039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6ACBB-EEE6-46B0-B14D-3468D06F8179}" type="datetime8">
              <a:rPr lang="ar-IQ" smtClean="0"/>
              <a:t>24 نيسان، 23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AE4360F-286C-45C7-95FE-6690B2904474}" type="slidenum">
              <a:rPr lang="ar-IQ" smtClean="0"/>
              <a:t>‹#›</a:t>
            </a:fld>
            <a:endParaRPr lang="ar-IQ"/>
          </a:p>
        </p:txBody>
      </p:sp>
    </p:spTree>
    <p:extLst>
      <p:ext uri="{BB962C8B-B14F-4D97-AF65-F5344CB8AC3E}">
        <p14:creationId xmlns:p14="http://schemas.microsoft.com/office/powerpoint/2010/main" val="381892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E7CCC-32F9-4AED-9DF8-19585EEBB340}" type="datetime8">
              <a:rPr lang="ar-IQ" smtClean="0"/>
              <a:t>24 نيسان، 23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E4360F-286C-45C7-95FE-6690B2904474}" type="slidenum">
              <a:rPr lang="ar-IQ" smtClean="0"/>
              <a:t>‹#›</a:t>
            </a:fld>
            <a:endParaRPr lang="ar-IQ"/>
          </a:p>
        </p:txBody>
      </p:sp>
    </p:spTree>
    <p:extLst>
      <p:ext uri="{BB962C8B-B14F-4D97-AF65-F5344CB8AC3E}">
        <p14:creationId xmlns:p14="http://schemas.microsoft.com/office/powerpoint/2010/main" val="2147571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CB95C8-551C-4EAD-91A5-FA002E1BF840}" type="datetime8">
              <a:rPr lang="ar-IQ" smtClean="0"/>
              <a:t>24 نيسان، 23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AE4360F-286C-45C7-95FE-6690B2904474}" type="slidenum">
              <a:rPr lang="ar-IQ" smtClean="0"/>
              <a:t>‹#›</a:t>
            </a:fld>
            <a:endParaRPr lang="ar-IQ"/>
          </a:p>
        </p:txBody>
      </p:sp>
    </p:spTree>
    <p:extLst>
      <p:ext uri="{BB962C8B-B14F-4D97-AF65-F5344CB8AC3E}">
        <p14:creationId xmlns:p14="http://schemas.microsoft.com/office/powerpoint/2010/main" val="203669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6FF1FB5-E5B4-481C-BDA9-E59C8855447A}" type="datetime8">
              <a:rPr lang="ar-IQ" smtClean="0"/>
              <a:t>24 نيسان، 23</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E4360F-286C-45C7-95FE-6690B2904474}" type="slidenum">
              <a:rPr lang="ar-IQ" smtClean="0"/>
              <a:t>‹#›</a:t>
            </a:fld>
            <a:endParaRPr lang="ar-IQ"/>
          </a:p>
        </p:txBody>
      </p:sp>
    </p:spTree>
    <p:extLst>
      <p:ext uri="{BB962C8B-B14F-4D97-AF65-F5344CB8AC3E}">
        <p14:creationId xmlns:p14="http://schemas.microsoft.com/office/powerpoint/2010/main" val="20395216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90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5" name="Rectangle 4"/>
          <p:cNvSpPr/>
          <p:nvPr/>
        </p:nvSpPr>
        <p:spPr>
          <a:xfrm>
            <a:off x="0" y="-172321"/>
            <a:ext cx="9906000" cy="3429000"/>
          </a:xfrm>
          <a:prstGeom prst="rect">
            <a:avLst/>
          </a:prstGeom>
          <a:ln/>
        </p:spPr>
        <p:style>
          <a:lnRef idx="1">
            <a:schemeClr val="accent5"/>
          </a:lnRef>
          <a:fillRef idx="3">
            <a:schemeClr val="accent5"/>
          </a:fillRef>
          <a:effectRef idx="2">
            <a:schemeClr val="accent5"/>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6" name="Subtitle 2"/>
          <p:cNvSpPr txBox="1">
            <a:spLocks/>
          </p:cNvSpPr>
          <p:nvPr/>
        </p:nvSpPr>
        <p:spPr bwMode="auto">
          <a:xfrm>
            <a:off x="5495471" y="5029200"/>
            <a:ext cx="4083050" cy="1066800"/>
          </a:xfrm>
          <a:prstGeom prst="rect">
            <a:avLst/>
          </a:prstGeom>
          <a:noFill/>
          <a:ln w="9525">
            <a:noFill/>
            <a:miter lim="800000"/>
            <a:headEnd/>
            <a:tailEnd/>
          </a:ln>
        </p:spPr>
        <p:txBody>
          <a:bodyPr/>
          <a:lstStyle/>
          <a:p>
            <a:pPr algn="ctr" rtl="0">
              <a:spcBef>
                <a:spcPct val="20000"/>
              </a:spcBef>
              <a:buFont typeface="Arial" pitchFamily="34" charset="0"/>
              <a:buNone/>
            </a:pPr>
            <a:r>
              <a:rPr lang="ar-IQ" sz="2000" b="1" dirty="0" smtClean="0">
                <a:solidFill>
                  <a:srgbClr val="C00000"/>
                </a:solidFill>
                <a:latin typeface="Calibri" pitchFamily="34" charset="0"/>
              </a:rPr>
              <a:t>جامعة صلاح الدين</a:t>
            </a:r>
          </a:p>
          <a:p>
            <a:pPr algn="ctr" rtl="0">
              <a:spcBef>
                <a:spcPct val="20000"/>
              </a:spcBef>
              <a:buFont typeface="Arial" pitchFamily="34" charset="0"/>
              <a:buNone/>
            </a:pPr>
            <a:r>
              <a:rPr lang="ar-IQ" sz="2000" b="1" dirty="0" smtClean="0">
                <a:solidFill>
                  <a:srgbClr val="C00000"/>
                </a:solidFill>
                <a:latin typeface="Calibri" pitchFamily="34" charset="0"/>
              </a:rPr>
              <a:t>كلية التربية – مخمور</a:t>
            </a:r>
          </a:p>
          <a:p>
            <a:pPr algn="ctr" rtl="0">
              <a:spcBef>
                <a:spcPct val="20000"/>
              </a:spcBef>
              <a:buFont typeface="Arial" pitchFamily="34" charset="0"/>
              <a:buNone/>
            </a:pPr>
            <a:r>
              <a:rPr lang="ar-IQ" sz="2000" b="1" dirty="0" smtClean="0">
                <a:solidFill>
                  <a:srgbClr val="C00000"/>
                </a:solidFill>
                <a:latin typeface="Calibri" pitchFamily="34" charset="0"/>
              </a:rPr>
              <a:t>قسم اللغة العربية/ المرحلة الثانية</a:t>
            </a:r>
          </a:p>
          <a:p>
            <a:pPr algn="ctr" rtl="0">
              <a:spcBef>
                <a:spcPct val="20000"/>
              </a:spcBef>
              <a:buFont typeface="Arial" pitchFamily="34" charset="0"/>
              <a:buNone/>
            </a:pPr>
            <a:r>
              <a:rPr lang="ar-IQ" sz="2000" b="1" dirty="0" smtClean="0">
                <a:solidFill>
                  <a:srgbClr val="C00000"/>
                </a:solidFill>
                <a:latin typeface="Calibri" pitchFamily="34" charset="0"/>
              </a:rPr>
              <a:t>2022-2023</a:t>
            </a:r>
            <a:endParaRPr lang="en-US" sz="2000" b="1" dirty="0">
              <a:solidFill>
                <a:srgbClr val="C00000"/>
              </a:solidFill>
              <a:latin typeface="Calibri" pitchFamily="34" charset="0"/>
            </a:endParaRPr>
          </a:p>
        </p:txBody>
      </p:sp>
      <p:sp>
        <p:nvSpPr>
          <p:cNvPr id="10" name="Freeform 9"/>
          <p:cNvSpPr/>
          <p:nvPr/>
        </p:nvSpPr>
        <p:spPr>
          <a:xfrm>
            <a:off x="0" y="2667000"/>
            <a:ext cx="6091238"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1" name="Title 1"/>
          <p:cNvSpPr txBox="1">
            <a:spLocks/>
          </p:cNvSpPr>
          <p:nvPr/>
        </p:nvSpPr>
        <p:spPr bwMode="auto">
          <a:xfrm>
            <a:off x="381000" y="2971800"/>
            <a:ext cx="5099050" cy="2590800"/>
          </a:xfrm>
          <a:prstGeom prst="rect">
            <a:avLst/>
          </a:prstGeom>
          <a:noFill/>
          <a:ln w="9525">
            <a:solidFill>
              <a:schemeClr val="accent1"/>
            </a:solidFill>
            <a:miter lim="800000"/>
            <a:headEnd/>
            <a:tailEnd/>
          </a:ln>
        </p:spPr>
        <p:txBody>
          <a:bodyPr anchor="ctr"/>
          <a:lstStyle/>
          <a:p>
            <a:pPr algn="ctr"/>
            <a:endParaRPr lang="ar-IQ" sz="4800" b="1" dirty="0" smtClean="0">
              <a:solidFill>
                <a:srgbClr val="43A79C"/>
              </a:solidFill>
              <a:latin typeface="AYM Wadiy S_U normal."/>
              <a:cs typeface="Times New Roman" pitchFamily="18" charset="0"/>
            </a:endParaRPr>
          </a:p>
          <a:p>
            <a:pPr algn="ctr"/>
            <a:r>
              <a:rPr lang="ar-IQ" sz="4000" b="1" dirty="0" smtClean="0">
                <a:solidFill>
                  <a:srgbClr val="FF0000"/>
                </a:solidFill>
                <a:latin typeface="AYM Wadiy S_U normal."/>
                <a:cs typeface="Ali-A-Samik" pitchFamily="2" charset="-78"/>
              </a:rPr>
              <a:t>اسم المادة:</a:t>
            </a:r>
            <a:endParaRPr lang="ar-SA" sz="4000" b="1" dirty="0" smtClean="0">
              <a:solidFill>
                <a:srgbClr val="FF0000"/>
              </a:solidFill>
              <a:latin typeface="AYM Wadiy S_U normal."/>
              <a:cs typeface="Ali-A-Samik" pitchFamily="2" charset="-78"/>
            </a:endParaRPr>
          </a:p>
          <a:p>
            <a:pPr algn="ctr" rtl="0"/>
            <a:r>
              <a:rPr lang="ar-SA" sz="3200" b="1" dirty="0" smtClean="0">
                <a:solidFill>
                  <a:srgbClr val="313B4A"/>
                </a:solidFill>
                <a:latin typeface="Calibri" pitchFamily="34" charset="0"/>
                <a:cs typeface="Ali-A-Samik" pitchFamily="2" charset="-78"/>
              </a:rPr>
              <a:t>ا</a:t>
            </a:r>
            <a:r>
              <a:rPr lang="ar-IQ" sz="3200" b="1" dirty="0" smtClean="0">
                <a:solidFill>
                  <a:srgbClr val="313B4A"/>
                </a:solidFill>
                <a:latin typeface="Calibri" pitchFamily="34" charset="0"/>
                <a:cs typeface="Ali-A-Samik" pitchFamily="2" charset="-78"/>
              </a:rPr>
              <a:t>لصرف الاشتقاقي</a:t>
            </a:r>
          </a:p>
          <a:p>
            <a:pPr algn="ctr" rtl="0"/>
            <a:r>
              <a:rPr lang="ar-IQ" sz="3200" b="1" dirty="0" smtClean="0">
                <a:solidFill>
                  <a:srgbClr val="313B4A"/>
                </a:solidFill>
                <a:latin typeface="Calibri" pitchFamily="34" charset="0"/>
                <a:cs typeface="Ali-A-Samik" pitchFamily="2" charset="-78"/>
              </a:rPr>
              <a:t>م.م عبد الله خالد فائز</a:t>
            </a:r>
          </a:p>
          <a:p>
            <a:pPr algn="ctr" rtl="0"/>
            <a:endParaRPr lang="en-US" sz="4000" b="1" dirty="0" smtClean="0">
              <a:solidFill>
                <a:srgbClr val="313B4A"/>
              </a:solidFill>
              <a:latin typeface="Calibri" pitchFamily="34" charset="0"/>
              <a:cs typeface="Times New Roman" pitchFamily="18" charset="0"/>
            </a:endParaRPr>
          </a:p>
          <a:p>
            <a:pPr algn="ctr"/>
            <a:endParaRPr lang="en-US" sz="4000" b="1" dirty="0">
              <a:solidFill>
                <a:srgbClr val="313B4A"/>
              </a:solidFill>
              <a:latin typeface="Calibri" pitchFamily="34" charset="0"/>
            </a:endParaRPr>
          </a:p>
        </p:txBody>
      </p:sp>
      <p:sp>
        <p:nvSpPr>
          <p:cNvPr id="12" name="Slide Number Placeholder 10"/>
          <p:cNvSpPr txBox="1">
            <a:spLocks/>
          </p:cNvSpPr>
          <p:nvPr/>
        </p:nvSpPr>
        <p:spPr bwMode="auto">
          <a:xfrm>
            <a:off x="381000" y="6405563"/>
            <a:ext cx="2311400" cy="365125"/>
          </a:xfrm>
          <a:prstGeom prst="rect">
            <a:avLst/>
          </a:prstGeom>
          <a:noFill/>
          <a:ln w="9525">
            <a:noFill/>
            <a:miter lim="800000"/>
            <a:headEnd/>
            <a:tailEnd/>
          </a:ln>
        </p:spPr>
        <p:txBody>
          <a:bodyPr anchor="ctr"/>
          <a:lstStyle/>
          <a:p>
            <a:pPr rtl="0"/>
            <a:fld id="{BD304080-26AE-472C-BC30-C39120F3D8A0}" type="slidenum">
              <a:rPr lang="ar-SA" sz="1200">
                <a:solidFill>
                  <a:schemeClr val="bg1"/>
                </a:solidFill>
                <a:latin typeface="Calibri" pitchFamily="34" charset="0"/>
              </a:rPr>
              <a:pPr rtl="0"/>
              <a:t>1</a:t>
            </a:fld>
            <a:endParaRPr lang="en-US" sz="1200" dirty="0">
              <a:solidFill>
                <a:schemeClr val="bg1"/>
              </a:solidFill>
              <a:latin typeface="Calibri" pitchFamily="34" charset="0"/>
            </a:endParaRPr>
          </a:p>
        </p:txBody>
      </p:sp>
      <p:pic>
        <p:nvPicPr>
          <p:cNvPr id="13"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4" y="2113777"/>
            <a:ext cx="2544777" cy="228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6"/>
          <p:cNvSpPr>
            <a:spLocks noGrp="1"/>
          </p:cNvSpPr>
          <p:nvPr>
            <p:ph type="sldNum" sz="quarter" idx="12"/>
          </p:nvPr>
        </p:nvSpPr>
        <p:spPr/>
        <p:txBody>
          <a:bodyPr/>
          <a:lstStyle/>
          <a:p>
            <a:fld id="{3AE4360F-286C-45C7-95FE-6690B2904474}" type="slidenum">
              <a:rPr lang="ar-IQ" smtClean="0"/>
              <a:t>1</a:t>
            </a:fld>
            <a:endParaRPr lang="ar-IQ"/>
          </a:p>
        </p:txBody>
      </p:sp>
    </p:spTree>
    <p:extLst>
      <p:ext uri="{BB962C8B-B14F-4D97-AF65-F5344CB8AC3E}">
        <p14:creationId xmlns:p14="http://schemas.microsoft.com/office/powerpoint/2010/main" val="325991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200" decel="100000"/>
                                        <p:tgtEl>
                                          <p:spTgt spid="13"/>
                                        </p:tgtEl>
                                      </p:cBhvr>
                                    </p:animEffect>
                                    <p:anim calcmode="lin" valueType="num">
                                      <p:cBhvr>
                                        <p:cTn id="8" dur="2200" decel="100000" fill="hold"/>
                                        <p:tgtEl>
                                          <p:spTgt spid="13"/>
                                        </p:tgtEl>
                                        <p:attrNameLst>
                                          <p:attrName>style.rotation</p:attrName>
                                        </p:attrNameLst>
                                      </p:cBhvr>
                                      <p:tavLst>
                                        <p:tav tm="0">
                                          <p:val>
                                            <p:fltVal val="-90"/>
                                          </p:val>
                                        </p:tav>
                                        <p:tav tm="100000">
                                          <p:val>
                                            <p:fltVal val="0"/>
                                          </p:val>
                                        </p:tav>
                                      </p:tavLst>
                                    </p:anim>
                                    <p:anim calcmode="lin" valueType="num">
                                      <p:cBhvr>
                                        <p:cTn id="9" dur="2200" decel="100000" fill="hold"/>
                                        <p:tgtEl>
                                          <p:spTgt spid="13"/>
                                        </p:tgtEl>
                                        <p:attrNameLst>
                                          <p:attrName>ppt_x</p:attrName>
                                        </p:attrNameLst>
                                      </p:cBhvr>
                                      <p:tavLst>
                                        <p:tav tm="0">
                                          <p:val>
                                            <p:strVal val="#ppt_x+0.4"/>
                                          </p:val>
                                        </p:tav>
                                        <p:tav tm="100000">
                                          <p:val>
                                            <p:strVal val="#ppt_x-0.05"/>
                                          </p:val>
                                        </p:tav>
                                      </p:tavLst>
                                    </p:anim>
                                    <p:anim calcmode="lin" valueType="num">
                                      <p:cBhvr>
                                        <p:cTn id="10" dur="2200" decel="100000" fill="hold"/>
                                        <p:tgtEl>
                                          <p:spTgt spid="13"/>
                                        </p:tgtEl>
                                        <p:attrNameLst>
                                          <p:attrName>ppt_y</p:attrName>
                                        </p:attrNameLst>
                                      </p:cBhvr>
                                      <p:tavLst>
                                        <p:tav tm="0">
                                          <p:val>
                                            <p:strVal val="#ppt_y-0.4"/>
                                          </p:val>
                                        </p:tav>
                                        <p:tav tm="100000">
                                          <p:val>
                                            <p:strVal val="#ppt_y+0.1"/>
                                          </p:val>
                                        </p:tav>
                                      </p:tavLst>
                                    </p:anim>
                                    <p:anim calcmode="lin" valueType="num">
                                      <p:cBhvr>
                                        <p:cTn id="11" dur="550" accel="100000" fill="hold">
                                          <p:stCondLst>
                                            <p:cond delay="2200"/>
                                          </p:stCondLst>
                                        </p:cTn>
                                        <p:tgtEl>
                                          <p:spTgt spid="13"/>
                                        </p:tgtEl>
                                        <p:attrNameLst>
                                          <p:attrName>ppt_x</p:attrName>
                                        </p:attrNameLst>
                                      </p:cBhvr>
                                      <p:tavLst>
                                        <p:tav tm="0">
                                          <p:val>
                                            <p:strVal val="#ppt_x-0.05"/>
                                          </p:val>
                                        </p:tav>
                                        <p:tav tm="100000">
                                          <p:val>
                                            <p:strVal val="#ppt_x"/>
                                          </p:val>
                                        </p:tav>
                                      </p:tavLst>
                                    </p:anim>
                                    <p:anim calcmode="lin" valueType="num">
                                      <p:cBhvr>
                                        <p:cTn id="12" dur="550" accel="100000" fill="hold">
                                          <p:stCondLst>
                                            <p:cond delay="2200"/>
                                          </p:stCondLst>
                                        </p:cTn>
                                        <p:tgtEl>
                                          <p:spTgt spid="1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9088" y="332656"/>
            <a:ext cx="8915400" cy="4525963"/>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ar-SA" sz="3600" dirty="0" smtClean="0">
                <a:latin typeface="Traditional Arabic" panose="02020603050405020304" pitchFamily="18" charset="-78"/>
                <a:cs typeface="Traditional Arabic" panose="02020603050405020304" pitchFamily="18" charset="-78"/>
              </a:rPr>
              <a:t>يكون أصلاً، أو منقلبًا عن أصل، أو زائدًا.</a:t>
            </a:r>
            <a:endParaRPr lang="en-US" sz="3600" dirty="0" smtClean="0">
              <a:latin typeface="Traditional Arabic" panose="02020603050405020304" pitchFamily="18" charset="-78"/>
              <a:cs typeface="Traditional Arabic" panose="02020603050405020304" pitchFamily="18" charset="-78"/>
            </a:endParaRPr>
          </a:p>
          <a:p>
            <a:pPr algn="just"/>
            <a:r>
              <a:rPr lang="ar-SA" sz="3600" b="1" dirty="0" smtClean="0">
                <a:latin typeface="Traditional Arabic" panose="02020603050405020304" pitchFamily="18" charset="-78"/>
                <a:cs typeface="Traditional Arabic" panose="02020603050405020304" pitchFamily="18" charset="-78"/>
              </a:rPr>
              <a:t>فإن كان أصلاً</a:t>
            </a:r>
            <a:r>
              <a:rPr lang="ar-SA" sz="3600" dirty="0" smtClean="0">
                <a:latin typeface="Traditional Arabic" panose="02020603050405020304" pitchFamily="18" charset="-78"/>
                <a:cs typeface="Traditional Arabic" panose="02020603050405020304" pitchFamily="18" charset="-78"/>
              </a:rPr>
              <a:t>: سَلِمَ في التصغير، نحو: قَوْل = قُويْل، وبَيْضة = بُيَيْضَة. </a:t>
            </a:r>
            <a:r>
              <a:rPr lang="ar-SA" sz="3600" b="1" dirty="0" smtClean="0">
                <a:latin typeface="Traditional Arabic" panose="02020603050405020304" pitchFamily="18" charset="-78"/>
                <a:cs typeface="Traditional Arabic" panose="02020603050405020304" pitchFamily="18" charset="-78"/>
              </a:rPr>
              <a:t>وإن كان منقلبًا عن أصلٍ</a:t>
            </a:r>
            <a:r>
              <a:rPr lang="ar-SA" sz="3600" dirty="0" smtClean="0">
                <a:latin typeface="Traditional Arabic" panose="02020603050405020304" pitchFamily="18" charset="-78"/>
                <a:cs typeface="Traditional Arabic" panose="02020603050405020304" pitchFamily="18" charset="-78"/>
              </a:rPr>
              <a:t>: وجب ردُّه إلى أَصْلِه، وذلك إذا كان:</a:t>
            </a:r>
            <a:endParaRPr lang="en-US" sz="3600" dirty="0" smtClean="0">
              <a:latin typeface="Traditional Arabic" panose="02020603050405020304" pitchFamily="18" charset="-78"/>
              <a:cs typeface="Traditional Arabic" panose="02020603050405020304" pitchFamily="18" charset="-78"/>
            </a:endParaRPr>
          </a:p>
          <a:p>
            <a:pPr algn="just"/>
            <a:r>
              <a:rPr lang="ar-SA" sz="3600" u="sng" dirty="0" smtClean="0">
                <a:latin typeface="Traditional Arabic" panose="02020603050405020304" pitchFamily="18" charset="-78"/>
                <a:cs typeface="Traditional Arabic" panose="02020603050405020304" pitchFamily="18" charset="-78"/>
              </a:rPr>
              <a:t>لِينًا مُبدلاً من لين</a:t>
            </a:r>
            <a:r>
              <a:rPr lang="ar-SA" sz="3600" dirty="0" smtClean="0">
                <a:latin typeface="Traditional Arabic" panose="02020603050405020304" pitchFamily="18" charset="-78"/>
                <a:cs typeface="Traditional Arabic" panose="02020603050405020304" pitchFamily="18" charset="-78"/>
              </a:rPr>
              <a:t>، نحو: باب، وقِيمة، وديمة، ومِيْزان، فتردّها إلى أصلها وهو الواو = بُوَيْب، وقُوَيْمة، ودُويْمة، ومُوَيْزِين، ونحو: مُوقن، وموسر، وناب، فتردّها إلى أصلها وهو الياء = مُيَيْقِن، ومُييْسِر، ونُيَيْب.</a:t>
            </a:r>
            <a:endParaRPr lang="en-US" sz="3600" dirty="0" smtClean="0">
              <a:latin typeface="Traditional Arabic" panose="02020603050405020304" pitchFamily="18" charset="-78"/>
              <a:cs typeface="Traditional Arabic" panose="02020603050405020304" pitchFamily="18" charset="-78"/>
            </a:endParaRPr>
          </a:p>
          <a:p>
            <a:pPr algn="just"/>
            <a:r>
              <a:rPr lang="ar-SA" sz="3600" u="sng" dirty="0" smtClean="0">
                <a:latin typeface="Traditional Arabic" panose="02020603050405020304" pitchFamily="18" charset="-78"/>
                <a:cs typeface="Traditional Arabic" panose="02020603050405020304" pitchFamily="18" charset="-78"/>
              </a:rPr>
              <a:t>أو لِينًا مُبدلاً من حرفٍ صحيح</a:t>
            </a:r>
            <a:r>
              <a:rPr lang="ar-SA" sz="3600" dirty="0" smtClean="0">
                <a:latin typeface="Traditional Arabic" panose="02020603050405020304" pitchFamily="18" charset="-78"/>
                <a:cs typeface="Traditional Arabic" panose="02020603050405020304" pitchFamily="18" charset="-78"/>
              </a:rPr>
              <a:t>، نحوُ: دينار وقيراط، فأصلهما: دِنَّار وقِرَّاط، فيقال في تصغيرهما = دُنَيْنِير، وقُرَيْريط.</a:t>
            </a:r>
            <a:endParaRPr lang="en-US" sz="3600" dirty="0" smtClean="0">
              <a:latin typeface="Traditional Arabic" panose="02020603050405020304" pitchFamily="18" charset="-78"/>
              <a:cs typeface="Traditional Arabic" panose="02020603050405020304" pitchFamily="18" charset="-78"/>
            </a:endParaRPr>
          </a:p>
          <a:p>
            <a:pPr algn="just"/>
            <a:r>
              <a:rPr lang="ar-SA" u="sng" dirty="0" smtClean="0">
                <a:latin typeface="Traditional Arabic" panose="02020603050405020304" pitchFamily="18" charset="-78"/>
                <a:cs typeface="Traditional Arabic" panose="02020603050405020304" pitchFamily="18" charset="-78"/>
              </a:rPr>
              <a:t>أو لِينًا مُبدلاً من همزة لا تلي همزة</a:t>
            </a:r>
            <a:r>
              <a:rPr lang="ar-SA" dirty="0" smtClean="0">
                <a:latin typeface="Traditional Arabic" panose="02020603050405020304" pitchFamily="18" charset="-78"/>
                <a:cs typeface="Traditional Arabic" panose="02020603050405020304" pitchFamily="18" charset="-78"/>
              </a:rPr>
              <a:t>، مثل: ذيب، وبير، وفاس، فأصلها: ذئب، وبئر، وفأس، فتُصَغَّرُ على = ذُؤيب، وبُؤير، وفُؤيسة.</a:t>
            </a:r>
            <a:endParaRPr lang="en-US" dirty="0" smtClean="0">
              <a:latin typeface="Traditional Arabic" panose="02020603050405020304" pitchFamily="18" charset="-78"/>
              <a:cs typeface="Traditional Arabic" panose="02020603050405020304" pitchFamily="18" charset="-78"/>
            </a:endParaRPr>
          </a:p>
          <a:p>
            <a:pPr marL="0" indent="0">
              <a:buNone/>
            </a:pPr>
            <a:endParaRPr lang="en-US" sz="3600" dirty="0" smtClean="0">
              <a:latin typeface="Traditional Arabic" panose="02020603050405020304" pitchFamily="18" charset="-78"/>
              <a:cs typeface="Traditional Arabic" panose="02020603050405020304" pitchFamily="18" charset="-78"/>
            </a:endParaRPr>
          </a:p>
          <a:p>
            <a:endParaRPr lang="ar-SA" sz="4000" dirty="0" smtClean="0"/>
          </a:p>
          <a:p>
            <a:endParaRPr lang="ar-SA" sz="4000" dirty="0"/>
          </a:p>
        </p:txBody>
      </p:sp>
      <p:sp>
        <p:nvSpPr>
          <p:cNvPr id="5" name="Date Placeholder 4"/>
          <p:cNvSpPr>
            <a:spLocks noGrp="1"/>
          </p:cNvSpPr>
          <p:nvPr>
            <p:ph type="dt" sz="half" idx="10"/>
          </p:nvPr>
        </p:nvSpPr>
        <p:spPr/>
        <p:txBody>
          <a:bodyPr/>
          <a:lstStyle/>
          <a:p>
            <a:fld id="{E599BA35-45CA-4D18-BFE3-5318EC89A558}" type="datetime8">
              <a:rPr lang="ar-IQ" smtClean="0"/>
              <a:t>24 نيسان، 23</a:t>
            </a:fld>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10</a:t>
            </a:fld>
            <a:endParaRPr lang="ar-IQ"/>
          </a:p>
        </p:txBody>
      </p:sp>
    </p:spTree>
    <p:extLst>
      <p:ext uri="{BB962C8B-B14F-4D97-AF65-F5344CB8AC3E}">
        <p14:creationId xmlns:p14="http://schemas.microsoft.com/office/powerpoint/2010/main" val="2486136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0" y="404664"/>
            <a:ext cx="8915400" cy="4525963"/>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ar-SA" dirty="0" smtClean="0">
                <a:latin typeface="Traditional Arabic" panose="02020603050405020304" pitchFamily="18" charset="-78"/>
                <a:cs typeface="Traditional Arabic" panose="02020603050405020304" pitchFamily="18" charset="-78"/>
              </a:rPr>
              <a:t>أمَّا إنْ كان اللِّين مُنقلبًا عن همزة تلي همزة، فإنه يجب قلبُه واوًا، نحو: آدم = أويدِم.</a:t>
            </a:r>
            <a:endParaRPr lang="en-US" dirty="0" smtClean="0">
              <a:latin typeface="Traditional Arabic" panose="02020603050405020304" pitchFamily="18" charset="-78"/>
              <a:cs typeface="Traditional Arabic" panose="02020603050405020304" pitchFamily="18" charset="-78"/>
            </a:endParaRPr>
          </a:p>
          <a:p>
            <a:r>
              <a:rPr lang="ar-SA" dirty="0" smtClean="0">
                <a:latin typeface="Traditional Arabic" panose="02020603050405020304" pitchFamily="18" charset="-78"/>
                <a:cs typeface="Traditional Arabic" panose="02020603050405020304" pitchFamily="18" charset="-78"/>
              </a:rPr>
              <a:t>والصحيحُ أنَّ اللِّين يُرَدُّ عند التصغير إلى أصله، وهو الهمزة، فنقول في آدم = أؤيدم، وهنا يلتقي همزتان في غير الطرف، متحركتان، الأولى مضمومة  والثانية مفتوحة، فنقلب الثانيةَ واوًا لأجل الضمة قبلها. </a:t>
            </a:r>
            <a:endParaRPr lang="en-US" dirty="0" smtClean="0">
              <a:latin typeface="Traditional Arabic" panose="02020603050405020304" pitchFamily="18" charset="-78"/>
              <a:cs typeface="Traditional Arabic" panose="02020603050405020304" pitchFamily="18" charset="-78"/>
            </a:endParaRPr>
          </a:p>
          <a:p>
            <a:r>
              <a:rPr lang="ar-SA" b="1" dirty="0" smtClean="0">
                <a:latin typeface="Traditional Arabic" panose="02020603050405020304" pitchFamily="18" charset="-78"/>
                <a:cs typeface="Traditional Arabic" panose="02020603050405020304" pitchFamily="18" charset="-78"/>
              </a:rPr>
              <a:t>أو عن أصل مجهول</a:t>
            </a:r>
            <a:r>
              <a:rPr lang="ar-SA" dirty="0" smtClean="0">
                <a:latin typeface="Traditional Arabic" panose="02020603050405020304" pitchFamily="18" charset="-78"/>
                <a:cs typeface="Traditional Arabic" panose="02020603050405020304" pitchFamily="18" charset="-78"/>
              </a:rPr>
              <a:t>: قلب واوًا في التصغير؛ لأنَّ ذوات الواو أكثر، ولمناسبة ضمَّةِ المصغر، نحو: صاب(اسم شجر مر) وعاج، نقول في تصغيرهما = صُوَيب وعُوَيج.</a:t>
            </a:r>
            <a:endParaRPr lang="en-US" dirty="0" smtClean="0">
              <a:latin typeface="Traditional Arabic" panose="02020603050405020304" pitchFamily="18" charset="-78"/>
              <a:cs typeface="Traditional Arabic" panose="02020603050405020304" pitchFamily="18" charset="-78"/>
            </a:endParaRPr>
          </a:p>
          <a:p>
            <a:r>
              <a:rPr lang="ar-SA" sz="2800" b="1" dirty="0" smtClean="0">
                <a:latin typeface="Traditional Arabic" panose="02020603050405020304" pitchFamily="18" charset="-78"/>
                <a:cs typeface="Traditional Arabic" panose="02020603050405020304" pitchFamily="18" charset="-78"/>
              </a:rPr>
              <a:t>وإنْ كان اللِّين زائدًا</a:t>
            </a:r>
            <a:r>
              <a:rPr lang="ar-SA" sz="2800" dirty="0" smtClean="0">
                <a:latin typeface="Traditional Arabic" panose="02020603050405020304" pitchFamily="18" charset="-78"/>
                <a:cs typeface="Traditional Arabic" panose="02020603050405020304" pitchFamily="18" charset="-78"/>
              </a:rPr>
              <a:t>: فإنه يقلبُ واوًا، حملاً على الأكثر، نحو: ضارب = ضُوَيْرِب.</a:t>
            </a:r>
            <a:endParaRPr lang="en-US" sz="2800" dirty="0" smtClean="0">
              <a:latin typeface="Traditional Arabic" panose="02020603050405020304" pitchFamily="18" charset="-78"/>
              <a:cs typeface="Traditional Arabic" panose="02020603050405020304" pitchFamily="18" charset="-78"/>
            </a:endParaRPr>
          </a:p>
          <a:p>
            <a:r>
              <a:rPr lang="ar-SA" b="1" u="sng" dirty="0" smtClean="0">
                <a:latin typeface="Traditional Arabic" panose="02020603050405020304" pitchFamily="18" charset="-78"/>
                <a:cs typeface="Traditional Arabic" panose="02020603050405020304" pitchFamily="18" charset="-78"/>
              </a:rPr>
              <a:t>تصغيرُ ما حذِفَ أحدُ أصولِه: </a:t>
            </a:r>
            <a:r>
              <a:rPr lang="ar-SA" dirty="0" smtClean="0">
                <a:latin typeface="Traditional Arabic" panose="02020603050405020304" pitchFamily="18" charset="-78"/>
                <a:cs typeface="Traditional Arabic" panose="02020603050405020304" pitchFamily="18" charset="-78"/>
              </a:rPr>
              <a:t>إنْ كان قد بقي الاسم المرادُ تصغيرُه بعد الحذف </a:t>
            </a:r>
            <a:r>
              <a:rPr lang="ar-SA" b="1" dirty="0" smtClean="0">
                <a:latin typeface="Traditional Arabic" panose="02020603050405020304" pitchFamily="18" charset="-78"/>
                <a:cs typeface="Traditional Arabic" panose="02020603050405020304" pitchFamily="18" charset="-78"/>
              </a:rPr>
              <a:t>على حرفين، وجب ردُّ المحذوف</a:t>
            </a:r>
            <a:r>
              <a:rPr lang="ar-SA" dirty="0" smtClean="0">
                <a:latin typeface="Traditional Arabic" panose="02020603050405020304" pitchFamily="18" charset="-78"/>
                <a:cs typeface="Traditional Arabic" panose="02020603050405020304" pitchFamily="18" charset="-78"/>
              </a:rPr>
              <a:t>، تقول في عدة وزنة = وُعيدة، ووُزينة، (بردِّ الفاء المحذوفة)، وفي مُذْ =</a:t>
            </a:r>
            <a:endParaRPr lang="ar-SA" dirty="0"/>
          </a:p>
        </p:txBody>
      </p:sp>
      <p:sp>
        <p:nvSpPr>
          <p:cNvPr id="5" name="Date Placeholder 4"/>
          <p:cNvSpPr>
            <a:spLocks noGrp="1"/>
          </p:cNvSpPr>
          <p:nvPr>
            <p:ph type="dt" sz="half" idx="10"/>
          </p:nvPr>
        </p:nvSpPr>
        <p:spPr/>
        <p:txBody>
          <a:bodyPr/>
          <a:lstStyle/>
          <a:p>
            <a:fld id="{5ECD68AD-D2DD-4310-9610-3FA7E6C454F9}" type="datetime8">
              <a:rPr lang="ar-IQ" smtClean="0"/>
              <a:t>24 نيسان، 23</a:t>
            </a:fld>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11</a:t>
            </a:fld>
            <a:endParaRPr lang="ar-IQ"/>
          </a:p>
        </p:txBody>
      </p:sp>
    </p:spTree>
    <p:extLst>
      <p:ext uri="{BB962C8B-B14F-4D97-AF65-F5344CB8AC3E}">
        <p14:creationId xmlns:p14="http://schemas.microsoft.com/office/powerpoint/2010/main" val="3861232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35496" y="260648"/>
            <a:ext cx="8915400" cy="4525963"/>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ar-SA" smtClean="0">
                <a:latin typeface="Traditional Arabic" panose="02020603050405020304" pitchFamily="18" charset="-78"/>
                <a:cs typeface="Traditional Arabic" panose="02020603050405020304" pitchFamily="18" charset="-78"/>
              </a:rPr>
              <a:t>ومُنَيْذ (بردِّ العين المحذوفة)، وفي: يدٍ، وأخ، وشِفَة وحِرٍ = يُدَيّةٌ، وأُخَيّ، وشُفَيّة (أو شفيهة) وحُرَيْح (برد اللام المحذوفة).</a:t>
            </a:r>
            <a:endParaRPr lang="en-US" smtClean="0">
              <a:latin typeface="Traditional Arabic" panose="02020603050405020304" pitchFamily="18" charset="-78"/>
              <a:cs typeface="Traditional Arabic" panose="02020603050405020304" pitchFamily="18" charset="-78"/>
            </a:endParaRPr>
          </a:p>
          <a:p>
            <a:pPr algn="just"/>
            <a:r>
              <a:rPr lang="ar-SA" smtClean="0">
                <a:latin typeface="Traditional Arabic" panose="02020603050405020304" pitchFamily="18" charset="-78"/>
                <a:cs typeface="Traditional Arabic" panose="02020603050405020304" pitchFamily="18" charset="-78"/>
              </a:rPr>
              <a:t>ولا يُعْتَدُّ بتاءِ التأنيث؛ لأنها في نية الانفصال، ولا بتاء العِوَضِ، نحو: أخت وبِنْت، لما فيها من رائحة التأنيث، ولا بهمزة الوصل، كما في اسم وابن، فتقول في تصغير هذه الكلمات = أخيَّة، وبُنَيّة، وبُنَيّ، وسُمَيّ، بردِّ المحذوف.</a:t>
            </a:r>
            <a:endParaRPr lang="en-US" smtClean="0">
              <a:latin typeface="Traditional Arabic" panose="02020603050405020304" pitchFamily="18" charset="-78"/>
              <a:cs typeface="Traditional Arabic" panose="02020603050405020304" pitchFamily="18" charset="-78"/>
            </a:endParaRPr>
          </a:p>
          <a:p>
            <a:pPr algn="just"/>
            <a:r>
              <a:rPr lang="ar-SA" smtClean="0">
                <a:latin typeface="Traditional Arabic" panose="02020603050405020304" pitchFamily="18" charset="-78"/>
                <a:cs typeface="Traditional Arabic" panose="02020603050405020304" pitchFamily="18" charset="-78"/>
              </a:rPr>
              <a:t>وإنْ بقي الاسمُ المرادُ تصغيرُه بعد الحذف </a:t>
            </a:r>
            <a:r>
              <a:rPr lang="ar-SA" b="1" smtClean="0">
                <a:latin typeface="Traditional Arabic" panose="02020603050405020304" pitchFamily="18" charset="-78"/>
                <a:cs typeface="Traditional Arabic" panose="02020603050405020304" pitchFamily="18" charset="-78"/>
              </a:rPr>
              <a:t>على أكثر من حرفين، لم يُرَد المحذوف، </a:t>
            </a:r>
            <a:r>
              <a:rPr lang="ar-SA" smtClean="0">
                <a:latin typeface="Traditional Arabic" panose="02020603050405020304" pitchFamily="18" charset="-78"/>
                <a:cs typeface="Traditional Arabic" panose="02020603050405020304" pitchFamily="18" charset="-78"/>
              </a:rPr>
              <a:t>فتقول في تصغيرِ مَيْت = مُيَيْت، وفي ناس = نُويس، وفي خَيْر = خُيَيْر. </a:t>
            </a:r>
            <a:endParaRPr lang="en-US" smtClean="0">
              <a:latin typeface="Traditional Arabic" panose="02020603050405020304" pitchFamily="18" charset="-78"/>
              <a:cs typeface="Traditional Arabic" panose="02020603050405020304" pitchFamily="18" charset="-78"/>
            </a:endParaRPr>
          </a:p>
          <a:p>
            <a:pPr algn="just"/>
            <a:r>
              <a:rPr lang="ar-SA" b="1" u="sng" smtClean="0">
                <a:latin typeface="Traditional Arabic" panose="02020603050405020304" pitchFamily="18" charset="-78"/>
                <a:cs typeface="Traditional Arabic" panose="02020603050405020304" pitchFamily="18" charset="-78"/>
              </a:rPr>
              <a:t>التغييراتُ التي تلحق الاسم بعد التصغير:</a:t>
            </a:r>
            <a:endParaRPr lang="en-US" b="1" u="sng" smtClean="0">
              <a:latin typeface="Traditional Arabic" panose="02020603050405020304" pitchFamily="18" charset="-78"/>
              <a:cs typeface="Traditional Arabic" panose="02020603050405020304" pitchFamily="18" charset="-78"/>
            </a:endParaRPr>
          </a:p>
          <a:p>
            <a:pPr algn="just"/>
            <a:r>
              <a:rPr lang="ar-SA" b="1" smtClean="0">
                <a:latin typeface="Traditional Arabic" panose="02020603050405020304" pitchFamily="18" charset="-78"/>
                <a:cs typeface="Traditional Arabic" panose="02020603050405020304" pitchFamily="18" charset="-78"/>
              </a:rPr>
              <a:t>الألف الواقعة بعد ياء التصغير: </a:t>
            </a:r>
            <a:r>
              <a:rPr lang="ar-SA" smtClean="0">
                <a:latin typeface="Traditional Arabic" panose="02020603050405020304" pitchFamily="18" charset="-78"/>
                <a:cs typeface="Traditional Arabic" panose="02020603050405020304" pitchFamily="18" charset="-78"/>
              </a:rPr>
              <a:t>يجبُ قلبُ الألف الثالثة إذا وقعت بعد ياء التَّصغيرِ ياءً مطلقًا، </a:t>
            </a:r>
            <a:endParaRPr lang="ar-SA" sz="3600" dirty="0"/>
          </a:p>
        </p:txBody>
      </p:sp>
      <p:sp>
        <p:nvSpPr>
          <p:cNvPr id="5" name="Date Placeholder 4"/>
          <p:cNvSpPr>
            <a:spLocks noGrp="1"/>
          </p:cNvSpPr>
          <p:nvPr>
            <p:ph type="dt" sz="half" idx="10"/>
          </p:nvPr>
        </p:nvSpPr>
        <p:spPr/>
        <p:txBody>
          <a:bodyPr/>
          <a:lstStyle/>
          <a:p>
            <a:fld id="{AB3A3A2D-D735-49F5-BDC2-6A30EFCAE01D}" type="datetime8">
              <a:rPr lang="ar-IQ" smtClean="0"/>
              <a:t>24 نيسان، 23</a:t>
            </a:fld>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12</a:t>
            </a:fld>
            <a:endParaRPr lang="ar-IQ"/>
          </a:p>
        </p:txBody>
      </p:sp>
    </p:spTree>
    <p:extLst>
      <p:ext uri="{BB962C8B-B14F-4D97-AF65-F5344CB8AC3E}">
        <p14:creationId xmlns:p14="http://schemas.microsoft.com/office/powerpoint/2010/main" val="645810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9088" y="188640"/>
            <a:ext cx="8915400" cy="4525963"/>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ar-SA" dirty="0" smtClean="0">
                <a:latin typeface="Traditional Arabic" panose="02020603050405020304" pitchFamily="18" charset="-78"/>
                <a:cs typeface="Traditional Arabic" panose="02020603050405020304" pitchFamily="18" charset="-78"/>
              </a:rPr>
              <a:t>مثل: عصا، وفتى، وكتاب، ورسالة، فتصغيرها = عُصَيٌّ، وفُتَيٌّ، وكُتَيِّبٌ، ورُسَيِّلةٌ، وذلك لأنه يجب تحريكُ ما بعد ياء التصغير، والألف لا تقبل الحركة. </a:t>
            </a:r>
            <a:endParaRPr lang="en-US" dirty="0" smtClean="0">
              <a:latin typeface="Traditional Arabic" panose="02020603050405020304" pitchFamily="18" charset="-78"/>
              <a:cs typeface="Traditional Arabic" panose="02020603050405020304" pitchFamily="18" charset="-78"/>
            </a:endParaRPr>
          </a:p>
          <a:p>
            <a:pPr algn="just"/>
            <a:r>
              <a:rPr lang="ar-SA" b="1" dirty="0" smtClean="0">
                <a:latin typeface="Traditional Arabic" panose="02020603050405020304" pitchFamily="18" charset="-78"/>
                <a:cs typeface="Traditional Arabic" panose="02020603050405020304" pitchFamily="18" charset="-78"/>
              </a:rPr>
              <a:t>الواو الواقعة بعد ياء التصغير:  </a:t>
            </a:r>
            <a:r>
              <a:rPr lang="ar-SA" dirty="0" smtClean="0">
                <a:latin typeface="Traditional Arabic" panose="02020603050405020304" pitchFamily="18" charset="-78"/>
                <a:cs typeface="Traditional Arabic" panose="02020603050405020304" pitchFamily="18" charset="-78"/>
              </a:rPr>
              <a:t>لها حالان:</a:t>
            </a:r>
            <a:endParaRPr lang="en-US" dirty="0" smtClean="0">
              <a:latin typeface="Traditional Arabic" panose="02020603050405020304" pitchFamily="18" charset="-78"/>
              <a:cs typeface="Traditional Arabic" panose="02020603050405020304" pitchFamily="18" charset="-78"/>
            </a:endParaRPr>
          </a:p>
          <a:p>
            <a:pPr algn="just"/>
            <a:r>
              <a:rPr lang="ar-SA" dirty="0" smtClean="0">
                <a:latin typeface="Traditional Arabic" panose="02020603050405020304" pitchFamily="18" charset="-78"/>
                <a:cs typeface="Traditional Arabic" panose="02020603050405020304" pitchFamily="18" charset="-78"/>
              </a:rPr>
              <a:t>الأولى: أن تكون في المكبر لامًا، نحو: دلو، وربوة، وعشواء، وكروان، ويجب هنا أنْ تُقْلَبَ ياءً، لاجتماعها مع ياء التصغير الساكنة، فتقول: دُلَيٌّ، ورُبَيَّةٌ، وعُشَيَّاءٌ، وكُرَيَّان.</a:t>
            </a:r>
            <a:endParaRPr lang="en-US" dirty="0" smtClean="0">
              <a:latin typeface="Traditional Arabic" panose="02020603050405020304" pitchFamily="18" charset="-78"/>
              <a:cs typeface="Traditional Arabic" panose="02020603050405020304" pitchFamily="18" charset="-78"/>
            </a:endParaRPr>
          </a:p>
          <a:p>
            <a:pPr algn="just"/>
            <a:r>
              <a:rPr lang="ar-SA" dirty="0" smtClean="0">
                <a:latin typeface="Traditional Arabic" panose="02020603050405020304" pitchFamily="18" charset="-78"/>
                <a:cs typeface="Traditional Arabic" panose="02020603050405020304" pitchFamily="18" charset="-78"/>
              </a:rPr>
              <a:t>الثانية: أن تكون في المُكبر حشوًا، فإن كانت ساكنة، نحو: عجوز، وجب قلبُها ياءً، لضَعْفِها بالسكون، فتقول: عُجَيِّزٌ.</a:t>
            </a:r>
            <a:endParaRPr lang="en-US" dirty="0" smtClean="0">
              <a:latin typeface="Traditional Arabic" panose="02020603050405020304" pitchFamily="18" charset="-78"/>
              <a:cs typeface="Traditional Arabic" panose="02020603050405020304" pitchFamily="18" charset="-78"/>
            </a:endParaRPr>
          </a:p>
          <a:p>
            <a:pPr algn="just"/>
            <a:r>
              <a:rPr lang="ar-SA" dirty="0" smtClean="0">
                <a:latin typeface="Traditional Arabic" panose="02020603050405020304" pitchFamily="18" charset="-78"/>
                <a:cs typeface="Traditional Arabic" panose="02020603050405020304" pitchFamily="18" charset="-78"/>
              </a:rPr>
              <a:t>وإن كانت متحركةً، نحوُ: أسود وجدول، جاز فيها وجهان: 1- قلبُها ياءً –وهو الأكثر-، فتقول = أُسيِّدٌ، وجُدَيِّلٌ. 2- بقاؤها دون قلب، فتقول: أسَيْوِدٌ، وجُدَيْوِلٌ. وإنما ساغ ذلك (بقاؤها دون قلبٍ) لقوتها بالحركة، وبُعْدِها عن الآخر الذي هو محلُّ التغيير، وكَوْنُ ياء التصغيرِ عارضةً، وللحَمْلِ على التكسيرِ، حيث قالوا:</a:t>
            </a:r>
            <a:endParaRPr lang="ar-SA" sz="4000" dirty="0"/>
          </a:p>
        </p:txBody>
      </p:sp>
      <p:sp>
        <p:nvSpPr>
          <p:cNvPr id="5" name="Date Placeholder 4"/>
          <p:cNvSpPr>
            <a:spLocks noGrp="1"/>
          </p:cNvSpPr>
          <p:nvPr>
            <p:ph type="dt" sz="half" idx="10"/>
          </p:nvPr>
        </p:nvSpPr>
        <p:spPr/>
        <p:txBody>
          <a:bodyPr/>
          <a:lstStyle/>
          <a:p>
            <a:fld id="{C02DEEF8-B08F-4AD4-9412-83AF7156750B}" type="datetime8">
              <a:rPr lang="ar-IQ" smtClean="0"/>
              <a:t>24 نيسان، 23</a:t>
            </a:fld>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13</a:t>
            </a:fld>
            <a:endParaRPr lang="ar-IQ"/>
          </a:p>
        </p:txBody>
      </p:sp>
    </p:spTree>
    <p:extLst>
      <p:ext uri="{BB962C8B-B14F-4D97-AF65-F5344CB8AC3E}">
        <p14:creationId xmlns:p14="http://schemas.microsoft.com/office/powerpoint/2010/main" val="3013151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121096" y="332656"/>
            <a:ext cx="8915400" cy="4525963"/>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ar-SA" sz="2900" dirty="0" smtClean="0">
                <a:latin typeface="Traditional Arabic" panose="02020603050405020304" pitchFamily="18" charset="-78"/>
                <a:cs typeface="Traditional Arabic" panose="02020603050405020304" pitchFamily="18" charset="-78"/>
              </a:rPr>
              <a:t>جداول، وأساود. </a:t>
            </a:r>
            <a:endParaRPr lang="en-US" sz="2900" dirty="0" smtClean="0">
              <a:latin typeface="Traditional Arabic" panose="02020603050405020304" pitchFamily="18" charset="-78"/>
              <a:cs typeface="Traditional Arabic" panose="02020603050405020304" pitchFamily="18" charset="-78"/>
            </a:endParaRPr>
          </a:p>
          <a:p>
            <a:pPr algn="just"/>
            <a:r>
              <a:rPr lang="ar-SA" sz="2900" b="1" dirty="0" smtClean="0">
                <a:latin typeface="Traditional Arabic" panose="02020603050405020304" pitchFamily="18" charset="-78"/>
                <a:cs typeface="Traditional Arabic" panose="02020603050405020304" pitchFamily="18" charset="-78"/>
              </a:rPr>
              <a:t>لحاق تاء التأنيث للمصغر(تصغير المؤنث):</a:t>
            </a:r>
            <a:r>
              <a:rPr lang="ar-SA" sz="2900" dirty="0" smtClean="0">
                <a:latin typeface="Traditional Arabic" panose="02020603050405020304" pitchFamily="18" charset="-78"/>
                <a:cs typeface="Traditional Arabic" panose="02020603050405020304" pitchFamily="18" charset="-78"/>
              </a:rPr>
              <a:t>إذا كان الاسم الذي يُراد تصغيرُه ثلاثيًا في الأصل أو في الحال أو في المآل، مؤنثًا، عاريًا من تاء التأنيث، لحقته التاءُ عند تصغيره، بشرط أنْ لا يوقع ذلك في لَبْسٍ، مثل: عين، ويد، وسماء، فتصغر على: عُيَيْنة، ويُدَيَّة، وسُمَيَّة.</a:t>
            </a:r>
            <a:endParaRPr lang="en-US" sz="2900" dirty="0" smtClean="0">
              <a:latin typeface="Traditional Arabic" panose="02020603050405020304" pitchFamily="18" charset="-78"/>
              <a:cs typeface="Traditional Arabic" panose="02020603050405020304" pitchFamily="18" charset="-78"/>
            </a:endParaRPr>
          </a:p>
          <a:p>
            <a:pPr algn="just"/>
            <a:r>
              <a:rPr lang="ar-SA" sz="2900" dirty="0" smtClean="0">
                <a:latin typeface="Traditional Arabic" panose="02020603050405020304" pitchFamily="18" charset="-78"/>
                <a:cs typeface="Traditional Arabic" panose="02020603050405020304" pitchFamily="18" charset="-78"/>
              </a:rPr>
              <a:t>فإنْ أوقع لحاقُ التاءِ في لَبْسٍ امتنعت التَّاء، كتصغير بَقَر وشَجَر (اسميّ جنس)، فلو قيل: بُقيرةٌ وشُجيرةٌ لالتبس بتصغير المفرد. </a:t>
            </a:r>
            <a:endParaRPr lang="en-US" sz="2900" dirty="0" smtClean="0">
              <a:latin typeface="Traditional Arabic" panose="02020603050405020304" pitchFamily="18" charset="-78"/>
              <a:cs typeface="Traditional Arabic" panose="02020603050405020304" pitchFamily="18" charset="-78"/>
            </a:endParaRPr>
          </a:p>
          <a:p>
            <a:pPr algn="just"/>
            <a:r>
              <a:rPr lang="ar-SA" sz="2900" dirty="0" smtClean="0">
                <a:latin typeface="Traditional Arabic" panose="02020603050405020304" pitchFamily="18" charset="-78"/>
                <a:cs typeface="Traditional Arabic" panose="02020603050405020304" pitchFamily="18" charset="-78"/>
              </a:rPr>
              <a:t>والمقصود بكلمة المآل: أي ما آلت إليه بعد التصغير، كما مثلنا بـ(سماء)، فإنه عند التصغير يجتمع فيه ثلاث ياءات، فتُحْذَف الأخيرة، فيبقى على ثلاثةِ أحرفٍ.</a:t>
            </a:r>
            <a:endParaRPr lang="en-US" sz="2900" dirty="0" smtClean="0">
              <a:latin typeface="Traditional Arabic" panose="02020603050405020304" pitchFamily="18" charset="-78"/>
              <a:cs typeface="Traditional Arabic" panose="02020603050405020304" pitchFamily="18" charset="-78"/>
            </a:endParaRPr>
          </a:p>
          <a:p>
            <a:pPr algn="just"/>
            <a:r>
              <a:rPr lang="ar-SA" sz="2900" b="1" u="sng" dirty="0" smtClean="0">
                <a:latin typeface="Traditional Arabic" panose="02020603050405020304" pitchFamily="18" charset="-78"/>
                <a:cs typeface="Traditional Arabic" panose="02020603050405020304" pitchFamily="18" charset="-78"/>
              </a:rPr>
              <a:t>تصغيرُ ما دلَّ على الجمع:</a:t>
            </a:r>
            <a:endParaRPr lang="en-US" sz="2900" b="1" u="sng" dirty="0" smtClean="0">
              <a:latin typeface="Traditional Arabic" panose="02020603050405020304" pitchFamily="18" charset="-78"/>
              <a:cs typeface="Traditional Arabic" panose="02020603050405020304" pitchFamily="18" charset="-78"/>
            </a:endParaRPr>
          </a:p>
          <a:p>
            <a:pPr algn="just"/>
            <a:r>
              <a:rPr lang="ar-SA" sz="2900" dirty="0" smtClean="0">
                <a:latin typeface="Traditional Arabic" panose="02020603050405020304" pitchFamily="18" charset="-78"/>
                <a:cs typeface="Traditional Arabic" panose="02020603050405020304" pitchFamily="18" charset="-78"/>
              </a:rPr>
              <a:t>الاسم الذي يدلُّ على الجمع أنواع: اسم الجمع، واسم الجنس، وجمع السلامة المذكر والمؤنث، وجمع التكسير للقلَّة، وجمع التكسير للكثرة، وكل هذه الأنواع تُصَغَّرُ على لَفْظها، إلا جمع الكثرة، فتقولُ في قوم = قُوَيم، وفي تمر =</a:t>
            </a:r>
            <a:endParaRPr lang="ar-SA" sz="2900" dirty="0"/>
          </a:p>
        </p:txBody>
      </p:sp>
      <p:sp>
        <p:nvSpPr>
          <p:cNvPr id="5" name="Date Placeholder 4"/>
          <p:cNvSpPr>
            <a:spLocks noGrp="1"/>
          </p:cNvSpPr>
          <p:nvPr>
            <p:ph type="dt" sz="half" idx="10"/>
          </p:nvPr>
        </p:nvSpPr>
        <p:spPr/>
        <p:txBody>
          <a:bodyPr/>
          <a:lstStyle/>
          <a:p>
            <a:fld id="{DF19C423-1598-412C-8D97-8212B86F88CD}" type="datetime8">
              <a:rPr lang="ar-IQ" smtClean="0"/>
              <a:t>24 نيسان، 23</a:t>
            </a:fld>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14</a:t>
            </a:fld>
            <a:endParaRPr lang="ar-IQ"/>
          </a:p>
        </p:txBody>
      </p:sp>
    </p:spTree>
    <p:extLst>
      <p:ext uri="{BB962C8B-B14F-4D97-AF65-F5344CB8AC3E}">
        <p14:creationId xmlns:p14="http://schemas.microsoft.com/office/powerpoint/2010/main" val="868775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107504" y="260648"/>
            <a:ext cx="8915400" cy="4525963"/>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ar-SA" sz="2800" dirty="0" smtClean="0">
                <a:latin typeface="Traditional Arabic" panose="02020603050405020304" pitchFamily="18" charset="-78"/>
                <a:cs typeface="Traditional Arabic" panose="02020603050405020304" pitchFamily="18" charset="-78"/>
              </a:rPr>
              <a:t>تُمَيْر، وفي صالحون = صُوَيْلِحون، وفي صالحات = صُوَيْلِحات، وفي أذرُع = أُذَيْرِع.</a:t>
            </a:r>
            <a:endParaRPr lang="en-US" sz="2800" dirty="0" smtClean="0">
              <a:latin typeface="Traditional Arabic" panose="02020603050405020304" pitchFamily="18" charset="-78"/>
              <a:cs typeface="Traditional Arabic" panose="02020603050405020304" pitchFamily="18" charset="-78"/>
            </a:endParaRPr>
          </a:p>
          <a:p>
            <a:pPr algn="just"/>
            <a:r>
              <a:rPr lang="ar-SA" sz="2800" dirty="0" smtClean="0">
                <a:latin typeface="Traditional Arabic" panose="02020603050405020304" pitchFamily="18" charset="-78"/>
                <a:cs typeface="Traditional Arabic" panose="02020603050405020304" pitchFamily="18" charset="-78"/>
              </a:rPr>
              <a:t>أمَّا جمعُ التكسير للكثرة، فإنَّه لا يُصَغَّرُ على لفظه، وإنما يُصَغَّرُ مفرده، ثم يجمَعُ بعد ذلك بالواو والنون إن كان لمفرد عاقل، أو بالألف والتاء إن كان لغير ذلك، تقول في تصغير رجال = رُجَيْلون، وفي تصغير دراهم = دُريهِمات.</a:t>
            </a:r>
            <a:endParaRPr lang="en-US" sz="2800" dirty="0" smtClean="0">
              <a:latin typeface="Traditional Arabic" panose="02020603050405020304" pitchFamily="18" charset="-78"/>
              <a:cs typeface="Traditional Arabic" panose="02020603050405020304" pitchFamily="18" charset="-78"/>
            </a:endParaRPr>
          </a:p>
          <a:p>
            <a:pPr algn="just"/>
            <a:r>
              <a:rPr lang="ar-SA" sz="2800" dirty="0" smtClean="0">
                <a:latin typeface="Traditional Arabic" panose="02020603050405020304" pitchFamily="18" charset="-78"/>
                <a:cs typeface="Traditional Arabic" panose="02020603050405020304" pitchFamily="18" charset="-78"/>
              </a:rPr>
              <a:t>وإن كان لجمع الكثرة جمعُ قِلَّةٍ من لَفْظِه، فيجوز لك في تصغيره وجه آخر، وهو أنْ تردَّه إلى جمع القلة، نحو: فِتْيان، فإنَّ له جمعَ قلة، وهو فِتية، فيجوز لك في تصغير فتيان أن تقول = فُتَيُّون، وفُتَيَّة.</a:t>
            </a:r>
            <a:endParaRPr lang="en-US" sz="2800" dirty="0" smtClean="0">
              <a:latin typeface="Traditional Arabic" panose="02020603050405020304" pitchFamily="18" charset="-78"/>
              <a:cs typeface="Traditional Arabic" panose="02020603050405020304" pitchFamily="18" charset="-78"/>
            </a:endParaRPr>
          </a:p>
          <a:p>
            <a:pPr algn="just"/>
            <a:r>
              <a:rPr lang="ar-SA" sz="2800" b="1" dirty="0" smtClean="0">
                <a:latin typeface="Traditional Arabic" panose="02020603050405020304" pitchFamily="18" charset="-78"/>
                <a:cs typeface="Traditional Arabic" panose="02020603050405020304" pitchFamily="18" charset="-78"/>
              </a:rPr>
              <a:t>تصغير الأسماء المركبة: </a:t>
            </a:r>
            <a:r>
              <a:rPr lang="ar-SA" sz="2800" dirty="0" smtClean="0">
                <a:latin typeface="Traditional Arabic" panose="02020603050405020304" pitchFamily="18" charset="-78"/>
                <a:cs typeface="Traditional Arabic" panose="02020603050405020304" pitchFamily="18" charset="-78"/>
              </a:rPr>
              <a:t>يكون تصغير الأسماء المركبة بتصغير صدورها، تقول في تصغير: عبد الله، وأم عمرو، ومعديكرب = عُبَيْد الله، وأُمَيْمَة عمرو، ومُعَيْدِيكرب. </a:t>
            </a:r>
            <a:endParaRPr lang="en-US" sz="2800" dirty="0" smtClean="0">
              <a:latin typeface="Traditional Arabic" panose="02020603050405020304" pitchFamily="18" charset="-78"/>
              <a:cs typeface="Traditional Arabic" panose="02020603050405020304" pitchFamily="18" charset="-78"/>
            </a:endParaRPr>
          </a:p>
          <a:p>
            <a:pPr algn="just"/>
            <a:r>
              <a:rPr lang="ar-SA" sz="2800" b="1" dirty="0" smtClean="0">
                <a:latin typeface="Traditional Arabic" panose="02020603050405020304" pitchFamily="18" charset="-78"/>
                <a:cs typeface="Traditional Arabic" panose="02020603050405020304" pitchFamily="18" charset="-78"/>
              </a:rPr>
              <a:t>تصغير الترخيم: </a:t>
            </a:r>
            <a:r>
              <a:rPr lang="ar-SA" sz="2800" dirty="0" smtClean="0">
                <a:latin typeface="Traditional Arabic" panose="02020603050405020304" pitchFamily="18" charset="-78"/>
                <a:cs typeface="Traditional Arabic" panose="02020603050405020304" pitchFamily="18" charset="-78"/>
              </a:rPr>
              <a:t>تصغير الترخيم: هو أنْ تعمد للأحرف الزائدة الصالحة للبقاء في التصغير فتحذفها، ثم توقع التصغير على الأصول. فـ(أحمد) و(حامد) و(حمَّاد) تصغرُ تصغيرَ ترخيمٍ على = حُمَيْد، و(مستخرج) على = خُرَيج.وإذا صار الاسم بعد حذف الزوائد على ثلاثة أحرف، وكان مؤنثًا عاريًا من التاء، لحقته تاء التأنيث، فتقول في تصغير صحراء وزينب (تصغير ترخيم) = صُحيرة وزُنَيْبَة.</a:t>
            </a:r>
            <a:endParaRPr lang="en-US" sz="2800" dirty="0" smtClean="0">
              <a:latin typeface="Traditional Arabic" panose="02020603050405020304" pitchFamily="18" charset="-78"/>
              <a:cs typeface="Traditional Arabic" panose="02020603050405020304" pitchFamily="18" charset="-78"/>
            </a:endParaRPr>
          </a:p>
          <a:p>
            <a:endParaRPr lang="ar-SA" sz="3600" dirty="0"/>
          </a:p>
        </p:txBody>
      </p:sp>
      <p:sp>
        <p:nvSpPr>
          <p:cNvPr id="5" name="Date Placeholder 4"/>
          <p:cNvSpPr>
            <a:spLocks noGrp="1"/>
          </p:cNvSpPr>
          <p:nvPr>
            <p:ph type="dt" sz="half" idx="10"/>
          </p:nvPr>
        </p:nvSpPr>
        <p:spPr/>
        <p:txBody>
          <a:bodyPr/>
          <a:lstStyle/>
          <a:p>
            <a:fld id="{CB00F811-99B5-4625-A06E-033D37981ADA}" type="datetime8">
              <a:rPr lang="ar-IQ" smtClean="0"/>
              <a:t>24 نيسان، 23</a:t>
            </a:fld>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15</a:t>
            </a:fld>
            <a:endParaRPr lang="ar-IQ"/>
          </a:p>
        </p:txBody>
      </p:sp>
    </p:spTree>
    <p:extLst>
      <p:ext uri="{BB962C8B-B14F-4D97-AF65-F5344CB8AC3E}">
        <p14:creationId xmlns:p14="http://schemas.microsoft.com/office/powerpoint/2010/main" val="9583706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121096" y="692696"/>
            <a:ext cx="8915400" cy="4525963"/>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ar-SA" sz="3600" b="1" u="sng" dirty="0" smtClean="0">
                <a:latin typeface="Traditional Arabic" panose="02020603050405020304" pitchFamily="18" charset="-78"/>
                <a:cs typeface="Traditional Arabic" panose="02020603050405020304" pitchFamily="18" charset="-78"/>
              </a:rPr>
              <a:t>شواذ التصغير: </a:t>
            </a:r>
            <a:endParaRPr lang="en-US" sz="3600" b="1" u="sng" dirty="0" smtClean="0">
              <a:latin typeface="Traditional Arabic" panose="02020603050405020304" pitchFamily="18" charset="-78"/>
              <a:cs typeface="Traditional Arabic" panose="02020603050405020304" pitchFamily="18" charset="-78"/>
            </a:endParaRPr>
          </a:p>
          <a:p>
            <a:r>
              <a:rPr lang="ar-SA" sz="3600" dirty="0" smtClean="0">
                <a:latin typeface="Traditional Arabic" panose="02020603050405020304" pitchFamily="18" charset="-78"/>
                <a:cs typeface="Traditional Arabic" panose="02020603050405020304" pitchFamily="18" charset="-78"/>
              </a:rPr>
              <a:t>من ذلك: أُنيسان، والأصل: أُنيسين، وعُشيشية، والأصل: عُشَيَّة، ومُغيربان، والأصل: مُغيرِب، وأصيلان، والأصل: أصيِّلان، ولُيَيْلِية والأصل: لُيَيْلة..</a:t>
            </a:r>
            <a:endParaRPr lang="en-US" sz="3600" dirty="0" smtClean="0">
              <a:latin typeface="Traditional Arabic" panose="02020603050405020304" pitchFamily="18" charset="-78"/>
              <a:cs typeface="Traditional Arabic" panose="02020603050405020304" pitchFamily="18" charset="-78"/>
            </a:endParaRPr>
          </a:p>
          <a:p>
            <a:r>
              <a:rPr lang="ar-SA" sz="3600" dirty="0" smtClean="0">
                <a:latin typeface="Traditional Arabic" panose="02020603050405020304" pitchFamily="18" charset="-78"/>
                <a:cs typeface="Traditional Arabic" panose="02020603050405020304" pitchFamily="18" charset="-78"/>
              </a:rPr>
              <a:t>وصغروا أفعل التعجب، مع أنه فعل، وبعض أسماء الإشارة وأسماء الموصول، قال الشاعر:</a:t>
            </a:r>
            <a:endParaRPr lang="en-US" sz="3600" dirty="0" smtClean="0">
              <a:latin typeface="Traditional Arabic" panose="02020603050405020304" pitchFamily="18" charset="-78"/>
              <a:cs typeface="Traditional Arabic" panose="02020603050405020304" pitchFamily="18" charset="-78"/>
            </a:endParaRPr>
          </a:p>
          <a:p>
            <a:r>
              <a:rPr lang="ar-SA" sz="3600" dirty="0" smtClean="0">
                <a:latin typeface="Traditional Arabic" panose="02020603050405020304" pitchFamily="18" charset="-78"/>
                <a:cs typeface="Traditional Arabic" panose="02020603050405020304" pitchFamily="18" charset="-78"/>
              </a:rPr>
              <a:t>يا ما أُميلِحَ غِزلانًا شَدَنَّ لَنا    *   من هَؤُلَيَّائِكُنَّ الضَّالِ والسّمُرِ</a:t>
            </a:r>
            <a:endParaRPr lang="en-US" sz="3600" dirty="0" smtClean="0">
              <a:latin typeface="Traditional Arabic" panose="02020603050405020304" pitchFamily="18" charset="-78"/>
              <a:cs typeface="Traditional Arabic" panose="02020603050405020304" pitchFamily="18" charset="-78"/>
            </a:endParaRPr>
          </a:p>
          <a:p>
            <a:r>
              <a:rPr lang="ar-SA" sz="3600" dirty="0" smtClean="0">
                <a:latin typeface="Traditional Arabic" panose="02020603050405020304" pitchFamily="18" charset="-78"/>
                <a:cs typeface="Traditional Arabic" panose="02020603050405020304" pitchFamily="18" charset="-78"/>
              </a:rPr>
              <a:t>وقالوا: ذَيّا، وتَيَّا ومثناهما، واللَّذيّا، واللَّتيَّا ومثناهما.</a:t>
            </a:r>
            <a:endParaRPr lang="en-US" sz="3600" dirty="0" smtClean="0">
              <a:latin typeface="Traditional Arabic" panose="02020603050405020304" pitchFamily="18" charset="-78"/>
              <a:cs typeface="Traditional Arabic" panose="02020603050405020304" pitchFamily="18" charset="-78"/>
            </a:endParaRPr>
          </a:p>
          <a:p>
            <a:r>
              <a:rPr lang="ar-SA" sz="3600" dirty="0" smtClean="0">
                <a:latin typeface="Traditional Arabic" panose="02020603050405020304" pitchFamily="18" charset="-78"/>
                <a:cs typeface="Traditional Arabic" panose="02020603050405020304" pitchFamily="18" charset="-78"/>
              </a:rPr>
              <a:t/>
            </a:r>
            <a:br>
              <a:rPr lang="ar-SA" sz="3600" dirty="0" smtClean="0">
                <a:latin typeface="Traditional Arabic" panose="02020603050405020304" pitchFamily="18" charset="-78"/>
                <a:cs typeface="Traditional Arabic" panose="02020603050405020304" pitchFamily="18" charset="-78"/>
              </a:rPr>
            </a:br>
            <a:endParaRPr lang="ar-SA" sz="3600" dirty="0" smtClean="0">
              <a:latin typeface="Traditional Arabic" panose="02020603050405020304" pitchFamily="18" charset="-78"/>
              <a:cs typeface="Traditional Arabic" panose="02020603050405020304" pitchFamily="18" charset="-78"/>
            </a:endParaRPr>
          </a:p>
          <a:p>
            <a:endParaRPr lang="ar-SA" sz="3600" dirty="0" smtClean="0">
              <a:latin typeface="Traditional Arabic" panose="02020603050405020304" pitchFamily="18" charset="-78"/>
              <a:cs typeface="Traditional Arabic" panose="02020603050405020304" pitchFamily="18" charset="-78"/>
            </a:endParaRPr>
          </a:p>
          <a:p>
            <a:endParaRPr lang="ar-SA" sz="3600" dirty="0" smtClean="0"/>
          </a:p>
          <a:p>
            <a:endParaRPr lang="ar-SA" sz="3600" dirty="0" smtClean="0"/>
          </a:p>
          <a:p>
            <a:endParaRPr lang="ar-SA" sz="3600" dirty="0" smtClean="0"/>
          </a:p>
          <a:p>
            <a:endParaRPr lang="ar-SA" sz="3600" dirty="0" smtClean="0"/>
          </a:p>
          <a:p>
            <a:endParaRPr lang="ar-SA" sz="3600" dirty="0"/>
          </a:p>
        </p:txBody>
      </p:sp>
      <p:sp>
        <p:nvSpPr>
          <p:cNvPr id="5" name="Date Placeholder 4"/>
          <p:cNvSpPr>
            <a:spLocks noGrp="1"/>
          </p:cNvSpPr>
          <p:nvPr>
            <p:ph type="dt" sz="half" idx="10"/>
          </p:nvPr>
        </p:nvSpPr>
        <p:spPr/>
        <p:txBody>
          <a:bodyPr/>
          <a:lstStyle/>
          <a:p>
            <a:fld id="{52D3F6A1-7DD0-4ECB-B52E-3FD5C4CAC0E3}" type="datetime8">
              <a:rPr lang="ar-IQ" smtClean="0"/>
              <a:t>24 نيسان، 23</a:t>
            </a:fld>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16</a:t>
            </a:fld>
            <a:endParaRPr lang="ar-IQ"/>
          </a:p>
        </p:txBody>
      </p:sp>
    </p:spTree>
    <p:extLst>
      <p:ext uri="{BB962C8B-B14F-4D97-AF65-F5344CB8AC3E}">
        <p14:creationId xmlns:p14="http://schemas.microsoft.com/office/powerpoint/2010/main" val="1013776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179512" y="2492896"/>
            <a:ext cx="8420100" cy="1470025"/>
          </a:xfrm>
          <a:prstGeom prst="rect">
            <a:avLst/>
          </a:prstGeom>
        </p:spPr>
        <p:txBody>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EG" b="1" dirty="0" smtClean="0">
                <a:effectLst>
                  <a:outerShdw blurRad="38100" dist="38100" dir="2700000" algn="tl">
                    <a:srgbClr val="000000">
                      <a:alpha val="43137"/>
                    </a:srgbClr>
                  </a:outerShdw>
                </a:effectLst>
                <a:cs typeface="Arial" pitchFamily="34" charset="0"/>
              </a:rPr>
              <a:t>المحاضرة</a:t>
            </a:r>
            <a:r>
              <a:rPr lang="ar-SA" b="1" dirty="0" smtClean="0">
                <a:effectLst>
                  <a:outerShdw blurRad="38100" dist="38100" dir="2700000" algn="tl">
                    <a:srgbClr val="000000">
                      <a:alpha val="43137"/>
                    </a:srgbClr>
                  </a:outerShdw>
                </a:effectLst>
                <a:cs typeface="Arial" pitchFamily="34" charset="0"/>
              </a:rPr>
              <a:t> الثانية عشرة«التَّصغير» 2</a:t>
            </a:r>
            <a:endParaRPr lang="en-US" spc="-150" dirty="0">
              <a:effectLst>
                <a:outerShdw blurRad="38100" dist="38100" dir="2700000" algn="tl">
                  <a:srgbClr val="000000">
                    <a:alpha val="43137"/>
                  </a:srgbClr>
                </a:outerShdw>
              </a:effectLst>
              <a:latin typeface="ae_AlMateen" pitchFamily="2" charset="-78"/>
              <a:cs typeface="ae_AlMateen" pitchFamily="2" charset="-78"/>
            </a:endParaRPr>
          </a:p>
        </p:txBody>
      </p:sp>
      <p:sp>
        <p:nvSpPr>
          <p:cNvPr id="5" name="Date Placeholder 4"/>
          <p:cNvSpPr>
            <a:spLocks noGrp="1"/>
          </p:cNvSpPr>
          <p:nvPr>
            <p:ph type="dt" sz="half" idx="10"/>
          </p:nvPr>
        </p:nvSpPr>
        <p:spPr/>
        <p:txBody>
          <a:bodyPr/>
          <a:lstStyle/>
          <a:p>
            <a:fld id="{375C80C0-1F23-475B-90CC-58EC715C0849}" type="datetime8">
              <a:rPr lang="ar-IQ" smtClean="0"/>
              <a:t>24 نيسان، 23</a:t>
            </a:fld>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2</a:t>
            </a:fld>
            <a:endParaRPr lang="ar-IQ"/>
          </a:p>
        </p:txBody>
      </p:sp>
    </p:spTree>
    <p:extLst>
      <p:ext uri="{BB962C8B-B14F-4D97-AF65-F5344CB8AC3E}">
        <p14:creationId xmlns:p14="http://schemas.microsoft.com/office/powerpoint/2010/main" val="3286699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134144" y="836712"/>
            <a:ext cx="8915400" cy="4923339"/>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ar-SA" sz="2800" b="1" u="sng" dirty="0" smtClean="0">
                <a:latin typeface="Traditional Arabic" panose="02020603050405020304" pitchFamily="18" charset="-78"/>
                <a:cs typeface="Traditional Arabic" panose="02020603050405020304" pitchFamily="18" charset="-78"/>
              </a:rPr>
              <a:t>تعويض الياء عن الحرف المحذوف:</a:t>
            </a:r>
            <a:endParaRPr lang="en-US" sz="2800" b="1" u="sng" dirty="0" smtClean="0">
              <a:latin typeface="Traditional Arabic" panose="02020603050405020304" pitchFamily="18" charset="-78"/>
              <a:cs typeface="Traditional Arabic" panose="02020603050405020304" pitchFamily="18" charset="-78"/>
            </a:endParaRPr>
          </a:p>
          <a:p>
            <a:r>
              <a:rPr lang="ar-SA" sz="2800" b="1" u="sng" dirty="0" smtClean="0">
                <a:latin typeface="Traditional Arabic" panose="02020603050405020304" pitchFamily="18" charset="-78"/>
                <a:cs typeface="Traditional Arabic" panose="02020603050405020304" pitchFamily="18" charset="-78"/>
              </a:rPr>
              <a:t>مواضع فَتْحِ ما بعد ياء التصغير:</a:t>
            </a:r>
            <a:endParaRPr lang="en-US" sz="2800" b="1" u="sng" dirty="0" smtClean="0">
              <a:latin typeface="Traditional Arabic" panose="02020603050405020304" pitchFamily="18" charset="-78"/>
              <a:cs typeface="Traditional Arabic" panose="02020603050405020304" pitchFamily="18" charset="-78"/>
            </a:endParaRPr>
          </a:p>
          <a:p>
            <a:r>
              <a:rPr lang="ar-SA" sz="2800" b="1" u="sng" dirty="0" smtClean="0">
                <a:latin typeface="Traditional Arabic" panose="02020603050405020304" pitchFamily="18" charset="-78"/>
                <a:cs typeface="Traditional Arabic" panose="02020603050405020304" pitchFamily="18" charset="-78"/>
              </a:rPr>
              <a:t>أبنيةُ التصغير:</a:t>
            </a:r>
            <a:endParaRPr lang="en-US" sz="2800" b="1" u="sng" dirty="0" smtClean="0">
              <a:latin typeface="Traditional Arabic" panose="02020603050405020304" pitchFamily="18" charset="-78"/>
              <a:cs typeface="Traditional Arabic" panose="02020603050405020304" pitchFamily="18" charset="-78"/>
            </a:endParaRPr>
          </a:p>
          <a:p>
            <a:r>
              <a:rPr lang="ar-SA" sz="2800" b="1" u="sng" dirty="0" smtClean="0">
                <a:latin typeface="Traditional Arabic" panose="02020603050405020304" pitchFamily="18" charset="-78"/>
                <a:cs typeface="Traditional Arabic" panose="02020603050405020304" pitchFamily="18" charset="-78"/>
              </a:rPr>
              <a:t>أمورٌ لا تخلُّ ببنية التصغير:</a:t>
            </a:r>
          </a:p>
          <a:p>
            <a:r>
              <a:rPr lang="ar-SA" sz="2800" b="1" u="sng" dirty="0" smtClean="0">
                <a:latin typeface="Traditional Arabic" panose="02020603050405020304" pitchFamily="18" charset="-78"/>
                <a:cs typeface="Traditional Arabic" panose="02020603050405020304" pitchFamily="18" charset="-78"/>
              </a:rPr>
              <a:t>تصغيرُ ما آخره ألف تأنيث مقصورة:</a:t>
            </a:r>
          </a:p>
          <a:p>
            <a:r>
              <a:rPr lang="ar-SA" sz="2800" b="1" u="sng" dirty="0" smtClean="0">
                <a:latin typeface="Traditional Arabic" panose="02020603050405020304" pitchFamily="18" charset="-78"/>
                <a:cs typeface="Traditional Arabic" panose="02020603050405020304" pitchFamily="18" charset="-78"/>
              </a:rPr>
              <a:t>التصغير يردُّ المُبدَل إلى أصله:</a:t>
            </a:r>
          </a:p>
          <a:p>
            <a:r>
              <a:rPr lang="ar-SA" sz="2800" b="1" u="sng" dirty="0" smtClean="0">
                <a:latin typeface="Traditional Arabic" panose="02020603050405020304" pitchFamily="18" charset="-78"/>
                <a:cs typeface="Traditional Arabic" panose="02020603050405020304" pitchFamily="18" charset="-78"/>
              </a:rPr>
              <a:t>تصغيرُ ما ثانيه لِين(علة):</a:t>
            </a:r>
          </a:p>
          <a:p>
            <a:r>
              <a:rPr lang="ar-SA" sz="2800" b="1" u="sng" dirty="0" smtClean="0">
                <a:latin typeface="Traditional Arabic" panose="02020603050405020304" pitchFamily="18" charset="-78"/>
                <a:cs typeface="Traditional Arabic" panose="02020603050405020304" pitchFamily="18" charset="-78"/>
              </a:rPr>
              <a:t>تصغير ما حُذِفَ أحدُ أصوله:</a:t>
            </a:r>
          </a:p>
          <a:p>
            <a:r>
              <a:rPr lang="ar-SA" sz="2800" b="1" u="sng" dirty="0" smtClean="0">
                <a:latin typeface="Traditional Arabic" panose="02020603050405020304" pitchFamily="18" charset="-78"/>
                <a:cs typeface="Traditional Arabic" panose="02020603050405020304" pitchFamily="18" charset="-78"/>
              </a:rPr>
              <a:t>التغييراتُ التي تلحقُ الاسم بعد التصغير:</a:t>
            </a:r>
          </a:p>
          <a:p>
            <a:r>
              <a:rPr lang="ar-SA" sz="2800" b="1" u="sng" dirty="0" smtClean="0">
                <a:latin typeface="Traditional Arabic" panose="02020603050405020304" pitchFamily="18" charset="-78"/>
                <a:cs typeface="Traditional Arabic" panose="02020603050405020304" pitchFamily="18" charset="-78"/>
              </a:rPr>
              <a:t>تصغير ما دلَّ على الجمع- </a:t>
            </a:r>
            <a:r>
              <a:rPr lang="ar-SA" sz="2800" b="1" dirty="0" smtClean="0">
                <a:latin typeface="Traditional Arabic" panose="02020603050405020304" pitchFamily="18" charset="-78"/>
                <a:cs typeface="Traditional Arabic" panose="02020603050405020304" pitchFamily="18" charset="-78"/>
              </a:rPr>
              <a:t>تصغير الأسماء المركبة - تصغير الترخيم: </a:t>
            </a:r>
            <a:endParaRPr lang="ar-SA" sz="2800" b="1" u="sng" dirty="0" smtClean="0">
              <a:latin typeface="Traditional Arabic" panose="02020603050405020304" pitchFamily="18" charset="-78"/>
              <a:cs typeface="Traditional Arabic" panose="02020603050405020304" pitchFamily="18" charset="-78"/>
            </a:endParaRPr>
          </a:p>
          <a:p>
            <a:r>
              <a:rPr lang="ar-SA" sz="2800" b="1" u="sng" dirty="0" smtClean="0">
                <a:latin typeface="Traditional Arabic" panose="02020603050405020304" pitchFamily="18" charset="-78"/>
                <a:cs typeface="Traditional Arabic" panose="02020603050405020304" pitchFamily="18" charset="-78"/>
              </a:rPr>
              <a:t>شواذُّ التصغير: </a:t>
            </a:r>
            <a:endParaRPr lang="en-US" sz="2800" b="1" u="sng" dirty="0" smtClean="0">
              <a:latin typeface="Traditional Arabic" panose="02020603050405020304" pitchFamily="18" charset="-78"/>
              <a:cs typeface="Traditional Arabic" panose="02020603050405020304" pitchFamily="18" charset="-78"/>
            </a:endParaRPr>
          </a:p>
          <a:p>
            <a:endParaRPr lang="en-US" b="1" u="sng" dirty="0" smtClean="0">
              <a:latin typeface="Traditional Arabic" panose="02020603050405020304" pitchFamily="18" charset="-78"/>
              <a:cs typeface="Traditional Arabic" panose="02020603050405020304" pitchFamily="18" charset="-78"/>
            </a:endParaRPr>
          </a:p>
          <a:p>
            <a:endParaRPr lang="en-US" b="1" u="sng" dirty="0" smtClean="0">
              <a:latin typeface="Traditional Arabic" panose="02020603050405020304" pitchFamily="18" charset="-78"/>
              <a:cs typeface="Traditional Arabic" panose="02020603050405020304" pitchFamily="18" charset="-78"/>
            </a:endParaRPr>
          </a:p>
          <a:p>
            <a:endParaRPr lang="en-US" sz="4000" b="1" u="sng" dirty="0" smtClean="0">
              <a:latin typeface="Traditional Arabic" panose="02020603050405020304" pitchFamily="18" charset="-78"/>
              <a:cs typeface="Traditional Arabic" panose="02020603050405020304" pitchFamily="18" charset="-78"/>
            </a:endParaRPr>
          </a:p>
          <a:p>
            <a:pPr marL="457200" indent="-457200">
              <a:buFontTx/>
              <a:buChar char="-"/>
            </a:pPr>
            <a:endParaRPr lang="ar-SA" sz="4000" dirty="0"/>
          </a:p>
        </p:txBody>
      </p:sp>
      <p:sp>
        <p:nvSpPr>
          <p:cNvPr id="5" name="Date Placeholder 4"/>
          <p:cNvSpPr>
            <a:spLocks noGrp="1"/>
          </p:cNvSpPr>
          <p:nvPr>
            <p:ph type="dt" sz="half" idx="10"/>
          </p:nvPr>
        </p:nvSpPr>
        <p:spPr/>
        <p:txBody>
          <a:bodyPr/>
          <a:lstStyle/>
          <a:p>
            <a:fld id="{7AF4BE07-93F1-4AB3-9FF5-2ED58C9963DC}" type="datetime8">
              <a:rPr lang="ar-IQ" smtClean="0"/>
              <a:t>24 نيسان، 23</a:t>
            </a:fld>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3</a:t>
            </a:fld>
            <a:endParaRPr lang="ar-IQ"/>
          </a:p>
        </p:txBody>
      </p:sp>
    </p:spTree>
    <p:extLst>
      <p:ext uri="{BB962C8B-B14F-4D97-AF65-F5344CB8AC3E}">
        <p14:creationId xmlns:p14="http://schemas.microsoft.com/office/powerpoint/2010/main" val="1209553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121096" y="476672"/>
            <a:ext cx="8915400" cy="5544616"/>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ar-SA" b="1" u="sng" dirty="0" smtClean="0">
                <a:latin typeface="Traditional Arabic" panose="02020603050405020304" pitchFamily="18" charset="-78"/>
                <a:cs typeface="Traditional Arabic" panose="02020603050405020304" pitchFamily="18" charset="-78"/>
              </a:rPr>
              <a:t>تعويضُ الياء عن الحرف المحذوف:</a:t>
            </a:r>
            <a:endParaRPr lang="en-US" b="1" u="sng" dirty="0" smtClean="0">
              <a:latin typeface="Traditional Arabic" panose="02020603050405020304" pitchFamily="18" charset="-78"/>
              <a:cs typeface="Traditional Arabic" panose="02020603050405020304" pitchFamily="18" charset="-78"/>
            </a:endParaRPr>
          </a:p>
          <a:p>
            <a:pPr algn="just"/>
            <a:r>
              <a:rPr lang="ar-SA" dirty="0" smtClean="0">
                <a:latin typeface="Traditional Arabic" panose="02020603050405020304" pitchFamily="18" charset="-78"/>
                <a:cs typeface="Traditional Arabic" panose="02020603050405020304" pitchFamily="18" charset="-78"/>
              </a:rPr>
              <a:t>عرفتَ ممَّا تقدَّم أنه يجب حذفُ ما جاوز الأربعة عند التصغير، سواء كان أصليًّا أَمْ زائدًا، فإذا حذفتَه جاز لك أنْ تعوِّضَ عن المحذوف ياءً قبل الآخر، فتصغير سفرجل = سُفَيْرِج، ويجوز أنْ تقول: سُفيريج، وتصغير مُدحرج = دُحَيْرِج، ويجوز = دُحَيْرِيج، وهكذا، ويستثنى من ذلك ما إذا كان قبلَ آخرِ المصغرِ ياء، فلا تعوَّض، نحو: حُريجيم، وحُزيبين، تصغير احرنجام وحيزبون، فلا تعويض؛ لوجود ياءٍ في مكان ياءِ التعويض.</a:t>
            </a:r>
            <a:endParaRPr lang="en-US" dirty="0" smtClean="0">
              <a:latin typeface="Traditional Arabic" panose="02020603050405020304" pitchFamily="18" charset="-78"/>
              <a:cs typeface="Traditional Arabic" panose="02020603050405020304" pitchFamily="18" charset="-78"/>
            </a:endParaRPr>
          </a:p>
          <a:p>
            <a:pPr algn="just"/>
            <a:r>
              <a:rPr lang="ar-SA" b="1" u="sng" dirty="0" smtClean="0">
                <a:latin typeface="Traditional Arabic" panose="02020603050405020304" pitchFamily="18" charset="-78"/>
                <a:cs typeface="Traditional Arabic" panose="02020603050405020304" pitchFamily="18" charset="-78"/>
              </a:rPr>
              <a:t>مواضعُ فَتْحِ ما بعد ياء التَّصغير: تقدَّم</a:t>
            </a:r>
            <a:r>
              <a:rPr lang="ar-SA" dirty="0" smtClean="0">
                <a:latin typeface="Traditional Arabic" panose="02020603050405020304" pitchFamily="18" charset="-78"/>
                <a:cs typeface="Traditional Arabic" panose="02020603050405020304" pitchFamily="18" charset="-78"/>
              </a:rPr>
              <a:t> أنَّه إذا أُريد تصغيرُ اسمٍ من الأسماء المُعربة وكان ثُلاثيًّا ، فإنَّه يُضمُّ أوله ويُفتحُ ثانيه ، وتُزادُ ياء ثالثة ساكنة ، نحو:كَلب كُلَيْب، رَجُل رُجَيْل.</a:t>
            </a:r>
            <a:endParaRPr lang="en-US" dirty="0" smtClean="0">
              <a:latin typeface="Traditional Arabic" panose="02020603050405020304" pitchFamily="18" charset="-78"/>
              <a:cs typeface="Traditional Arabic" panose="02020603050405020304" pitchFamily="18" charset="-78"/>
            </a:endParaRPr>
          </a:p>
          <a:p>
            <a:pPr algn="just"/>
            <a:r>
              <a:rPr lang="ar-SA" dirty="0" smtClean="0">
                <a:latin typeface="Traditional Arabic" panose="02020603050405020304" pitchFamily="18" charset="-78"/>
                <a:cs typeface="Traditional Arabic" panose="02020603050405020304" pitchFamily="18" charset="-78"/>
              </a:rPr>
              <a:t>أمَّا إذا كان الاسم أكثر من ثلاثة أحرف ، فيجب كَسْرُ ما بعد ياء التصغير للمناسبة بين الياء</a:t>
            </a:r>
            <a:endParaRPr lang="ar-SA" dirty="0">
              <a:latin typeface="Traditional Arabic" panose="02020603050405020304" pitchFamily="18" charset="-78"/>
              <a:cs typeface="Traditional Arabic" panose="02020603050405020304" pitchFamily="18" charset="-78"/>
            </a:endParaRPr>
          </a:p>
        </p:txBody>
      </p:sp>
      <p:sp>
        <p:nvSpPr>
          <p:cNvPr id="5" name="Date Placeholder 4"/>
          <p:cNvSpPr>
            <a:spLocks noGrp="1"/>
          </p:cNvSpPr>
          <p:nvPr>
            <p:ph type="dt" sz="half" idx="10"/>
          </p:nvPr>
        </p:nvSpPr>
        <p:spPr/>
        <p:txBody>
          <a:bodyPr/>
          <a:lstStyle/>
          <a:p>
            <a:fld id="{43BC3606-E8FB-41ED-B802-54E232FE1A00}" type="datetime8">
              <a:rPr lang="ar-IQ" smtClean="0"/>
              <a:t>24 نيسان، 23</a:t>
            </a:fld>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4</a:t>
            </a:fld>
            <a:endParaRPr lang="ar-IQ"/>
          </a:p>
        </p:txBody>
      </p:sp>
    </p:spTree>
    <p:extLst>
      <p:ext uri="{BB962C8B-B14F-4D97-AF65-F5344CB8AC3E}">
        <p14:creationId xmlns:p14="http://schemas.microsoft.com/office/powerpoint/2010/main" val="2620859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9088" y="476672"/>
            <a:ext cx="8915400" cy="6120680"/>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ar-SA" smtClean="0">
                <a:latin typeface="Traditional Arabic" panose="02020603050405020304" pitchFamily="18" charset="-78"/>
                <a:cs typeface="Traditional Arabic" panose="02020603050405020304" pitchFamily="18" charset="-78"/>
              </a:rPr>
              <a:t>والكسرة، نحو مَنْزِل مُنَيْزِل – مسجد مُسَيْجِد ، </a:t>
            </a:r>
            <a:r>
              <a:rPr lang="ar-SA" b="1" u="sng" smtClean="0">
                <a:latin typeface="Traditional Arabic" panose="02020603050405020304" pitchFamily="18" charset="-78"/>
                <a:cs typeface="Traditional Arabic" panose="02020603050405020304" pitchFamily="18" charset="-78"/>
              </a:rPr>
              <a:t>ويُستثنى من ذلك عدة مسائل يجب فيها فَتْحُ ما بعد ياءِ التصغير، وهي:</a:t>
            </a:r>
            <a:endParaRPr lang="en-US" b="1" u="sng" smtClean="0">
              <a:latin typeface="Traditional Arabic" panose="02020603050405020304" pitchFamily="18" charset="-78"/>
              <a:cs typeface="Traditional Arabic" panose="02020603050405020304" pitchFamily="18" charset="-78"/>
            </a:endParaRPr>
          </a:p>
          <a:p>
            <a:r>
              <a:rPr lang="ar-SA" smtClean="0">
                <a:latin typeface="Traditional Arabic" panose="02020603050405020304" pitchFamily="18" charset="-78"/>
                <a:cs typeface="Traditional Arabic" panose="02020603050405020304" pitchFamily="18" charset="-78"/>
              </a:rPr>
              <a:t>الاسم المختوم بتاء التأنيث: شجرة شُجَيرَة – تَمْرَة تُميرة.</a:t>
            </a:r>
            <a:endParaRPr lang="en-US" smtClean="0">
              <a:latin typeface="Traditional Arabic" panose="02020603050405020304" pitchFamily="18" charset="-78"/>
              <a:cs typeface="Traditional Arabic" panose="02020603050405020304" pitchFamily="18" charset="-78"/>
            </a:endParaRPr>
          </a:p>
          <a:p>
            <a:r>
              <a:rPr lang="ar-SA" smtClean="0">
                <a:latin typeface="Traditional Arabic" panose="02020603050405020304" pitchFamily="18" charset="-78"/>
                <a:cs typeface="Traditional Arabic" panose="02020603050405020304" pitchFamily="18" charset="-78"/>
              </a:rPr>
              <a:t>ما خُتِم بألفِ التأنيث المقصورة: سلمى سُلَيْمَى – بُشْرى بُشَيْرَى.</a:t>
            </a:r>
            <a:endParaRPr lang="en-US" smtClean="0">
              <a:latin typeface="Traditional Arabic" panose="02020603050405020304" pitchFamily="18" charset="-78"/>
              <a:cs typeface="Traditional Arabic" panose="02020603050405020304" pitchFamily="18" charset="-78"/>
            </a:endParaRPr>
          </a:p>
          <a:p>
            <a:r>
              <a:rPr lang="ar-SA" smtClean="0">
                <a:latin typeface="Traditional Arabic" panose="02020603050405020304" pitchFamily="18" charset="-78"/>
                <a:cs typeface="Traditional Arabic" panose="02020603050405020304" pitchFamily="18" charset="-78"/>
              </a:rPr>
              <a:t>ما خُتم بألف التأنيث الممدودة:صحراء صُحَيْرَاء – خضراء خُضَيْراء.</a:t>
            </a:r>
            <a:endParaRPr lang="en-US" smtClean="0">
              <a:latin typeface="Traditional Arabic" panose="02020603050405020304" pitchFamily="18" charset="-78"/>
              <a:cs typeface="Traditional Arabic" panose="02020603050405020304" pitchFamily="18" charset="-78"/>
            </a:endParaRPr>
          </a:p>
          <a:p>
            <a:r>
              <a:rPr lang="ar-SA" smtClean="0">
                <a:latin typeface="Traditional Arabic" panose="02020603050405020304" pitchFamily="18" charset="-78"/>
                <a:cs typeface="Traditional Arabic" panose="02020603050405020304" pitchFamily="18" charset="-78"/>
              </a:rPr>
              <a:t>إذا كان الاسم مجموعًا جَمْعَ قِلَّةٍ على وزن (أفعال)، أصحاب أُصَيْحاب – أَحمال أُحَيْمَال.</a:t>
            </a:r>
            <a:endParaRPr lang="en-US" smtClean="0">
              <a:latin typeface="Traditional Arabic" panose="02020603050405020304" pitchFamily="18" charset="-78"/>
              <a:cs typeface="Traditional Arabic" panose="02020603050405020304" pitchFamily="18" charset="-78"/>
            </a:endParaRPr>
          </a:p>
          <a:p>
            <a:r>
              <a:rPr lang="ar-SA" smtClean="0">
                <a:latin typeface="Traditional Arabic" panose="02020603050405020304" pitchFamily="18" charset="-78"/>
                <a:cs typeface="Traditional Arabic" panose="02020603050405020304" pitchFamily="18" charset="-78"/>
              </a:rPr>
              <a:t>إذا كان الاسمُ مختومًا بألف ونون زائدتين: عثمان عُثَيْمان- سَلمان سُلَيْمان.</a:t>
            </a:r>
            <a:endParaRPr lang="en-US" smtClean="0">
              <a:latin typeface="Traditional Arabic" panose="02020603050405020304" pitchFamily="18" charset="-78"/>
              <a:cs typeface="Traditional Arabic" panose="02020603050405020304" pitchFamily="18" charset="-78"/>
            </a:endParaRPr>
          </a:p>
          <a:p>
            <a:r>
              <a:rPr lang="ar-SA" smtClean="0">
                <a:latin typeface="Traditional Arabic" panose="02020603050405020304" pitchFamily="18" charset="-78"/>
                <a:cs typeface="Traditional Arabic" panose="02020603050405020304" pitchFamily="18" charset="-78"/>
              </a:rPr>
              <a:t>عَجُز المركب المزجي: بعلبك بُعَيْلَبَك – أحَدَ عشر  أُحَيْدَ عَشَر ، بفتح ما بعد ياء التصغير؛ لأنَّ الجزء الأول من المركب مُلتزَمٌ فَتْحُه.</a:t>
            </a:r>
            <a:endParaRPr lang="en-US" smtClean="0">
              <a:latin typeface="Traditional Arabic" panose="02020603050405020304" pitchFamily="18" charset="-78"/>
              <a:cs typeface="Traditional Arabic" panose="02020603050405020304" pitchFamily="18" charset="-78"/>
            </a:endParaRPr>
          </a:p>
          <a:p>
            <a:endParaRPr lang="ar-SA" smtClean="0">
              <a:latin typeface="Traditional Arabic" panose="02020603050405020304" pitchFamily="18" charset="-78"/>
              <a:cs typeface="Traditional Arabic" panose="02020603050405020304" pitchFamily="18" charset="-78"/>
            </a:endParaRPr>
          </a:p>
          <a:p>
            <a:endParaRPr lang="ar-SA" dirty="0"/>
          </a:p>
        </p:txBody>
      </p:sp>
      <p:sp>
        <p:nvSpPr>
          <p:cNvPr id="5" name="Date Placeholder 4"/>
          <p:cNvSpPr>
            <a:spLocks noGrp="1"/>
          </p:cNvSpPr>
          <p:nvPr>
            <p:ph type="dt" sz="half" idx="10"/>
          </p:nvPr>
        </p:nvSpPr>
        <p:spPr/>
        <p:txBody>
          <a:bodyPr/>
          <a:lstStyle/>
          <a:p>
            <a:fld id="{F0C9B92E-4EC7-4087-B357-D0EFFDB2EB69}" type="datetime8">
              <a:rPr lang="ar-IQ" smtClean="0"/>
              <a:t>24 نيسان، 23</a:t>
            </a:fld>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5</a:t>
            </a:fld>
            <a:endParaRPr lang="ar-IQ"/>
          </a:p>
        </p:txBody>
      </p:sp>
    </p:spTree>
    <p:extLst>
      <p:ext uri="{BB962C8B-B14F-4D97-AF65-F5344CB8AC3E}">
        <p14:creationId xmlns:p14="http://schemas.microsoft.com/office/powerpoint/2010/main" val="4058045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121096" y="332656"/>
            <a:ext cx="8915400" cy="6192688"/>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ar-SA" dirty="0" smtClean="0">
                <a:latin typeface="Traditional Arabic" panose="02020603050405020304" pitchFamily="18" charset="-78"/>
                <a:cs typeface="Traditional Arabic" panose="02020603050405020304" pitchFamily="18" charset="-78"/>
              </a:rPr>
              <a:t>وممَّا تقدم يتبين أنَّ صِيَغَ التَّصغيرِ ثلاثة: فُعَيل- فُعَيْعِل- فُعَيْعِيل، فإنْ زاد عدد حروف الاسم على هذه الصيغ فلا يمكن تصغيره إلَّا بعد حَذْف ما يخلُّ بالصيغة ، كما يُحذف عند الجمع على (فَعالِل –فَعالِيل) أي أننا نتمكن من التصغير بالطريقة التي نتوصل بها إلى الجمع ، فيُحذف كل ما يخل بالصيغة من حرفٍ أصليٍّ أو زائد .</a:t>
            </a:r>
            <a:endParaRPr lang="en-US" dirty="0" smtClean="0">
              <a:latin typeface="Traditional Arabic" panose="02020603050405020304" pitchFamily="18" charset="-78"/>
              <a:cs typeface="Traditional Arabic" panose="02020603050405020304" pitchFamily="18" charset="-78"/>
            </a:endParaRPr>
          </a:p>
          <a:p>
            <a:pPr algn="just"/>
            <a:r>
              <a:rPr lang="ar-SA" b="1" u="sng" dirty="0" smtClean="0">
                <a:latin typeface="Traditional Arabic" panose="02020603050405020304" pitchFamily="18" charset="-78"/>
                <a:cs typeface="Traditional Arabic" panose="02020603050405020304" pitchFamily="18" charset="-78"/>
              </a:rPr>
              <a:t>أبنية التصغير:</a:t>
            </a:r>
            <a:endParaRPr lang="en-US" b="1" u="sng" dirty="0" smtClean="0">
              <a:latin typeface="Traditional Arabic" panose="02020603050405020304" pitchFamily="18" charset="-78"/>
              <a:cs typeface="Traditional Arabic" panose="02020603050405020304" pitchFamily="18" charset="-78"/>
            </a:endParaRPr>
          </a:p>
          <a:p>
            <a:pPr algn="just"/>
            <a:r>
              <a:rPr lang="ar-SA" dirty="0" smtClean="0">
                <a:latin typeface="Traditional Arabic" panose="02020603050405020304" pitchFamily="18" charset="-78"/>
                <a:cs typeface="Traditional Arabic" panose="02020603050405020304" pitchFamily="18" charset="-78"/>
              </a:rPr>
              <a:t>تبين ممَّا تقدَّم أنَّ للتصغير ثلاثةَ أبنيةٍ:</a:t>
            </a:r>
            <a:endParaRPr lang="en-US" dirty="0" smtClean="0">
              <a:latin typeface="Traditional Arabic" panose="02020603050405020304" pitchFamily="18" charset="-78"/>
              <a:cs typeface="Traditional Arabic" panose="02020603050405020304" pitchFamily="18" charset="-78"/>
            </a:endParaRPr>
          </a:p>
          <a:p>
            <a:pPr algn="just"/>
            <a:r>
              <a:rPr lang="ar-SA" b="1" dirty="0" smtClean="0">
                <a:latin typeface="Traditional Arabic" panose="02020603050405020304" pitchFamily="18" charset="-78"/>
                <a:cs typeface="Traditional Arabic" panose="02020603050405020304" pitchFamily="18" charset="-78"/>
              </a:rPr>
              <a:t>فُعَيْلٌ</a:t>
            </a:r>
            <a:r>
              <a:rPr lang="ar-SA" dirty="0" smtClean="0">
                <a:latin typeface="Traditional Arabic" panose="02020603050405020304" pitchFamily="18" charset="-78"/>
                <a:cs typeface="Traditional Arabic" panose="02020603050405020304" pitchFamily="18" charset="-78"/>
              </a:rPr>
              <a:t>: ويُصَغَّر عليه الثلاثيُّ المجرد.</a:t>
            </a:r>
            <a:endParaRPr lang="en-US" dirty="0" smtClean="0">
              <a:latin typeface="Traditional Arabic" panose="02020603050405020304" pitchFamily="18" charset="-78"/>
              <a:cs typeface="Traditional Arabic" panose="02020603050405020304" pitchFamily="18" charset="-78"/>
            </a:endParaRPr>
          </a:p>
          <a:p>
            <a:pPr algn="just"/>
            <a:r>
              <a:rPr lang="ar-SA" b="1" dirty="0" smtClean="0">
                <a:latin typeface="Traditional Arabic" panose="02020603050405020304" pitchFamily="18" charset="-78"/>
                <a:cs typeface="Traditional Arabic" panose="02020603050405020304" pitchFamily="18" charset="-78"/>
              </a:rPr>
              <a:t>فُعَيْعِلٌ:</a:t>
            </a:r>
            <a:r>
              <a:rPr lang="ar-SA" dirty="0" smtClean="0">
                <a:latin typeface="Traditional Arabic" panose="02020603050405020304" pitchFamily="18" charset="-78"/>
                <a:cs typeface="Traditional Arabic" panose="02020603050405020304" pitchFamily="18" charset="-78"/>
              </a:rPr>
              <a:t> ويُصَغَّر عليه ما كان على أربعةِ أحرف.</a:t>
            </a:r>
            <a:endParaRPr lang="en-US" dirty="0" smtClean="0">
              <a:latin typeface="Traditional Arabic" panose="02020603050405020304" pitchFamily="18" charset="-78"/>
              <a:cs typeface="Traditional Arabic" panose="02020603050405020304" pitchFamily="18" charset="-78"/>
            </a:endParaRPr>
          </a:p>
          <a:p>
            <a:pPr algn="just"/>
            <a:r>
              <a:rPr lang="ar-SA" b="1" dirty="0" smtClean="0">
                <a:latin typeface="Traditional Arabic" panose="02020603050405020304" pitchFamily="18" charset="-78"/>
                <a:cs typeface="Traditional Arabic" panose="02020603050405020304" pitchFamily="18" charset="-78"/>
              </a:rPr>
              <a:t>فُعَيْعِيلٌ</a:t>
            </a:r>
            <a:r>
              <a:rPr lang="ar-SA" dirty="0" smtClean="0">
                <a:latin typeface="Traditional Arabic" panose="02020603050405020304" pitchFamily="18" charset="-78"/>
                <a:cs typeface="Traditional Arabic" panose="02020603050405020304" pitchFamily="18" charset="-78"/>
              </a:rPr>
              <a:t>: ويُصَغَّر عليه شيئان: الأوَّل: ما زاد على أربعة أحرف،وكان ما قبل الآخر حرفَ مدٍّ زائدًا، </a:t>
            </a:r>
            <a:endParaRPr lang="ar-SA" sz="3600" dirty="0"/>
          </a:p>
        </p:txBody>
      </p:sp>
      <p:sp>
        <p:nvSpPr>
          <p:cNvPr id="5" name="Date Placeholder 4"/>
          <p:cNvSpPr>
            <a:spLocks noGrp="1"/>
          </p:cNvSpPr>
          <p:nvPr>
            <p:ph type="dt" sz="half" idx="10"/>
          </p:nvPr>
        </p:nvSpPr>
        <p:spPr/>
        <p:txBody>
          <a:bodyPr/>
          <a:lstStyle/>
          <a:p>
            <a:fld id="{ED189219-2AA9-4693-AF64-2E073D310203}" type="datetime8">
              <a:rPr lang="ar-IQ" smtClean="0"/>
              <a:t>24 نيسان، 23</a:t>
            </a:fld>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6</a:t>
            </a:fld>
            <a:endParaRPr lang="ar-IQ"/>
          </a:p>
        </p:txBody>
      </p:sp>
    </p:spTree>
    <p:extLst>
      <p:ext uri="{BB962C8B-B14F-4D97-AF65-F5344CB8AC3E}">
        <p14:creationId xmlns:p14="http://schemas.microsoft.com/office/powerpoint/2010/main" val="2851197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121096" y="476672"/>
            <a:ext cx="8915400" cy="4525963"/>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ar-SA" dirty="0" smtClean="0">
                <a:latin typeface="Traditional Arabic" panose="02020603050405020304" pitchFamily="18" charset="-78"/>
                <a:cs typeface="Traditional Arabic" panose="02020603050405020304" pitchFamily="18" charset="-78"/>
              </a:rPr>
              <a:t>نحو: عصفور. والثاني: ما زاد على أربعة أحرفٍ، وليس قبل الآخر حرفُ مدٍّ زائدٍ، فإنَّه يحذفُ ما زاد على الأربعة، ويجوز أنْ يُعوَّضَ عن المحذوف بياء قبل الآخر، فيكونُ على هذا الوزن، نحو: سفيريج.</a:t>
            </a:r>
            <a:endParaRPr lang="en-US" dirty="0" smtClean="0">
              <a:latin typeface="Traditional Arabic" panose="02020603050405020304" pitchFamily="18" charset="-78"/>
              <a:cs typeface="Traditional Arabic" panose="02020603050405020304" pitchFamily="18" charset="-78"/>
            </a:endParaRPr>
          </a:p>
          <a:p>
            <a:pPr algn="just"/>
            <a:r>
              <a:rPr lang="ar-SA" b="1" u="sng" dirty="0" smtClean="0">
                <a:latin typeface="Traditional Arabic" panose="02020603050405020304" pitchFamily="18" charset="-78"/>
                <a:cs typeface="Traditional Arabic" panose="02020603050405020304" pitchFamily="18" charset="-78"/>
              </a:rPr>
              <a:t>أمورٌ لا تُخِلُّ بِبِنْيَةِ التصغير:</a:t>
            </a:r>
            <a:endParaRPr lang="en-US" b="1" u="sng" dirty="0" smtClean="0">
              <a:latin typeface="Traditional Arabic" panose="02020603050405020304" pitchFamily="18" charset="-78"/>
              <a:cs typeface="Traditional Arabic" panose="02020603050405020304" pitchFamily="18" charset="-78"/>
            </a:endParaRPr>
          </a:p>
          <a:p>
            <a:pPr algn="just"/>
            <a:r>
              <a:rPr lang="ar-SA" dirty="0" smtClean="0">
                <a:latin typeface="Traditional Arabic" panose="02020603050405020304" pitchFamily="18" charset="-78"/>
                <a:cs typeface="Traditional Arabic" panose="02020603050405020304" pitchFamily="18" charset="-78"/>
              </a:rPr>
              <a:t>القاعدةُ أنَّ كلَّ ما زاد على أربعة أحرفٍ أنه يحذَفُ، لإخلاله ببنية التصغير، </a:t>
            </a:r>
            <a:r>
              <a:rPr lang="ar-SA" u="sng" dirty="0" smtClean="0">
                <a:latin typeface="Traditional Arabic" panose="02020603050405020304" pitchFamily="18" charset="-78"/>
                <a:cs typeface="Traditional Arabic" panose="02020603050405020304" pitchFamily="18" charset="-78"/>
              </a:rPr>
              <a:t>ويُسْتَثْنى</a:t>
            </a:r>
            <a:r>
              <a:rPr lang="ar-SA" dirty="0" smtClean="0">
                <a:latin typeface="Traditional Arabic" panose="02020603050405020304" pitchFamily="18" charset="-78"/>
                <a:cs typeface="Traditional Arabic" panose="02020603050405020304" pitchFamily="18" charset="-78"/>
              </a:rPr>
              <a:t> من ذلك ما إذا كان الزائد </a:t>
            </a:r>
            <a:r>
              <a:rPr lang="ar-SA" u="sng" dirty="0" smtClean="0">
                <a:latin typeface="Traditional Arabic" panose="02020603050405020304" pitchFamily="18" charset="-78"/>
                <a:cs typeface="Traditional Arabic" panose="02020603050405020304" pitchFamily="18" charset="-78"/>
              </a:rPr>
              <a:t>مُنزلاً منزلة الكلمةِ المستقلِّة</a:t>
            </a:r>
            <a:r>
              <a:rPr lang="ar-SA" dirty="0" smtClean="0">
                <a:latin typeface="Traditional Arabic" panose="02020603050405020304" pitchFamily="18" charset="-78"/>
                <a:cs typeface="Traditional Arabic" panose="02020603050405020304" pitchFamily="18" charset="-78"/>
              </a:rPr>
              <a:t>، وذلك إذا كان أحد هذه الأشياء:</a:t>
            </a:r>
            <a:endParaRPr lang="en-US" dirty="0" smtClean="0">
              <a:latin typeface="Traditional Arabic" panose="02020603050405020304" pitchFamily="18" charset="-78"/>
              <a:cs typeface="Traditional Arabic" panose="02020603050405020304" pitchFamily="18" charset="-78"/>
            </a:endParaRPr>
          </a:p>
          <a:p>
            <a:pPr algn="just"/>
            <a:r>
              <a:rPr lang="ar-SA" dirty="0" smtClean="0">
                <a:latin typeface="Traditional Arabic" panose="02020603050405020304" pitchFamily="18" charset="-78"/>
                <a:cs typeface="Traditional Arabic" panose="02020603050405020304" pitchFamily="18" charset="-78"/>
              </a:rPr>
              <a:t>1- تاء التأنيث، نحو: حَنظلة = حُنيظِلة. 2- وألفه الممدودة، نحو: قُرْفُصاء = قُريفِصاء. 3- الألف والنون الزائدتان، نحو: سلمان = سُليمان. 4- ياء النسب، نحو: عبقريٌّ = عُبَيْقِريٌّ. 5- عجز المركب المزجي، نحو: بعلبك = بُعَيْلَبَك، والإضافي، نحو: عبد الله = عُبيد الله. 6- علامة التثنية والجمع، نحو:مسلمان=مُسَيلِمان، ومسلمون=مُسَيْلِمُون، ومُسْلِمات= مُسَيْلِمات. </a:t>
            </a:r>
            <a:endParaRPr lang="en-US" dirty="0">
              <a:latin typeface="Traditional Arabic" panose="02020603050405020304" pitchFamily="18" charset="-78"/>
              <a:cs typeface="Traditional Arabic" panose="02020603050405020304" pitchFamily="18" charset="-78"/>
            </a:endParaRPr>
          </a:p>
        </p:txBody>
      </p:sp>
      <p:sp>
        <p:nvSpPr>
          <p:cNvPr id="5" name="Date Placeholder 4"/>
          <p:cNvSpPr>
            <a:spLocks noGrp="1"/>
          </p:cNvSpPr>
          <p:nvPr>
            <p:ph type="dt" sz="half" idx="10"/>
          </p:nvPr>
        </p:nvSpPr>
        <p:spPr/>
        <p:txBody>
          <a:bodyPr/>
          <a:lstStyle/>
          <a:p>
            <a:fld id="{A0991072-A5A2-4E22-A29D-67F5B836BAE2}" type="datetime8">
              <a:rPr lang="ar-IQ" smtClean="0"/>
              <a:t>24 نيسان، 23</a:t>
            </a:fld>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7</a:t>
            </a:fld>
            <a:endParaRPr lang="ar-IQ"/>
          </a:p>
        </p:txBody>
      </p:sp>
    </p:spTree>
    <p:extLst>
      <p:ext uri="{BB962C8B-B14F-4D97-AF65-F5344CB8AC3E}">
        <p14:creationId xmlns:p14="http://schemas.microsoft.com/office/powerpoint/2010/main" val="2601122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121096" y="404664"/>
            <a:ext cx="8915400" cy="5904656"/>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ar-SA" b="1" u="sng" dirty="0" smtClean="0">
                <a:latin typeface="Traditional Arabic" panose="02020603050405020304" pitchFamily="18" charset="-78"/>
                <a:cs typeface="Traditional Arabic" panose="02020603050405020304" pitchFamily="18" charset="-78"/>
              </a:rPr>
              <a:t>تصغيرُ ما آخرُه أَلِفُ تأنيثٍ مقصورة:</a:t>
            </a:r>
            <a:endParaRPr lang="en-US" b="1" u="sng" dirty="0" smtClean="0">
              <a:latin typeface="Traditional Arabic" panose="02020603050405020304" pitchFamily="18" charset="-78"/>
              <a:cs typeface="Traditional Arabic" panose="02020603050405020304" pitchFamily="18" charset="-78"/>
            </a:endParaRPr>
          </a:p>
          <a:p>
            <a:pPr algn="just"/>
            <a:r>
              <a:rPr lang="ar-SA" dirty="0" smtClean="0">
                <a:latin typeface="Traditional Arabic" panose="02020603050405020304" pitchFamily="18" charset="-78"/>
                <a:cs typeface="Traditional Arabic" panose="02020603050405020304" pitchFamily="18" charset="-78"/>
              </a:rPr>
              <a:t>لا يخلو أن تكون الألف رابعة، أو تكون خامسة فصاعدًا، فإن كانت رابعة لم تحذف؛ لأنها لا تخل ببنية التصغير، تقول في تصغير حُبْلى = حُبَيْلى.</a:t>
            </a:r>
            <a:endParaRPr lang="en-US" dirty="0" smtClean="0">
              <a:latin typeface="Traditional Arabic" panose="02020603050405020304" pitchFamily="18" charset="-78"/>
              <a:cs typeface="Traditional Arabic" panose="02020603050405020304" pitchFamily="18" charset="-78"/>
            </a:endParaRPr>
          </a:p>
          <a:p>
            <a:pPr algn="just"/>
            <a:r>
              <a:rPr lang="ar-SA" dirty="0" smtClean="0">
                <a:latin typeface="Traditional Arabic" panose="02020603050405020304" pitchFamily="18" charset="-78"/>
                <a:cs typeface="Traditional Arabic" panose="02020603050405020304" pitchFamily="18" charset="-78"/>
              </a:rPr>
              <a:t>وإن كانت خامسة فأكثر فإنَّه يجبُ حذفُها، تقول في تصغير: سِبَطْرى (مشية فيها تبختر) = سُبَيْطِر، وكُفُرَّى(وعاء الطلع )= كُفَيْرّ، ولُغَّيْزى = لُغَيغيز. </a:t>
            </a:r>
            <a:endParaRPr lang="en-US" dirty="0" smtClean="0">
              <a:latin typeface="Traditional Arabic" panose="02020603050405020304" pitchFamily="18" charset="-78"/>
              <a:cs typeface="Traditional Arabic" panose="02020603050405020304" pitchFamily="18" charset="-78"/>
            </a:endParaRPr>
          </a:p>
          <a:p>
            <a:pPr algn="just"/>
            <a:r>
              <a:rPr lang="ar-SA" dirty="0" smtClean="0">
                <a:latin typeface="Traditional Arabic" panose="02020603050405020304" pitchFamily="18" charset="-78"/>
                <a:cs typeface="Traditional Arabic" panose="02020603050405020304" pitchFamily="18" charset="-78"/>
              </a:rPr>
              <a:t>ويستثنى من ذلك ما إذا سبقت ألف التأنيث المقصورة بمدة ثالثة زائدة، نحو: حُبارى، فإنك والحالة هذه مخير بحذف المدة الزائدة، أو حذف ألف التأنيث، فتقول: حُبَيْرى (بحذف المدة الثالثة الزائدة) أو حُبَيِّر (بحذف ألف التأنيث).</a:t>
            </a:r>
            <a:endParaRPr lang="en-US" dirty="0" smtClean="0">
              <a:latin typeface="Traditional Arabic" panose="02020603050405020304" pitchFamily="18" charset="-78"/>
              <a:cs typeface="Traditional Arabic" panose="02020603050405020304" pitchFamily="18" charset="-78"/>
            </a:endParaRPr>
          </a:p>
          <a:p>
            <a:pPr algn="just"/>
            <a:r>
              <a:rPr lang="ar-SA" b="1" u="sng" dirty="0" smtClean="0">
                <a:latin typeface="Traditional Arabic" panose="02020603050405020304" pitchFamily="18" charset="-78"/>
                <a:cs typeface="Traditional Arabic" panose="02020603050405020304" pitchFamily="18" charset="-78"/>
              </a:rPr>
              <a:t>التصغير يرد المبدل إلى أصله: </a:t>
            </a:r>
            <a:r>
              <a:rPr lang="ar-SA" dirty="0" smtClean="0">
                <a:latin typeface="Traditional Arabic" panose="02020603050405020304" pitchFamily="18" charset="-78"/>
                <a:cs typeface="Traditional Arabic" panose="02020603050405020304" pitchFamily="18" charset="-78"/>
              </a:rPr>
              <a:t>عند التصغير يُردُّ الحرف المُبدلُ إلى أصله ، وذلك على النحو التالي:</a:t>
            </a:r>
            <a:endParaRPr lang="en-US" dirty="0">
              <a:latin typeface="Traditional Arabic" panose="02020603050405020304" pitchFamily="18" charset="-78"/>
              <a:cs typeface="Traditional Arabic" panose="02020603050405020304" pitchFamily="18" charset="-78"/>
            </a:endParaRPr>
          </a:p>
        </p:txBody>
      </p:sp>
      <p:sp>
        <p:nvSpPr>
          <p:cNvPr id="5" name="Date Placeholder 4"/>
          <p:cNvSpPr>
            <a:spLocks noGrp="1"/>
          </p:cNvSpPr>
          <p:nvPr>
            <p:ph type="dt" sz="half" idx="10"/>
          </p:nvPr>
        </p:nvSpPr>
        <p:spPr/>
        <p:txBody>
          <a:bodyPr/>
          <a:lstStyle/>
          <a:p>
            <a:fld id="{37EFDA7C-C500-4A69-AC78-CDABC6B88E86}" type="datetime8">
              <a:rPr lang="ar-IQ" smtClean="0"/>
              <a:t>24 نيسان، 23</a:t>
            </a:fld>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8</a:t>
            </a:fld>
            <a:endParaRPr lang="ar-IQ"/>
          </a:p>
        </p:txBody>
      </p:sp>
    </p:spTree>
    <p:extLst>
      <p:ext uri="{BB962C8B-B14F-4D97-AF65-F5344CB8AC3E}">
        <p14:creationId xmlns:p14="http://schemas.microsoft.com/office/powerpoint/2010/main" val="23272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49088" y="332656"/>
            <a:ext cx="8915400" cy="4525963"/>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ar-SA" sz="3600" b="1" dirty="0" smtClean="0">
                <a:latin typeface="Traditional Arabic" panose="02020603050405020304" pitchFamily="18" charset="-78"/>
                <a:cs typeface="Traditional Arabic" panose="02020603050405020304" pitchFamily="18" charset="-78"/>
              </a:rPr>
              <a:t>وإن كان اللِّين مُنقلبًا:</a:t>
            </a:r>
          </a:p>
          <a:p>
            <a:pPr algn="just"/>
            <a:r>
              <a:rPr lang="ar-SA" sz="3600" b="1" dirty="0" smtClean="0">
                <a:latin typeface="Traditional Arabic" panose="02020603050405020304" pitchFamily="18" charset="-78"/>
                <a:cs typeface="Traditional Arabic" panose="02020603050405020304" pitchFamily="18" charset="-78"/>
              </a:rPr>
              <a:t> </a:t>
            </a:r>
            <a:r>
              <a:rPr lang="ar-SA" sz="3600" dirty="0" smtClean="0">
                <a:latin typeface="Traditional Arabic" panose="02020603050405020304" pitchFamily="18" charset="-78"/>
                <a:cs typeface="Traditional Arabic" panose="02020603050405020304" pitchFamily="18" charset="-78"/>
              </a:rPr>
              <a:t>ما ثانيه ألفٌ أصلُها الواو: باب ، نار، تاج، تصغيرها :بُويب، نُوير، تُويج.</a:t>
            </a:r>
            <a:endParaRPr lang="en-US" sz="3600" dirty="0" smtClean="0">
              <a:latin typeface="Traditional Arabic" panose="02020603050405020304" pitchFamily="18" charset="-78"/>
              <a:cs typeface="Traditional Arabic" panose="02020603050405020304" pitchFamily="18" charset="-78"/>
            </a:endParaRPr>
          </a:p>
          <a:p>
            <a:pPr algn="just"/>
            <a:r>
              <a:rPr lang="ar-SA" sz="3600" dirty="0" smtClean="0">
                <a:latin typeface="Traditional Arabic" panose="02020603050405020304" pitchFamily="18" charset="-78"/>
                <a:cs typeface="Traditional Arabic" panose="02020603050405020304" pitchFamily="18" charset="-78"/>
              </a:rPr>
              <a:t>ما ثانيه ألفٌ أصلُها الياء: ناب، غابة ، تصغيرهما :نُيَيْب ، غُيَيْبَة.</a:t>
            </a:r>
            <a:endParaRPr lang="en-US" sz="3600" dirty="0" smtClean="0">
              <a:latin typeface="Traditional Arabic" panose="02020603050405020304" pitchFamily="18" charset="-78"/>
              <a:cs typeface="Traditional Arabic" panose="02020603050405020304" pitchFamily="18" charset="-78"/>
            </a:endParaRPr>
          </a:p>
          <a:p>
            <a:pPr algn="just"/>
            <a:r>
              <a:rPr lang="ar-SA" sz="3600" dirty="0" smtClean="0">
                <a:latin typeface="Traditional Arabic" panose="02020603050405020304" pitchFamily="18" charset="-78"/>
                <a:cs typeface="Traditional Arabic" panose="02020603050405020304" pitchFamily="18" charset="-78"/>
              </a:rPr>
              <a:t>ما ثانيه واو أصلُها الياء: مُوقِن – مُوسر، تصغيره: مُيَيْقِن ، مُيَيْسِر.</a:t>
            </a:r>
            <a:endParaRPr lang="en-US" sz="3600" dirty="0" smtClean="0">
              <a:latin typeface="Traditional Arabic" panose="02020603050405020304" pitchFamily="18" charset="-78"/>
              <a:cs typeface="Traditional Arabic" panose="02020603050405020304" pitchFamily="18" charset="-78"/>
            </a:endParaRPr>
          </a:p>
          <a:p>
            <a:pPr algn="just"/>
            <a:r>
              <a:rPr lang="ar-SA" sz="3600" dirty="0" smtClean="0">
                <a:latin typeface="Traditional Arabic" panose="02020603050405020304" pitchFamily="18" charset="-78"/>
                <a:cs typeface="Traditional Arabic" panose="02020603050405020304" pitchFamily="18" charset="-78"/>
              </a:rPr>
              <a:t>ما ثانيه ياء أصلها الواو: ميزان، ميعاد، ميقات، ميراث، فالياء هنا أصلُها الواو؛ لأنها من الوزن والوعد والوقت والورث، فتصغيرها: مُويْزِين، مُوَيْعِيد، مُوَيْقِيت، مُوَيْرِيث ، وهكذا.</a:t>
            </a:r>
            <a:endParaRPr lang="en-US" sz="3600" dirty="0" smtClean="0">
              <a:latin typeface="Traditional Arabic" panose="02020603050405020304" pitchFamily="18" charset="-78"/>
              <a:cs typeface="Traditional Arabic" panose="02020603050405020304" pitchFamily="18" charset="-78"/>
            </a:endParaRPr>
          </a:p>
          <a:p>
            <a:pPr algn="just"/>
            <a:r>
              <a:rPr lang="ar-SA" sz="3600" b="1" u="sng" dirty="0" smtClean="0">
                <a:latin typeface="Traditional Arabic" panose="02020603050405020304" pitchFamily="18" charset="-78"/>
                <a:cs typeface="Traditional Arabic" panose="02020603050405020304" pitchFamily="18" charset="-78"/>
              </a:rPr>
              <a:t>تصغير ما ثانيه لِين(علَّة):</a:t>
            </a:r>
            <a:r>
              <a:rPr lang="ar-SA" sz="3600" dirty="0" smtClean="0">
                <a:latin typeface="Traditional Arabic" panose="02020603050405020304" pitchFamily="18" charset="-78"/>
                <a:cs typeface="Traditional Arabic" panose="02020603050405020304" pitchFamily="18" charset="-78"/>
              </a:rPr>
              <a:t>إذا صُغِّر اسمٌ ثانيه حرفُ لين، فلا يخلو هذا الحرفُ أنْ</a:t>
            </a:r>
            <a:endParaRPr lang="ar-SA" sz="3600" dirty="0"/>
          </a:p>
        </p:txBody>
      </p:sp>
      <p:sp>
        <p:nvSpPr>
          <p:cNvPr id="5" name="Date Placeholder 4"/>
          <p:cNvSpPr>
            <a:spLocks noGrp="1"/>
          </p:cNvSpPr>
          <p:nvPr>
            <p:ph type="dt" sz="half" idx="10"/>
          </p:nvPr>
        </p:nvSpPr>
        <p:spPr/>
        <p:txBody>
          <a:bodyPr/>
          <a:lstStyle/>
          <a:p>
            <a:fld id="{DC31B7B6-BD64-4990-ADFC-D2A21D17D23A}" type="datetime8">
              <a:rPr lang="ar-IQ" smtClean="0"/>
              <a:t>24 نيسان، 23</a:t>
            </a:fld>
            <a:endParaRPr lang="ar-IQ"/>
          </a:p>
        </p:txBody>
      </p:sp>
      <p:sp>
        <p:nvSpPr>
          <p:cNvPr id="6" name="Slide Number Placeholder 5"/>
          <p:cNvSpPr>
            <a:spLocks noGrp="1"/>
          </p:cNvSpPr>
          <p:nvPr>
            <p:ph type="sldNum" sz="quarter" idx="12"/>
          </p:nvPr>
        </p:nvSpPr>
        <p:spPr/>
        <p:txBody>
          <a:bodyPr/>
          <a:lstStyle/>
          <a:p>
            <a:fld id="{3AE4360F-286C-45C7-95FE-6690B2904474}" type="slidenum">
              <a:rPr lang="ar-IQ" smtClean="0"/>
              <a:t>9</a:t>
            </a:fld>
            <a:endParaRPr lang="ar-IQ"/>
          </a:p>
        </p:txBody>
      </p:sp>
    </p:spTree>
    <p:extLst>
      <p:ext uri="{BB962C8B-B14F-4D97-AF65-F5344CB8AC3E}">
        <p14:creationId xmlns:p14="http://schemas.microsoft.com/office/powerpoint/2010/main" val="3118899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TotalTime>
  <Words>1730</Words>
  <Application>Microsoft Office PowerPoint</Application>
  <PresentationFormat>On-screen Show (4:3)</PresentationFormat>
  <Paragraphs>130</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DR.Ahmed Saker</cp:lastModifiedBy>
  <cp:revision>10</cp:revision>
  <dcterms:created xsi:type="dcterms:W3CDTF">2023-04-24T18:42:27Z</dcterms:created>
  <dcterms:modified xsi:type="dcterms:W3CDTF">2023-04-24T19:44:15Z</dcterms:modified>
</cp:coreProperties>
</file>