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8"/>
  </p:notesMasterIdLst>
  <p:sldIdLst>
    <p:sldId id="256" r:id="rId2"/>
    <p:sldId id="260" r:id="rId3"/>
    <p:sldId id="344" r:id="rId4"/>
    <p:sldId id="337" r:id="rId5"/>
    <p:sldId id="346" r:id="rId6"/>
    <p:sldId id="347" r:id="rId7"/>
    <p:sldId id="336" r:id="rId8"/>
    <p:sldId id="339" r:id="rId9"/>
    <p:sldId id="348" r:id="rId10"/>
    <p:sldId id="340" r:id="rId11"/>
    <p:sldId id="341" r:id="rId12"/>
    <p:sldId id="342" r:id="rId13"/>
    <p:sldId id="350" r:id="rId14"/>
    <p:sldId id="351" r:id="rId15"/>
    <p:sldId id="349" r:id="rId16"/>
    <p:sldId id="352"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FB101E-BCA5-4251-B97A-D2836EE48DA2}">
          <p14:sldIdLst>
            <p14:sldId id="256"/>
            <p14:sldId id="260"/>
            <p14:sldId id="344"/>
            <p14:sldId id="337"/>
            <p14:sldId id="346"/>
            <p14:sldId id="347"/>
            <p14:sldId id="336"/>
            <p14:sldId id="339"/>
            <p14:sldId id="348"/>
            <p14:sldId id="340"/>
            <p14:sldId id="341"/>
            <p14:sldId id="342"/>
            <p14:sldId id="350"/>
            <p14:sldId id="351"/>
            <p14:sldId id="349"/>
          </p14:sldIdLst>
        </p14:section>
        <p14:section name="Untitled Section" id="{B5519250-2F18-4B6F-8644-CEC05F7B0A54}">
          <p14:sldIdLst>
            <p14:sldId id="35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6228"/>
    <a:srgbClr val="000099"/>
    <a:srgbClr val="000000"/>
    <a:srgbClr val="006600"/>
    <a:srgbClr val="EA0000"/>
    <a:srgbClr val="663300"/>
    <a:srgbClr val="A13B39"/>
    <a:srgbClr val="AFDC7E"/>
    <a:srgbClr val="C55E5B"/>
    <a:srgbClr val="FF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622" autoAdjust="0"/>
  </p:normalViewPr>
  <p:slideViewPr>
    <p:cSldViewPr>
      <p:cViewPr>
        <p:scale>
          <a:sx n="77" d="100"/>
          <a:sy n="77" d="100"/>
        </p:scale>
        <p:origin x="-117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95C0CFD-0B32-4164-9A01-3D8B2F76738D}" type="datetimeFigureOut">
              <a:rPr lang="ar-IQ" smtClean="0"/>
              <a:pPr/>
              <a:t>04/10/1444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B94D97D-E476-452C-997A-DAB335C50339}" type="slidenum">
              <a:rPr lang="ar-IQ" smtClean="0"/>
              <a:pPr/>
              <a:t>‹#›</a:t>
            </a:fld>
            <a:endParaRPr lang="ar-IQ"/>
          </a:p>
        </p:txBody>
      </p:sp>
    </p:spTree>
    <p:extLst>
      <p:ext uri="{BB962C8B-B14F-4D97-AF65-F5344CB8AC3E}">
        <p14:creationId xmlns:p14="http://schemas.microsoft.com/office/powerpoint/2010/main" val="29701413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48915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6753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196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0613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430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0875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8992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4736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639159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0165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04/10/1444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771557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04/10/1444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6707236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bdulla.faiz@su.edu.krd"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304800"/>
            <a:ext cx="7696200" cy="6019800"/>
          </a:xfrm>
          <a:ln/>
        </p:spPr>
        <p:style>
          <a:lnRef idx="2">
            <a:schemeClr val="accent2"/>
          </a:lnRef>
          <a:fillRef idx="1">
            <a:schemeClr val="lt1"/>
          </a:fillRef>
          <a:effectRef idx="0">
            <a:schemeClr val="accent2"/>
          </a:effectRef>
          <a:fontRef idx="minor">
            <a:schemeClr val="dk1"/>
          </a:fontRef>
        </p:style>
        <p:txBody>
          <a:bodyPr>
            <a:noAutofit/>
          </a:bodyPr>
          <a:lstStyle/>
          <a:p>
            <a:r>
              <a:rPr lang="ar-IQ" sz="4000" dirty="0" smtClean="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cs typeface="Ali-A-Samik" pitchFamily="2" charset="-78"/>
              </a:rPr>
              <a:t>كلية التربية – مخمور</a:t>
            </a:r>
            <a:br>
              <a:rPr lang="ar-IQ" sz="4000" dirty="0" smtClean="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cs typeface="Ali-A-Samik" pitchFamily="2" charset="-78"/>
              </a:rPr>
            </a:br>
            <a:r>
              <a:rPr lang="ar-IQ" sz="4000" dirty="0" smtClean="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cs typeface="Ali-A-Samik" pitchFamily="2" charset="-78"/>
              </a:rPr>
              <a:t>قسم اللغة العربية</a:t>
            </a:r>
            <a:br>
              <a:rPr lang="ar-IQ" sz="4000" dirty="0" smtClean="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cs typeface="Ali-A-Samik" pitchFamily="2" charset="-78"/>
              </a:rPr>
            </a:br>
            <a:r>
              <a:rPr lang="ar-IQ" sz="4000" dirty="0" smtClean="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cs typeface="Ali-A-Samik" pitchFamily="2" charset="-78"/>
              </a:rPr>
              <a:t>المرحلة : الرابعة</a:t>
            </a:r>
            <a:r>
              <a:rPr lang="ar-IQ"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li-A-Samik" pitchFamily="2" charset="-78"/>
              </a:rPr>
              <a:t/>
            </a:r>
            <a:br>
              <a:rPr lang="ar-IQ"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li-A-Samik" pitchFamily="2" charset="-78"/>
              </a:rPr>
            </a:br>
            <a: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li-A-Samik" pitchFamily="2" charset="-78"/>
              </a:rPr>
              <a:t>  </a:t>
            </a:r>
            <a:r>
              <a:rPr lang="ar-IQ" sz="8000" b="1" dirty="0" smtClean="0">
                <a:ln w="18415" cmpd="sng">
                  <a:solidFill>
                    <a:srgbClr val="FFFFFF"/>
                  </a:solidFill>
                  <a:prstDash val="solid"/>
                </a:ln>
                <a:solidFill>
                  <a:schemeClr val="tx1"/>
                </a:solidFill>
                <a:effectLst>
                  <a:outerShdw blurRad="63500" dir="3600000" algn="tl" rotWithShape="0">
                    <a:srgbClr val="000000">
                      <a:alpha val="70000"/>
                    </a:srgbClr>
                  </a:outerShdw>
                </a:effectLst>
                <a:cs typeface="AF_Diwani" pitchFamily="2" charset="-78"/>
              </a:rPr>
              <a:t>المادة المختارة ( علوم الحديث)</a:t>
            </a:r>
            <a:br>
              <a:rPr lang="ar-IQ" sz="8000" b="1" dirty="0" smtClean="0">
                <a:ln w="18415" cmpd="sng">
                  <a:solidFill>
                    <a:srgbClr val="FFFFFF"/>
                  </a:solidFill>
                  <a:prstDash val="solid"/>
                </a:ln>
                <a:solidFill>
                  <a:schemeClr val="tx1"/>
                </a:solidFill>
                <a:effectLst>
                  <a:outerShdw blurRad="63500" dir="3600000" algn="tl" rotWithShape="0">
                    <a:srgbClr val="000000">
                      <a:alpha val="70000"/>
                    </a:srgbClr>
                  </a:outerShdw>
                </a:effectLst>
                <a:cs typeface="AF_Diwani" pitchFamily="2" charset="-78"/>
              </a:rPr>
            </a:br>
            <a:r>
              <a:rPr lang="ar-IQ" sz="3600" b="1" dirty="0" smtClean="0">
                <a:ln w="17780" cmpd="sng">
                  <a:solidFill>
                    <a:srgbClr val="FFFFFF"/>
                  </a:solidFill>
                  <a:prstDash val="solid"/>
                  <a:miter lim="800000"/>
                </a:ln>
                <a:solidFill>
                  <a:schemeClr val="tx1"/>
                </a:solidFill>
                <a:effectLst>
                  <a:outerShdw blurRad="50800" algn="tl" rotWithShape="0">
                    <a:srgbClr val="000000"/>
                  </a:outerShdw>
                </a:effectLst>
                <a:cs typeface="Arabic Transparent" pitchFamily="2" charset="-78"/>
              </a:rPr>
              <a:t>مدرس المادة: م.م عبد الله خالد فائز المدرس</a:t>
            </a:r>
            <a:r>
              <a:rPr lang="ar-IQ" sz="6000" b="1" dirty="0" smtClean="0">
                <a:ln w="18415" cmpd="sng">
                  <a:solidFill>
                    <a:srgbClr val="FFFFFF"/>
                  </a:solidFill>
                  <a:prstDash val="solid"/>
                </a:ln>
                <a:solidFill>
                  <a:schemeClr val="tx1"/>
                </a:solidFill>
                <a:effectLst>
                  <a:outerShdw blurRad="63500" dir="3600000" algn="tl" rotWithShape="0">
                    <a:srgbClr val="000000">
                      <a:alpha val="70000"/>
                    </a:srgbClr>
                  </a:outerShdw>
                </a:effectLst>
                <a:cs typeface="AF_Diwani" pitchFamily="2" charset="-78"/>
              </a:rPr>
              <a:t/>
            </a:r>
            <a:br>
              <a:rPr lang="ar-IQ" sz="6000" b="1" dirty="0" smtClean="0">
                <a:ln w="18415" cmpd="sng">
                  <a:solidFill>
                    <a:srgbClr val="FFFFFF"/>
                  </a:solidFill>
                  <a:prstDash val="solid"/>
                </a:ln>
                <a:solidFill>
                  <a:schemeClr val="tx1"/>
                </a:solidFill>
                <a:effectLst>
                  <a:outerShdw blurRad="63500" dir="3600000" algn="tl" rotWithShape="0">
                    <a:srgbClr val="000000">
                      <a:alpha val="70000"/>
                    </a:srgbClr>
                  </a:outerShdw>
                </a:effectLst>
                <a:cs typeface="AF_Diwani" pitchFamily="2" charset="-78"/>
              </a:rPr>
            </a:br>
            <a:r>
              <a:rPr lang="en-US" b="1" dirty="0" err="1" smtClean="0">
                <a:ln w="18415" cmpd="sng">
                  <a:solidFill>
                    <a:srgbClr val="FFFFFF"/>
                  </a:solidFill>
                  <a:prstDash val="solid"/>
                </a:ln>
                <a:solidFill>
                  <a:schemeClr val="tx1"/>
                </a:solidFill>
                <a:effectLst>
                  <a:outerShdw blurRad="63500" dir="3600000" algn="tl" rotWithShape="0">
                    <a:srgbClr val="000000">
                      <a:alpha val="70000"/>
                    </a:srgbClr>
                  </a:outerShdw>
                </a:effectLst>
                <a:cs typeface="AF_Diwani" pitchFamily="2" charset="-78"/>
                <a:hlinkClick r:id="rId2"/>
              </a:rPr>
              <a:t>abdulla.faiz@su.edu.krd</a:t>
            </a:r>
            <a:r>
              <a:rPr lang="en-US" b="1" dirty="0" smtClean="0">
                <a:ln w="18415" cmpd="sng">
                  <a:solidFill>
                    <a:srgbClr val="FFFFFF"/>
                  </a:solidFill>
                  <a:prstDash val="solid"/>
                </a:ln>
                <a:solidFill>
                  <a:schemeClr val="tx1"/>
                </a:solidFill>
                <a:effectLst>
                  <a:outerShdw blurRad="63500" dir="3600000" algn="tl" rotWithShape="0">
                    <a:srgbClr val="000000">
                      <a:alpha val="70000"/>
                    </a:srgbClr>
                  </a:outerShdw>
                </a:effectLst>
                <a:cs typeface="AF_Diwani" pitchFamily="2" charset="-78"/>
              </a:rPr>
              <a:t/>
            </a:r>
            <a:br>
              <a:rPr lang="en-US" b="1" dirty="0" smtClean="0">
                <a:ln w="18415" cmpd="sng">
                  <a:solidFill>
                    <a:srgbClr val="FFFFFF"/>
                  </a:solidFill>
                  <a:prstDash val="solid"/>
                </a:ln>
                <a:solidFill>
                  <a:schemeClr val="tx1"/>
                </a:solidFill>
                <a:effectLst>
                  <a:outerShdw blurRad="63500" dir="3600000" algn="tl" rotWithShape="0">
                    <a:srgbClr val="000000">
                      <a:alpha val="70000"/>
                    </a:srgbClr>
                  </a:outerShdw>
                </a:effectLst>
                <a:cs typeface="AF_Diwani" pitchFamily="2" charset="-78"/>
              </a:rPr>
            </a:br>
            <a:r>
              <a:rPr lang="ar-IQ" b="1" dirty="0" smtClean="0">
                <a:ln w="18415" cmpd="sng">
                  <a:solidFill>
                    <a:srgbClr val="FFFFFF"/>
                  </a:solidFill>
                  <a:prstDash val="solid"/>
                </a:ln>
                <a:solidFill>
                  <a:schemeClr val="tx1"/>
                </a:solidFill>
                <a:effectLst>
                  <a:outerShdw blurRad="63500" dir="3600000" algn="tl" rotWithShape="0">
                    <a:srgbClr val="000000">
                      <a:alpha val="70000"/>
                    </a:srgbClr>
                  </a:outerShdw>
                </a:effectLst>
                <a:cs typeface="Ali-A-Azzam" pitchFamily="2" charset="-78"/>
              </a:rPr>
              <a:t>07507401999</a:t>
            </a:r>
            <a:r>
              <a:rPr lang="ar-IQ"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li-A-Samik" pitchFamily="2" charset="-78"/>
              </a:rPr>
              <a:t/>
            </a:r>
            <a:br>
              <a:rPr lang="ar-IQ"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li-A-Samik" pitchFamily="2" charset="-78"/>
              </a:rPr>
            </a:br>
            <a:r>
              <a:rPr lang="ar-IQ" sz="3600" dirty="0" smtClean="0">
                <a:ln w="18415" cmpd="sng">
                  <a:solidFill>
                    <a:srgbClr val="FFFFFF"/>
                  </a:solidFill>
                  <a:prstDash val="solid"/>
                </a:ln>
                <a:solidFill>
                  <a:srgbClr val="FF0000"/>
                </a:solidFill>
                <a:effectLst>
                  <a:outerShdw blurRad="63500" dir="3600000" algn="tl" rotWithShape="0">
                    <a:srgbClr val="000000">
                      <a:alpha val="70000"/>
                    </a:srgbClr>
                  </a:outerShdw>
                </a:effectLst>
                <a:cs typeface="Ali-A-Samik" pitchFamily="2" charset="-78"/>
              </a:rPr>
              <a:t>للسنة الدراسية :</a:t>
            </a:r>
            <a:r>
              <a:rPr lang="ar-IQ" sz="3600" dirty="0" smtClean="0">
                <a:ln w="18415" cmpd="sng">
                  <a:solidFill>
                    <a:srgbClr val="FFFFFF"/>
                  </a:solidFill>
                  <a:prstDash val="solid"/>
                </a:ln>
                <a:solidFill>
                  <a:srgbClr val="FF0000"/>
                </a:solidFill>
                <a:effectLst>
                  <a:outerShdw blurRad="63500" dir="3600000" algn="tl" rotWithShape="0">
                    <a:srgbClr val="000000">
                      <a:alpha val="70000"/>
                    </a:srgbClr>
                  </a:outerShdw>
                </a:effectLst>
                <a:cs typeface="Ali-A-Samik" pitchFamily="2" charset="-78"/>
              </a:rPr>
              <a:t>2022-2023</a:t>
            </a:r>
            <a:endParaRPr lang="en-US" sz="3600" dirty="0">
              <a:ln w="18415" cmpd="sng">
                <a:solidFill>
                  <a:srgbClr val="FFFFFF"/>
                </a:solidFill>
                <a:prstDash val="solid"/>
              </a:ln>
              <a:solidFill>
                <a:srgbClr val="FF0000"/>
              </a:solidFill>
              <a:effectLst>
                <a:outerShdw blurRad="63500" dir="3600000" algn="tl" rotWithShape="0">
                  <a:srgbClr val="000000">
                    <a:alpha val="70000"/>
                  </a:srgbClr>
                </a:outerShdw>
              </a:effectLst>
              <a:cs typeface="Ali-A-Samik" pitchFamily="2" charset="-78"/>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81000"/>
            <a:ext cx="2057400" cy="1844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44850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00" decel="100000"/>
                                        <p:tgtEl>
                                          <p:spTgt spid="3"/>
                                        </p:tgtEl>
                                      </p:cBhvr>
                                    </p:animEffect>
                                    <p:anim calcmode="lin" valueType="num">
                                      <p:cBhvr>
                                        <p:cTn id="8" dur="2200" decel="100000" fill="hold"/>
                                        <p:tgtEl>
                                          <p:spTgt spid="3"/>
                                        </p:tgtEl>
                                        <p:attrNameLst>
                                          <p:attrName>style.rotation</p:attrName>
                                        </p:attrNameLst>
                                      </p:cBhvr>
                                      <p:tavLst>
                                        <p:tav tm="0">
                                          <p:val>
                                            <p:fltVal val="-90"/>
                                          </p:val>
                                        </p:tav>
                                        <p:tav tm="100000">
                                          <p:val>
                                            <p:fltVal val="0"/>
                                          </p:val>
                                        </p:tav>
                                      </p:tavLst>
                                    </p:anim>
                                    <p:anim calcmode="lin" valueType="num">
                                      <p:cBhvr>
                                        <p:cTn id="9" dur="2200" decel="100000" fill="hold"/>
                                        <p:tgtEl>
                                          <p:spTgt spid="3"/>
                                        </p:tgtEl>
                                        <p:attrNameLst>
                                          <p:attrName>ppt_x</p:attrName>
                                        </p:attrNameLst>
                                      </p:cBhvr>
                                      <p:tavLst>
                                        <p:tav tm="0">
                                          <p:val>
                                            <p:strVal val="#ppt_x+0.4"/>
                                          </p:val>
                                        </p:tav>
                                        <p:tav tm="100000">
                                          <p:val>
                                            <p:strVal val="#ppt_x-0.05"/>
                                          </p:val>
                                        </p:tav>
                                      </p:tavLst>
                                    </p:anim>
                                    <p:anim calcmode="lin" valueType="num">
                                      <p:cBhvr>
                                        <p:cTn id="10" dur="2200" decel="100000" fill="hold"/>
                                        <p:tgtEl>
                                          <p:spTgt spid="3"/>
                                        </p:tgtEl>
                                        <p:attrNameLst>
                                          <p:attrName>ppt_y</p:attrName>
                                        </p:attrNameLst>
                                      </p:cBhvr>
                                      <p:tavLst>
                                        <p:tav tm="0">
                                          <p:val>
                                            <p:strVal val="#ppt_y-0.4"/>
                                          </p:val>
                                        </p:tav>
                                        <p:tav tm="100000">
                                          <p:val>
                                            <p:strVal val="#ppt_y+0.1"/>
                                          </p:val>
                                        </p:tav>
                                      </p:tavLst>
                                    </p:anim>
                                    <p:anim calcmode="lin" valueType="num">
                                      <p:cBhvr>
                                        <p:cTn id="11" dur="550" accel="100000" fill="hold">
                                          <p:stCondLst>
                                            <p:cond delay="2200"/>
                                          </p:stCondLst>
                                        </p:cTn>
                                        <p:tgtEl>
                                          <p:spTgt spid="3"/>
                                        </p:tgtEl>
                                        <p:attrNameLst>
                                          <p:attrName>ppt_x</p:attrName>
                                        </p:attrNameLst>
                                      </p:cBhvr>
                                      <p:tavLst>
                                        <p:tav tm="0">
                                          <p:val>
                                            <p:strVal val="#ppt_x-0.05"/>
                                          </p:val>
                                        </p:tav>
                                        <p:tav tm="100000">
                                          <p:val>
                                            <p:strVal val="#ppt_x"/>
                                          </p:val>
                                        </p:tav>
                                      </p:tavLst>
                                    </p:anim>
                                    <p:anim calcmode="lin" valueType="num">
                                      <p:cBhvr>
                                        <p:cTn id="12" dur="550" accel="100000" fill="hold">
                                          <p:stCondLst>
                                            <p:cond delay="22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152400"/>
            <a:ext cx="8686800" cy="1066800"/>
          </a:xfrm>
          <a:prstGeom prst="ellipse">
            <a:avLst/>
          </a:prstGeom>
          <a:ln/>
        </p:spPr>
        <p:style>
          <a:lnRef idx="3">
            <a:schemeClr val="lt1"/>
          </a:lnRef>
          <a:fillRef idx="1">
            <a:schemeClr val="dk1"/>
          </a:fillRef>
          <a:effectRef idx="1">
            <a:schemeClr val="dk1"/>
          </a:effectRef>
          <a:fontRef idx="minor">
            <a:schemeClr val="lt1"/>
          </a:fontRef>
        </p:style>
        <p:txBody>
          <a:bodyPr rtlCol="1" anchor="ctr"/>
          <a:lstStyle/>
          <a:p>
            <a:pPr algn="ctr"/>
            <a:r>
              <a:rPr lang="ar-IQ" sz="4400" b="1" dirty="0" smtClean="0">
                <a:solidFill>
                  <a:srgbClr val="FFFF00"/>
                </a:solidFill>
                <a:cs typeface="Ali-A-Samik" pitchFamily="2" charset="-78"/>
              </a:rPr>
              <a:t>تدليس التسوية</a:t>
            </a:r>
            <a:endParaRPr lang="en-US" sz="4400" b="1" dirty="0">
              <a:solidFill>
                <a:srgbClr val="FFFF00"/>
              </a:solidFill>
              <a:cs typeface="Ali-A-Samik" pitchFamily="2" charset="-78"/>
            </a:endParaRPr>
          </a:p>
        </p:txBody>
      </p:sp>
      <p:sp>
        <p:nvSpPr>
          <p:cNvPr id="20" name="Rounded Rectangle 19"/>
          <p:cNvSpPr/>
          <p:nvPr/>
        </p:nvSpPr>
        <p:spPr>
          <a:xfrm>
            <a:off x="533400" y="1295400"/>
            <a:ext cx="7924800" cy="1143000"/>
          </a:xfrm>
          <a:prstGeom prst="roundRect">
            <a:avLst/>
          </a:prstGeom>
          <a:solidFill>
            <a:srgbClr val="A13B39"/>
          </a:solidFill>
          <a:ln>
            <a:noFill/>
          </a:ln>
          <a:effectLst>
            <a:innerShdw blurRad="114300">
              <a:prstClr val="black"/>
            </a:inn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solidFill>
                  <a:schemeClr val="tx1"/>
                </a:solidFill>
                <a:effectLst>
                  <a:outerShdw blurRad="38100" dist="38100" dir="2700000" algn="tl">
                    <a:srgbClr val="000000">
                      <a:alpha val="43137"/>
                    </a:srgbClr>
                  </a:outerShdw>
                </a:effectLst>
              </a:rPr>
              <a:t>هو رواية الرواي عن شيخه، ثم اسقاط راو ضعيف بين ثقتين لَقِىَ احدُهما الآخر.</a:t>
            </a:r>
            <a:endParaRPr lang="en-US" sz="3200" dirty="0" smtClean="0">
              <a:solidFill>
                <a:schemeClr val="tx1"/>
              </a:solidFill>
              <a:effectLst>
                <a:outerShdw blurRad="38100" dist="38100" dir="2700000" algn="tl">
                  <a:srgbClr val="000000">
                    <a:alpha val="43137"/>
                  </a:srgbClr>
                </a:outerShdw>
              </a:effectLst>
            </a:endParaRPr>
          </a:p>
        </p:txBody>
      </p:sp>
      <p:sp>
        <p:nvSpPr>
          <p:cNvPr id="25" name="Rounded Rectangle 24"/>
          <p:cNvSpPr/>
          <p:nvPr/>
        </p:nvSpPr>
        <p:spPr>
          <a:xfrm>
            <a:off x="685800" y="2819400"/>
            <a:ext cx="7924800" cy="32766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solidFill>
                  <a:schemeClr val="tx1"/>
                </a:solidFill>
                <a:effectLst>
                  <a:outerShdw blurRad="38100" dist="38100" dir="2700000" algn="tl">
                    <a:srgbClr val="000000">
                      <a:alpha val="43137"/>
                    </a:srgbClr>
                  </a:outerShdw>
                </a:effectLst>
                <a:cs typeface="Ali-A-Samik" pitchFamily="2" charset="-78"/>
              </a:rPr>
              <a:t>مثاله</a:t>
            </a:r>
          </a:p>
          <a:p>
            <a:pPr algn="ctr"/>
            <a:r>
              <a:rPr lang="ar-IQ" sz="3200" dirty="0" smtClean="0">
                <a:solidFill>
                  <a:schemeClr val="tx1"/>
                </a:solidFill>
                <a:effectLst>
                  <a:outerShdw blurRad="38100" dist="38100" dir="2700000" algn="tl">
                    <a:srgbClr val="000000">
                      <a:alpha val="43137"/>
                    </a:srgbClr>
                  </a:outerShdw>
                </a:effectLst>
              </a:rPr>
              <a:t>ما رواه </a:t>
            </a:r>
            <a:r>
              <a:rPr lang="ar-IQ" sz="3200" dirty="0" smtClean="0">
                <a:solidFill>
                  <a:srgbClr val="C00000"/>
                </a:solidFill>
                <a:effectLst>
                  <a:outerShdw blurRad="38100" dist="38100" dir="2700000" algn="tl">
                    <a:srgbClr val="000000">
                      <a:alpha val="43137"/>
                    </a:srgbClr>
                  </a:outerShdw>
                </a:effectLst>
              </a:rPr>
              <a:t>بقية بن الوليد </a:t>
            </a:r>
            <a:r>
              <a:rPr lang="ar-IQ" sz="3200" dirty="0" smtClean="0">
                <a:solidFill>
                  <a:schemeClr val="tx1"/>
                </a:solidFill>
                <a:effectLst>
                  <a:outerShdw blurRad="38100" dist="38100" dir="2700000" algn="tl">
                    <a:srgbClr val="000000">
                      <a:alpha val="43137"/>
                    </a:srgbClr>
                  </a:outerShdw>
                </a:effectLst>
              </a:rPr>
              <a:t>عن عبيد الله بن عمرو الاسدي عن </a:t>
            </a:r>
            <a:r>
              <a:rPr lang="ar-IQ" sz="3200" dirty="0" smtClean="0">
                <a:solidFill>
                  <a:srgbClr val="FF0000"/>
                </a:solidFill>
                <a:effectLst>
                  <a:outerShdw blurRad="38100" dist="38100" dir="2700000" algn="tl">
                    <a:srgbClr val="000000">
                      <a:alpha val="43137"/>
                    </a:srgbClr>
                  </a:outerShdw>
                </a:effectLst>
              </a:rPr>
              <a:t>اسحاق بن أبي فروة </a:t>
            </a:r>
            <a:r>
              <a:rPr lang="ar-IQ" sz="3200" dirty="0" smtClean="0">
                <a:solidFill>
                  <a:schemeClr val="tx1"/>
                </a:solidFill>
                <a:effectLst>
                  <a:outerShdw blurRad="38100" dist="38100" dir="2700000" algn="tl">
                    <a:srgbClr val="000000">
                      <a:alpha val="43137"/>
                    </a:srgbClr>
                  </a:outerShdw>
                </a:effectLst>
              </a:rPr>
              <a:t>عن نافع عن ابن عمر.... وكل رجال هذا السند ثقات إلاّ </a:t>
            </a:r>
            <a:r>
              <a:rPr lang="ar-IQ" sz="3200" dirty="0" smtClean="0">
                <a:solidFill>
                  <a:srgbClr val="FF0000"/>
                </a:solidFill>
                <a:effectLst>
                  <a:outerShdw blurRad="38100" dist="38100" dir="2700000" algn="tl">
                    <a:srgbClr val="000000">
                      <a:alpha val="43137"/>
                    </a:srgbClr>
                  </a:outerShdw>
                </a:effectLst>
              </a:rPr>
              <a:t>إسحاق بن أبي فروة</a:t>
            </a:r>
            <a:r>
              <a:rPr lang="ar-IQ" sz="3200" dirty="0" smtClean="0">
                <a:solidFill>
                  <a:schemeClr val="tx1"/>
                </a:solidFill>
                <a:effectLst>
                  <a:outerShdw blurRad="38100" dist="38100" dir="2700000" algn="tl">
                    <a:srgbClr val="000000">
                      <a:alpha val="43137"/>
                    </a:srgbClr>
                  </a:outerShdw>
                </a:effectLst>
              </a:rPr>
              <a:t>، وحيث إن                       عبيد الله بن عمرو الأسدي قد لقي نافعاً فعمد </a:t>
            </a:r>
            <a:r>
              <a:rPr lang="ar-IQ" sz="3200" u="sng" dirty="0" smtClean="0">
                <a:solidFill>
                  <a:srgbClr val="FF0000"/>
                </a:solidFill>
                <a:effectLst>
                  <a:outerShdw blurRad="38100" dist="38100" dir="2700000" algn="tl">
                    <a:srgbClr val="000000">
                      <a:alpha val="43137"/>
                    </a:srgbClr>
                  </a:outerShdw>
                </a:effectLst>
              </a:rPr>
              <a:t>بقية بن الوليد </a:t>
            </a:r>
            <a:r>
              <a:rPr lang="ar-IQ" sz="3200" dirty="0" smtClean="0">
                <a:solidFill>
                  <a:schemeClr val="tx1"/>
                </a:solidFill>
                <a:effectLst>
                  <a:outerShdw blurRad="38100" dist="38100" dir="2700000" algn="tl">
                    <a:srgbClr val="000000">
                      <a:alpha val="43137"/>
                    </a:srgbClr>
                  </a:outerShdw>
                </a:effectLst>
              </a:rPr>
              <a:t>إلى </a:t>
            </a:r>
            <a:r>
              <a:rPr lang="ar-IQ" sz="3200" dirty="0" smtClean="0">
                <a:solidFill>
                  <a:srgbClr val="FF0000"/>
                </a:solidFill>
                <a:effectLst>
                  <a:outerShdw blurRad="38100" dist="38100" dir="2700000" algn="tl">
                    <a:srgbClr val="000000">
                      <a:alpha val="43137"/>
                    </a:srgbClr>
                  </a:outerShdw>
                </a:effectLst>
              </a:rPr>
              <a:t>إسحاق بن إبي فروة </a:t>
            </a:r>
            <a:r>
              <a:rPr lang="ar-IQ" sz="3200" dirty="0" smtClean="0">
                <a:solidFill>
                  <a:schemeClr val="tx1"/>
                </a:solidFill>
                <a:effectLst>
                  <a:outerShdw blurRad="38100" dist="38100" dir="2700000" algn="tl">
                    <a:srgbClr val="000000">
                      <a:alpha val="43137"/>
                    </a:srgbClr>
                  </a:outerShdw>
                </a:effectLst>
              </a:rPr>
              <a:t>فأسقطه</a:t>
            </a:r>
            <a:endParaRPr lang="en-US" sz="3200" dirty="0" smtClean="0">
              <a:solidFill>
                <a:schemeClr val="tx1"/>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152400"/>
            <a:ext cx="8686800" cy="1066800"/>
          </a:xfrm>
          <a:prstGeom prst="ellipse">
            <a:avLst/>
          </a:prstGeom>
          <a:ln w="57150">
            <a:solidFill>
              <a:srgbClr val="AFDC7E"/>
            </a:solidFill>
          </a:ln>
          <a:effectLst>
            <a:glow rad="228600">
              <a:schemeClr val="accent3">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rtlCol="1" anchor="ctr"/>
          <a:lstStyle/>
          <a:p>
            <a:pPr algn="ctr"/>
            <a:r>
              <a:rPr lang="ar-IQ" sz="2800" u="sng" dirty="0" smtClean="0">
                <a:solidFill>
                  <a:schemeClr val="accent6">
                    <a:lumMod val="40000"/>
                    <a:lumOff val="60000"/>
                  </a:schemeClr>
                </a:solidFill>
                <a:cs typeface="Ali-A-Samik" pitchFamily="2" charset="-78"/>
              </a:rPr>
              <a:t>القسم الثاني</a:t>
            </a:r>
          </a:p>
          <a:p>
            <a:pPr algn="ctr"/>
            <a:r>
              <a:rPr lang="ar-IQ" sz="2800" b="1" u="sng" dirty="0" smtClean="0">
                <a:solidFill>
                  <a:schemeClr val="accent6">
                    <a:lumMod val="40000"/>
                    <a:lumOff val="60000"/>
                  </a:schemeClr>
                </a:solidFill>
                <a:cs typeface="Ali-A-Samik" pitchFamily="2" charset="-78"/>
              </a:rPr>
              <a:t>تــــدلـــيس الشـــيـــوخ</a:t>
            </a:r>
            <a:endParaRPr lang="en-US" sz="2000" b="1" dirty="0">
              <a:solidFill>
                <a:srgbClr val="FFFF00"/>
              </a:solidFill>
              <a:cs typeface="Ali-A-Samik" pitchFamily="2" charset="-78"/>
            </a:endParaRPr>
          </a:p>
        </p:txBody>
      </p:sp>
      <p:sp>
        <p:nvSpPr>
          <p:cNvPr id="12" name="Rounded Rectangle 11"/>
          <p:cNvSpPr/>
          <p:nvPr/>
        </p:nvSpPr>
        <p:spPr>
          <a:xfrm>
            <a:off x="609600" y="1524000"/>
            <a:ext cx="8001000" cy="21336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IQ" sz="3200" b="1" dirty="0" smtClean="0">
              <a:solidFill>
                <a:schemeClr val="tx1"/>
              </a:solidFill>
            </a:endParaRPr>
          </a:p>
          <a:p>
            <a:pPr algn="ctr"/>
            <a:r>
              <a:rPr lang="ar-IQ" sz="4000" b="1" dirty="0" smtClean="0">
                <a:solidFill>
                  <a:schemeClr val="tx1"/>
                </a:solidFill>
              </a:rPr>
              <a:t>وهو: أن يروي عن شيخ حديثاً سمعه منه، فَيُسميه أو يَكْنَيهُ أو يَنسبهُ أو يَصفهُ بما لا يَعرفُ به كي لا يُعرف.</a:t>
            </a:r>
          </a:p>
          <a:p>
            <a:pPr algn="ctr"/>
            <a:endParaRPr lang="ar-IQ" sz="3200" b="1" dirty="0">
              <a:solidFill>
                <a:schemeClr val="tx1"/>
              </a:solidFill>
            </a:endParaRPr>
          </a:p>
        </p:txBody>
      </p:sp>
      <p:sp>
        <p:nvSpPr>
          <p:cNvPr id="38" name="Rounded Rectangle 37"/>
          <p:cNvSpPr/>
          <p:nvPr/>
        </p:nvSpPr>
        <p:spPr>
          <a:xfrm>
            <a:off x="609600" y="3968087"/>
            <a:ext cx="8001000" cy="2127913"/>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IQ" sz="3600" b="1" dirty="0" smtClean="0">
                <a:solidFill>
                  <a:schemeClr val="tx1"/>
                </a:solidFill>
              </a:rPr>
              <a:t>مثاله:</a:t>
            </a:r>
          </a:p>
          <a:p>
            <a:pPr algn="ctr"/>
            <a:r>
              <a:rPr lang="ar-IQ" sz="3600" b="1" dirty="0" smtClean="0">
                <a:solidFill>
                  <a:schemeClr val="tx1"/>
                </a:solidFill>
              </a:rPr>
              <a:t>قول أبي بكر بن مجاهد: حدثنا </a:t>
            </a:r>
            <a:r>
              <a:rPr lang="ar-IQ" sz="3600" b="1" dirty="0" smtClean="0">
                <a:solidFill>
                  <a:srgbClr val="FF0000"/>
                </a:solidFill>
              </a:rPr>
              <a:t>عبد الله </a:t>
            </a:r>
            <a:r>
              <a:rPr lang="ar-IQ" sz="3600" b="1" dirty="0" smtClean="0">
                <a:solidFill>
                  <a:schemeClr val="tx1"/>
                </a:solidFill>
              </a:rPr>
              <a:t>بن أبي عبد الله، يريد بذلك: (أبا بكر بن أبي داود السجستاني)</a:t>
            </a:r>
          </a:p>
          <a:p>
            <a:pPr algn="ctr"/>
            <a:endParaRPr lang="ar-IQ" sz="20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p:cTn id="14" dur="1000" fill="hold"/>
                                        <p:tgtEl>
                                          <p:spTgt spid="38"/>
                                        </p:tgtEl>
                                        <p:attrNameLst>
                                          <p:attrName>ppt_w</p:attrName>
                                        </p:attrNameLst>
                                      </p:cBhvr>
                                      <p:tavLst>
                                        <p:tav tm="0">
                                          <p:val>
                                            <p:strVal val="#ppt_w*0.70"/>
                                          </p:val>
                                        </p:tav>
                                        <p:tav tm="100000">
                                          <p:val>
                                            <p:strVal val="#ppt_w"/>
                                          </p:val>
                                        </p:tav>
                                      </p:tavLst>
                                    </p:anim>
                                    <p:anim calcmode="lin" valueType="num">
                                      <p:cBhvr>
                                        <p:cTn id="15" dur="1000" fill="hold"/>
                                        <p:tgtEl>
                                          <p:spTgt spid="38"/>
                                        </p:tgtEl>
                                        <p:attrNameLst>
                                          <p:attrName>ppt_h</p:attrName>
                                        </p:attrNameLst>
                                      </p:cBhvr>
                                      <p:tavLst>
                                        <p:tav tm="0">
                                          <p:val>
                                            <p:strVal val="#ppt_h"/>
                                          </p:val>
                                        </p:tav>
                                        <p:tav tm="100000">
                                          <p:val>
                                            <p:strVal val="#ppt_h"/>
                                          </p:val>
                                        </p:tav>
                                      </p:tavLst>
                                    </p:anim>
                                    <p:animEffect transition="in" filter="fade">
                                      <p:cBhvr>
                                        <p:cTn id="16"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nip Single Corner Rectangle 8"/>
          <p:cNvSpPr/>
          <p:nvPr/>
        </p:nvSpPr>
        <p:spPr>
          <a:xfrm>
            <a:off x="533400" y="0"/>
            <a:ext cx="7543800" cy="914400"/>
          </a:xfrm>
          <a:prstGeom prst="snip1Rect">
            <a:avLst/>
          </a:prstGeom>
          <a:ln w="19050">
            <a:solidFill>
              <a:schemeClr val="tx1"/>
            </a:solidFill>
          </a:ln>
          <a:effectLst>
            <a:glow rad="228600">
              <a:schemeClr val="accent6">
                <a:satMod val="175000"/>
                <a:alpha val="40000"/>
              </a:schemeClr>
            </a:glow>
            <a:innerShdw blurRad="63500" dist="50800" dir="18900000">
              <a:prstClr val="black">
                <a:alpha val="50000"/>
              </a:prstClr>
            </a:innerShdw>
          </a:effectLst>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4000" b="1" dirty="0" smtClean="0">
                <a:solidFill>
                  <a:schemeClr val="tx1"/>
                </a:solidFill>
              </a:rPr>
              <a:t>و لتوضيح أكثر، مثلاً</a:t>
            </a:r>
            <a:endParaRPr lang="en-US" sz="4000" b="1" dirty="0">
              <a:solidFill>
                <a:schemeClr val="tx1"/>
              </a:solidFill>
            </a:endParaRPr>
          </a:p>
        </p:txBody>
      </p:sp>
      <p:sp>
        <p:nvSpPr>
          <p:cNvPr id="12" name="Rounded Rectangular Callout 11"/>
          <p:cNvSpPr/>
          <p:nvPr/>
        </p:nvSpPr>
        <p:spPr>
          <a:xfrm>
            <a:off x="152400" y="1295400"/>
            <a:ext cx="8686800" cy="5334000"/>
          </a:xfrm>
          <a:prstGeom prst="wedgeRoundRectCallout">
            <a:avLst>
              <a:gd name="adj1" fmla="val 22390"/>
              <a:gd name="adj2" fmla="val -63176"/>
              <a:gd name="adj3" fmla="val 16667"/>
            </a:avLst>
          </a:prstGeom>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IQ" sz="2000" dirty="0" smtClean="0"/>
          </a:p>
          <a:p>
            <a:r>
              <a:rPr lang="ar-IQ" sz="2000" dirty="0" smtClean="0"/>
              <a:t>1- </a:t>
            </a:r>
            <a:r>
              <a:rPr lang="ar-IQ" sz="2000" dirty="0">
                <a:solidFill>
                  <a:schemeClr val="tx1"/>
                </a:solidFill>
              </a:rPr>
              <a:t>اسم الشيخ: </a:t>
            </a:r>
            <a:r>
              <a:rPr lang="ar-IQ" sz="2000" dirty="0" smtClean="0"/>
              <a:t> عبد الكريم بن محمد بن فاتح بيارةيي المدرس.</a:t>
            </a:r>
            <a:endParaRPr lang="en-US" sz="2000" dirty="0"/>
          </a:p>
          <a:p>
            <a:r>
              <a:rPr lang="ar-IQ" sz="2000" dirty="0"/>
              <a:t>2- وكنيته: أبو  </a:t>
            </a:r>
            <a:r>
              <a:rPr lang="ar-IQ" sz="2000" dirty="0" smtClean="0"/>
              <a:t>محمد.</a:t>
            </a:r>
            <a:endParaRPr lang="en-US" sz="2000" dirty="0"/>
          </a:p>
          <a:p>
            <a:r>
              <a:rPr lang="ar-IQ" sz="2000" dirty="0"/>
              <a:t>3- ونسبته: </a:t>
            </a:r>
            <a:r>
              <a:rPr lang="ar-IQ" sz="2000" dirty="0" smtClean="0"/>
              <a:t>بيارةيي.</a:t>
            </a:r>
            <a:endParaRPr lang="en-US" sz="2000" dirty="0"/>
          </a:p>
          <a:p>
            <a:r>
              <a:rPr lang="ar-IQ" sz="2000" dirty="0"/>
              <a:t>4- ومن صفاته: أن لحيته بيضاء. فيأتي المدلس فيقول: حدثني:</a:t>
            </a:r>
            <a:endParaRPr lang="en-US" sz="2000" dirty="0"/>
          </a:p>
          <a:p>
            <a:r>
              <a:rPr lang="ar-IQ" sz="2000" dirty="0" smtClean="0"/>
              <a:t>أ- ابن  محمد.</a:t>
            </a:r>
            <a:endParaRPr lang="en-US" sz="2000" dirty="0"/>
          </a:p>
          <a:p>
            <a:r>
              <a:rPr lang="ar-IQ" sz="2000" dirty="0" smtClean="0"/>
              <a:t>ب- أو </a:t>
            </a:r>
            <a:r>
              <a:rPr lang="ar-IQ" sz="2000" dirty="0"/>
              <a:t>أ</a:t>
            </a:r>
            <a:r>
              <a:rPr lang="ar-IQ" sz="2000" dirty="0" smtClean="0"/>
              <a:t>بو محمد.</a:t>
            </a:r>
            <a:endParaRPr lang="en-US" sz="2000" dirty="0"/>
          </a:p>
          <a:p>
            <a:r>
              <a:rPr lang="ar-IQ" sz="2000" smtClean="0"/>
              <a:t>ج- أو </a:t>
            </a:r>
            <a:r>
              <a:rPr lang="ar-IQ" sz="2000" dirty="0"/>
              <a:t>"ذو اللحية البيضاء".</a:t>
            </a:r>
            <a:endParaRPr lang="en-US" sz="2000" dirty="0"/>
          </a:p>
          <a:p>
            <a:pPr algn="ctr"/>
            <a:r>
              <a:rPr lang="ar-IQ" sz="2400" dirty="0">
                <a:solidFill>
                  <a:srgbClr val="FFFF00"/>
                </a:solidFill>
                <a:cs typeface="Ali-A-Samik" pitchFamily="2" charset="-78"/>
              </a:rPr>
              <a:t>فهذه الأمور تنطبق على الشيخ، وذلك لأنه:</a:t>
            </a:r>
            <a:endParaRPr lang="en-US" sz="2400" dirty="0">
              <a:solidFill>
                <a:srgbClr val="FFFF00"/>
              </a:solidFill>
              <a:cs typeface="Ali-A-Samik" pitchFamily="2" charset="-78"/>
            </a:endParaRPr>
          </a:p>
          <a:p>
            <a:r>
              <a:rPr lang="ar-IQ" sz="2000" dirty="0"/>
              <a:t>1- بالنسبة للاسم: هو ابن  </a:t>
            </a:r>
            <a:r>
              <a:rPr lang="ar-IQ" sz="2000" dirty="0" smtClean="0"/>
              <a:t>محمد </a:t>
            </a:r>
            <a:r>
              <a:rPr lang="ar-IQ" sz="2000" dirty="0"/>
              <a:t>حقيقة.</a:t>
            </a:r>
            <a:endParaRPr lang="en-US" sz="2000" dirty="0"/>
          </a:p>
          <a:p>
            <a:r>
              <a:rPr lang="ar-IQ" sz="2000" dirty="0"/>
              <a:t>2- وبالنسبة للكنية: فهو أبو </a:t>
            </a:r>
            <a:r>
              <a:rPr lang="ar-IQ" sz="2000" dirty="0" smtClean="0"/>
              <a:t>محمد؛ </a:t>
            </a:r>
            <a:r>
              <a:rPr lang="ar-IQ" sz="2000" dirty="0"/>
              <a:t>لأن </a:t>
            </a:r>
            <a:r>
              <a:rPr lang="ar-IQ" sz="2000" dirty="0" smtClean="0"/>
              <a:t>محمداً </a:t>
            </a:r>
            <a:r>
              <a:rPr lang="ar-IQ" sz="2000" dirty="0"/>
              <a:t>ابن من أبنائه.</a:t>
            </a:r>
            <a:endParaRPr lang="en-US" sz="2000" dirty="0"/>
          </a:p>
          <a:p>
            <a:r>
              <a:rPr lang="ar-IQ" sz="2000" dirty="0"/>
              <a:t>3- وبالنسبة للنسبة: فهو </a:t>
            </a:r>
            <a:r>
              <a:rPr lang="ar-IQ" sz="2000" dirty="0" smtClean="0"/>
              <a:t>سليماني ؛ </a:t>
            </a:r>
            <a:r>
              <a:rPr lang="ar-IQ" sz="2000" dirty="0"/>
              <a:t>لأنه من </a:t>
            </a:r>
            <a:r>
              <a:rPr lang="ar-IQ" sz="2000" dirty="0" smtClean="0"/>
              <a:t>مدينة السليمانية.</a:t>
            </a:r>
            <a:endParaRPr lang="en-US" sz="2000" dirty="0"/>
          </a:p>
          <a:p>
            <a:r>
              <a:rPr lang="ar-IQ" sz="2000" dirty="0"/>
              <a:t>4- وبالنسبة لصفته: فهو ذو لحية بيضاء حقيقة.</a:t>
            </a:r>
            <a:endParaRPr lang="en-US" sz="2000" dirty="0"/>
          </a:p>
          <a:p>
            <a:r>
              <a:rPr lang="ar-IQ" sz="2000" dirty="0"/>
              <a:t>ولكن الشيخ لا يعرف بين الناس بهذه الأسماء، فتسميته بها نوع من الإخفاء والتدليس لاسم الشيخ، وهذا هو الذي يريده المدلس؛ يصفه بما لا يعرف به كي لا يعرف؛ وذلك لوجود عيب فيه؛ كضعف، أو صغر سن، أو غير ذلك.</a:t>
            </a:r>
            <a:endParaRPr lang="en-US" sz="2000" dirty="0"/>
          </a:p>
          <a:p>
            <a:pPr algn="just"/>
            <a:endParaRPr lang="ar-IQ" sz="2400" dirty="0" smtClean="0">
              <a:solidFill>
                <a:srgbClr val="FFFF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randombar(horizontal)">
                                      <p:cBhvr>
                                        <p:cTn id="7" dur="500"/>
                                        <p:tgtEl>
                                          <p:spTgt spid="12">
                                            <p:bg/>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randombar(horizontal)">
                                      <p:cBhvr>
                                        <p:cTn id="10" dur="500"/>
                                        <p:tgtEl>
                                          <p:spTgt spid="12">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randombar(horizontal)">
                                      <p:cBhvr>
                                        <p:cTn id="13" dur="500"/>
                                        <p:tgtEl>
                                          <p:spTgt spid="12">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2">
                                            <p:txEl>
                                              <p:pRg st="3" end="3"/>
                                            </p:txEl>
                                          </p:spTgt>
                                        </p:tgtEl>
                                        <p:attrNameLst>
                                          <p:attrName>style.visibility</p:attrName>
                                        </p:attrNameLst>
                                      </p:cBhvr>
                                      <p:to>
                                        <p:strVal val="visible"/>
                                      </p:to>
                                    </p:set>
                                    <p:animEffect transition="in" filter="randombar(horizontal)">
                                      <p:cBhvr>
                                        <p:cTn id="16" dur="500"/>
                                        <p:tgtEl>
                                          <p:spTgt spid="12">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Effect transition="in" filter="randombar(horizontal)">
                                      <p:cBhvr>
                                        <p:cTn id="19" dur="500"/>
                                        <p:tgtEl>
                                          <p:spTgt spid="12">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xEl>
                                              <p:pRg st="5" end="5"/>
                                            </p:txEl>
                                          </p:spTgt>
                                        </p:tgtEl>
                                        <p:attrNameLst>
                                          <p:attrName>style.visibility</p:attrName>
                                        </p:attrNameLst>
                                      </p:cBhvr>
                                      <p:to>
                                        <p:strVal val="visible"/>
                                      </p:to>
                                    </p:set>
                                    <p:animEffect transition="in" filter="randombar(horizontal)">
                                      <p:cBhvr>
                                        <p:cTn id="22" dur="500"/>
                                        <p:tgtEl>
                                          <p:spTgt spid="12">
                                            <p:txEl>
                                              <p:pRg st="5" end="5"/>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xEl>
                                              <p:pRg st="6" end="6"/>
                                            </p:txEl>
                                          </p:spTgt>
                                        </p:tgtEl>
                                        <p:attrNameLst>
                                          <p:attrName>style.visibility</p:attrName>
                                        </p:attrNameLst>
                                      </p:cBhvr>
                                      <p:to>
                                        <p:strVal val="visible"/>
                                      </p:to>
                                    </p:set>
                                    <p:animEffect transition="in" filter="randombar(horizontal)">
                                      <p:cBhvr>
                                        <p:cTn id="25" dur="500"/>
                                        <p:tgtEl>
                                          <p:spTgt spid="12">
                                            <p:txEl>
                                              <p:pRg st="6" end="6"/>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2">
                                            <p:txEl>
                                              <p:pRg st="7" end="7"/>
                                            </p:txEl>
                                          </p:spTgt>
                                        </p:tgtEl>
                                        <p:attrNameLst>
                                          <p:attrName>style.visibility</p:attrName>
                                        </p:attrNameLst>
                                      </p:cBhvr>
                                      <p:to>
                                        <p:strVal val="visible"/>
                                      </p:to>
                                    </p:set>
                                    <p:animEffect transition="in" filter="randombar(horizontal)">
                                      <p:cBhvr>
                                        <p:cTn id="28" dur="500"/>
                                        <p:tgtEl>
                                          <p:spTgt spid="12">
                                            <p:txEl>
                                              <p:pRg st="7" end="7"/>
                                            </p:tx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2">
                                            <p:txEl>
                                              <p:pRg st="8" end="8"/>
                                            </p:txEl>
                                          </p:spTgt>
                                        </p:tgtEl>
                                        <p:attrNameLst>
                                          <p:attrName>style.visibility</p:attrName>
                                        </p:attrNameLst>
                                      </p:cBhvr>
                                      <p:to>
                                        <p:strVal val="visible"/>
                                      </p:to>
                                    </p:set>
                                    <p:animEffect transition="in" filter="randombar(horizontal)">
                                      <p:cBhvr>
                                        <p:cTn id="31" dur="500"/>
                                        <p:tgtEl>
                                          <p:spTgt spid="12">
                                            <p:txEl>
                                              <p:pRg st="8" end="8"/>
                                            </p:txEl>
                                          </p:spTgt>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2">
                                            <p:txEl>
                                              <p:pRg st="9" end="9"/>
                                            </p:txEl>
                                          </p:spTgt>
                                        </p:tgtEl>
                                        <p:attrNameLst>
                                          <p:attrName>style.visibility</p:attrName>
                                        </p:attrNameLst>
                                      </p:cBhvr>
                                      <p:to>
                                        <p:strVal val="visible"/>
                                      </p:to>
                                    </p:set>
                                    <p:animEffect transition="in" filter="randombar(horizontal)">
                                      <p:cBhvr>
                                        <p:cTn id="34" dur="500"/>
                                        <p:tgtEl>
                                          <p:spTgt spid="12">
                                            <p:txEl>
                                              <p:pRg st="9" end="9"/>
                                            </p:txEl>
                                          </p:spTgt>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2">
                                            <p:txEl>
                                              <p:pRg st="10" end="10"/>
                                            </p:txEl>
                                          </p:spTgt>
                                        </p:tgtEl>
                                        <p:attrNameLst>
                                          <p:attrName>style.visibility</p:attrName>
                                        </p:attrNameLst>
                                      </p:cBhvr>
                                      <p:to>
                                        <p:strVal val="visible"/>
                                      </p:to>
                                    </p:set>
                                    <p:animEffect transition="in" filter="randombar(horizontal)">
                                      <p:cBhvr>
                                        <p:cTn id="37" dur="500"/>
                                        <p:tgtEl>
                                          <p:spTgt spid="12">
                                            <p:txEl>
                                              <p:pRg st="10" end="10"/>
                                            </p:txEl>
                                          </p:spTgt>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2">
                                            <p:txEl>
                                              <p:pRg st="11" end="11"/>
                                            </p:txEl>
                                          </p:spTgt>
                                        </p:tgtEl>
                                        <p:attrNameLst>
                                          <p:attrName>style.visibility</p:attrName>
                                        </p:attrNameLst>
                                      </p:cBhvr>
                                      <p:to>
                                        <p:strVal val="visible"/>
                                      </p:to>
                                    </p:set>
                                    <p:animEffect transition="in" filter="randombar(horizontal)">
                                      <p:cBhvr>
                                        <p:cTn id="40" dur="500"/>
                                        <p:tgtEl>
                                          <p:spTgt spid="12">
                                            <p:txEl>
                                              <p:pRg st="11" end="11"/>
                                            </p:txEl>
                                          </p:spTgt>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2">
                                            <p:txEl>
                                              <p:pRg st="12" end="12"/>
                                            </p:txEl>
                                          </p:spTgt>
                                        </p:tgtEl>
                                        <p:attrNameLst>
                                          <p:attrName>style.visibility</p:attrName>
                                        </p:attrNameLst>
                                      </p:cBhvr>
                                      <p:to>
                                        <p:strVal val="visible"/>
                                      </p:to>
                                    </p:set>
                                    <p:animEffect transition="in" filter="randombar(horizontal)">
                                      <p:cBhvr>
                                        <p:cTn id="43" dur="500"/>
                                        <p:tgtEl>
                                          <p:spTgt spid="12">
                                            <p:txEl>
                                              <p:pRg st="12" end="12"/>
                                            </p:txEl>
                                          </p:spTgt>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2">
                                            <p:txEl>
                                              <p:pRg st="13" end="13"/>
                                            </p:txEl>
                                          </p:spTgt>
                                        </p:tgtEl>
                                        <p:attrNameLst>
                                          <p:attrName>style.visibility</p:attrName>
                                        </p:attrNameLst>
                                      </p:cBhvr>
                                      <p:to>
                                        <p:strVal val="visible"/>
                                      </p:to>
                                    </p:set>
                                    <p:animEffect transition="in" filter="randombar(horizontal)">
                                      <p:cBhvr>
                                        <p:cTn id="46" dur="500"/>
                                        <p:tgtEl>
                                          <p:spTgt spid="12">
                                            <p:txEl>
                                              <p:pRg st="13" end="1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nodeType="clickEffect">
                                  <p:stCondLst>
                                    <p:cond delay="0"/>
                                  </p:stCondLst>
                                  <p:childTnLst>
                                    <p:set>
                                      <p:cBhvr>
                                        <p:cTn id="50" dur="1" fill="hold">
                                          <p:stCondLst>
                                            <p:cond delay="0"/>
                                          </p:stCondLst>
                                        </p:cTn>
                                        <p:tgtEl>
                                          <p:spTgt spid="12">
                                            <p:txEl>
                                              <p:pRg st="1" end="1"/>
                                            </p:txEl>
                                          </p:spTgt>
                                        </p:tgtEl>
                                        <p:attrNameLst>
                                          <p:attrName>style.visibility</p:attrName>
                                        </p:attrNameLst>
                                      </p:cBhvr>
                                      <p:to>
                                        <p:strVal val="visible"/>
                                      </p:to>
                                    </p:set>
                                    <p:animEffect transition="in" filter="diamond(in)">
                                      <p:cBhvr>
                                        <p:cTn id="51" dur="2000"/>
                                        <p:tgtEl>
                                          <p:spTgt spid="12">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nodeType="clickEffect">
                                  <p:stCondLst>
                                    <p:cond delay="0"/>
                                  </p:stCondLst>
                                  <p:childTnLst>
                                    <p:set>
                                      <p:cBhvr>
                                        <p:cTn id="55" dur="1" fill="hold">
                                          <p:stCondLst>
                                            <p:cond delay="0"/>
                                          </p:stCondLst>
                                        </p:cTn>
                                        <p:tgtEl>
                                          <p:spTgt spid="12">
                                            <p:txEl>
                                              <p:pRg st="2" end="2"/>
                                            </p:txEl>
                                          </p:spTgt>
                                        </p:tgtEl>
                                        <p:attrNameLst>
                                          <p:attrName>style.visibility</p:attrName>
                                        </p:attrNameLst>
                                      </p:cBhvr>
                                      <p:to>
                                        <p:strVal val="visible"/>
                                      </p:to>
                                    </p:set>
                                    <p:animEffect transition="in" filter="diamond(in)">
                                      <p:cBhvr>
                                        <p:cTn id="56" dur="2000"/>
                                        <p:tgtEl>
                                          <p:spTgt spid="12">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nodeType="clickEffect">
                                  <p:stCondLst>
                                    <p:cond delay="0"/>
                                  </p:stCondLst>
                                  <p:childTnLst>
                                    <p:set>
                                      <p:cBhvr>
                                        <p:cTn id="60" dur="1" fill="hold">
                                          <p:stCondLst>
                                            <p:cond delay="0"/>
                                          </p:stCondLst>
                                        </p:cTn>
                                        <p:tgtEl>
                                          <p:spTgt spid="12">
                                            <p:txEl>
                                              <p:pRg st="3" end="3"/>
                                            </p:txEl>
                                          </p:spTgt>
                                        </p:tgtEl>
                                        <p:attrNameLst>
                                          <p:attrName>style.visibility</p:attrName>
                                        </p:attrNameLst>
                                      </p:cBhvr>
                                      <p:to>
                                        <p:strVal val="visible"/>
                                      </p:to>
                                    </p:set>
                                    <p:animEffect transition="in" filter="diamond(in)">
                                      <p:cBhvr>
                                        <p:cTn id="61" dur="2000"/>
                                        <p:tgtEl>
                                          <p:spTgt spid="12">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nodeType="clickEffect">
                                  <p:stCondLst>
                                    <p:cond delay="0"/>
                                  </p:stCondLst>
                                  <p:childTnLst>
                                    <p:set>
                                      <p:cBhvr>
                                        <p:cTn id="65" dur="1" fill="hold">
                                          <p:stCondLst>
                                            <p:cond delay="0"/>
                                          </p:stCondLst>
                                        </p:cTn>
                                        <p:tgtEl>
                                          <p:spTgt spid="12">
                                            <p:txEl>
                                              <p:pRg st="4" end="4"/>
                                            </p:txEl>
                                          </p:spTgt>
                                        </p:tgtEl>
                                        <p:attrNameLst>
                                          <p:attrName>style.visibility</p:attrName>
                                        </p:attrNameLst>
                                      </p:cBhvr>
                                      <p:to>
                                        <p:strVal val="visible"/>
                                      </p:to>
                                    </p:set>
                                    <p:animEffect transition="in" filter="diamond(in)">
                                      <p:cBhvr>
                                        <p:cTn id="66" dur="2000"/>
                                        <p:tgtEl>
                                          <p:spTgt spid="12">
                                            <p:txEl>
                                              <p:pRg st="4" end="4"/>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8" presetClass="entr" presetSubtype="16" fill="hold" nodeType="clickEffect">
                                  <p:stCondLst>
                                    <p:cond delay="0"/>
                                  </p:stCondLst>
                                  <p:childTnLst>
                                    <p:set>
                                      <p:cBhvr>
                                        <p:cTn id="70" dur="1" fill="hold">
                                          <p:stCondLst>
                                            <p:cond delay="0"/>
                                          </p:stCondLst>
                                        </p:cTn>
                                        <p:tgtEl>
                                          <p:spTgt spid="12">
                                            <p:txEl>
                                              <p:pRg st="5" end="5"/>
                                            </p:txEl>
                                          </p:spTgt>
                                        </p:tgtEl>
                                        <p:attrNameLst>
                                          <p:attrName>style.visibility</p:attrName>
                                        </p:attrNameLst>
                                      </p:cBhvr>
                                      <p:to>
                                        <p:strVal val="visible"/>
                                      </p:to>
                                    </p:set>
                                    <p:animEffect transition="in" filter="diamond(in)">
                                      <p:cBhvr>
                                        <p:cTn id="71" dur="2000"/>
                                        <p:tgtEl>
                                          <p:spTgt spid="12">
                                            <p:txEl>
                                              <p:pRg st="5" end="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8" presetClass="entr" presetSubtype="16" fill="hold" nodeType="clickEffect">
                                  <p:stCondLst>
                                    <p:cond delay="0"/>
                                  </p:stCondLst>
                                  <p:childTnLst>
                                    <p:set>
                                      <p:cBhvr>
                                        <p:cTn id="75" dur="1" fill="hold">
                                          <p:stCondLst>
                                            <p:cond delay="0"/>
                                          </p:stCondLst>
                                        </p:cTn>
                                        <p:tgtEl>
                                          <p:spTgt spid="12">
                                            <p:txEl>
                                              <p:pRg st="6" end="6"/>
                                            </p:txEl>
                                          </p:spTgt>
                                        </p:tgtEl>
                                        <p:attrNameLst>
                                          <p:attrName>style.visibility</p:attrName>
                                        </p:attrNameLst>
                                      </p:cBhvr>
                                      <p:to>
                                        <p:strVal val="visible"/>
                                      </p:to>
                                    </p:set>
                                    <p:animEffect transition="in" filter="diamond(in)">
                                      <p:cBhvr>
                                        <p:cTn id="76" dur="2000"/>
                                        <p:tgtEl>
                                          <p:spTgt spid="12">
                                            <p:txEl>
                                              <p:pRg st="6" end="6"/>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8" presetClass="entr" presetSubtype="16" fill="hold" nodeType="clickEffect">
                                  <p:stCondLst>
                                    <p:cond delay="0"/>
                                  </p:stCondLst>
                                  <p:childTnLst>
                                    <p:set>
                                      <p:cBhvr>
                                        <p:cTn id="80" dur="1" fill="hold">
                                          <p:stCondLst>
                                            <p:cond delay="0"/>
                                          </p:stCondLst>
                                        </p:cTn>
                                        <p:tgtEl>
                                          <p:spTgt spid="12">
                                            <p:txEl>
                                              <p:pRg st="7" end="7"/>
                                            </p:txEl>
                                          </p:spTgt>
                                        </p:tgtEl>
                                        <p:attrNameLst>
                                          <p:attrName>style.visibility</p:attrName>
                                        </p:attrNameLst>
                                      </p:cBhvr>
                                      <p:to>
                                        <p:strVal val="visible"/>
                                      </p:to>
                                    </p:set>
                                    <p:animEffect transition="in" filter="diamond(in)">
                                      <p:cBhvr>
                                        <p:cTn id="81" dur="2000"/>
                                        <p:tgtEl>
                                          <p:spTgt spid="12">
                                            <p:txEl>
                                              <p:pRg st="7" end="7"/>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8" presetClass="entr" presetSubtype="16" fill="hold" nodeType="clickEffect">
                                  <p:stCondLst>
                                    <p:cond delay="0"/>
                                  </p:stCondLst>
                                  <p:childTnLst>
                                    <p:set>
                                      <p:cBhvr>
                                        <p:cTn id="85" dur="1" fill="hold">
                                          <p:stCondLst>
                                            <p:cond delay="0"/>
                                          </p:stCondLst>
                                        </p:cTn>
                                        <p:tgtEl>
                                          <p:spTgt spid="12">
                                            <p:txEl>
                                              <p:pRg st="8" end="8"/>
                                            </p:txEl>
                                          </p:spTgt>
                                        </p:tgtEl>
                                        <p:attrNameLst>
                                          <p:attrName>style.visibility</p:attrName>
                                        </p:attrNameLst>
                                      </p:cBhvr>
                                      <p:to>
                                        <p:strVal val="visible"/>
                                      </p:to>
                                    </p:set>
                                    <p:animEffect transition="in" filter="diamond(in)">
                                      <p:cBhvr>
                                        <p:cTn id="86" dur="2000"/>
                                        <p:tgtEl>
                                          <p:spTgt spid="12">
                                            <p:txEl>
                                              <p:pRg st="8" end="8"/>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8" presetClass="entr" presetSubtype="16" fill="hold" nodeType="clickEffect">
                                  <p:stCondLst>
                                    <p:cond delay="0"/>
                                  </p:stCondLst>
                                  <p:childTnLst>
                                    <p:set>
                                      <p:cBhvr>
                                        <p:cTn id="90" dur="1" fill="hold">
                                          <p:stCondLst>
                                            <p:cond delay="0"/>
                                          </p:stCondLst>
                                        </p:cTn>
                                        <p:tgtEl>
                                          <p:spTgt spid="12">
                                            <p:txEl>
                                              <p:pRg st="9" end="9"/>
                                            </p:txEl>
                                          </p:spTgt>
                                        </p:tgtEl>
                                        <p:attrNameLst>
                                          <p:attrName>style.visibility</p:attrName>
                                        </p:attrNameLst>
                                      </p:cBhvr>
                                      <p:to>
                                        <p:strVal val="visible"/>
                                      </p:to>
                                    </p:set>
                                    <p:animEffect transition="in" filter="diamond(in)">
                                      <p:cBhvr>
                                        <p:cTn id="91" dur="2000"/>
                                        <p:tgtEl>
                                          <p:spTgt spid="12">
                                            <p:txEl>
                                              <p:pRg st="9" end="9"/>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8" presetClass="entr" presetSubtype="16" fill="hold" nodeType="clickEffect">
                                  <p:stCondLst>
                                    <p:cond delay="0"/>
                                  </p:stCondLst>
                                  <p:childTnLst>
                                    <p:set>
                                      <p:cBhvr>
                                        <p:cTn id="95" dur="1" fill="hold">
                                          <p:stCondLst>
                                            <p:cond delay="0"/>
                                          </p:stCondLst>
                                        </p:cTn>
                                        <p:tgtEl>
                                          <p:spTgt spid="12">
                                            <p:txEl>
                                              <p:pRg st="10" end="10"/>
                                            </p:txEl>
                                          </p:spTgt>
                                        </p:tgtEl>
                                        <p:attrNameLst>
                                          <p:attrName>style.visibility</p:attrName>
                                        </p:attrNameLst>
                                      </p:cBhvr>
                                      <p:to>
                                        <p:strVal val="visible"/>
                                      </p:to>
                                    </p:set>
                                    <p:animEffect transition="in" filter="diamond(in)">
                                      <p:cBhvr>
                                        <p:cTn id="96" dur="2000"/>
                                        <p:tgtEl>
                                          <p:spTgt spid="12">
                                            <p:txEl>
                                              <p:pRg st="10" end="10"/>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8" presetClass="entr" presetSubtype="16" fill="hold" nodeType="clickEffect">
                                  <p:stCondLst>
                                    <p:cond delay="0"/>
                                  </p:stCondLst>
                                  <p:childTnLst>
                                    <p:set>
                                      <p:cBhvr>
                                        <p:cTn id="100" dur="1" fill="hold">
                                          <p:stCondLst>
                                            <p:cond delay="0"/>
                                          </p:stCondLst>
                                        </p:cTn>
                                        <p:tgtEl>
                                          <p:spTgt spid="12">
                                            <p:txEl>
                                              <p:pRg st="11" end="11"/>
                                            </p:txEl>
                                          </p:spTgt>
                                        </p:tgtEl>
                                        <p:attrNameLst>
                                          <p:attrName>style.visibility</p:attrName>
                                        </p:attrNameLst>
                                      </p:cBhvr>
                                      <p:to>
                                        <p:strVal val="visible"/>
                                      </p:to>
                                    </p:set>
                                    <p:animEffect transition="in" filter="diamond(in)">
                                      <p:cBhvr>
                                        <p:cTn id="101" dur="2000"/>
                                        <p:tgtEl>
                                          <p:spTgt spid="12">
                                            <p:txEl>
                                              <p:pRg st="11" end="11"/>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8" presetClass="entr" presetSubtype="16" fill="hold" nodeType="clickEffect">
                                  <p:stCondLst>
                                    <p:cond delay="0"/>
                                  </p:stCondLst>
                                  <p:childTnLst>
                                    <p:set>
                                      <p:cBhvr>
                                        <p:cTn id="105" dur="1" fill="hold">
                                          <p:stCondLst>
                                            <p:cond delay="0"/>
                                          </p:stCondLst>
                                        </p:cTn>
                                        <p:tgtEl>
                                          <p:spTgt spid="12">
                                            <p:txEl>
                                              <p:pRg st="12" end="12"/>
                                            </p:txEl>
                                          </p:spTgt>
                                        </p:tgtEl>
                                        <p:attrNameLst>
                                          <p:attrName>style.visibility</p:attrName>
                                        </p:attrNameLst>
                                      </p:cBhvr>
                                      <p:to>
                                        <p:strVal val="visible"/>
                                      </p:to>
                                    </p:set>
                                    <p:animEffect transition="in" filter="diamond(in)">
                                      <p:cBhvr>
                                        <p:cTn id="106" dur="2000"/>
                                        <p:tgtEl>
                                          <p:spTgt spid="12">
                                            <p:txEl>
                                              <p:pRg st="12" end="12"/>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8" presetClass="entr" presetSubtype="16" fill="hold" nodeType="clickEffect">
                                  <p:stCondLst>
                                    <p:cond delay="0"/>
                                  </p:stCondLst>
                                  <p:childTnLst>
                                    <p:set>
                                      <p:cBhvr>
                                        <p:cTn id="110" dur="1" fill="hold">
                                          <p:stCondLst>
                                            <p:cond delay="0"/>
                                          </p:stCondLst>
                                        </p:cTn>
                                        <p:tgtEl>
                                          <p:spTgt spid="12">
                                            <p:txEl>
                                              <p:pRg st="13" end="13"/>
                                            </p:txEl>
                                          </p:spTgt>
                                        </p:tgtEl>
                                        <p:attrNameLst>
                                          <p:attrName>style.visibility</p:attrName>
                                        </p:attrNameLst>
                                      </p:cBhvr>
                                      <p:to>
                                        <p:strVal val="visible"/>
                                      </p:to>
                                    </p:set>
                                    <p:animEffect transition="in" filter="diamond(in)">
                                      <p:cBhvr>
                                        <p:cTn id="111" dur="2000"/>
                                        <p:tgtEl>
                                          <p:spTgt spid="1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152400"/>
            <a:ext cx="8686800" cy="1066800"/>
          </a:xfrm>
          <a:prstGeom prst="ellipse">
            <a:avLst/>
          </a:prstGeom>
          <a:ln w="57150">
            <a:solidFill>
              <a:srgbClr val="AFDC7E"/>
            </a:solidFill>
          </a:ln>
          <a:effectLst>
            <a:glow rad="228600">
              <a:schemeClr val="accent3">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rtlCol="1" anchor="ctr"/>
          <a:lstStyle/>
          <a:p>
            <a:pPr algn="ctr"/>
            <a:r>
              <a:rPr lang="ar-IQ" sz="2800" u="sng" dirty="0" smtClean="0">
                <a:solidFill>
                  <a:schemeClr val="accent6">
                    <a:lumMod val="40000"/>
                    <a:lumOff val="60000"/>
                  </a:schemeClr>
                </a:solidFill>
                <a:cs typeface="Ali-A-Samik" pitchFamily="2" charset="-78"/>
              </a:rPr>
              <a:t>حكم رواية التدليس</a:t>
            </a:r>
            <a:endParaRPr lang="en-US" sz="2000" b="1" dirty="0">
              <a:solidFill>
                <a:srgbClr val="FFFF00"/>
              </a:solidFill>
              <a:cs typeface="Ali-A-Samik" pitchFamily="2" charset="-78"/>
            </a:endParaRPr>
          </a:p>
        </p:txBody>
      </p:sp>
      <p:sp>
        <p:nvSpPr>
          <p:cNvPr id="12" name="Rounded Rectangle 11"/>
          <p:cNvSpPr/>
          <p:nvPr/>
        </p:nvSpPr>
        <p:spPr>
          <a:xfrm>
            <a:off x="609600" y="1524000"/>
            <a:ext cx="8001000" cy="21336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IQ" sz="3200" b="1" dirty="0" smtClean="0">
              <a:solidFill>
                <a:schemeClr val="tx1"/>
              </a:solidFill>
            </a:endParaRPr>
          </a:p>
          <a:p>
            <a:pPr algn="ctr"/>
            <a:r>
              <a:rPr lang="ar-IQ" sz="4000" b="1" u="sng" dirty="0" smtClean="0">
                <a:solidFill>
                  <a:schemeClr val="bg1"/>
                </a:solidFill>
              </a:rPr>
              <a:t>أما في الإسناد: </a:t>
            </a:r>
            <a:r>
              <a:rPr lang="ar-IQ" sz="4000" b="1" dirty="0" smtClean="0">
                <a:solidFill>
                  <a:schemeClr val="tx1"/>
                </a:solidFill>
              </a:rPr>
              <a:t>فهو مذمومة عند أكثر العلماء، حتى أن منهم من قال: (من عرف بالتدليس صار متهما مردود الرواية)</a:t>
            </a:r>
          </a:p>
          <a:p>
            <a:pPr algn="ctr"/>
            <a:endParaRPr lang="ar-IQ" sz="3200" b="1" dirty="0">
              <a:solidFill>
                <a:schemeClr val="tx1"/>
              </a:solidFill>
            </a:endParaRPr>
          </a:p>
        </p:txBody>
      </p:sp>
      <p:sp>
        <p:nvSpPr>
          <p:cNvPr id="38" name="Rounded Rectangle 37"/>
          <p:cNvSpPr/>
          <p:nvPr/>
        </p:nvSpPr>
        <p:spPr>
          <a:xfrm>
            <a:off x="609600" y="3968087"/>
            <a:ext cx="8001000" cy="2585113"/>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IQ" sz="3600" b="1" u="sng" dirty="0" smtClean="0">
              <a:solidFill>
                <a:schemeClr val="bg1"/>
              </a:solidFill>
            </a:endParaRPr>
          </a:p>
          <a:p>
            <a:pPr algn="ctr"/>
            <a:r>
              <a:rPr lang="ar-IQ" sz="3600" b="1" u="sng" dirty="0" smtClean="0">
                <a:solidFill>
                  <a:schemeClr val="bg1"/>
                </a:solidFill>
              </a:rPr>
              <a:t>وأما في تدليس الشيوخ: </a:t>
            </a:r>
            <a:r>
              <a:rPr lang="ar-IQ" sz="3600" b="1" dirty="0" smtClean="0">
                <a:solidFill>
                  <a:schemeClr val="tx1"/>
                </a:solidFill>
              </a:rPr>
              <a:t>فهو مكروه عند علماء الحديث؛ لأن ذكر الشيخ بما لم يشتهر به يؤدي إلى الجهالة به، فقد يبحث عنه الناظر به فلا يعرفه، وذلك يجر إلى ضياع الحديث المروي.</a:t>
            </a:r>
          </a:p>
          <a:p>
            <a:pPr algn="ctr"/>
            <a:endParaRPr lang="ar-IQ" sz="2000" b="1" dirty="0">
              <a:solidFill>
                <a:schemeClr val="tx1"/>
              </a:solidFill>
            </a:endParaRPr>
          </a:p>
        </p:txBody>
      </p:sp>
    </p:spTree>
    <p:extLst>
      <p:ext uri="{BB962C8B-B14F-4D97-AF65-F5344CB8AC3E}">
        <p14:creationId xmlns:p14="http://schemas.microsoft.com/office/powerpoint/2010/main" val="1126203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p:cTn id="14" dur="1000" fill="hold"/>
                                        <p:tgtEl>
                                          <p:spTgt spid="38"/>
                                        </p:tgtEl>
                                        <p:attrNameLst>
                                          <p:attrName>ppt_w</p:attrName>
                                        </p:attrNameLst>
                                      </p:cBhvr>
                                      <p:tavLst>
                                        <p:tav tm="0">
                                          <p:val>
                                            <p:strVal val="#ppt_w*0.70"/>
                                          </p:val>
                                        </p:tav>
                                        <p:tav tm="100000">
                                          <p:val>
                                            <p:strVal val="#ppt_w"/>
                                          </p:val>
                                        </p:tav>
                                      </p:tavLst>
                                    </p:anim>
                                    <p:anim calcmode="lin" valueType="num">
                                      <p:cBhvr>
                                        <p:cTn id="15" dur="1000" fill="hold"/>
                                        <p:tgtEl>
                                          <p:spTgt spid="38"/>
                                        </p:tgtEl>
                                        <p:attrNameLst>
                                          <p:attrName>ppt_h</p:attrName>
                                        </p:attrNameLst>
                                      </p:cBhvr>
                                      <p:tavLst>
                                        <p:tav tm="0">
                                          <p:val>
                                            <p:strVal val="#ppt_h"/>
                                          </p:val>
                                        </p:tav>
                                        <p:tav tm="100000">
                                          <p:val>
                                            <p:strVal val="#ppt_h"/>
                                          </p:val>
                                        </p:tav>
                                      </p:tavLst>
                                    </p:anim>
                                    <p:animEffect transition="in" filter="fade">
                                      <p:cBhvr>
                                        <p:cTn id="16"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152400"/>
            <a:ext cx="8686800" cy="1066800"/>
          </a:xfrm>
          <a:prstGeom prst="ellipse">
            <a:avLst/>
          </a:prstGeom>
          <a:ln w="57150">
            <a:solidFill>
              <a:srgbClr val="AFDC7E"/>
            </a:solidFill>
          </a:ln>
          <a:effectLst>
            <a:glow rad="228600">
              <a:schemeClr val="accent3">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rtlCol="1" anchor="ctr"/>
          <a:lstStyle/>
          <a:p>
            <a:pPr algn="ctr"/>
            <a:r>
              <a:rPr lang="ar-IQ" sz="2800" u="sng" dirty="0" smtClean="0">
                <a:solidFill>
                  <a:schemeClr val="accent6">
                    <a:lumMod val="40000"/>
                    <a:lumOff val="60000"/>
                  </a:schemeClr>
                </a:solidFill>
                <a:cs typeface="Ali-A-Samik" pitchFamily="2" charset="-78"/>
              </a:rPr>
              <a:t>حكم رواية المدلس</a:t>
            </a:r>
            <a:endParaRPr lang="en-US" sz="2000" b="1" dirty="0">
              <a:solidFill>
                <a:srgbClr val="FFFF00"/>
              </a:solidFill>
              <a:cs typeface="Ali-A-Samik" pitchFamily="2" charset="-78"/>
            </a:endParaRPr>
          </a:p>
        </p:txBody>
      </p:sp>
      <p:sp>
        <p:nvSpPr>
          <p:cNvPr id="12" name="Rounded Rectangle 11"/>
          <p:cNvSpPr/>
          <p:nvPr/>
        </p:nvSpPr>
        <p:spPr>
          <a:xfrm>
            <a:off x="609600" y="1524000"/>
            <a:ext cx="8001000" cy="47244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IQ" sz="3200" dirty="0"/>
              <a:t>اختلف العلماء في قبول رواية المدلس على أقوال؛ أشهرها قولان، وهما:</a:t>
            </a:r>
            <a:endParaRPr lang="en-US" sz="3200" dirty="0"/>
          </a:p>
          <a:p>
            <a:r>
              <a:rPr lang="ar-IQ" sz="3200" u="sng" dirty="0"/>
              <a:t>أ- رد رواية المدلس مطلقا</a:t>
            </a:r>
            <a:r>
              <a:rPr lang="ar-IQ" sz="3200" dirty="0"/>
              <a:t>، وإن بَيَّنَ السماع؛ لأن التدليس نفسه جرح. "وهذا القول غير معتمد".</a:t>
            </a:r>
            <a:endParaRPr lang="en-US" sz="3200" dirty="0"/>
          </a:p>
          <a:p>
            <a:r>
              <a:rPr lang="ar-IQ" sz="3200" u="sng" dirty="0"/>
              <a:t>ب- التفصيل: </a:t>
            </a:r>
            <a:r>
              <a:rPr lang="ar-IQ" sz="3200" dirty="0"/>
              <a:t>"وهو القول الصحيح".</a:t>
            </a:r>
            <a:endParaRPr lang="en-US" sz="3200" dirty="0"/>
          </a:p>
          <a:p>
            <a:r>
              <a:rPr lang="ar-IQ" sz="3200" dirty="0"/>
              <a:t>1- إن صرح بالسماع قبلت روايته، أي إن قال: "سمعت" أو نحوها قبل حديثه.</a:t>
            </a:r>
            <a:endParaRPr lang="en-US" sz="3200" dirty="0"/>
          </a:p>
          <a:p>
            <a:r>
              <a:rPr lang="ar-IQ" sz="3200" dirty="0"/>
              <a:t>2- وإن لم يصرح بالسماع لم تقبل روايته، أي إن قال: "عن" ونحوها لم يقبل حديثه.</a:t>
            </a:r>
            <a:endParaRPr lang="en-US" sz="3200" dirty="0"/>
          </a:p>
        </p:txBody>
      </p:sp>
    </p:spTree>
    <p:extLst>
      <p:ext uri="{BB962C8B-B14F-4D97-AF65-F5344CB8AC3E}">
        <p14:creationId xmlns:p14="http://schemas.microsoft.com/office/powerpoint/2010/main" val="1386276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152400"/>
            <a:ext cx="8686800" cy="1066800"/>
          </a:xfrm>
          <a:prstGeom prst="ellipse">
            <a:avLst/>
          </a:prstGeom>
          <a:ln w="57150">
            <a:solidFill>
              <a:srgbClr val="AFDC7E"/>
            </a:solidFill>
          </a:ln>
          <a:effectLst>
            <a:glow rad="228600">
              <a:schemeClr val="accent3">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rtlCol="1" anchor="ctr"/>
          <a:lstStyle/>
          <a:p>
            <a:pPr algn="ctr"/>
            <a:endParaRPr lang="ar-IQ" sz="4400" b="1" dirty="0" smtClean="0">
              <a:solidFill>
                <a:srgbClr val="FFFF00"/>
              </a:solidFill>
              <a:cs typeface="Ali-A-Samik" pitchFamily="2" charset="-78"/>
            </a:endParaRPr>
          </a:p>
          <a:p>
            <a:pPr algn="ctr"/>
            <a:r>
              <a:rPr lang="ar-IQ" sz="4400" b="1" dirty="0" smtClean="0">
                <a:solidFill>
                  <a:srgbClr val="FFFF00"/>
                </a:solidFill>
                <a:cs typeface="Ali-A-Samik" pitchFamily="2" charset="-78"/>
              </a:rPr>
              <a:t>أشهر المصنفات في التدليس والمدلسين</a:t>
            </a:r>
            <a:endParaRPr lang="ar-IQ" sz="4400" dirty="0">
              <a:solidFill>
                <a:schemeClr val="tx1"/>
              </a:solidFill>
              <a:effectLst>
                <a:outerShdw blurRad="38100" dist="38100" dir="2700000" algn="tl">
                  <a:srgbClr val="000000">
                    <a:alpha val="43137"/>
                  </a:srgbClr>
                </a:outerShdw>
              </a:effectLst>
              <a:cs typeface="Ali-A-Samik" pitchFamily="2" charset="-78"/>
            </a:endParaRPr>
          </a:p>
          <a:p>
            <a:pPr algn="ctr"/>
            <a:endParaRPr lang="en-US" sz="4400" b="1" dirty="0">
              <a:solidFill>
                <a:srgbClr val="FFFF00"/>
              </a:solidFill>
              <a:cs typeface="Ali-A-Samik" pitchFamily="2" charset="-78"/>
            </a:endParaRPr>
          </a:p>
        </p:txBody>
      </p:sp>
      <p:sp>
        <p:nvSpPr>
          <p:cNvPr id="12" name="Rounded Rectangle 11"/>
          <p:cNvSpPr/>
          <p:nvPr/>
        </p:nvSpPr>
        <p:spPr>
          <a:xfrm>
            <a:off x="609600" y="1524000"/>
            <a:ext cx="8001000" cy="10668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SA" sz="2400" b="1" dirty="0"/>
              <a:t>1- التبيين لأسماء المدلسين ـ للحافظ أبي بكر أحمد بن علي بن ثابت ؛ الخطيب</a:t>
            </a:r>
            <a:endParaRPr lang="ar-SA" sz="2400" dirty="0"/>
          </a:p>
          <a:p>
            <a:r>
              <a:rPr lang="ar-SA" sz="2400" b="1" dirty="0"/>
              <a:t>      البغدادي ، ت: 463 </a:t>
            </a:r>
            <a:r>
              <a:rPr lang="ar-SA" sz="2400" b="1" dirty="0" smtClean="0"/>
              <a:t>هـ</a:t>
            </a:r>
            <a:r>
              <a:rPr lang="ar-IQ" sz="2400" b="1" dirty="0" smtClean="0"/>
              <a:t>.</a:t>
            </a:r>
            <a:endParaRPr lang="ar-SA" sz="2400" dirty="0"/>
          </a:p>
        </p:txBody>
      </p:sp>
      <p:sp>
        <p:nvSpPr>
          <p:cNvPr id="5" name="Rounded Rectangle 4"/>
          <p:cNvSpPr/>
          <p:nvPr/>
        </p:nvSpPr>
        <p:spPr>
          <a:xfrm>
            <a:off x="630072" y="2759120"/>
            <a:ext cx="8001000" cy="10668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just"/>
            <a:r>
              <a:rPr lang="ar-IQ" sz="2400" b="1" dirty="0" smtClean="0"/>
              <a:t>2- </a:t>
            </a:r>
            <a:r>
              <a:rPr lang="ar-SA" sz="2400" b="1" dirty="0" smtClean="0"/>
              <a:t>التبيين </a:t>
            </a:r>
            <a:r>
              <a:rPr lang="ar-SA" sz="2400" b="1" dirty="0"/>
              <a:t>لأسماء المدلسين ـ لبرهان الدين الحلبي ، سبط ابن العجمي </a:t>
            </a:r>
            <a:endParaRPr lang="ar-IQ" sz="2400" b="1" dirty="0">
              <a:solidFill>
                <a:schemeClr val="tx1"/>
              </a:solidFill>
            </a:endParaRPr>
          </a:p>
        </p:txBody>
      </p:sp>
      <p:sp>
        <p:nvSpPr>
          <p:cNvPr id="6" name="Rounded Rectangle 5"/>
          <p:cNvSpPr/>
          <p:nvPr/>
        </p:nvSpPr>
        <p:spPr>
          <a:xfrm>
            <a:off x="644857" y="4005618"/>
            <a:ext cx="8001000" cy="10668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just"/>
            <a:r>
              <a:rPr lang="ar-IQ" sz="2400" b="1" dirty="0" smtClean="0"/>
              <a:t>3</a:t>
            </a:r>
            <a:r>
              <a:rPr lang="ar-SA" sz="2400" b="1" dirty="0" smtClean="0"/>
              <a:t>-</a:t>
            </a:r>
            <a:r>
              <a:rPr lang="ar-SA" sz="2400" b="1" dirty="0"/>
              <a:t> تعريف أهل التقديس بمراتب الموصوفين بالتدليس ـ للحافظ ابن حجر</a:t>
            </a:r>
            <a:endParaRPr lang="ar-IQ" sz="2400" b="1" dirty="0">
              <a:solidFill>
                <a:schemeClr val="tx1"/>
              </a:solidFill>
            </a:endParaRPr>
          </a:p>
        </p:txBody>
      </p:sp>
      <p:sp>
        <p:nvSpPr>
          <p:cNvPr id="7" name="Rounded Rectangle 6"/>
          <p:cNvSpPr/>
          <p:nvPr/>
        </p:nvSpPr>
        <p:spPr>
          <a:xfrm>
            <a:off x="609600" y="5257800"/>
            <a:ext cx="8001000" cy="10668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SA" sz="3200" b="1" dirty="0"/>
              <a:t> </a:t>
            </a:r>
            <a:endParaRPr lang="ar-IQ" sz="3200" b="1" dirty="0" smtClean="0"/>
          </a:p>
          <a:p>
            <a:r>
              <a:rPr lang="ar-IQ" sz="2800" b="1" dirty="0" smtClean="0"/>
              <a:t>4- </a:t>
            </a:r>
            <a:r>
              <a:rPr lang="ar-SA" sz="2800" b="1" dirty="0" smtClean="0"/>
              <a:t>كتاب </a:t>
            </a:r>
            <a:r>
              <a:rPr lang="ar-SA" sz="2800" b="1" dirty="0"/>
              <a:t>" في أسماء المدلسين "ـ للحافظ هبة الله بن عساكر .</a:t>
            </a:r>
            <a:endParaRPr lang="ar-SA" sz="2800" dirty="0"/>
          </a:p>
          <a:p>
            <a:r>
              <a:rPr lang="ar-SA" sz="3200" b="1" dirty="0"/>
              <a:t>                     </a:t>
            </a:r>
            <a:endParaRPr lang="ar-SA" sz="3200" dirty="0"/>
          </a:p>
        </p:txBody>
      </p:sp>
    </p:spTree>
    <p:extLst>
      <p:ext uri="{BB962C8B-B14F-4D97-AF65-F5344CB8AC3E}">
        <p14:creationId xmlns:p14="http://schemas.microsoft.com/office/powerpoint/2010/main" val="1126203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5283390"/>
            <a:ext cx="1600200" cy="1600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Oval 1"/>
          <p:cNvSpPr/>
          <p:nvPr/>
        </p:nvSpPr>
        <p:spPr>
          <a:xfrm>
            <a:off x="1447800" y="76200"/>
            <a:ext cx="6019800" cy="914400"/>
          </a:xfrm>
          <a:prstGeom prst="ellipse">
            <a:avLst/>
          </a:prstGeom>
          <a:ln/>
        </p:spPr>
        <p:style>
          <a:lnRef idx="0">
            <a:schemeClr val="accent2"/>
          </a:lnRef>
          <a:fillRef idx="3">
            <a:schemeClr val="accent2"/>
          </a:fillRef>
          <a:effectRef idx="3">
            <a:schemeClr val="accent2"/>
          </a:effectRef>
          <a:fontRef idx="minor">
            <a:schemeClr val="lt1"/>
          </a:fontRef>
        </p:style>
        <p:txBody>
          <a:bodyPr rtlCol="1" anchor="ctr">
            <a:scene3d>
              <a:camera prst="orthographicFront"/>
              <a:lightRig rig="balanced" dir="t">
                <a:rot lat="0" lon="0" rev="2100000"/>
              </a:lightRig>
            </a:scene3d>
            <a:sp3d extrusionH="57150" prstMaterial="metal">
              <a:bevelT w="38100" h="25400" prst="relaxedInset"/>
              <a:contourClr>
                <a:schemeClr val="bg2"/>
              </a:contourClr>
            </a:sp3d>
          </a:bodyPr>
          <a:lstStyle/>
          <a:p>
            <a:pPr algn="ctr"/>
            <a:r>
              <a:rPr lang="ar-IQ" sz="4400" b="1" dirty="0" smtClean="0">
                <a:ln w="50800"/>
                <a:solidFill>
                  <a:schemeClr val="tx1"/>
                </a:solidFill>
                <a:cs typeface="Ali-A-Samik" pitchFamily="2" charset="-78"/>
              </a:rPr>
              <a:t>الاستنتاج</a:t>
            </a:r>
            <a:endParaRPr lang="en-US" sz="4400" b="1" dirty="0">
              <a:ln w="50800"/>
              <a:solidFill>
                <a:schemeClr val="tx1"/>
              </a:solidFill>
              <a:cs typeface="Ali-A-Samik" pitchFamily="2" charset="-78"/>
            </a:endParaRPr>
          </a:p>
        </p:txBody>
      </p:sp>
      <p:sp>
        <p:nvSpPr>
          <p:cNvPr id="12" name="Rounded Rectangle 11"/>
          <p:cNvSpPr/>
          <p:nvPr/>
        </p:nvSpPr>
        <p:spPr>
          <a:xfrm>
            <a:off x="1066800" y="1066800"/>
            <a:ext cx="7467600" cy="4495800"/>
          </a:xfrm>
          <a:prstGeom prst="roundRect">
            <a:avLst/>
          </a:prstGeom>
          <a:ln/>
        </p:spPr>
        <p:style>
          <a:lnRef idx="2">
            <a:schemeClr val="accent2"/>
          </a:lnRef>
          <a:fillRef idx="1">
            <a:schemeClr val="lt1"/>
          </a:fillRef>
          <a:effectRef idx="0">
            <a:schemeClr val="accent2"/>
          </a:effectRef>
          <a:fontRef idx="minor">
            <a:schemeClr val="dk1"/>
          </a:fontRef>
        </p:style>
        <p:txBody>
          <a:bodyPr rtlCol="1" anchor="ctr">
            <a:scene3d>
              <a:camera prst="orthographicFront"/>
              <a:lightRig rig="balanced" dir="t">
                <a:rot lat="0" lon="0" rev="2100000"/>
              </a:lightRig>
            </a:scene3d>
            <a:sp3d extrusionH="57150" prstMaterial="metal">
              <a:bevelT w="38100" h="25400"/>
              <a:contourClr>
                <a:schemeClr val="bg2"/>
              </a:contourClr>
            </a:sp3d>
          </a:bodyPr>
          <a:lstStyle/>
          <a:p>
            <a:pPr algn="just"/>
            <a:r>
              <a:rPr lang="ar-IQ" sz="2800" b="1" dirty="0">
                <a:ln w="50800"/>
                <a:solidFill>
                  <a:schemeClr val="tx1"/>
                </a:solidFill>
                <a:cs typeface="Ali-A-Alwand" pitchFamily="2" charset="-78"/>
              </a:rPr>
              <a:t>1- تبين لنا أن التدليس أخو الكذب </a:t>
            </a:r>
            <a:r>
              <a:rPr lang="ar-IQ" sz="2800" b="1" dirty="0" smtClean="0">
                <a:ln w="50800"/>
                <a:solidFill>
                  <a:schemeClr val="tx1"/>
                </a:solidFill>
                <a:cs typeface="Ali-A-Alwand" pitchFamily="2" charset="-78"/>
              </a:rPr>
              <a:t>.</a:t>
            </a:r>
          </a:p>
          <a:p>
            <a:pPr algn="just"/>
            <a:r>
              <a:rPr lang="ar-IQ" sz="2800" b="1" dirty="0" smtClean="0">
                <a:ln w="50800"/>
                <a:solidFill>
                  <a:schemeClr val="tx1"/>
                </a:solidFill>
                <a:cs typeface="Ali-A-Alwand" pitchFamily="2" charset="-78"/>
              </a:rPr>
              <a:t>2- ظهر لنا جهود العلماء في خدمتهم للسنة النبوية لتميز الصحيح من السقيم . </a:t>
            </a:r>
          </a:p>
          <a:p>
            <a:pPr algn="just"/>
            <a:r>
              <a:rPr lang="ar-IQ" sz="2800" b="1" dirty="0" smtClean="0">
                <a:ln w="50800"/>
                <a:solidFill>
                  <a:schemeClr val="tx1"/>
                </a:solidFill>
                <a:cs typeface="Ali-A-Alwand" pitchFamily="2" charset="-78"/>
              </a:rPr>
              <a:t>3- أن من أتصف بالتدليس تكون روايته مردودة وغير مقبولة.</a:t>
            </a:r>
          </a:p>
          <a:p>
            <a:pPr algn="just"/>
            <a:r>
              <a:rPr lang="ar-IQ" sz="2800" b="1" dirty="0" smtClean="0">
                <a:ln w="50800"/>
                <a:solidFill>
                  <a:schemeClr val="tx1"/>
                </a:solidFill>
                <a:cs typeface="Ali-A-Alwand" pitchFamily="2" charset="-78"/>
              </a:rPr>
              <a:t>4- أن تدليس الإسناد مكروه جدا، وذمه أكثر العلماء، وشر أنواع التدليس تدليس التسوية.  وأمّا تدليس الشيوخ فمكروه ولكن ليس كالأول؛ لأن الشيخ الذي دُلَّسَ اسمُه يمكن أن يعرفه الماهر الخبير.</a:t>
            </a:r>
          </a:p>
          <a:p>
            <a:pPr algn="just"/>
            <a:r>
              <a:rPr lang="ar-IQ" sz="2800" b="1" dirty="0" smtClean="0">
                <a:ln w="50800"/>
                <a:solidFill>
                  <a:schemeClr val="tx1"/>
                </a:solidFill>
                <a:cs typeface="Ali-A-Alwand" pitchFamily="2" charset="-78"/>
              </a:rPr>
              <a:t>5- امّا قبول رواية المدلس فهو غير مقبول إن لم يصرح بالسماع.</a:t>
            </a:r>
            <a:endParaRPr lang="ar-IQ" sz="2800" b="1" dirty="0">
              <a:ln w="50800"/>
              <a:solidFill>
                <a:schemeClr val="tx1"/>
              </a:solidFill>
              <a:cs typeface="Ali-A-Alwand" pitchFamily="2" charset="-78"/>
            </a:endParaRPr>
          </a:p>
          <a:p>
            <a:pPr algn="just"/>
            <a:endParaRPr lang="en-US" sz="3200" b="1" dirty="0" smtClean="0">
              <a:ln w="50800"/>
              <a:solidFill>
                <a:schemeClr val="bg1">
                  <a:shade val="50000"/>
                </a:schemeClr>
              </a:solidFill>
              <a:cs typeface="Ali-A-Sulaimania" pitchFamily="2" charset="-78"/>
            </a:endParaRPr>
          </a:p>
        </p:txBody>
      </p:sp>
    </p:spTree>
    <p:extLst>
      <p:ext uri="{BB962C8B-B14F-4D97-AF65-F5344CB8AC3E}">
        <p14:creationId xmlns:p14="http://schemas.microsoft.com/office/powerpoint/2010/main" val="11946343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mph" presetSubtype="2" fill="hold" nodeType="clickEffect">
                                  <p:stCondLst>
                                    <p:cond delay="0"/>
                                  </p:stCondLst>
                                  <p:childTnLst>
                                    <p:animClr clrSpc="rgb" dir="cw">
                                      <p:cBhvr override="childStyle">
                                        <p:cTn id="12" dur="2000" fill="hold"/>
                                        <p:tgtEl>
                                          <p:spTgt spid="12">
                                            <p:txEl>
                                              <p:pRg st="0" end="0"/>
                                            </p:txEl>
                                          </p:spTgt>
                                        </p:tgtEl>
                                        <p:attrNameLst>
                                          <p:attrName>style.color</p:attrName>
                                        </p:attrNameLst>
                                      </p:cBhvr>
                                      <p:to>
                                        <a:schemeClr val="accent2"/>
                                      </p:to>
                                    </p:animClr>
                                  </p:childTnLst>
                                </p:cTn>
                              </p:par>
                              <p:par>
                                <p:cTn id="13" presetID="3" presetClass="emph" presetSubtype="2" fill="hold" nodeType="withEffect">
                                  <p:stCondLst>
                                    <p:cond delay="0"/>
                                  </p:stCondLst>
                                  <p:childTnLst>
                                    <p:animClr clrSpc="rgb" dir="cw">
                                      <p:cBhvr override="childStyle">
                                        <p:cTn id="14" dur="2000" fill="hold"/>
                                        <p:tgtEl>
                                          <p:spTgt spid="12">
                                            <p:txEl>
                                              <p:pRg st="1" end="1"/>
                                            </p:txEl>
                                          </p:spTgt>
                                        </p:tgtEl>
                                        <p:attrNameLst>
                                          <p:attrName>style.color</p:attrName>
                                        </p:attrNameLst>
                                      </p:cBhvr>
                                      <p:to>
                                        <a:schemeClr val="accent2"/>
                                      </p:to>
                                    </p:animClr>
                                  </p:childTnLst>
                                </p:cTn>
                              </p:par>
                              <p:par>
                                <p:cTn id="15" presetID="3" presetClass="emph" presetSubtype="2" fill="hold" nodeType="withEffect">
                                  <p:stCondLst>
                                    <p:cond delay="0"/>
                                  </p:stCondLst>
                                  <p:childTnLst>
                                    <p:animClr clrSpc="rgb" dir="cw">
                                      <p:cBhvr override="childStyle">
                                        <p:cTn id="16" dur="2000" fill="hold"/>
                                        <p:tgtEl>
                                          <p:spTgt spid="12">
                                            <p:txEl>
                                              <p:pRg st="2" end="2"/>
                                            </p:txEl>
                                          </p:spTgt>
                                        </p:tgtEl>
                                        <p:attrNameLst>
                                          <p:attrName>style.color</p:attrName>
                                        </p:attrNameLst>
                                      </p:cBhvr>
                                      <p:to>
                                        <a:schemeClr val="accent2"/>
                                      </p:to>
                                    </p:animClr>
                                  </p:childTnLst>
                                </p:cTn>
                              </p:par>
                              <p:par>
                                <p:cTn id="17" presetID="3" presetClass="emph" presetSubtype="2" fill="hold" nodeType="withEffect">
                                  <p:stCondLst>
                                    <p:cond delay="0"/>
                                  </p:stCondLst>
                                  <p:childTnLst>
                                    <p:animClr clrSpc="rgb" dir="cw">
                                      <p:cBhvr override="childStyle">
                                        <p:cTn id="18" dur="2000" fill="hold"/>
                                        <p:tgtEl>
                                          <p:spTgt spid="12">
                                            <p:txEl>
                                              <p:pRg st="3" end="3"/>
                                            </p:txEl>
                                          </p:spTgt>
                                        </p:tgtEl>
                                        <p:attrNameLst>
                                          <p:attrName>style.color</p:attrName>
                                        </p:attrNameLst>
                                      </p:cBhvr>
                                      <p:to>
                                        <a:schemeClr val="accent2"/>
                                      </p:to>
                                    </p:animClr>
                                  </p:childTnLst>
                                </p:cTn>
                              </p:par>
                              <p:par>
                                <p:cTn id="19" presetID="3" presetClass="emph" presetSubtype="2" fill="hold" nodeType="withEffect">
                                  <p:stCondLst>
                                    <p:cond delay="0"/>
                                  </p:stCondLst>
                                  <p:childTnLst>
                                    <p:animClr clrSpc="rgb" dir="cw">
                                      <p:cBhvr override="childStyle">
                                        <p:cTn id="20" dur="2000" fill="hold"/>
                                        <p:tgtEl>
                                          <p:spTgt spid="12">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0" y="187726"/>
            <a:ext cx="5181600" cy="955273"/>
          </a:xfrm>
          <a:solidFill>
            <a:srgbClr val="92D050"/>
          </a:solidFill>
          <a:ln w="28575">
            <a:solidFill>
              <a:schemeClr val="accent2"/>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ar-IQ" sz="4800" b="1" dirty="0" smtClean="0">
                <a:latin typeface="AfterShock" pitchFamily="2" charset="0"/>
                <a:cs typeface="Ali-A-Hasan" pitchFamily="2" charset="-78"/>
              </a:rPr>
              <a:t>المُدَلَّس</a:t>
            </a:r>
            <a:endParaRPr lang="en-US" sz="4800" b="1" dirty="0">
              <a:latin typeface="AfterShock" pitchFamily="2" charset="0"/>
              <a:cs typeface="Ali-A-Hasan" pitchFamily="2" charset="-78"/>
            </a:endParaRPr>
          </a:p>
        </p:txBody>
      </p:sp>
      <p:sp>
        <p:nvSpPr>
          <p:cNvPr id="6" name="Rounded Rectangle 5"/>
          <p:cNvSpPr/>
          <p:nvPr/>
        </p:nvSpPr>
        <p:spPr>
          <a:xfrm>
            <a:off x="6890982" y="2006221"/>
            <a:ext cx="2061949" cy="914400"/>
          </a:xfrm>
          <a:prstGeom prst="roundRect">
            <a:avLst/>
          </a:prstGeom>
          <a:ln w="38100">
            <a:solidFill>
              <a:schemeClr val="accent3">
                <a:lumMod val="75000"/>
              </a:schemeClr>
            </a:solidFill>
          </a:ln>
          <a:effectLst>
            <a:glow rad="139700">
              <a:schemeClr val="accent2">
                <a:satMod val="175000"/>
                <a:alpha val="40000"/>
              </a:schemeClr>
            </a:glow>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3600" u="sng" dirty="0" smtClean="0">
                <a:solidFill>
                  <a:schemeClr val="tx1"/>
                </a:solidFill>
                <a:cs typeface="Ali-A-Samik" pitchFamily="2" charset="-78"/>
              </a:rPr>
              <a:t>تعريفه</a:t>
            </a:r>
            <a:endParaRPr lang="ar-IQ" sz="3600" u="sng" dirty="0">
              <a:solidFill>
                <a:schemeClr val="tx1"/>
              </a:solidFill>
              <a:cs typeface="Ali-A-Samik" pitchFamily="2" charset="-78"/>
            </a:endParaRPr>
          </a:p>
        </p:txBody>
      </p:sp>
      <p:sp>
        <p:nvSpPr>
          <p:cNvPr id="7" name="Rounded Rectangle 6"/>
          <p:cNvSpPr/>
          <p:nvPr/>
        </p:nvSpPr>
        <p:spPr>
          <a:xfrm>
            <a:off x="312193" y="1982337"/>
            <a:ext cx="1943100" cy="889379"/>
          </a:xfrm>
          <a:prstGeom prst="roundRect">
            <a:avLst/>
          </a:prstGeom>
          <a:ln w="38100">
            <a:solidFill>
              <a:schemeClr val="accent3">
                <a:lumMod val="75000"/>
              </a:schemeClr>
            </a:solidFill>
          </a:ln>
          <a:effectLst>
            <a:glow rad="139700">
              <a:schemeClr val="accent2">
                <a:satMod val="175000"/>
                <a:alpha val="40000"/>
              </a:schemeClr>
            </a:glow>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3600" u="sng" dirty="0" smtClean="0">
                <a:solidFill>
                  <a:schemeClr val="tx1"/>
                </a:solidFill>
                <a:cs typeface="Ali-A-Samik" pitchFamily="2" charset="-78"/>
              </a:rPr>
              <a:t>أقسامه</a:t>
            </a:r>
            <a:endParaRPr lang="ar-IQ" sz="3600" dirty="0">
              <a:solidFill>
                <a:schemeClr val="tx1"/>
              </a:solidFill>
              <a:effectLst>
                <a:outerShdw blurRad="38100" dist="38100" dir="2700000" algn="tl">
                  <a:srgbClr val="000000">
                    <a:alpha val="43137"/>
                  </a:srgbClr>
                </a:outerShdw>
              </a:effectLst>
              <a:cs typeface="Ali-A-Samik" pitchFamily="2" charset="-78"/>
            </a:endParaRPr>
          </a:p>
        </p:txBody>
      </p:sp>
      <p:sp>
        <p:nvSpPr>
          <p:cNvPr id="8" name="Rounded Rectangle 7"/>
          <p:cNvSpPr/>
          <p:nvPr/>
        </p:nvSpPr>
        <p:spPr>
          <a:xfrm>
            <a:off x="5281124" y="4648200"/>
            <a:ext cx="2514600" cy="1219200"/>
          </a:xfrm>
          <a:prstGeom prst="roundRect">
            <a:avLst/>
          </a:prstGeom>
          <a:ln w="38100">
            <a:solidFill>
              <a:schemeClr val="accent3">
                <a:lumMod val="75000"/>
              </a:schemeClr>
            </a:solidFill>
          </a:ln>
          <a:effectLst>
            <a:glow rad="139700">
              <a:schemeClr val="accent2">
                <a:satMod val="175000"/>
                <a:alpha val="40000"/>
              </a:schemeClr>
            </a:glow>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2800" dirty="0" smtClean="0">
                <a:solidFill>
                  <a:schemeClr val="tx1"/>
                </a:solidFill>
                <a:effectLst>
                  <a:outerShdw blurRad="38100" dist="38100" dir="2700000" algn="tl">
                    <a:srgbClr val="000000">
                      <a:alpha val="43137"/>
                    </a:srgbClr>
                  </a:outerShdw>
                </a:effectLst>
                <a:cs typeface="Ali-A-Samik" pitchFamily="2" charset="-78"/>
              </a:rPr>
              <a:t>حكمه</a:t>
            </a:r>
            <a:endParaRPr lang="ar-IQ" sz="2800" dirty="0">
              <a:solidFill>
                <a:schemeClr val="tx1"/>
              </a:solidFill>
              <a:effectLst>
                <a:outerShdw blurRad="38100" dist="38100" dir="2700000" algn="tl">
                  <a:srgbClr val="000000">
                    <a:alpha val="43137"/>
                  </a:srgbClr>
                </a:outerShdw>
              </a:effectLst>
              <a:cs typeface="Ali-A-Samik" pitchFamily="2" charset="-78"/>
            </a:endParaRPr>
          </a:p>
        </p:txBody>
      </p:sp>
      <p:sp>
        <p:nvSpPr>
          <p:cNvPr id="9" name="Rounded Rectangle 8"/>
          <p:cNvSpPr/>
          <p:nvPr/>
        </p:nvSpPr>
        <p:spPr>
          <a:xfrm>
            <a:off x="914400" y="4648200"/>
            <a:ext cx="2514600" cy="1219200"/>
          </a:xfrm>
          <a:prstGeom prst="roundRect">
            <a:avLst/>
          </a:prstGeom>
          <a:ln w="38100">
            <a:solidFill>
              <a:schemeClr val="accent3">
                <a:lumMod val="75000"/>
              </a:schemeClr>
            </a:solidFill>
          </a:ln>
          <a:effectLst>
            <a:glow rad="139700">
              <a:schemeClr val="accent2">
                <a:satMod val="175000"/>
                <a:alpha val="40000"/>
              </a:schemeClr>
            </a:glow>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2800" dirty="0" smtClean="0">
                <a:solidFill>
                  <a:schemeClr val="tx1"/>
                </a:solidFill>
                <a:cs typeface="Ali-A-Samik" pitchFamily="2" charset="-78"/>
              </a:rPr>
              <a:t>أشهر المصنفات في التدليس والمدلسين</a:t>
            </a:r>
            <a:endParaRPr lang="ar-IQ" sz="2800" dirty="0">
              <a:solidFill>
                <a:schemeClr val="tx1"/>
              </a:solidFill>
              <a:effectLst>
                <a:outerShdw blurRad="38100" dist="38100" dir="2700000" algn="tl">
                  <a:srgbClr val="000000">
                    <a:alpha val="43137"/>
                  </a:srgbClr>
                </a:outerShdw>
              </a:effectLst>
              <a:cs typeface="Ali-A-Samik" pitchFamily="2" charset="-78"/>
            </a:endParaRPr>
          </a:p>
        </p:txBody>
      </p:sp>
      <p:cxnSp>
        <p:nvCxnSpPr>
          <p:cNvPr id="11" name="Straight Arrow Connector 10"/>
          <p:cNvCxnSpPr/>
          <p:nvPr/>
        </p:nvCxnSpPr>
        <p:spPr>
          <a:xfrm rot="16200000" flipH="1">
            <a:off x="6710149" y="1295400"/>
            <a:ext cx="91440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rot="5400000">
            <a:off x="2171700" y="1257300"/>
            <a:ext cx="990600" cy="762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rot="5400000">
            <a:off x="1485900" y="2476500"/>
            <a:ext cx="3505200" cy="838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rot="16200000" flipH="1">
            <a:off x="4557224" y="2590800"/>
            <a:ext cx="34290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925848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ox(in)">
                                      <p:cBhvr>
                                        <p:cTn id="21" dur="500"/>
                                        <p:tgtEl>
                                          <p:spTgt spid="12"/>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ox(in)">
                                      <p:cBhvr>
                                        <p:cTn id="30" dur="500"/>
                                        <p:tgtEl>
                                          <p:spTgt spid="14"/>
                                        </p:tgtEl>
                                      </p:cBhvr>
                                    </p:animEffect>
                                  </p:childTnLst>
                                </p:cTn>
                              </p:par>
                            </p:childTnLst>
                          </p:cTn>
                        </p:par>
                        <p:par>
                          <p:cTn id="31" fill="hold">
                            <p:stCondLst>
                              <p:cond delay="500"/>
                            </p:stCondLst>
                            <p:childTnLst>
                              <p:par>
                                <p:cTn id="32" presetID="3" presetClass="entr" presetSubtype="10"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ox(in)">
                                      <p:cBhvr>
                                        <p:cTn id="39" dur="500"/>
                                        <p:tgtEl>
                                          <p:spTgt spid="13"/>
                                        </p:tgtEl>
                                      </p:cBhvr>
                                    </p:animEffect>
                                  </p:childTnLst>
                                </p:cTn>
                              </p:par>
                            </p:childTnLst>
                          </p:cTn>
                        </p:par>
                        <p:par>
                          <p:cTn id="40" fill="hold">
                            <p:stCondLst>
                              <p:cond delay="500"/>
                            </p:stCondLst>
                            <p:childTnLst>
                              <p:par>
                                <p:cTn id="41" presetID="3" presetClass="entr" presetSubtype="1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linds(horizontal)">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133600" y="457200"/>
            <a:ext cx="495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Title 1"/>
          <p:cNvSpPr>
            <a:spLocks noGrp="1"/>
          </p:cNvSpPr>
          <p:nvPr>
            <p:ph type="ctrTitle"/>
          </p:nvPr>
        </p:nvSpPr>
        <p:spPr>
          <a:xfrm>
            <a:off x="990600" y="282575"/>
            <a:ext cx="6629400" cy="1317625"/>
          </a:xfrm>
          <a:ln>
            <a:noFill/>
          </a:ln>
          <a:effectLst>
            <a:glow rad="228600">
              <a:schemeClr val="accent3">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3">
            <a:schemeClr val="accent3"/>
          </a:fillRef>
          <a:effectRef idx="2">
            <a:schemeClr val="accent3"/>
          </a:effectRef>
          <a:fontRef idx="minor">
            <a:schemeClr val="lt1"/>
          </a:fontRef>
        </p:style>
        <p:txBody>
          <a:bodyPr/>
          <a:lstStyle/>
          <a:p>
            <a:r>
              <a:rPr lang="ar-IQ" dirty="0" smtClean="0">
                <a:cs typeface="Ali-A-Samik" pitchFamily="2" charset="-78"/>
              </a:rPr>
              <a:t>تعريف المدلس</a:t>
            </a:r>
            <a:endParaRPr lang="ar-IQ" dirty="0">
              <a:cs typeface="Ali-A-Samik" pitchFamily="2" charset="-78"/>
            </a:endParaRPr>
          </a:p>
        </p:txBody>
      </p:sp>
      <p:sp>
        <p:nvSpPr>
          <p:cNvPr id="3" name="Subtitle 2"/>
          <p:cNvSpPr>
            <a:spLocks noGrp="1"/>
          </p:cNvSpPr>
          <p:nvPr>
            <p:ph type="subTitle" idx="1"/>
          </p:nvPr>
        </p:nvSpPr>
        <p:spPr>
          <a:xfrm>
            <a:off x="381000" y="1981200"/>
            <a:ext cx="8305800" cy="4038600"/>
          </a:xfrm>
        </p:spPr>
        <p:txBody>
          <a:bodyPr>
            <a:normAutofit lnSpcReduction="10000"/>
          </a:bodyPr>
          <a:lstStyle/>
          <a:p>
            <a:pPr algn="just"/>
            <a:r>
              <a:rPr lang="ar-IQ" sz="3600" dirty="0" smtClean="0">
                <a:solidFill>
                  <a:schemeClr val="tx1"/>
                </a:solidFill>
                <a:cs typeface="Ali-A-Alwand" pitchFamily="2" charset="-78"/>
              </a:rPr>
              <a:t>المدلس لغة: </a:t>
            </a:r>
            <a:r>
              <a:rPr lang="ar-IQ" sz="3600" dirty="0">
                <a:solidFill>
                  <a:schemeClr val="tx1"/>
                </a:solidFill>
                <a:cs typeface="Ali-A-Alwand" pitchFamily="2" charset="-78"/>
              </a:rPr>
              <a:t>اسم مفعول، من "التدليس" والتدليس في اللغة: كتمان عيب السلعة عن المشتري، وأصل التدليس مشتق من "الدلس" وهو الظلمة، أو اختلاط </a:t>
            </a:r>
            <a:r>
              <a:rPr lang="ar-IQ" sz="3600" dirty="0" smtClean="0">
                <a:solidFill>
                  <a:schemeClr val="tx1"/>
                </a:solidFill>
                <a:cs typeface="Ali-A-Alwand" pitchFamily="2" charset="-78"/>
              </a:rPr>
              <a:t>الظلام بالنور.</a:t>
            </a:r>
          </a:p>
          <a:p>
            <a:pPr algn="just"/>
            <a:r>
              <a:rPr lang="ar-IQ" sz="4000" dirty="0" smtClean="0">
                <a:solidFill>
                  <a:schemeClr val="tx1"/>
                </a:solidFill>
                <a:cs typeface="Ali-A-Alwand" pitchFamily="2" charset="-78"/>
              </a:rPr>
              <a:t>امّا اصطلاحاً: فهو </a:t>
            </a:r>
            <a:r>
              <a:rPr lang="ar-IQ" sz="4000" dirty="0">
                <a:solidFill>
                  <a:schemeClr val="tx1"/>
                </a:solidFill>
                <a:cs typeface="Ali-A-Alwand" pitchFamily="2" charset="-78"/>
              </a:rPr>
              <a:t>إخفاء عيب في الإسناد، وتحسين </a:t>
            </a:r>
            <a:r>
              <a:rPr lang="ar-IQ" sz="4000" dirty="0" smtClean="0">
                <a:solidFill>
                  <a:schemeClr val="tx1"/>
                </a:solidFill>
                <a:cs typeface="Ali-A-Alwand" pitchFamily="2" charset="-78"/>
              </a:rPr>
              <a:t>لظاهره.</a:t>
            </a:r>
          </a:p>
          <a:p>
            <a:pPr algn="just"/>
            <a:r>
              <a:rPr lang="ar-IQ" sz="4000" dirty="0" smtClean="0">
                <a:solidFill>
                  <a:schemeClr val="tx1"/>
                </a:solidFill>
                <a:cs typeface="Ali-A-Alwand" pitchFamily="2" charset="-78"/>
              </a:rPr>
              <a:t>لهذا سمى المحدّثون نوعا من الحديث بالمدلّس؛ لأن الراوي لم يسمّ من حدّثه فأخفاه.</a:t>
            </a:r>
            <a:endParaRPr lang="ar-IQ" sz="4000" dirty="0">
              <a:solidFill>
                <a:schemeClr val="tx1"/>
              </a:solidFill>
              <a:cs typeface="Ali-A-Alwand" pitchFamily="2" charset="-78"/>
            </a:endParaRPr>
          </a:p>
        </p:txBody>
      </p:sp>
    </p:spTree>
    <p:extLst>
      <p:ext uri="{BB962C8B-B14F-4D97-AF65-F5344CB8AC3E}">
        <p14:creationId xmlns:p14="http://schemas.microsoft.com/office/powerpoint/2010/main" val="23393866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52600" y="692055"/>
            <a:ext cx="5029199" cy="1981200"/>
          </a:xfrm>
          <a:prstGeom prst="roundRect">
            <a:avLst/>
          </a:prstGeom>
          <a:ln w="12700">
            <a:solidFill>
              <a:schemeClr val="accent6">
                <a:lumMod val="75000"/>
              </a:schemeClr>
            </a:solidFill>
          </a:ln>
          <a:effectLst>
            <a:glow rad="63500">
              <a:schemeClr val="accent6">
                <a:satMod val="175000"/>
                <a:alpha val="40000"/>
              </a:schemeClr>
            </a:glow>
            <a:outerShdw blurRad="40000" dist="23000" dir="5400000" rotWithShape="0">
              <a:srgbClr val="000000">
                <a:alpha val="35000"/>
              </a:srgbClr>
            </a:outerShdw>
          </a:effectLst>
        </p:spPr>
        <p:style>
          <a:lnRef idx="0">
            <a:schemeClr val="accent5"/>
          </a:lnRef>
          <a:fillRef idx="3">
            <a:schemeClr val="accent5"/>
          </a:fillRef>
          <a:effectRef idx="3">
            <a:schemeClr val="accent5"/>
          </a:effectRef>
          <a:fontRef idx="minor">
            <a:schemeClr val="lt1"/>
          </a:fontRef>
        </p:style>
        <p:txBody>
          <a:bodyPr rtlCol="1" anchor="ctr"/>
          <a:lstStyle/>
          <a:p>
            <a:pPr algn="ctr"/>
            <a:r>
              <a:rPr lang="ar-IQ" sz="4400" b="1" dirty="0" smtClean="0">
                <a:solidFill>
                  <a:schemeClr val="tx1"/>
                </a:solidFill>
                <a:effectLst>
                  <a:outerShdw blurRad="38100" dist="38100" dir="2700000" algn="tl">
                    <a:srgbClr val="000000">
                      <a:alpha val="43137"/>
                    </a:srgbClr>
                  </a:outerShdw>
                </a:effectLst>
                <a:cs typeface="Ali-A-Samik" pitchFamily="2" charset="-78"/>
              </a:rPr>
              <a:t>أقسامه.</a:t>
            </a:r>
          </a:p>
          <a:p>
            <a:pPr algn="ctr"/>
            <a:r>
              <a:rPr lang="ar-IQ" sz="4400" b="1" dirty="0" smtClean="0">
                <a:solidFill>
                  <a:schemeClr val="tx1"/>
                </a:solidFill>
                <a:effectLst>
                  <a:outerShdw blurRad="38100" dist="38100" dir="2700000" algn="tl">
                    <a:srgbClr val="000000">
                      <a:alpha val="43137"/>
                    </a:srgbClr>
                  </a:outerShdw>
                </a:effectLst>
                <a:cs typeface="Ali-A-Samik" pitchFamily="2" charset="-78"/>
              </a:rPr>
              <a:t>التدليس على قسمين هما:</a:t>
            </a:r>
            <a:endParaRPr lang="en-US" sz="4400" b="1" dirty="0" smtClean="0">
              <a:solidFill>
                <a:schemeClr val="tx1"/>
              </a:solidFill>
              <a:effectLst>
                <a:outerShdw blurRad="38100" dist="38100" dir="2700000" algn="tl">
                  <a:srgbClr val="000000">
                    <a:alpha val="43137"/>
                  </a:srgbClr>
                </a:outerShdw>
              </a:effectLst>
              <a:cs typeface="Ali-A-Samik" pitchFamily="2" charset="-78"/>
            </a:endParaRPr>
          </a:p>
        </p:txBody>
      </p:sp>
      <p:sp>
        <p:nvSpPr>
          <p:cNvPr id="3" name="Round Diagonal Corner Rectangle 2"/>
          <p:cNvSpPr/>
          <p:nvPr/>
        </p:nvSpPr>
        <p:spPr>
          <a:xfrm>
            <a:off x="6019800" y="3581400"/>
            <a:ext cx="2895600" cy="990600"/>
          </a:xfrm>
          <a:prstGeom prst="round2DiagRect">
            <a:avLst/>
          </a:prstGeom>
          <a:ln>
            <a:noFill/>
          </a:ln>
          <a:effectLst>
            <a:glow rad="635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1" anchor="ctr"/>
          <a:lstStyle/>
          <a:p>
            <a:pPr algn="ctr"/>
            <a:r>
              <a:rPr lang="ar-IQ" sz="4400" b="1" dirty="0" smtClean="0">
                <a:solidFill>
                  <a:schemeClr val="tx1"/>
                </a:solidFill>
                <a:cs typeface="Ali-A-Samik" pitchFamily="2" charset="-78"/>
              </a:rPr>
              <a:t>تدليس الإسناد</a:t>
            </a:r>
            <a:endParaRPr lang="ar-IQ" sz="4400" b="1" dirty="0">
              <a:solidFill>
                <a:schemeClr val="tx1"/>
              </a:solidFill>
              <a:cs typeface="Ali-A-Samik" pitchFamily="2" charset="-78"/>
            </a:endParaRPr>
          </a:p>
        </p:txBody>
      </p:sp>
      <p:sp>
        <p:nvSpPr>
          <p:cNvPr id="4" name="Round Diagonal Corner Rectangle 3"/>
          <p:cNvSpPr/>
          <p:nvPr/>
        </p:nvSpPr>
        <p:spPr>
          <a:xfrm>
            <a:off x="228600" y="3581400"/>
            <a:ext cx="2895600" cy="990600"/>
          </a:xfrm>
          <a:prstGeom prst="round2DiagRect">
            <a:avLst/>
          </a:prstGeom>
          <a:ln>
            <a:noFill/>
          </a:ln>
          <a:effectLst>
            <a:glow rad="635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1" anchor="ctr"/>
          <a:lstStyle/>
          <a:p>
            <a:pPr algn="ctr"/>
            <a:r>
              <a:rPr lang="ar-IQ" sz="3200" b="1" dirty="0" smtClean="0">
                <a:solidFill>
                  <a:schemeClr val="tx1"/>
                </a:solidFill>
                <a:cs typeface="Ali-A-Samik" pitchFamily="2" charset="-78"/>
              </a:rPr>
              <a:t>تدليس الشيوخ</a:t>
            </a:r>
            <a:endParaRPr lang="ar-IQ" sz="20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amond(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61584"/>
            <a:ext cx="6629400" cy="1317625"/>
          </a:xfrm>
          <a:ln/>
        </p:spPr>
        <p:style>
          <a:lnRef idx="1">
            <a:schemeClr val="accent3"/>
          </a:lnRef>
          <a:fillRef idx="3">
            <a:schemeClr val="accent3"/>
          </a:fillRef>
          <a:effectRef idx="2">
            <a:schemeClr val="accent3"/>
          </a:effectRef>
          <a:fontRef idx="minor">
            <a:schemeClr val="lt1"/>
          </a:fontRef>
        </p:style>
        <p:txBody>
          <a:bodyPr>
            <a:normAutofit fontScale="90000"/>
          </a:bodyPr>
          <a:lstStyle/>
          <a:p>
            <a:r>
              <a:rPr lang="ar-IQ" dirty="0" smtClean="0">
                <a:cs typeface="Ali-A-Samik" pitchFamily="2" charset="-78"/>
              </a:rPr>
              <a:t>القسم الأول</a:t>
            </a:r>
            <a:br>
              <a:rPr lang="ar-IQ" dirty="0" smtClean="0">
                <a:cs typeface="Ali-A-Samik" pitchFamily="2" charset="-78"/>
              </a:rPr>
            </a:br>
            <a:r>
              <a:rPr lang="ar-IQ" dirty="0" smtClean="0">
                <a:cs typeface="Ali-A-Samik" pitchFamily="2" charset="-78"/>
              </a:rPr>
              <a:t>تـــــدلــــيـس الإسنـاد</a:t>
            </a:r>
            <a:endParaRPr lang="ar-IQ" dirty="0">
              <a:cs typeface="Ali-A-Samik" pitchFamily="2" charset="-78"/>
            </a:endParaRPr>
          </a:p>
        </p:txBody>
      </p:sp>
      <p:sp>
        <p:nvSpPr>
          <p:cNvPr id="3" name="Subtitle 2"/>
          <p:cNvSpPr>
            <a:spLocks noGrp="1"/>
          </p:cNvSpPr>
          <p:nvPr>
            <p:ph type="subTitle" idx="1"/>
          </p:nvPr>
        </p:nvSpPr>
        <p:spPr>
          <a:xfrm>
            <a:off x="457200" y="1981200"/>
            <a:ext cx="8305800" cy="4038600"/>
          </a:xfrm>
          <a:ln/>
        </p:spPr>
        <p:style>
          <a:lnRef idx="1">
            <a:schemeClr val="accent3"/>
          </a:lnRef>
          <a:fillRef idx="3">
            <a:schemeClr val="accent3"/>
          </a:fillRef>
          <a:effectRef idx="2">
            <a:schemeClr val="accent3"/>
          </a:effectRef>
          <a:fontRef idx="minor">
            <a:schemeClr val="lt1"/>
          </a:fontRef>
        </p:style>
        <p:txBody>
          <a:bodyPr>
            <a:normAutofit lnSpcReduction="10000"/>
          </a:bodyPr>
          <a:lstStyle/>
          <a:p>
            <a:pPr algn="just"/>
            <a:r>
              <a:rPr lang="ar-IQ" sz="4000" b="1" u="sng" dirty="0" smtClean="0">
                <a:solidFill>
                  <a:schemeClr val="bg1">
                    <a:lumMod val="95000"/>
                    <a:lumOff val="5000"/>
                  </a:schemeClr>
                </a:solidFill>
                <a:cs typeface="Ali-A-Samik" pitchFamily="2" charset="-78"/>
              </a:rPr>
              <a:t>تدليس الإسناد:</a:t>
            </a:r>
          </a:p>
          <a:p>
            <a:pPr algn="just"/>
            <a:r>
              <a:rPr lang="ar-IQ" sz="4000" dirty="0">
                <a:solidFill>
                  <a:schemeClr val="tx1"/>
                </a:solidFill>
                <a:cs typeface="Ali-A-Alwand" pitchFamily="2" charset="-78"/>
              </a:rPr>
              <a:t>   </a:t>
            </a:r>
            <a:r>
              <a:rPr lang="ar-IQ" sz="5400" dirty="0">
                <a:solidFill>
                  <a:schemeClr val="bg1"/>
                </a:solidFill>
                <a:cs typeface="Ali-A-Alwand" pitchFamily="2" charset="-78"/>
              </a:rPr>
              <a:t>وهو: أن يروي الراوي عمن قد سمع منه ما لم يسمع منه، من غير أن يذكر أنه سمعه منه. </a:t>
            </a:r>
            <a:endParaRPr lang="ar-IQ" sz="5400" dirty="0" smtClean="0">
              <a:solidFill>
                <a:schemeClr val="bg1"/>
              </a:solidFill>
              <a:cs typeface="Ali-A-Alwand" pitchFamily="2" charset="-78"/>
            </a:endParaRPr>
          </a:p>
          <a:p>
            <a:pPr algn="just"/>
            <a:r>
              <a:rPr lang="ar-IQ" sz="4000" dirty="0" smtClean="0">
                <a:solidFill>
                  <a:schemeClr val="bg1"/>
                </a:solidFill>
                <a:cs typeface="Ali-A-Alwand" pitchFamily="2" charset="-78"/>
              </a:rPr>
              <a:t>  </a:t>
            </a:r>
            <a:endParaRPr lang="ar-IQ" sz="4000" dirty="0">
              <a:solidFill>
                <a:schemeClr val="tx1"/>
              </a:solidFill>
              <a:cs typeface="Ali-A-Alwand" pitchFamily="2" charset="-78"/>
            </a:endParaRPr>
          </a:p>
        </p:txBody>
      </p:sp>
    </p:spTree>
    <p:extLst>
      <p:ext uri="{BB962C8B-B14F-4D97-AF65-F5344CB8AC3E}">
        <p14:creationId xmlns:p14="http://schemas.microsoft.com/office/powerpoint/2010/main" val="12533564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52600" y="76200"/>
            <a:ext cx="5638800" cy="1066800"/>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algn="ctr"/>
            <a:endParaRPr lang="ar-IQ"/>
          </a:p>
        </p:txBody>
      </p:sp>
      <p:sp>
        <p:nvSpPr>
          <p:cNvPr id="2" name="Title 1"/>
          <p:cNvSpPr>
            <a:spLocks noGrp="1"/>
          </p:cNvSpPr>
          <p:nvPr>
            <p:ph type="title"/>
          </p:nvPr>
        </p:nvSpPr>
        <p:spPr>
          <a:xfrm>
            <a:off x="457200" y="0"/>
            <a:ext cx="8229600" cy="1143000"/>
          </a:xfrm>
        </p:spPr>
        <p:txBody>
          <a:bodyPr/>
          <a:lstStyle/>
          <a:p>
            <a:r>
              <a:rPr lang="ar-IQ" dirty="0" smtClean="0">
                <a:cs typeface="Ali-A-Samik" pitchFamily="2" charset="-78"/>
              </a:rPr>
              <a:t>شرح التعريف</a:t>
            </a:r>
            <a:endParaRPr lang="ar-IQ" dirty="0">
              <a:cs typeface="Ali-A-Samik" pitchFamily="2" charset="-78"/>
            </a:endParaRPr>
          </a:p>
        </p:txBody>
      </p:sp>
      <p:sp>
        <p:nvSpPr>
          <p:cNvPr id="3" name="Content Placeholder 2"/>
          <p:cNvSpPr>
            <a:spLocks noGrp="1"/>
          </p:cNvSpPr>
          <p:nvPr>
            <p:ph idx="1"/>
          </p:nvPr>
        </p:nvSpPr>
        <p:spPr>
          <a:xfrm>
            <a:off x="457200" y="1371600"/>
            <a:ext cx="8382000" cy="5105400"/>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0" indent="0" algn="just">
              <a:buNone/>
            </a:pPr>
            <a:r>
              <a:rPr lang="ar-IQ" sz="4800" dirty="0">
                <a:solidFill>
                  <a:srgbClr val="FF0000"/>
                </a:solidFill>
                <a:cs typeface="Ali-A-Alwand" pitchFamily="2" charset="-78"/>
              </a:rPr>
              <a:t>ومعنى هذا التعريف أن تدليس </a:t>
            </a:r>
            <a:r>
              <a:rPr lang="ar-IQ" sz="4800" dirty="0" smtClean="0">
                <a:solidFill>
                  <a:srgbClr val="FF0000"/>
                </a:solidFill>
                <a:cs typeface="Ali-A-Alwand" pitchFamily="2" charset="-78"/>
              </a:rPr>
              <a:t>الإسناد:</a:t>
            </a:r>
            <a:r>
              <a:rPr lang="ar-IQ" sz="4800" dirty="0">
                <a:solidFill>
                  <a:srgbClr val="FF0000"/>
                </a:solidFill>
                <a:cs typeface="Ali-A-Alwand" pitchFamily="2" charset="-78"/>
              </a:rPr>
              <a:t> </a:t>
            </a:r>
            <a:r>
              <a:rPr lang="ar-IQ" sz="4800" dirty="0" smtClean="0">
                <a:cs typeface="Ali-A-Alwand" pitchFamily="2" charset="-78"/>
              </a:rPr>
              <a:t>أن </a:t>
            </a:r>
            <a:r>
              <a:rPr lang="ar-IQ" sz="4800" dirty="0">
                <a:cs typeface="Ali-A-Alwand" pitchFamily="2" charset="-78"/>
              </a:rPr>
              <a:t>يروي الراوي عن شيخ قد سمع منه بعض الأحاديث، لكن هذا الحديث الذي دلسه لم يسمعه منه، وإنما سمعه من شيخ آخر عنه، فيسقط ذلك الشيخ، ويرويه عن الشيخ الأول بلفظ محتمل للسماع </a:t>
            </a:r>
            <a:r>
              <a:rPr lang="ar-IQ" sz="4800" dirty="0" smtClean="0">
                <a:cs typeface="Ali-A-Alwand" pitchFamily="2" charset="-78"/>
              </a:rPr>
              <a:t>وغيره.</a:t>
            </a:r>
            <a:endParaRPr lang="ar-IQ" sz="4800" dirty="0"/>
          </a:p>
          <a:p>
            <a:pPr marL="0" indent="0" algn="just">
              <a:buNone/>
            </a:pPr>
            <a:r>
              <a:rPr lang="ar-IQ" sz="4800" dirty="0" smtClean="0">
                <a:solidFill>
                  <a:schemeClr val="bg1"/>
                </a:solidFill>
                <a:cs typeface="Ali-A-Alwand" pitchFamily="2" charset="-78"/>
              </a:rPr>
              <a:t>  </a:t>
            </a:r>
            <a:r>
              <a:rPr lang="ar-IQ" sz="4800" dirty="0" smtClean="0">
                <a:solidFill>
                  <a:schemeClr val="tx1"/>
                </a:solidFill>
                <a:cs typeface="Ali-A-Alwand" pitchFamily="2" charset="-78"/>
              </a:rPr>
              <a:t>كأن يقول: (</a:t>
            </a:r>
            <a:r>
              <a:rPr lang="ar-IQ" sz="4800" u="sng" dirty="0" smtClean="0">
                <a:solidFill>
                  <a:schemeClr val="tx1"/>
                </a:solidFill>
                <a:cs typeface="Ali-A-Alwand" pitchFamily="2" charset="-78"/>
              </a:rPr>
              <a:t>عن فلان</a:t>
            </a:r>
            <a:r>
              <a:rPr lang="ar-IQ" sz="4800" dirty="0" smtClean="0">
                <a:solidFill>
                  <a:schemeClr val="tx1"/>
                </a:solidFill>
                <a:cs typeface="Ali-A-Alwand" pitchFamily="2" charset="-78"/>
              </a:rPr>
              <a:t>)، أو (</a:t>
            </a:r>
            <a:r>
              <a:rPr lang="ar-IQ" sz="4800" u="sng" dirty="0" smtClean="0">
                <a:solidFill>
                  <a:schemeClr val="tx1"/>
                </a:solidFill>
                <a:cs typeface="Ali-A-Alwand" pitchFamily="2" charset="-78"/>
              </a:rPr>
              <a:t>قال فلان</a:t>
            </a:r>
            <a:r>
              <a:rPr lang="ar-IQ" sz="4800" dirty="0" smtClean="0">
                <a:solidFill>
                  <a:schemeClr val="tx1"/>
                </a:solidFill>
                <a:cs typeface="Ali-A-Alwand" pitchFamily="2" charset="-78"/>
              </a:rPr>
              <a:t>)، فإنّ لفظ (</a:t>
            </a:r>
            <a:r>
              <a:rPr lang="ar-IQ" sz="4800" dirty="0" smtClean="0">
                <a:solidFill>
                  <a:srgbClr val="FF0000"/>
                </a:solidFill>
                <a:cs typeface="Ali-A-Alwand" pitchFamily="2" charset="-78"/>
              </a:rPr>
              <a:t>عن</a:t>
            </a:r>
            <a:r>
              <a:rPr lang="ar-IQ" sz="4800" dirty="0" smtClean="0">
                <a:solidFill>
                  <a:schemeClr val="tx1"/>
                </a:solidFill>
                <a:cs typeface="Ali-A-Alwand" pitchFamily="2" charset="-78"/>
              </a:rPr>
              <a:t>) و(</a:t>
            </a:r>
            <a:r>
              <a:rPr lang="ar-IQ" sz="4800" dirty="0" smtClean="0">
                <a:solidFill>
                  <a:srgbClr val="FF0000"/>
                </a:solidFill>
                <a:cs typeface="Ali-A-Alwand" pitchFamily="2" charset="-78"/>
              </a:rPr>
              <a:t>قال</a:t>
            </a:r>
            <a:r>
              <a:rPr lang="ar-IQ" sz="4800" dirty="0" smtClean="0">
                <a:solidFill>
                  <a:schemeClr val="tx1"/>
                </a:solidFill>
                <a:cs typeface="Ali-A-Alwand" pitchFamily="2" charset="-78"/>
              </a:rPr>
              <a:t>)</a:t>
            </a:r>
            <a:r>
              <a:rPr lang="ar-IQ" sz="4400" dirty="0">
                <a:solidFill>
                  <a:schemeClr val="tx1"/>
                </a:solidFill>
              </a:rPr>
              <a:t> </a:t>
            </a:r>
            <a:r>
              <a:rPr lang="ar-IQ" sz="4800" dirty="0">
                <a:solidFill>
                  <a:schemeClr val="tx1"/>
                </a:solidFill>
                <a:cs typeface="Ali-A-Alwand" pitchFamily="2" charset="-78"/>
              </a:rPr>
              <a:t>ليوهم غيره أنه سمع منه</a:t>
            </a:r>
            <a:r>
              <a:rPr lang="ar-IQ" sz="4800" dirty="0" smtClean="0">
                <a:solidFill>
                  <a:schemeClr val="tx1"/>
                </a:solidFill>
                <a:cs typeface="Ali-A-Alwand" pitchFamily="2" charset="-78"/>
              </a:rPr>
              <a:t>، لكن </a:t>
            </a:r>
            <a:r>
              <a:rPr lang="ar-IQ" sz="4800" dirty="0">
                <a:solidFill>
                  <a:schemeClr val="tx1"/>
                </a:solidFill>
                <a:cs typeface="Ali-A-Alwand" pitchFamily="2" charset="-78"/>
              </a:rPr>
              <a:t>لا يصرح بأنه سمع منه هذا الحديث. </a:t>
            </a:r>
            <a:r>
              <a:rPr lang="ar-IQ" sz="4800" dirty="0" smtClean="0">
                <a:solidFill>
                  <a:schemeClr val="tx1"/>
                </a:solidFill>
                <a:cs typeface="Ali-A-Alwand" pitchFamily="2" charset="-78"/>
              </a:rPr>
              <a:t>فلا يقول: "</a:t>
            </a:r>
            <a:r>
              <a:rPr lang="ar-IQ" sz="4800" dirty="0" smtClean="0">
                <a:solidFill>
                  <a:srgbClr val="FF0000"/>
                </a:solidFill>
                <a:cs typeface="Ali-A-Alwand" pitchFamily="2" charset="-78"/>
              </a:rPr>
              <a:t>سمعت</a:t>
            </a:r>
            <a:r>
              <a:rPr lang="ar-IQ" sz="4800" dirty="0" smtClean="0">
                <a:solidFill>
                  <a:schemeClr val="tx1"/>
                </a:solidFill>
                <a:cs typeface="Ali-A-Alwand" pitchFamily="2" charset="-78"/>
              </a:rPr>
              <a:t>" أو "</a:t>
            </a:r>
            <a:r>
              <a:rPr lang="ar-IQ" sz="4800" dirty="0" smtClean="0">
                <a:solidFill>
                  <a:srgbClr val="FF0000"/>
                </a:solidFill>
                <a:cs typeface="Ali-A-Alwand" pitchFamily="2" charset="-78"/>
              </a:rPr>
              <a:t>حدثن</a:t>
            </a:r>
            <a:r>
              <a:rPr lang="ar-IQ" sz="4800" dirty="0" smtClean="0">
                <a:solidFill>
                  <a:schemeClr val="tx1"/>
                </a:solidFill>
                <a:cs typeface="Ali-A-Alwand" pitchFamily="2" charset="-78"/>
              </a:rPr>
              <a:t>ي" حتى لا يصير كذابا بذلك، ثم قد يكون الذي أسقطه واحدًا أو أكثر.</a:t>
            </a:r>
          </a:p>
          <a:p>
            <a:pPr marL="0" indent="0">
              <a:buNone/>
            </a:pPr>
            <a:endParaRPr lang="ar-IQ" dirty="0"/>
          </a:p>
        </p:txBody>
      </p:sp>
    </p:spTree>
    <p:extLst>
      <p:ext uri="{BB962C8B-B14F-4D97-AF65-F5344CB8AC3E}">
        <p14:creationId xmlns:p14="http://schemas.microsoft.com/office/powerpoint/2010/main" val="252907031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152400"/>
            <a:ext cx="8686800" cy="1066800"/>
          </a:xfrm>
          <a:prstGeom prst="ellipse">
            <a:avLst/>
          </a:prstGeom>
          <a:ln w="57150">
            <a:solidFill>
              <a:srgbClr val="AFDC7E"/>
            </a:solidFill>
          </a:ln>
          <a:effectLst>
            <a:glow rad="228600">
              <a:schemeClr val="accent3">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rtlCol="1" anchor="ctr"/>
          <a:lstStyle/>
          <a:p>
            <a:pPr algn="ctr"/>
            <a:r>
              <a:rPr lang="ar-IQ" sz="4400" b="1" dirty="0" smtClean="0">
                <a:solidFill>
                  <a:srgbClr val="FFFF00"/>
                </a:solidFill>
                <a:cs typeface="Ali-A-Samik" pitchFamily="2" charset="-78"/>
              </a:rPr>
              <a:t>أقسام تدليس الإسناد</a:t>
            </a:r>
            <a:endParaRPr lang="en-US" sz="4400" b="1" dirty="0">
              <a:solidFill>
                <a:srgbClr val="FFFF00"/>
              </a:solidFill>
              <a:cs typeface="Ali-A-Samik" pitchFamily="2" charset="-78"/>
            </a:endParaRPr>
          </a:p>
        </p:txBody>
      </p:sp>
      <p:sp>
        <p:nvSpPr>
          <p:cNvPr id="3" name="Snip Single Corner Rectangle 2"/>
          <p:cNvSpPr/>
          <p:nvPr/>
        </p:nvSpPr>
        <p:spPr>
          <a:xfrm>
            <a:off x="304800" y="1676400"/>
            <a:ext cx="7543800" cy="914400"/>
          </a:xfrm>
          <a:prstGeom prst="snip1Rect">
            <a:avLst/>
          </a:prstGeom>
          <a:ln w="19050">
            <a:solidFill>
              <a:schemeClr val="tx1"/>
            </a:solidFill>
          </a:ln>
          <a:effectLst>
            <a:glow rad="228600">
              <a:schemeClr val="accent6">
                <a:satMod val="175000"/>
                <a:alpha val="40000"/>
              </a:schemeClr>
            </a:glow>
            <a:innerShdw blurRad="63500" dist="50800" dir="18900000">
              <a:prstClr val="black">
                <a:alpha val="50000"/>
              </a:prstClr>
            </a:innerShdw>
          </a:effectLst>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2400" b="1" dirty="0" smtClean="0">
                <a:solidFill>
                  <a:schemeClr val="tx1"/>
                </a:solidFill>
                <a:effectLst>
                  <a:outerShdw blurRad="38100" dist="38100" dir="2700000" algn="tl">
                    <a:srgbClr val="000000">
                      <a:alpha val="43137"/>
                    </a:srgbClr>
                  </a:outerShdw>
                </a:effectLst>
              </a:rPr>
              <a:t>     </a:t>
            </a:r>
            <a:r>
              <a:rPr lang="ar-IQ" sz="3600" b="1" dirty="0" smtClean="0">
                <a:solidFill>
                  <a:schemeClr val="tx1"/>
                </a:solidFill>
                <a:effectLst>
                  <a:outerShdw blurRad="38100" dist="38100" dir="2700000" algn="tl">
                    <a:srgbClr val="000000">
                      <a:alpha val="43137"/>
                    </a:srgbClr>
                  </a:outerShdw>
                </a:effectLst>
                <a:cs typeface="Ali-A-Samik" pitchFamily="2" charset="-78"/>
              </a:rPr>
              <a:t>تدليس القطع</a:t>
            </a:r>
            <a:endParaRPr lang="en-US" sz="3600" b="1" dirty="0">
              <a:solidFill>
                <a:schemeClr val="tx1"/>
              </a:solidFill>
              <a:effectLst>
                <a:outerShdw blurRad="38100" dist="38100" dir="2700000" algn="tl">
                  <a:srgbClr val="000000">
                    <a:alpha val="43137"/>
                  </a:srgbClr>
                </a:outerShdw>
              </a:effectLst>
              <a:cs typeface="Ali-A-Samik" pitchFamily="2" charset="-78"/>
            </a:endParaRPr>
          </a:p>
        </p:txBody>
      </p:sp>
      <p:sp>
        <p:nvSpPr>
          <p:cNvPr id="7" name="Snip Single Corner Rectangle 6"/>
          <p:cNvSpPr/>
          <p:nvPr/>
        </p:nvSpPr>
        <p:spPr>
          <a:xfrm>
            <a:off x="284328" y="3505200"/>
            <a:ext cx="7543800" cy="914400"/>
          </a:xfrm>
          <a:prstGeom prst="snip1Rect">
            <a:avLst/>
          </a:prstGeom>
          <a:ln w="19050">
            <a:solidFill>
              <a:schemeClr val="tx1"/>
            </a:solidFill>
          </a:ln>
          <a:effectLst>
            <a:glow rad="228600">
              <a:schemeClr val="accent6">
                <a:satMod val="175000"/>
                <a:alpha val="40000"/>
              </a:schemeClr>
            </a:glow>
            <a:innerShdw blurRad="63500" dist="50800" dir="18900000">
              <a:prstClr val="black">
                <a:alpha val="50000"/>
              </a:prstClr>
            </a:innerShdw>
          </a:effectLst>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2400" b="1" dirty="0" smtClean="0">
                <a:solidFill>
                  <a:schemeClr val="tx1"/>
                </a:solidFill>
                <a:effectLst>
                  <a:outerShdw blurRad="38100" dist="38100" dir="2700000" algn="tl">
                    <a:srgbClr val="000000">
                      <a:alpha val="43137"/>
                    </a:srgbClr>
                  </a:outerShdw>
                </a:effectLst>
              </a:rPr>
              <a:t>        </a:t>
            </a:r>
            <a:r>
              <a:rPr lang="ar-IQ" sz="3600" b="1" dirty="0">
                <a:solidFill>
                  <a:schemeClr val="tx1"/>
                </a:solidFill>
                <a:effectLst>
                  <a:outerShdw blurRad="38100" dist="38100" dir="2700000" algn="tl">
                    <a:srgbClr val="000000">
                      <a:alpha val="43137"/>
                    </a:srgbClr>
                  </a:outerShdw>
                </a:effectLst>
                <a:cs typeface="Ali-A-Samik" pitchFamily="2" charset="-78"/>
              </a:rPr>
              <a:t>تدليس العطف</a:t>
            </a:r>
          </a:p>
        </p:txBody>
      </p:sp>
      <p:sp>
        <p:nvSpPr>
          <p:cNvPr id="8" name="Snip Single Corner Rectangle 7"/>
          <p:cNvSpPr/>
          <p:nvPr/>
        </p:nvSpPr>
        <p:spPr>
          <a:xfrm>
            <a:off x="284328" y="5486400"/>
            <a:ext cx="7543800" cy="914400"/>
          </a:xfrm>
          <a:prstGeom prst="snip1Rect">
            <a:avLst/>
          </a:prstGeom>
          <a:ln w="19050">
            <a:solidFill>
              <a:schemeClr val="tx1"/>
            </a:solidFill>
          </a:ln>
          <a:effectLst>
            <a:glow rad="228600">
              <a:schemeClr val="accent6">
                <a:satMod val="175000"/>
                <a:alpha val="40000"/>
              </a:schemeClr>
            </a:glow>
            <a:innerShdw blurRad="63500" dist="50800" dir="18900000">
              <a:prstClr val="black">
                <a:alpha val="50000"/>
              </a:prstClr>
            </a:innerShdw>
          </a:effectLst>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2400" b="1" dirty="0" smtClean="0">
                <a:solidFill>
                  <a:schemeClr val="tx1"/>
                </a:solidFill>
              </a:rPr>
              <a:t>       </a:t>
            </a:r>
            <a:r>
              <a:rPr lang="ar-IQ" sz="3600" b="1" dirty="0">
                <a:solidFill>
                  <a:schemeClr val="tx1"/>
                </a:solidFill>
                <a:effectLst>
                  <a:outerShdw blurRad="38100" dist="38100" dir="2700000" algn="tl">
                    <a:srgbClr val="000000">
                      <a:alpha val="43137"/>
                    </a:srgbClr>
                  </a:outerShdw>
                </a:effectLst>
                <a:cs typeface="Ali-A-Samik" pitchFamily="2" charset="-78"/>
              </a:rPr>
              <a:t>تدليس </a:t>
            </a:r>
            <a:r>
              <a:rPr lang="ar-IQ" sz="3600" b="1" dirty="0" smtClean="0">
                <a:solidFill>
                  <a:schemeClr val="tx1"/>
                </a:solidFill>
                <a:effectLst>
                  <a:outerShdw blurRad="38100" dist="38100" dir="2700000" algn="tl">
                    <a:srgbClr val="000000">
                      <a:alpha val="43137"/>
                    </a:srgbClr>
                  </a:outerShdw>
                </a:effectLst>
                <a:cs typeface="Ali-A-Samik" pitchFamily="2" charset="-78"/>
              </a:rPr>
              <a:t>التسوية</a:t>
            </a:r>
            <a:endParaRPr lang="en-US" sz="3600" b="1" dirty="0">
              <a:solidFill>
                <a:schemeClr val="tx1"/>
              </a:solidFill>
              <a:effectLst>
                <a:outerShdw blurRad="38100" dist="38100" dir="2700000" algn="tl">
                  <a:srgbClr val="000000">
                    <a:alpha val="43137"/>
                  </a:srgbClr>
                </a:outerShdw>
              </a:effectLst>
              <a:cs typeface="Ali-A-Samik" pitchFamily="2" charset="-78"/>
            </a:endParaRPr>
          </a:p>
        </p:txBody>
      </p:sp>
      <p:cxnSp>
        <p:nvCxnSpPr>
          <p:cNvPr id="24" name="Straight Connector 23"/>
          <p:cNvCxnSpPr/>
          <p:nvPr/>
        </p:nvCxnSpPr>
        <p:spPr>
          <a:xfrm rot="5400000">
            <a:off x="5981700" y="3467100"/>
            <a:ext cx="52578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3" idx="0"/>
          </p:cNvCxnSpPr>
          <p:nvPr/>
        </p:nvCxnSpPr>
        <p:spPr>
          <a:xfrm rot="10800000">
            <a:off x="7848600" y="2133600"/>
            <a:ext cx="762000"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7848600" y="4037012"/>
            <a:ext cx="762000"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7848600" y="6096000"/>
            <a:ext cx="762000"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447800" y="76200"/>
            <a:ext cx="6019800" cy="914400"/>
          </a:xfrm>
          <a:prstGeom prst="ellipse">
            <a:avLst/>
          </a:prstGeom>
          <a:ln/>
        </p:spPr>
        <p:style>
          <a:lnRef idx="3">
            <a:schemeClr val="lt1"/>
          </a:lnRef>
          <a:fillRef idx="1">
            <a:schemeClr val="accent6"/>
          </a:fillRef>
          <a:effectRef idx="1">
            <a:schemeClr val="accent6"/>
          </a:effectRef>
          <a:fontRef idx="minor">
            <a:schemeClr val="lt1"/>
          </a:fontRef>
        </p:style>
        <p:txBody>
          <a:bodyPr rtlCol="1" anchor="ctr">
            <a:scene3d>
              <a:camera prst="orthographicFront"/>
              <a:lightRig rig="balanced" dir="t">
                <a:rot lat="0" lon="0" rev="2100000"/>
              </a:lightRig>
            </a:scene3d>
            <a:sp3d extrusionH="57150" prstMaterial="metal">
              <a:bevelT w="38100" h="25400" prst="relaxedInset"/>
              <a:contourClr>
                <a:schemeClr val="bg2"/>
              </a:contourClr>
            </a:sp3d>
          </a:bodyPr>
          <a:lstStyle/>
          <a:p>
            <a:pPr algn="ctr"/>
            <a:r>
              <a:rPr lang="ar-IQ" sz="2800" b="1" dirty="0" smtClean="0">
                <a:ln w="50800"/>
                <a:solidFill>
                  <a:schemeClr val="tx1"/>
                </a:solidFill>
                <a:cs typeface="Ali-A-Samik" pitchFamily="2" charset="-78"/>
              </a:rPr>
              <a:t>تدليس القطع</a:t>
            </a:r>
            <a:endParaRPr lang="en-US" sz="2800" b="1" dirty="0">
              <a:ln w="50800"/>
              <a:solidFill>
                <a:schemeClr val="tx1"/>
              </a:solidFill>
              <a:cs typeface="Ali-A-Samik" pitchFamily="2" charset="-78"/>
            </a:endParaRPr>
          </a:p>
        </p:txBody>
      </p:sp>
      <p:sp>
        <p:nvSpPr>
          <p:cNvPr id="12" name="Rounded Rectangle 11"/>
          <p:cNvSpPr/>
          <p:nvPr/>
        </p:nvSpPr>
        <p:spPr>
          <a:xfrm>
            <a:off x="304800" y="1066800"/>
            <a:ext cx="8534400" cy="2590800"/>
          </a:xfrm>
          <a:prstGeom prst="roundRect">
            <a:avLst/>
          </a:prstGeom>
          <a:ln/>
        </p:spPr>
        <p:style>
          <a:lnRef idx="2">
            <a:schemeClr val="accent6"/>
          </a:lnRef>
          <a:fillRef idx="1">
            <a:schemeClr val="lt1"/>
          </a:fillRef>
          <a:effectRef idx="0">
            <a:schemeClr val="accent6"/>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endParaRPr lang="ar-IQ"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A-Alwand" pitchFamily="2" charset="-78"/>
            </a:endParaRPr>
          </a:p>
          <a:p>
            <a:r>
              <a:rPr lang="ar-IQ"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A-Alwand" pitchFamily="2" charset="-78"/>
              </a:rPr>
              <a:t>وهو ان يُسقط الراوي أداة الرواية مقتصراً على اسم الشيخ</a:t>
            </a:r>
            <a:r>
              <a:rPr lang="ar-SA"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A-Alwand" pitchFamily="2" charset="-78"/>
              </a:rPr>
              <a:t>، </a:t>
            </a:r>
            <a:r>
              <a:rPr lang="ar-SA"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A-Alwand" pitchFamily="2" charset="-78"/>
              </a:rPr>
              <a:t>فيقول : </a:t>
            </a:r>
            <a:r>
              <a:rPr lang="ar-IQ"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A-Alwand" pitchFamily="2" charset="-78"/>
              </a:rPr>
              <a:t>عن </a:t>
            </a:r>
            <a:r>
              <a:rPr lang="ar-SA"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A-Alwand" pitchFamily="2" charset="-78"/>
              </a:rPr>
              <a:t>فلان </a:t>
            </a:r>
            <a:r>
              <a:rPr lang="ar-SA"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A-Alwand" pitchFamily="2" charset="-78"/>
              </a:rPr>
              <a:t>.</a:t>
            </a:r>
          </a:p>
          <a:p>
            <a:pPr algn="ctr"/>
            <a:endPar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A-Sulaimania" pitchFamily="2" charset="-78"/>
            </a:endParaRPr>
          </a:p>
        </p:txBody>
      </p:sp>
      <p:sp>
        <p:nvSpPr>
          <p:cNvPr id="10" name="Rounded Rectangle 9"/>
          <p:cNvSpPr/>
          <p:nvPr/>
        </p:nvSpPr>
        <p:spPr>
          <a:xfrm>
            <a:off x="457200" y="3716736"/>
            <a:ext cx="8229600" cy="2912664"/>
          </a:xfrm>
          <a:prstGeom prst="roundRect">
            <a:avLst/>
          </a:prstGeom>
          <a:ln/>
        </p:spPr>
        <p:style>
          <a:lnRef idx="3">
            <a:schemeClr val="lt1"/>
          </a:lnRef>
          <a:fillRef idx="1">
            <a:schemeClr val="dk1"/>
          </a:fillRef>
          <a:effectRef idx="1">
            <a:schemeClr val="dk1"/>
          </a:effectRef>
          <a:fontRef idx="minor">
            <a:schemeClr val="lt1"/>
          </a:fontRef>
        </p:style>
        <p:txBody>
          <a:bodyPr rtlCol="1" anchor="ctr"/>
          <a:lstStyle/>
          <a:p>
            <a:pPr algn="ctr"/>
            <a:endParaRPr lang="ar-IQ" sz="3200" b="1" dirty="0">
              <a:solidFill>
                <a:schemeClr val="tx1"/>
              </a:solidFill>
              <a:effectLst>
                <a:outerShdw blurRad="38100" dist="38100" dir="2700000" algn="tl">
                  <a:srgbClr val="000000">
                    <a:alpha val="43137"/>
                  </a:srgbClr>
                </a:outerShdw>
              </a:effectLst>
              <a:cs typeface="Ali-A-Sulaimania" pitchFamily="2" charset="-78"/>
            </a:endParaRPr>
          </a:p>
          <a:p>
            <a:pPr algn="ctr"/>
            <a:r>
              <a:rPr lang="ar-IQ" sz="3600" dirty="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cs typeface="Ali-A-Samik" pitchFamily="2" charset="-78"/>
              </a:rPr>
              <a:t> </a:t>
            </a:r>
            <a:r>
              <a:rPr lang="ar-IQ" sz="4000" dirty="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مثاله:</a:t>
            </a:r>
            <a:r>
              <a:rPr lang="ar-IQ" sz="3600" dirty="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 </a:t>
            </a:r>
          </a:p>
          <a:p>
            <a:pPr algn="just"/>
            <a:r>
              <a:rPr lang="ar-IQ" sz="2800" b="1" dirty="0" smtClean="0">
                <a:solidFill>
                  <a:srgbClr val="FFC000"/>
                </a:solidFill>
                <a:effectLst>
                  <a:outerShdw blurRad="38100" dist="38100" dir="2700000" algn="tl">
                    <a:srgbClr val="000000">
                      <a:alpha val="43137"/>
                    </a:srgbClr>
                  </a:outerShdw>
                </a:effectLst>
                <a:cs typeface="Ali-A-Sulaimania" pitchFamily="2" charset="-78"/>
              </a:rPr>
              <a:t>ما </a:t>
            </a:r>
            <a:r>
              <a:rPr lang="ar-IQ" sz="2800" b="1" dirty="0">
                <a:solidFill>
                  <a:srgbClr val="FFC000"/>
                </a:solidFill>
                <a:effectLst>
                  <a:outerShdw blurRad="38100" dist="38100" dir="2700000" algn="tl">
                    <a:srgbClr val="000000">
                      <a:alpha val="43137"/>
                    </a:srgbClr>
                  </a:outerShdw>
                </a:effectLst>
                <a:cs typeface="Ali-A-Sulaimania" pitchFamily="2" charset="-78"/>
              </a:rPr>
              <a:t>أخرجه الحاكم، بسنده إلى علي بن خشرم قال: "قال لنا ابن عيينة: </a:t>
            </a:r>
            <a:r>
              <a:rPr lang="ar-IQ" sz="2800" b="1" dirty="0">
                <a:solidFill>
                  <a:srgbClr val="FF0000"/>
                </a:solidFill>
                <a:effectLst>
                  <a:outerShdw blurRad="38100" dist="38100" dir="2700000" algn="tl">
                    <a:srgbClr val="000000">
                      <a:alpha val="43137"/>
                    </a:srgbClr>
                  </a:outerShdw>
                </a:effectLst>
                <a:cs typeface="Ali-A-Sulaimania" pitchFamily="2" charset="-78"/>
              </a:rPr>
              <a:t>عن الزهري</a:t>
            </a:r>
            <a:r>
              <a:rPr lang="ar-IQ" sz="2800" b="1" dirty="0">
                <a:solidFill>
                  <a:srgbClr val="FFC000"/>
                </a:solidFill>
                <a:effectLst>
                  <a:outerShdw blurRad="38100" dist="38100" dir="2700000" algn="tl">
                    <a:srgbClr val="000000">
                      <a:alpha val="43137"/>
                    </a:srgbClr>
                  </a:outerShdw>
                </a:effectLst>
                <a:cs typeface="Ali-A-Sulaimania" pitchFamily="2" charset="-78"/>
              </a:rPr>
              <a:t>، فقيل له: سمعته من</a:t>
            </a:r>
            <a:r>
              <a:rPr lang="ar-IQ" sz="2800" b="1" dirty="0">
                <a:solidFill>
                  <a:srgbClr val="FF0000"/>
                </a:solidFill>
                <a:effectLst>
                  <a:outerShdw blurRad="38100" dist="38100" dir="2700000" algn="tl">
                    <a:srgbClr val="000000">
                      <a:alpha val="43137"/>
                    </a:srgbClr>
                  </a:outerShdw>
                </a:effectLst>
                <a:cs typeface="Ali-A-Sulaimania" pitchFamily="2" charset="-78"/>
              </a:rPr>
              <a:t> </a:t>
            </a:r>
            <a:r>
              <a:rPr lang="ar-IQ" sz="2800" b="1" dirty="0">
                <a:solidFill>
                  <a:srgbClr val="FFC000"/>
                </a:solidFill>
                <a:effectLst>
                  <a:outerShdw blurRad="38100" dist="38100" dir="2700000" algn="tl">
                    <a:srgbClr val="000000">
                      <a:alpha val="43137"/>
                    </a:srgbClr>
                  </a:outerShdw>
                </a:effectLst>
                <a:cs typeface="Ali-A-Sulaimania" pitchFamily="2" charset="-78"/>
              </a:rPr>
              <a:t>الزهري؟ فقال: لا، ولا ممن سمعه من الزهري. حدثني عبد الرزاق عن معمر عن الزهري" ففي هذا المثال أسقط ابن عيينة اثنين بينه وبين الزهري. فذكر فيه أداة الرواية وهي هنا  </a:t>
            </a:r>
            <a:r>
              <a:rPr lang="ar-IQ" sz="2800" b="1" dirty="0" smtClean="0">
                <a:solidFill>
                  <a:srgbClr val="FF0000"/>
                </a:solidFill>
                <a:effectLst>
                  <a:outerShdw blurRad="38100" dist="38100" dir="2700000" algn="tl">
                    <a:srgbClr val="000000">
                      <a:alpha val="43137"/>
                    </a:srgbClr>
                  </a:outerShdw>
                </a:effectLst>
                <a:cs typeface="Ali-A-Sulaimania" pitchFamily="2" charset="-78"/>
              </a:rPr>
              <a:t>(عن).</a:t>
            </a:r>
            <a:endParaRPr lang="en-US" sz="2800" b="1" dirty="0">
              <a:solidFill>
                <a:srgbClr val="FF0000"/>
              </a:solidFill>
              <a:effectLst>
                <a:outerShdw blurRad="38100" dist="38100" dir="2700000" algn="tl">
                  <a:srgbClr val="000000">
                    <a:alpha val="43137"/>
                  </a:srgbClr>
                </a:outerShdw>
              </a:effectLst>
              <a:cs typeface="Ali-A-Sulaimania" pitchFamily="2" charset="-78"/>
            </a:endParaRPr>
          </a:p>
          <a:p>
            <a:pPr algn="just"/>
            <a:endParaRPr lang="en-US" sz="2400" b="1" dirty="0" smtClean="0">
              <a:solidFill>
                <a:schemeClr val="bg1"/>
              </a:solidFill>
              <a:effectLst>
                <a:outerShdw blurRad="38100" dist="38100" dir="2700000" algn="tl">
                  <a:srgbClr val="000000">
                    <a:alpha val="43137"/>
                  </a:srgbClr>
                </a:outerShdw>
              </a:effectLst>
              <a:cs typeface="Ali-A-Sulaimania"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152400"/>
            <a:ext cx="8686800" cy="1066800"/>
          </a:xfrm>
          <a:prstGeom prst="ellipse">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r>
              <a:rPr lang="ar-IQ" sz="5400" dirty="0" smtClean="0">
                <a:ln w="12700">
                  <a:solidFill>
                    <a:schemeClr val="bg1"/>
                  </a:solidFill>
                  <a:prstDash val="solid"/>
                </a:ln>
                <a:solidFill>
                  <a:schemeClr val="tx1">
                    <a:lumMod val="95000"/>
                    <a:lumOff val="5000"/>
                  </a:schemeClr>
                </a:solidFill>
                <a:effectLst>
                  <a:outerShdw blurRad="41275" dist="20320" dir="1800000" algn="tl" rotWithShape="0">
                    <a:srgbClr val="000000">
                      <a:alpha val="40000"/>
                    </a:srgbClr>
                  </a:outerShdw>
                </a:effectLst>
                <a:cs typeface="Ali-A-Samik" pitchFamily="2" charset="-78"/>
              </a:rPr>
              <a:t>تدليس العطف</a:t>
            </a:r>
            <a:endParaRPr lang="en-US" sz="5400" dirty="0">
              <a:ln w="12700">
                <a:solidFill>
                  <a:schemeClr val="bg1"/>
                </a:solidFill>
                <a:prstDash val="solid"/>
              </a:ln>
              <a:solidFill>
                <a:schemeClr val="tx1">
                  <a:lumMod val="95000"/>
                  <a:lumOff val="5000"/>
                </a:schemeClr>
              </a:solidFill>
              <a:effectLst>
                <a:outerShdw blurRad="41275" dist="20320" dir="1800000" algn="tl" rotWithShape="0">
                  <a:srgbClr val="000000">
                    <a:alpha val="40000"/>
                  </a:srgbClr>
                </a:outerShdw>
              </a:effectLst>
              <a:cs typeface="Ali-A-Samik" pitchFamily="2" charset="-78"/>
            </a:endParaRPr>
          </a:p>
        </p:txBody>
      </p:sp>
      <p:sp>
        <p:nvSpPr>
          <p:cNvPr id="12" name="Rounded Rectangle 11"/>
          <p:cNvSpPr/>
          <p:nvPr/>
        </p:nvSpPr>
        <p:spPr>
          <a:xfrm>
            <a:off x="914400" y="1354536"/>
            <a:ext cx="7696200" cy="1845864"/>
          </a:xfrm>
          <a:prstGeom prst="roundRect">
            <a:avLst/>
          </a:prstGeom>
          <a:ln/>
        </p:spPr>
        <p:style>
          <a:lnRef idx="2">
            <a:schemeClr val="dk1"/>
          </a:lnRef>
          <a:fillRef idx="1">
            <a:schemeClr val="lt1"/>
          </a:fillRef>
          <a:effectRef idx="0">
            <a:schemeClr val="dk1"/>
          </a:effectRef>
          <a:fontRef idx="minor">
            <a:schemeClr val="dk1"/>
          </a:fontRef>
        </p:style>
        <p:txBody>
          <a:bodyPr rtlCol="1" anchor="ctr"/>
          <a:lstStyle/>
          <a:p>
            <a:pPr algn="ctr"/>
            <a:r>
              <a:rPr lang="ar-IQ" sz="4000" b="1" dirty="0" smtClean="0">
                <a:solidFill>
                  <a:schemeClr val="tx1"/>
                </a:solidFill>
                <a:effectLst>
                  <a:outerShdw blurRad="38100" dist="38100" dir="2700000" algn="tl">
                    <a:srgbClr val="000000">
                      <a:alpha val="43137"/>
                    </a:srgbClr>
                  </a:outerShdw>
                </a:effectLst>
                <a:cs typeface="Ali-A-Sulaimania" pitchFamily="2" charset="-78"/>
              </a:rPr>
              <a:t>وهو ان يصرح بالتحديث عن شيخ له ويعطف عليه شيخاً آخر له، ولم يسمع منه ذلك المروي.</a:t>
            </a:r>
            <a:endParaRPr lang="en-US" sz="4000" b="1" dirty="0" smtClean="0">
              <a:solidFill>
                <a:schemeClr val="tx1"/>
              </a:solidFill>
              <a:effectLst>
                <a:outerShdw blurRad="38100" dist="38100" dir="2700000" algn="tl">
                  <a:srgbClr val="000000">
                    <a:alpha val="43137"/>
                  </a:srgbClr>
                </a:outerShdw>
              </a:effectLst>
              <a:cs typeface="Ali-A-Sulaimania" pitchFamily="2" charset="-78"/>
            </a:endParaRPr>
          </a:p>
        </p:txBody>
      </p:sp>
      <p:sp>
        <p:nvSpPr>
          <p:cNvPr id="10" name="Rounded Rectangle 9"/>
          <p:cNvSpPr/>
          <p:nvPr/>
        </p:nvSpPr>
        <p:spPr>
          <a:xfrm>
            <a:off x="838200" y="3488136"/>
            <a:ext cx="7687101" cy="3065064"/>
          </a:xfrm>
          <a:prstGeom prst="roundRect">
            <a:avLst/>
          </a:prstGeom>
          <a:ln/>
        </p:spPr>
        <p:style>
          <a:lnRef idx="3">
            <a:schemeClr val="lt1"/>
          </a:lnRef>
          <a:fillRef idx="1">
            <a:schemeClr val="accent5"/>
          </a:fillRef>
          <a:effectRef idx="1">
            <a:schemeClr val="accent5"/>
          </a:effectRef>
          <a:fontRef idx="minor">
            <a:schemeClr val="lt1"/>
          </a:fontRef>
        </p:style>
        <p:txBody>
          <a:bodyPr rtlCol="1" anchor="ctr"/>
          <a:lstStyle/>
          <a:p>
            <a:pPr algn="ctr"/>
            <a:r>
              <a:rPr lang="ar-IQ"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Ali-A-Samik" pitchFamily="2" charset="-78"/>
              </a:rPr>
              <a:t>مثاله:</a:t>
            </a:r>
          </a:p>
          <a:p>
            <a:pPr algn="ctr"/>
            <a:r>
              <a:rPr lang="ar-IQ" sz="2800" dirty="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قول </a:t>
            </a:r>
            <a:r>
              <a:rPr lang="ar-SA" sz="2800" dirty="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هشيم </a:t>
            </a:r>
            <a:r>
              <a:rPr lang="ar-SA" sz="2800" dirty="0" smtClean="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بن </a:t>
            </a:r>
            <a:r>
              <a:rPr lang="ar-SA" sz="2800" dirty="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بشير  </a:t>
            </a:r>
            <a:r>
              <a:rPr lang="ar-SA" sz="2800" dirty="0" smtClean="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اجتمعوا يوما على أن لا يأخذوا منه التدليس ، ففطن لذلك ، فكان يقول في كل حديث يذكره : حدثنا </a:t>
            </a:r>
            <a:r>
              <a:rPr lang="ar-SA" sz="2800" dirty="0">
                <a:ln w="12700">
                  <a:solidFill>
                    <a:schemeClr val="bg1"/>
                  </a:solidFill>
                  <a:prstDash val="solid"/>
                </a:ln>
                <a:solidFill>
                  <a:srgbClr val="FF0000"/>
                </a:solidFill>
                <a:effectLst>
                  <a:outerShdw blurRad="41275" dist="20320" dir="1800000" algn="tl" rotWithShape="0">
                    <a:srgbClr val="000000">
                      <a:alpha val="40000"/>
                    </a:srgbClr>
                  </a:outerShdw>
                </a:effectLst>
                <a:cs typeface="Ali-A-Samik" pitchFamily="2" charset="-78"/>
              </a:rPr>
              <a:t>حُصين ومغيرة </a:t>
            </a:r>
            <a:r>
              <a:rPr lang="ar-SA" sz="2800" dirty="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عن إبراهيم ، فلما فرغ قال لهم : هل دلست لكم اليوم ؟ فقالوا : لا ، فقال : لم أسمع من مغيرة حرفا مما ذكرته ، إنما قلت </a:t>
            </a:r>
            <a:r>
              <a:rPr lang="ar-SA" sz="2800" dirty="0">
                <a:ln w="12700">
                  <a:solidFill>
                    <a:schemeClr val="bg1"/>
                  </a:solidFill>
                  <a:prstDash val="solid"/>
                </a:ln>
                <a:solidFill>
                  <a:srgbClr val="FF0000"/>
                </a:solidFill>
                <a:effectLst>
                  <a:outerShdw blurRad="41275" dist="20320" dir="1800000" algn="tl" rotWithShape="0">
                    <a:srgbClr val="000000">
                      <a:alpha val="40000"/>
                    </a:srgbClr>
                  </a:outerShdw>
                </a:effectLst>
                <a:cs typeface="Ali-A-Samik" pitchFamily="2" charset="-78"/>
              </a:rPr>
              <a:t>حدثني حصين ، ومغيرة غير مسموعٍ </a:t>
            </a:r>
            <a:r>
              <a:rPr lang="ar-SA" sz="2800" dirty="0" smtClean="0">
                <a:ln w="12700">
                  <a:solidFill>
                    <a:schemeClr val="bg1"/>
                  </a:solidFill>
                  <a:prstDash val="solid"/>
                </a:ln>
                <a:solidFill>
                  <a:srgbClr val="FF0000"/>
                </a:solidFill>
                <a:effectLst>
                  <a:outerShdw blurRad="41275" dist="20320" dir="1800000" algn="tl" rotWithShape="0">
                    <a:srgbClr val="000000">
                      <a:alpha val="40000"/>
                    </a:srgbClr>
                  </a:outerShdw>
                </a:effectLst>
                <a:cs typeface="Ali-A-Samik" pitchFamily="2" charset="-78"/>
              </a:rPr>
              <a:t>لي</a:t>
            </a:r>
            <a:r>
              <a:rPr lang="ar-IQ" sz="2800" dirty="0" smtClean="0">
                <a:ln w="12700">
                  <a:solidFill>
                    <a:schemeClr val="bg1"/>
                  </a:solidFill>
                  <a:prstDash val="solid"/>
                </a:ln>
                <a:solidFill>
                  <a:srgbClr val="FFC000"/>
                </a:solidFill>
                <a:effectLst>
                  <a:outerShdw blurRad="41275" dist="20320" dir="1800000" algn="tl" rotWithShape="0">
                    <a:srgbClr val="000000">
                      <a:alpha val="40000"/>
                    </a:srgbClr>
                  </a:outerShdw>
                </a:effectLst>
                <a:cs typeface="Ali-A-Samik" pitchFamily="2" charset="-78"/>
              </a:rPr>
              <a:t>. </a:t>
            </a:r>
            <a:endParaRPr lang="en-US" sz="2400" b="1" dirty="0" smtClean="0">
              <a:solidFill>
                <a:schemeClr val="bg1"/>
              </a:solidFill>
              <a:effectLst>
                <a:outerShdw blurRad="38100" dist="38100" dir="2700000" algn="tl">
                  <a:srgbClr val="000000">
                    <a:alpha val="43137"/>
                  </a:srgbClr>
                </a:outerShdw>
              </a:effectLst>
              <a:cs typeface="Ali-A-Sulaimania" pitchFamily="2" charset="-78"/>
            </a:endParaRPr>
          </a:p>
        </p:txBody>
      </p:sp>
    </p:spTree>
    <p:extLst>
      <p:ext uri="{BB962C8B-B14F-4D97-AF65-F5344CB8AC3E}">
        <p14:creationId xmlns:p14="http://schemas.microsoft.com/office/powerpoint/2010/main" val="5237735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9612</TotalTime>
  <Words>947</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كلية التربية – مخمور قسم اللغة العربية المرحلة : الرابعة   المادة المختارة ( علوم الحديث) مدرس المادة: م.م عبد الله خالد فائز المدرس abdulla.faiz@su.edu.krd 07507401999 للسنة الدراسية :2022-2023</vt:lpstr>
      <vt:lpstr>المُدَلَّس</vt:lpstr>
      <vt:lpstr>تعريف المدلس</vt:lpstr>
      <vt:lpstr>PowerPoint Presentation</vt:lpstr>
      <vt:lpstr>القسم الأول تـــــدلــــيـس الإسنـاد</vt:lpstr>
      <vt:lpstr>شرح التعريف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Counseling</dc:title>
  <dc:creator>HASMA</dc:creator>
  <cp:lastModifiedBy>DR.Ahmed Saker</cp:lastModifiedBy>
  <cp:revision>273</cp:revision>
  <dcterms:created xsi:type="dcterms:W3CDTF">2012-10-15T17:50:37Z</dcterms:created>
  <dcterms:modified xsi:type="dcterms:W3CDTF">2023-04-24T18:26:48Z</dcterms:modified>
</cp:coreProperties>
</file>