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6" r:id="rId1"/>
  </p:sldMasterIdLst>
  <p:notesMasterIdLst>
    <p:notesMasterId r:id="rId51"/>
  </p:notesMasterIdLst>
  <p:sldIdLst>
    <p:sldId id="256" r:id="rId2"/>
    <p:sldId id="337" r:id="rId3"/>
    <p:sldId id="355" r:id="rId4"/>
    <p:sldId id="358" r:id="rId5"/>
    <p:sldId id="359" r:id="rId6"/>
    <p:sldId id="360" r:id="rId7"/>
    <p:sldId id="384" r:id="rId8"/>
    <p:sldId id="386" r:id="rId9"/>
    <p:sldId id="387" r:id="rId10"/>
    <p:sldId id="388" r:id="rId11"/>
    <p:sldId id="367" r:id="rId12"/>
    <p:sldId id="368" r:id="rId13"/>
    <p:sldId id="369" r:id="rId14"/>
    <p:sldId id="370" r:id="rId15"/>
    <p:sldId id="389" r:id="rId16"/>
    <p:sldId id="390" r:id="rId17"/>
    <p:sldId id="391" r:id="rId18"/>
    <p:sldId id="392" r:id="rId19"/>
    <p:sldId id="361" r:id="rId20"/>
    <p:sldId id="362" r:id="rId21"/>
    <p:sldId id="363" r:id="rId22"/>
    <p:sldId id="364" r:id="rId23"/>
    <p:sldId id="365" r:id="rId24"/>
    <p:sldId id="366" r:id="rId25"/>
    <p:sldId id="371" r:id="rId26"/>
    <p:sldId id="372" r:id="rId27"/>
    <p:sldId id="382" r:id="rId28"/>
    <p:sldId id="383" r:id="rId29"/>
    <p:sldId id="373" r:id="rId30"/>
    <p:sldId id="374" r:id="rId31"/>
    <p:sldId id="376" r:id="rId32"/>
    <p:sldId id="377" r:id="rId33"/>
    <p:sldId id="378" r:id="rId34"/>
    <p:sldId id="379" r:id="rId35"/>
    <p:sldId id="380" r:id="rId36"/>
    <p:sldId id="381" r:id="rId37"/>
    <p:sldId id="393" r:id="rId38"/>
    <p:sldId id="394" r:id="rId39"/>
    <p:sldId id="395" r:id="rId40"/>
    <p:sldId id="396" r:id="rId41"/>
    <p:sldId id="397" r:id="rId42"/>
    <p:sldId id="399" r:id="rId43"/>
    <p:sldId id="400" r:id="rId44"/>
    <p:sldId id="405" r:id="rId45"/>
    <p:sldId id="401" r:id="rId46"/>
    <p:sldId id="402" r:id="rId47"/>
    <p:sldId id="403" r:id="rId48"/>
    <p:sldId id="404" r:id="rId49"/>
    <p:sldId id="398" r:id="rId5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FB101E-BCA5-4251-B97A-D2836EE48DA2}">
          <p14:sldIdLst>
            <p14:sldId id="256"/>
            <p14:sldId id="337"/>
            <p14:sldId id="355"/>
            <p14:sldId id="358"/>
            <p14:sldId id="359"/>
          </p14:sldIdLst>
        </p14:section>
        <p14:section name="Untitled Section" id="{B5519250-2F18-4B6F-8644-CEC05F7B0A54}">
          <p14:sldIdLst>
            <p14:sldId id="360"/>
            <p14:sldId id="384"/>
            <p14:sldId id="386"/>
            <p14:sldId id="387"/>
            <p14:sldId id="388"/>
            <p14:sldId id="367"/>
            <p14:sldId id="368"/>
            <p14:sldId id="369"/>
            <p14:sldId id="370"/>
            <p14:sldId id="389"/>
            <p14:sldId id="390"/>
            <p14:sldId id="391"/>
            <p14:sldId id="392"/>
            <p14:sldId id="361"/>
            <p14:sldId id="362"/>
            <p14:sldId id="363"/>
            <p14:sldId id="364"/>
            <p14:sldId id="365"/>
            <p14:sldId id="366"/>
            <p14:sldId id="371"/>
            <p14:sldId id="372"/>
            <p14:sldId id="382"/>
            <p14:sldId id="383"/>
            <p14:sldId id="373"/>
            <p14:sldId id="374"/>
            <p14:sldId id="376"/>
            <p14:sldId id="377"/>
            <p14:sldId id="378"/>
            <p14:sldId id="379"/>
            <p14:sldId id="380"/>
            <p14:sldId id="381"/>
            <p14:sldId id="393"/>
            <p14:sldId id="394"/>
            <p14:sldId id="395"/>
            <p14:sldId id="396"/>
            <p14:sldId id="397"/>
            <p14:sldId id="399"/>
            <p14:sldId id="400"/>
            <p14:sldId id="405"/>
            <p14:sldId id="401"/>
            <p14:sldId id="402"/>
            <p14:sldId id="403"/>
            <p14:sldId id="404"/>
            <p14:sldId id="39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4343"/>
    <a:srgbClr val="000000"/>
    <a:srgbClr val="4F6228"/>
    <a:srgbClr val="000099"/>
    <a:srgbClr val="EA0000"/>
    <a:srgbClr val="663300"/>
    <a:srgbClr val="A13B39"/>
    <a:srgbClr val="AFDC7E"/>
    <a:srgbClr val="C55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956" autoAdjust="0"/>
    <p:restoredTop sz="94622" autoAdjust="0"/>
  </p:normalViewPr>
  <p:slideViewPr>
    <p:cSldViewPr>
      <p:cViewPr>
        <p:scale>
          <a:sx n="80" d="100"/>
          <a:sy n="80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C2C0CB-282B-466C-9389-528CD04493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56A8FAD-B96A-486A-8CC5-95CE1451377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كتابة الهمزة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78653A1-B4D8-443C-9F5F-C16BF19EF8BB}" type="parTrans" cxnId="{9EC0565D-6CF0-4015-B50F-3F28A6A94856}">
      <dgm:prSet/>
      <dgm:spPr/>
      <dgm:t>
        <a:bodyPr/>
        <a:lstStyle/>
        <a:p>
          <a:pPr rtl="1"/>
          <a:endParaRPr lang="ar-IQ"/>
        </a:p>
      </dgm:t>
    </dgm:pt>
    <dgm:pt modelId="{9F5FD79C-31B6-42EC-9674-5FACC7E1891E}" type="sibTrans" cxnId="{9EC0565D-6CF0-4015-B50F-3F28A6A94856}">
      <dgm:prSet/>
      <dgm:spPr/>
      <dgm:t>
        <a:bodyPr/>
        <a:lstStyle/>
        <a:p>
          <a:pPr rtl="1"/>
          <a:endParaRPr lang="ar-IQ"/>
        </a:p>
      </dgm:t>
    </dgm:pt>
    <dgm:pt modelId="{93D82062-D7D5-4C78-AF8D-097BA809B66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آخر الكلمة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15E53CB-44F4-4F9F-85F5-7E88A8D49375}" type="parTrans" cxnId="{26194BE3-2A55-4B22-A66F-9F74F6C11482}">
      <dgm:prSet/>
      <dgm:spPr/>
      <dgm:t>
        <a:bodyPr/>
        <a:lstStyle/>
        <a:p>
          <a:pPr rtl="1"/>
          <a:endParaRPr lang="ar-IQ"/>
        </a:p>
      </dgm:t>
    </dgm:pt>
    <dgm:pt modelId="{7D010B3F-22D5-4794-9FF4-493F0F2B3438}" type="sibTrans" cxnId="{26194BE3-2A55-4B22-A66F-9F74F6C11482}">
      <dgm:prSet/>
      <dgm:spPr/>
      <dgm:t>
        <a:bodyPr/>
        <a:lstStyle/>
        <a:p>
          <a:pPr rtl="1"/>
          <a:endParaRPr lang="ar-IQ"/>
        </a:p>
      </dgm:t>
    </dgm:pt>
    <dgm:pt modelId="{451C02C3-D136-4A78-B66F-C389B5368A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وسط الكلمة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D37FD6B-A19F-47F9-8169-A582D42FE9BB}" type="parTrans" cxnId="{7BECBB42-2149-4D05-9290-96DB083C1363}">
      <dgm:prSet/>
      <dgm:spPr/>
      <dgm:t>
        <a:bodyPr/>
        <a:lstStyle/>
        <a:p>
          <a:pPr rtl="1"/>
          <a:endParaRPr lang="ar-IQ"/>
        </a:p>
      </dgm:t>
    </dgm:pt>
    <dgm:pt modelId="{1812E050-656D-4093-82EE-C51E3C455F3B}" type="sibTrans" cxnId="{7BECBB42-2149-4D05-9290-96DB083C1363}">
      <dgm:prSet/>
      <dgm:spPr/>
      <dgm:t>
        <a:bodyPr/>
        <a:lstStyle/>
        <a:p>
          <a:pPr rtl="1"/>
          <a:endParaRPr lang="ar-IQ"/>
        </a:p>
      </dgm:t>
    </dgm:pt>
    <dgm:pt modelId="{3A575209-2FE4-45B4-87E0-C68B3F58E4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أول الكلمة 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E7B9382-DE3A-41C6-8301-4E0BA4AF3916}" type="parTrans" cxnId="{18191A9B-9ACB-426D-9E75-175F9531E0F5}">
      <dgm:prSet/>
      <dgm:spPr/>
      <dgm:t>
        <a:bodyPr/>
        <a:lstStyle/>
        <a:p>
          <a:pPr rtl="1"/>
          <a:endParaRPr lang="ar-IQ"/>
        </a:p>
      </dgm:t>
    </dgm:pt>
    <dgm:pt modelId="{4F66B2DA-0798-462A-9306-DC203376CD7D}" type="sibTrans" cxnId="{18191A9B-9ACB-426D-9E75-175F9531E0F5}">
      <dgm:prSet/>
      <dgm:spPr/>
      <dgm:t>
        <a:bodyPr/>
        <a:lstStyle/>
        <a:p>
          <a:pPr rtl="1"/>
          <a:endParaRPr lang="ar-IQ"/>
        </a:p>
      </dgm:t>
    </dgm:pt>
    <dgm:pt modelId="{B36F18E2-CF03-4CD9-820B-52612F46D078}" type="pres">
      <dgm:prSet presAssocID="{6FC2C0CB-282B-466C-9389-528CD04493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A34BE2-E400-4C4E-829E-41486C311E08}" type="pres">
      <dgm:prSet presAssocID="{656A8FAD-B96A-486A-8CC5-95CE14513771}" presName="hierRoot1" presStyleCnt="0">
        <dgm:presLayoutVars>
          <dgm:hierBranch/>
        </dgm:presLayoutVars>
      </dgm:prSet>
      <dgm:spPr/>
    </dgm:pt>
    <dgm:pt modelId="{9F45A1BB-6149-4D4E-8A11-7C7EEC03289A}" type="pres">
      <dgm:prSet presAssocID="{656A8FAD-B96A-486A-8CC5-95CE14513771}" presName="rootComposite1" presStyleCnt="0"/>
      <dgm:spPr/>
    </dgm:pt>
    <dgm:pt modelId="{E02D1049-86E2-4866-BE87-9D488A7750F6}" type="pres">
      <dgm:prSet presAssocID="{656A8FAD-B96A-486A-8CC5-95CE1451377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ECE05B02-EBBB-43E9-9F25-85E226512853}" type="pres">
      <dgm:prSet presAssocID="{656A8FAD-B96A-486A-8CC5-95CE14513771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7C51CA08-5A54-415B-9D38-D7A07BABDE45}" type="pres">
      <dgm:prSet presAssocID="{656A8FAD-B96A-486A-8CC5-95CE14513771}" presName="hierChild2" presStyleCnt="0"/>
      <dgm:spPr/>
    </dgm:pt>
    <dgm:pt modelId="{CF9859EF-112C-4912-A50E-EA3871EDE3D7}" type="pres">
      <dgm:prSet presAssocID="{B15E53CB-44F4-4F9F-85F5-7E88A8D49375}" presName="Name35" presStyleLbl="parChTrans1D2" presStyleIdx="0" presStyleCnt="3"/>
      <dgm:spPr/>
      <dgm:t>
        <a:bodyPr/>
        <a:lstStyle/>
        <a:p>
          <a:pPr rtl="1"/>
          <a:endParaRPr lang="ar-IQ"/>
        </a:p>
      </dgm:t>
    </dgm:pt>
    <dgm:pt modelId="{23DB4C45-A4FB-4709-B7AC-ADAABCE1D985}" type="pres">
      <dgm:prSet presAssocID="{93D82062-D7D5-4C78-AF8D-097BA809B669}" presName="hierRoot2" presStyleCnt="0">
        <dgm:presLayoutVars>
          <dgm:hierBranch/>
        </dgm:presLayoutVars>
      </dgm:prSet>
      <dgm:spPr/>
    </dgm:pt>
    <dgm:pt modelId="{85E936DA-C3FE-4CD8-8DE3-BC94C8FD9681}" type="pres">
      <dgm:prSet presAssocID="{93D82062-D7D5-4C78-AF8D-097BA809B669}" presName="rootComposite" presStyleCnt="0"/>
      <dgm:spPr/>
    </dgm:pt>
    <dgm:pt modelId="{E328FDFF-EC44-4CBA-81E5-9B9C9A165796}" type="pres">
      <dgm:prSet presAssocID="{93D82062-D7D5-4C78-AF8D-097BA809B66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988D4026-8028-42F6-ACB0-31C023463994}" type="pres">
      <dgm:prSet presAssocID="{93D82062-D7D5-4C78-AF8D-097BA809B669}" presName="rootConnector" presStyleLbl="node2" presStyleIdx="0" presStyleCnt="3"/>
      <dgm:spPr/>
      <dgm:t>
        <a:bodyPr/>
        <a:lstStyle/>
        <a:p>
          <a:pPr rtl="1"/>
          <a:endParaRPr lang="ar-IQ"/>
        </a:p>
      </dgm:t>
    </dgm:pt>
    <dgm:pt modelId="{406D8937-DF3E-4309-8478-9E48930E3F1F}" type="pres">
      <dgm:prSet presAssocID="{93D82062-D7D5-4C78-AF8D-097BA809B669}" presName="hierChild4" presStyleCnt="0"/>
      <dgm:spPr/>
    </dgm:pt>
    <dgm:pt modelId="{2FCB35B7-61BF-4A39-B6A2-0F500A51F285}" type="pres">
      <dgm:prSet presAssocID="{93D82062-D7D5-4C78-AF8D-097BA809B669}" presName="hierChild5" presStyleCnt="0"/>
      <dgm:spPr/>
    </dgm:pt>
    <dgm:pt modelId="{9A2FB2B5-B7A3-4909-9CCD-DA3752CDBD5A}" type="pres">
      <dgm:prSet presAssocID="{FD37FD6B-A19F-47F9-8169-A582D42FE9BB}" presName="Name35" presStyleLbl="parChTrans1D2" presStyleIdx="1" presStyleCnt="3"/>
      <dgm:spPr/>
      <dgm:t>
        <a:bodyPr/>
        <a:lstStyle/>
        <a:p>
          <a:pPr rtl="1"/>
          <a:endParaRPr lang="ar-IQ"/>
        </a:p>
      </dgm:t>
    </dgm:pt>
    <dgm:pt modelId="{D11C0095-FB34-4CA8-8E66-B107A763DE1F}" type="pres">
      <dgm:prSet presAssocID="{451C02C3-D136-4A78-B66F-C389B5368AE7}" presName="hierRoot2" presStyleCnt="0">
        <dgm:presLayoutVars>
          <dgm:hierBranch/>
        </dgm:presLayoutVars>
      </dgm:prSet>
      <dgm:spPr/>
    </dgm:pt>
    <dgm:pt modelId="{E49C66ED-7B33-4546-8AD8-73E67808E00D}" type="pres">
      <dgm:prSet presAssocID="{451C02C3-D136-4A78-B66F-C389B5368AE7}" presName="rootComposite" presStyleCnt="0"/>
      <dgm:spPr/>
    </dgm:pt>
    <dgm:pt modelId="{C9994D6E-667F-4428-B709-812B127D872C}" type="pres">
      <dgm:prSet presAssocID="{451C02C3-D136-4A78-B66F-C389B5368AE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075F2909-80CA-4488-8898-B0D514016513}" type="pres">
      <dgm:prSet presAssocID="{451C02C3-D136-4A78-B66F-C389B5368AE7}" presName="rootConnector" presStyleLbl="node2" presStyleIdx="1" presStyleCnt="3"/>
      <dgm:spPr/>
      <dgm:t>
        <a:bodyPr/>
        <a:lstStyle/>
        <a:p>
          <a:pPr rtl="1"/>
          <a:endParaRPr lang="ar-IQ"/>
        </a:p>
      </dgm:t>
    </dgm:pt>
    <dgm:pt modelId="{7EC2BCA6-1C2F-410E-8DDD-F671458ED7E7}" type="pres">
      <dgm:prSet presAssocID="{451C02C3-D136-4A78-B66F-C389B5368AE7}" presName="hierChild4" presStyleCnt="0"/>
      <dgm:spPr/>
    </dgm:pt>
    <dgm:pt modelId="{85133786-4639-4932-BE63-06B05292E2EB}" type="pres">
      <dgm:prSet presAssocID="{451C02C3-D136-4A78-B66F-C389B5368AE7}" presName="hierChild5" presStyleCnt="0"/>
      <dgm:spPr/>
    </dgm:pt>
    <dgm:pt modelId="{7F2AA2F6-0F90-41D9-AABC-2590F683DA2C}" type="pres">
      <dgm:prSet presAssocID="{5E7B9382-DE3A-41C6-8301-4E0BA4AF3916}" presName="Name35" presStyleLbl="parChTrans1D2" presStyleIdx="2" presStyleCnt="3"/>
      <dgm:spPr/>
      <dgm:t>
        <a:bodyPr/>
        <a:lstStyle/>
        <a:p>
          <a:pPr rtl="1"/>
          <a:endParaRPr lang="ar-IQ"/>
        </a:p>
      </dgm:t>
    </dgm:pt>
    <dgm:pt modelId="{07367F66-EE9B-49D0-BC5F-62F1A2F90635}" type="pres">
      <dgm:prSet presAssocID="{3A575209-2FE4-45B4-87E0-C68B3F58E498}" presName="hierRoot2" presStyleCnt="0">
        <dgm:presLayoutVars>
          <dgm:hierBranch/>
        </dgm:presLayoutVars>
      </dgm:prSet>
      <dgm:spPr/>
    </dgm:pt>
    <dgm:pt modelId="{F156F472-8A64-49CD-ABE9-BE2DB7E561E8}" type="pres">
      <dgm:prSet presAssocID="{3A575209-2FE4-45B4-87E0-C68B3F58E498}" presName="rootComposite" presStyleCnt="0"/>
      <dgm:spPr/>
    </dgm:pt>
    <dgm:pt modelId="{70EA5BCF-495B-40CC-97F2-FE4A09CE3EB6}" type="pres">
      <dgm:prSet presAssocID="{3A575209-2FE4-45B4-87E0-C68B3F58E49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F769E10-F3AD-4EF6-80B1-EBA3E48FB7E3}" type="pres">
      <dgm:prSet presAssocID="{3A575209-2FE4-45B4-87E0-C68B3F58E498}" presName="rootConnector" presStyleLbl="node2" presStyleIdx="2" presStyleCnt="3"/>
      <dgm:spPr/>
      <dgm:t>
        <a:bodyPr/>
        <a:lstStyle/>
        <a:p>
          <a:pPr rtl="1"/>
          <a:endParaRPr lang="ar-IQ"/>
        </a:p>
      </dgm:t>
    </dgm:pt>
    <dgm:pt modelId="{E3114D0B-4FF4-4CBB-8687-932BCF36D703}" type="pres">
      <dgm:prSet presAssocID="{3A575209-2FE4-45B4-87E0-C68B3F58E498}" presName="hierChild4" presStyleCnt="0"/>
      <dgm:spPr/>
    </dgm:pt>
    <dgm:pt modelId="{BA956687-6E56-49E4-A9B1-0830565AE422}" type="pres">
      <dgm:prSet presAssocID="{3A575209-2FE4-45B4-87E0-C68B3F58E498}" presName="hierChild5" presStyleCnt="0"/>
      <dgm:spPr/>
    </dgm:pt>
    <dgm:pt modelId="{C20E36AC-7E02-4908-A0D6-CEDAECA708F8}" type="pres">
      <dgm:prSet presAssocID="{656A8FAD-B96A-486A-8CC5-95CE14513771}" presName="hierChild3" presStyleCnt="0"/>
      <dgm:spPr/>
    </dgm:pt>
  </dgm:ptLst>
  <dgm:cxnLst>
    <dgm:cxn modelId="{AD77578D-B448-493C-8778-29ACE11FB25F}" type="presOf" srcId="{93D82062-D7D5-4C78-AF8D-097BA809B669}" destId="{988D4026-8028-42F6-ACB0-31C023463994}" srcOrd="1" destOrd="0" presId="urn:microsoft.com/office/officeart/2005/8/layout/orgChart1"/>
    <dgm:cxn modelId="{AB95F269-9C74-4376-9318-906D14D29B08}" type="presOf" srcId="{93D82062-D7D5-4C78-AF8D-097BA809B669}" destId="{E328FDFF-EC44-4CBA-81E5-9B9C9A165796}" srcOrd="0" destOrd="0" presId="urn:microsoft.com/office/officeart/2005/8/layout/orgChart1"/>
    <dgm:cxn modelId="{091422AC-E71A-40B0-81CC-4ECCB3D3F87A}" type="presOf" srcId="{3A575209-2FE4-45B4-87E0-C68B3F58E498}" destId="{3F769E10-F3AD-4EF6-80B1-EBA3E48FB7E3}" srcOrd="1" destOrd="0" presId="urn:microsoft.com/office/officeart/2005/8/layout/orgChart1"/>
    <dgm:cxn modelId="{F00AC990-9D97-4274-A25C-6ED3788600FB}" type="presOf" srcId="{3A575209-2FE4-45B4-87E0-C68B3F58E498}" destId="{70EA5BCF-495B-40CC-97F2-FE4A09CE3EB6}" srcOrd="0" destOrd="0" presId="urn:microsoft.com/office/officeart/2005/8/layout/orgChart1"/>
    <dgm:cxn modelId="{132F3B01-10F3-4305-9951-7EDD63033FF9}" type="presOf" srcId="{FD37FD6B-A19F-47F9-8169-A582D42FE9BB}" destId="{9A2FB2B5-B7A3-4909-9CCD-DA3752CDBD5A}" srcOrd="0" destOrd="0" presId="urn:microsoft.com/office/officeart/2005/8/layout/orgChart1"/>
    <dgm:cxn modelId="{43B49AC1-2B20-4C47-8EEF-4959CC79CCC9}" type="presOf" srcId="{451C02C3-D136-4A78-B66F-C389B5368AE7}" destId="{C9994D6E-667F-4428-B709-812B127D872C}" srcOrd="0" destOrd="0" presId="urn:microsoft.com/office/officeart/2005/8/layout/orgChart1"/>
    <dgm:cxn modelId="{B5D67FB8-8DEA-4CBC-9C90-5D0D5934ADFD}" type="presOf" srcId="{451C02C3-D136-4A78-B66F-C389B5368AE7}" destId="{075F2909-80CA-4488-8898-B0D514016513}" srcOrd="1" destOrd="0" presId="urn:microsoft.com/office/officeart/2005/8/layout/orgChart1"/>
    <dgm:cxn modelId="{87D7CBE0-DD76-4B5A-8F19-9E4CE23D5FA4}" type="presOf" srcId="{5E7B9382-DE3A-41C6-8301-4E0BA4AF3916}" destId="{7F2AA2F6-0F90-41D9-AABC-2590F683DA2C}" srcOrd="0" destOrd="0" presId="urn:microsoft.com/office/officeart/2005/8/layout/orgChart1"/>
    <dgm:cxn modelId="{973EA386-A9ED-4EDA-AC02-3AF04BDC317E}" type="presOf" srcId="{B15E53CB-44F4-4F9F-85F5-7E88A8D49375}" destId="{CF9859EF-112C-4912-A50E-EA3871EDE3D7}" srcOrd="0" destOrd="0" presId="urn:microsoft.com/office/officeart/2005/8/layout/orgChart1"/>
    <dgm:cxn modelId="{9EC0565D-6CF0-4015-B50F-3F28A6A94856}" srcId="{6FC2C0CB-282B-466C-9389-528CD044930F}" destId="{656A8FAD-B96A-486A-8CC5-95CE14513771}" srcOrd="0" destOrd="0" parTransId="{878653A1-B4D8-443C-9F5F-C16BF19EF8BB}" sibTransId="{9F5FD79C-31B6-42EC-9674-5FACC7E1891E}"/>
    <dgm:cxn modelId="{18191A9B-9ACB-426D-9E75-175F9531E0F5}" srcId="{656A8FAD-B96A-486A-8CC5-95CE14513771}" destId="{3A575209-2FE4-45B4-87E0-C68B3F58E498}" srcOrd="2" destOrd="0" parTransId="{5E7B9382-DE3A-41C6-8301-4E0BA4AF3916}" sibTransId="{4F66B2DA-0798-462A-9306-DC203376CD7D}"/>
    <dgm:cxn modelId="{7BECBB42-2149-4D05-9290-96DB083C1363}" srcId="{656A8FAD-B96A-486A-8CC5-95CE14513771}" destId="{451C02C3-D136-4A78-B66F-C389B5368AE7}" srcOrd="1" destOrd="0" parTransId="{FD37FD6B-A19F-47F9-8169-A582D42FE9BB}" sibTransId="{1812E050-656D-4093-82EE-C51E3C455F3B}"/>
    <dgm:cxn modelId="{26194BE3-2A55-4B22-A66F-9F74F6C11482}" srcId="{656A8FAD-B96A-486A-8CC5-95CE14513771}" destId="{93D82062-D7D5-4C78-AF8D-097BA809B669}" srcOrd="0" destOrd="0" parTransId="{B15E53CB-44F4-4F9F-85F5-7E88A8D49375}" sibTransId="{7D010B3F-22D5-4794-9FF4-493F0F2B3438}"/>
    <dgm:cxn modelId="{385B36F4-28EA-468E-94BC-2BAC7C5308D4}" type="presOf" srcId="{6FC2C0CB-282B-466C-9389-528CD044930F}" destId="{B36F18E2-CF03-4CD9-820B-52612F46D078}" srcOrd="0" destOrd="0" presId="urn:microsoft.com/office/officeart/2005/8/layout/orgChart1"/>
    <dgm:cxn modelId="{F150F4CC-A885-4143-BD5E-1CECC4CABC7A}" type="presOf" srcId="{656A8FAD-B96A-486A-8CC5-95CE14513771}" destId="{E02D1049-86E2-4866-BE87-9D488A7750F6}" srcOrd="0" destOrd="0" presId="urn:microsoft.com/office/officeart/2005/8/layout/orgChart1"/>
    <dgm:cxn modelId="{79F48A9C-F548-4175-A309-B32EA85E8811}" type="presOf" srcId="{656A8FAD-B96A-486A-8CC5-95CE14513771}" destId="{ECE05B02-EBBB-43E9-9F25-85E226512853}" srcOrd="1" destOrd="0" presId="urn:microsoft.com/office/officeart/2005/8/layout/orgChart1"/>
    <dgm:cxn modelId="{CD1733FC-0843-472A-BD95-37E83ED8FD31}" type="presParOf" srcId="{B36F18E2-CF03-4CD9-820B-52612F46D078}" destId="{B2A34BE2-E400-4C4E-829E-41486C311E08}" srcOrd="0" destOrd="0" presId="urn:microsoft.com/office/officeart/2005/8/layout/orgChart1"/>
    <dgm:cxn modelId="{A4987799-89BA-47F5-8693-A8228AD7720B}" type="presParOf" srcId="{B2A34BE2-E400-4C4E-829E-41486C311E08}" destId="{9F45A1BB-6149-4D4E-8A11-7C7EEC03289A}" srcOrd="0" destOrd="0" presId="urn:microsoft.com/office/officeart/2005/8/layout/orgChart1"/>
    <dgm:cxn modelId="{84A318B2-8017-4AEA-A78A-1DCADC7B6DE5}" type="presParOf" srcId="{9F45A1BB-6149-4D4E-8A11-7C7EEC03289A}" destId="{E02D1049-86E2-4866-BE87-9D488A7750F6}" srcOrd="0" destOrd="0" presId="urn:microsoft.com/office/officeart/2005/8/layout/orgChart1"/>
    <dgm:cxn modelId="{2527376A-A0C8-4F7A-870D-6525B7584733}" type="presParOf" srcId="{9F45A1BB-6149-4D4E-8A11-7C7EEC03289A}" destId="{ECE05B02-EBBB-43E9-9F25-85E226512853}" srcOrd="1" destOrd="0" presId="urn:microsoft.com/office/officeart/2005/8/layout/orgChart1"/>
    <dgm:cxn modelId="{003126B3-D660-42D8-A429-19A2AB9701F4}" type="presParOf" srcId="{B2A34BE2-E400-4C4E-829E-41486C311E08}" destId="{7C51CA08-5A54-415B-9D38-D7A07BABDE45}" srcOrd="1" destOrd="0" presId="urn:microsoft.com/office/officeart/2005/8/layout/orgChart1"/>
    <dgm:cxn modelId="{02EA60F9-62E0-4C41-9C8A-A53F4B1CA049}" type="presParOf" srcId="{7C51CA08-5A54-415B-9D38-D7A07BABDE45}" destId="{CF9859EF-112C-4912-A50E-EA3871EDE3D7}" srcOrd="0" destOrd="0" presId="urn:microsoft.com/office/officeart/2005/8/layout/orgChart1"/>
    <dgm:cxn modelId="{659FA4C9-11FE-41B5-A0C2-86634F21FAA4}" type="presParOf" srcId="{7C51CA08-5A54-415B-9D38-D7A07BABDE45}" destId="{23DB4C45-A4FB-4709-B7AC-ADAABCE1D985}" srcOrd="1" destOrd="0" presId="urn:microsoft.com/office/officeart/2005/8/layout/orgChart1"/>
    <dgm:cxn modelId="{1E5AC623-6A75-4B94-A0A7-9D27ED494AAF}" type="presParOf" srcId="{23DB4C45-A4FB-4709-B7AC-ADAABCE1D985}" destId="{85E936DA-C3FE-4CD8-8DE3-BC94C8FD9681}" srcOrd="0" destOrd="0" presId="urn:microsoft.com/office/officeart/2005/8/layout/orgChart1"/>
    <dgm:cxn modelId="{F313E6CD-DD2D-4C67-A383-53B76BC80FAD}" type="presParOf" srcId="{85E936DA-C3FE-4CD8-8DE3-BC94C8FD9681}" destId="{E328FDFF-EC44-4CBA-81E5-9B9C9A165796}" srcOrd="0" destOrd="0" presId="urn:microsoft.com/office/officeart/2005/8/layout/orgChart1"/>
    <dgm:cxn modelId="{8ED75C39-79FF-4130-9463-36D3DEEE0E7C}" type="presParOf" srcId="{85E936DA-C3FE-4CD8-8DE3-BC94C8FD9681}" destId="{988D4026-8028-42F6-ACB0-31C023463994}" srcOrd="1" destOrd="0" presId="urn:microsoft.com/office/officeart/2005/8/layout/orgChart1"/>
    <dgm:cxn modelId="{E4C2F4DE-F420-4910-A328-FC68613B40CE}" type="presParOf" srcId="{23DB4C45-A4FB-4709-B7AC-ADAABCE1D985}" destId="{406D8937-DF3E-4309-8478-9E48930E3F1F}" srcOrd="1" destOrd="0" presId="urn:microsoft.com/office/officeart/2005/8/layout/orgChart1"/>
    <dgm:cxn modelId="{EC357731-ED3C-455D-88A3-201618971509}" type="presParOf" srcId="{23DB4C45-A4FB-4709-B7AC-ADAABCE1D985}" destId="{2FCB35B7-61BF-4A39-B6A2-0F500A51F285}" srcOrd="2" destOrd="0" presId="urn:microsoft.com/office/officeart/2005/8/layout/orgChart1"/>
    <dgm:cxn modelId="{A32DED16-6CB3-442F-91A4-67333739BD2B}" type="presParOf" srcId="{7C51CA08-5A54-415B-9D38-D7A07BABDE45}" destId="{9A2FB2B5-B7A3-4909-9CCD-DA3752CDBD5A}" srcOrd="2" destOrd="0" presId="urn:microsoft.com/office/officeart/2005/8/layout/orgChart1"/>
    <dgm:cxn modelId="{B756FA09-7094-413B-B09F-889A2299A64C}" type="presParOf" srcId="{7C51CA08-5A54-415B-9D38-D7A07BABDE45}" destId="{D11C0095-FB34-4CA8-8E66-B107A763DE1F}" srcOrd="3" destOrd="0" presId="urn:microsoft.com/office/officeart/2005/8/layout/orgChart1"/>
    <dgm:cxn modelId="{C15B4741-DDDC-4485-BDAC-2BB0E525C83C}" type="presParOf" srcId="{D11C0095-FB34-4CA8-8E66-B107A763DE1F}" destId="{E49C66ED-7B33-4546-8AD8-73E67808E00D}" srcOrd="0" destOrd="0" presId="urn:microsoft.com/office/officeart/2005/8/layout/orgChart1"/>
    <dgm:cxn modelId="{E8AFB98F-CA68-43B6-BF55-1760DCE148D2}" type="presParOf" srcId="{E49C66ED-7B33-4546-8AD8-73E67808E00D}" destId="{C9994D6E-667F-4428-B709-812B127D872C}" srcOrd="0" destOrd="0" presId="urn:microsoft.com/office/officeart/2005/8/layout/orgChart1"/>
    <dgm:cxn modelId="{7E28375F-6D71-44D6-83F0-04FA0AEB9EA5}" type="presParOf" srcId="{E49C66ED-7B33-4546-8AD8-73E67808E00D}" destId="{075F2909-80CA-4488-8898-B0D514016513}" srcOrd="1" destOrd="0" presId="urn:microsoft.com/office/officeart/2005/8/layout/orgChart1"/>
    <dgm:cxn modelId="{B22C3FD3-CE2D-494C-8D1F-5953FA4BC6FF}" type="presParOf" srcId="{D11C0095-FB34-4CA8-8E66-B107A763DE1F}" destId="{7EC2BCA6-1C2F-410E-8DDD-F671458ED7E7}" srcOrd="1" destOrd="0" presId="urn:microsoft.com/office/officeart/2005/8/layout/orgChart1"/>
    <dgm:cxn modelId="{005CFF10-6009-43AC-96B9-F42C4545C1BC}" type="presParOf" srcId="{D11C0095-FB34-4CA8-8E66-B107A763DE1F}" destId="{85133786-4639-4932-BE63-06B05292E2EB}" srcOrd="2" destOrd="0" presId="urn:microsoft.com/office/officeart/2005/8/layout/orgChart1"/>
    <dgm:cxn modelId="{7A9B4AF3-5541-4C18-AC1C-BB3C0C3FF43E}" type="presParOf" srcId="{7C51CA08-5A54-415B-9D38-D7A07BABDE45}" destId="{7F2AA2F6-0F90-41D9-AABC-2590F683DA2C}" srcOrd="4" destOrd="0" presId="urn:microsoft.com/office/officeart/2005/8/layout/orgChart1"/>
    <dgm:cxn modelId="{DF3596DF-CF17-489C-AE55-CB703C5830D5}" type="presParOf" srcId="{7C51CA08-5A54-415B-9D38-D7A07BABDE45}" destId="{07367F66-EE9B-49D0-BC5F-62F1A2F90635}" srcOrd="5" destOrd="0" presId="urn:microsoft.com/office/officeart/2005/8/layout/orgChart1"/>
    <dgm:cxn modelId="{2C0D29A9-7954-46AE-B1C3-86755D3A6B0F}" type="presParOf" srcId="{07367F66-EE9B-49D0-BC5F-62F1A2F90635}" destId="{F156F472-8A64-49CD-ABE9-BE2DB7E561E8}" srcOrd="0" destOrd="0" presId="urn:microsoft.com/office/officeart/2005/8/layout/orgChart1"/>
    <dgm:cxn modelId="{396D3892-8215-408A-BE41-1638C9FC1CB0}" type="presParOf" srcId="{F156F472-8A64-49CD-ABE9-BE2DB7E561E8}" destId="{70EA5BCF-495B-40CC-97F2-FE4A09CE3EB6}" srcOrd="0" destOrd="0" presId="urn:microsoft.com/office/officeart/2005/8/layout/orgChart1"/>
    <dgm:cxn modelId="{C34212DA-0CA6-4197-A2E5-7CEB65AD86EA}" type="presParOf" srcId="{F156F472-8A64-49CD-ABE9-BE2DB7E561E8}" destId="{3F769E10-F3AD-4EF6-80B1-EBA3E48FB7E3}" srcOrd="1" destOrd="0" presId="urn:microsoft.com/office/officeart/2005/8/layout/orgChart1"/>
    <dgm:cxn modelId="{2B069986-690F-49AA-AD07-B8A4665E5E6D}" type="presParOf" srcId="{07367F66-EE9B-49D0-BC5F-62F1A2F90635}" destId="{E3114D0B-4FF4-4CBB-8687-932BCF36D703}" srcOrd="1" destOrd="0" presId="urn:microsoft.com/office/officeart/2005/8/layout/orgChart1"/>
    <dgm:cxn modelId="{AE7D0541-F7E2-453E-A9B9-73208AE8477A}" type="presParOf" srcId="{07367F66-EE9B-49D0-BC5F-62F1A2F90635}" destId="{BA956687-6E56-49E4-A9B1-0830565AE422}" srcOrd="2" destOrd="0" presId="urn:microsoft.com/office/officeart/2005/8/layout/orgChart1"/>
    <dgm:cxn modelId="{EA91CD6E-EFF1-493D-B2CD-7EABE16376E6}" type="presParOf" srcId="{B2A34BE2-E400-4C4E-829E-41486C311E08}" destId="{C20E36AC-7E02-4908-A0D6-CEDAECA708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5C0CFD-0B32-4164-9A01-3D8B2F76738D}" type="datetimeFigureOut">
              <a:rPr lang="ar-IQ" smtClean="0"/>
              <a:pPr/>
              <a:t>04/10/1444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94D97D-E476-452C-997A-DAB335C5033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014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4D97D-E476-452C-997A-DAB335C50339}" type="slidenum">
              <a:rPr lang="ar-IQ" smtClean="0"/>
              <a:pPr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070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401-17FF-40BA-B370-4FA7D81198DE}" type="datetime1">
              <a:rPr lang="ar-SA" smtClean="0"/>
              <a:t>04/10/1444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B8336-9C15-440D-97BE-17EBED040A7E}" type="datetime1">
              <a:rPr lang="ar-SA" smtClean="0"/>
              <a:t>04/10/1444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AFDF-CC69-47AB-9AF9-72035C03793D}" type="datetime1">
              <a:rPr lang="ar-SA" smtClean="0"/>
              <a:t>04/10/1444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106363"/>
            <a:ext cx="8077200" cy="13112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533400" y="1447800"/>
            <a:ext cx="3962400" cy="47244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962400" cy="47244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41473-9DAE-4528-B333-D88015E47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7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C790-F559-4CD8-B855-07A65FA686B7}" type="datetime1">
              <a:rPr lang="ar-SA" smtClean="0"/>
              <a:t>04/10/1444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ED1F-15AC-4A1B-8393-C490E3EF2F66}" type="datetime1">
              <a:rPr lang="ar-SA" smtClean="0"/>
              <a:t>04/10/1444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9D5F-8942-4F60-9427-00834C83E60A}" type="datetime1">
              <a:rPr lang="ar-SA" smtClean="0"/>
              <a:t>04/10/1444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B936-0080-4102-AD26-57438D5EEDF8}" type="datetime1">
              <a:rPr lang="ar-SA" smtClean="0"/>
              <a:t>04/10/1444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9803-33C0-49A2-8520-19CB56C8785F}" type="datetime1">
              <a:rPr lang="ar-SA" smtClean="0"/>
              <a:t>04/10/1444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816-4192-4DEB-B4FC-6765C22C05B4}" type="datetime1">
              <a:rPr lang="ar-SA" smtClean="0"/>
              <a:t>04/10/1444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5EBE-7C90-4110-9A4D-77B5B14EE76F}" type="datetime1">
              <a:rPr lang="ar-SA" smtClean="0"/>
              <a:t>04/10/1444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CB78-014A-4E10-B213-DF0D8C88F977}" type="datetime1">
              <a:rPr lang="ar-SA" smtClean="0"/>
              <a:t>04/10/1444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91134C-5564-4800-912F-D0F7796D8C78}" type="datetime1">
              <a:rPr lang="ar-SA" smtClean="0"/>
              <a:t>04/10/1444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la.faiz@su.edu.k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67488" y="2971800"/>
            <a:ext cx="6314295" cy="1085366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/>
            </a:r>
            <a:br>
              <a:rPr lang="ar-IQ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</a:br>
            <a:r>
              <a:rPr lang="ar-IQ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-A-Alwand" pitchFamily="2" charset="-78"/>
              </a:rPr>
              <a:t>محاضرات في الخط والإملاء</a:t>
            </a:r>
            <a:r>
              <a:rPr lang="ar-IQ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F_Diwani" pitchFamily="2" charset="-78"/>
              </a:rPr>
              <a:t/>
            </a:r>
            <a:br>
              <a:rPr lang="ar-IQ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F_Diwani" pitchFamily="2" charset="-78"/>
              </a:rPr>
            </a:br>
            <a:r>
              <a:rPr lang="ar-IQ" dirty="0" smtClean="0">
                <a:solidFill>
                  <a:srgbClr val="7030A0"/>
                </a:solidFill>
                <a:latin typeface="Ali-A-Sahifa Bold" pitchFamily="2" charset="-78"/>
                <a:cs typeface="Ali-A-Sharif Bold" pitchFamily="2" charset="-78"/>
              </a:rPr>
              <a:t>م.م عبد </a:t>
            </a:r>
            <a:r>
              <a:rPr lang="ar-IQ" dirty="0">
                <a:solidFill>
                  <a:srgbClr val="7030A0"/>
                </a:solidFill>
                <a:latin typeface="Ali-A-Sahifa Bold" pitchFamily="2" charset="-78"/>
                <a:cs typeface="Ali-A-Sharif Bold" pitchFamily="2" charset="-78"/>
              </a:rPr>
              <a:t>الله خالد </a:t>
            </a:r>
            <a:r>
              <a:rPr lang="ar-IQ" dirty="0" smtClean="0">
                <a:solidFill>
                  <a:srgbClr val="7030A0"/>
                </a:solidFill>
                <a:latin typeface="Ali-A-Sahifa Bold" pitchFamily="2" charset="-78"/>
                <a:cs typeface="Ali-A-Sharif Bold" pitchFamily="2" charset="-78"/>
              </a:rPr>
              <a:t>فائز المدرس</a:t>
            </a:r>
            <a:r>
              <a:rPr lang="ar-IQ" dirty="0">
                <a:solidFill>
                  <a:srgbClr val="7030A0"/>
                </a:solidFill>
                <a:cs typeface="AF_Diwani" pitchFamily="2" charset="-78"/>
              </a:rPr>
              <a:t/>
            </a:r>
            <a:br>
              <a:rPr lang="ar-IQ" dirty="0">
                <a:solidFill>
                  <a:srgbClr val="7030A0"/>
                </a:solidFill>
                <a:cs typeface="AF_Diwani" pitchFamily="2" charset="-78"/>
              </a:rPr>
            </a:br>
            <a:r>
              <a:rPr lang="en-US" sz="2800" dirty="0" err="1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F_Diwani" pitchFamily="2" charset="-78"/>
                <a:hlinkClick r:id="rId3"/>
              </a:rPr>
              <a:t>abdulla.faiz@su.edu.krd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F_Diwani" pitchFamily="2" charset="-78"/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F_Diwani" pitchFamily="2" charset="-78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F_Diwani" pitchFamily="2" charset="-78"/>
              </a:rPr>
              <a:t>2022-2023</a:t>
            </a:r>
            <a:endParaRPr lang="ar-IQ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2734" y="6196629"/>
            <a:ext cx="41348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5536" y="332656"/>
            <a:ext cx="8458200" cy="1343744"/>
          </a:xfrm>
          <a:prstGeom prst="rect">
            <a:avLst/>
          </a:prstGeom>
        </p:spPr>
        <p:txBody>
          <a:bodyPr vert="horz" anchor="t">
            <a:normAutofit fontScale="47500" lnSpcReduction="200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60000"/>
              </a:lnSpc>
            </a:pPr>
            <a:r>
              <a:rPr lang="ar-IQ" b="1" dirty="0" smtClean="0">
                <a:solidFill>
                  <a:schemeClr val="tx1"/>
                </a:solidFill>
                <a:cs typeface="Ali-A-Jiddah" pitchFamily="2" charset="-78"/>
              </a:rPr>
              <a:t>كلية التربية- مخمور</a:t>
            </a:r>
          </a:p>
          <a:p>
            <a:pPr algn="just">
              <a:lnSpc>
                <a:spcPct val="160000"/>
              </a:lnSpc>
            </a:pPr>
            <a:r>
              <a:rPr lang="ar-IQ" b="1" dirty="0" smtClean="0">
                <a:solidFill>
                  <a:schemeClr val="tx1"/>
                </a:solidFill>
                <a:cs typeface="Ali-A-Jiddah" pitchFamily="2" charset="-78"/>
              </a:rPr>
              <a:t>قسم اللغة العربية</a:t>
            </a:r>
          </a:p>
          <a:p>
            <a:pPr algn="just">
              <a:lnSpc>
                <a:spcPct val="160000"/>
              </a:lnSpc>
            </a:pPr>
            <a:r>
              <a:rPr lang="ar-IQ" b="1" dirty="0" smtClean="0">
                <a:solidFill>
                  <a:schemeClr val="tx1"/>
                </a:solidFill>
                <a:cs typeface="Ali-A-Jiddah" pitchFamily="2" charset="-78"/>
              </a:rPr>
              <a:t>المرحلة : </a:t>
            </a:r>
            <a:r>
              <a:rPr lang="ar-IQ" b="1" dirty="0" smtClean="0">
                <a:solidFill>
                  <a:schemeClr val="tx1"/>
                </a:solidFill>
                <a:cs typeface="Ali-A-Jiddah" pitchFamily="2" charset="-78"/>
              </a:rPr>
              <a:t>الأولى/ الكورس الأول</a:t>
            </a:r>
            <a:endParaRPr lang="ar-IQ" b="1" dirty="0">
              <a:solidFill>
                <a:schemeClr val="tx1"/>
              </a:solidFill>
              <a:cs typeface="Ali-A-Jiddah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38600"/>
            <a:ext cx="8701336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8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8077200" cy="884237"/>
          </a:xfrm>
        </p:spPr>
        <p:txBody>
          <a:bodyPr/>
          <a:lstStyle/>
          <a:p>
            <a:pPr algn="ctr" eaLnBrk="1" hangingPunct="1"/>
            <a:r>
              <a:rPr lang="ar-SA" b="1" dirty="0" smtClean="0">
                <a:solidFill>
                  <a:schemeClr val="tx1"/>
                </a:solidFill>
              </a:rPr>
              <a:t>التنوين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91983" name="Group 49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881550"/>
              </p:ext>
            </p:extLst>
          </p:nvPr>
        </p:nvGraphicFramePr>
        <p:xfrm>
          <a:off x="457200" y="2078038"/>
          <a:ext cx="8255000" cy="3724566"/>
        </p:xfrm>
        <a:graphic>
          <a:graphicData uri="http://schemas.openxmlformats.org/drawingml/2006/table">
            <a:tbl>
              <a:tblPr/>
              <a:tblGrid>
                <a:gridCol w="1600139"/>
                <a:gridCol w="2362109"/>
                <a:gridCol w="208272"/>
                <a:gridCol w="1569977"/>
                <a:gridCol w="2514503"/>
              </a:tblGrid>
              <a:tr h="725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متال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تزاد ألف تنوين النصب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في الاسم المنتهي بـ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مثال 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لا تزاد ألف تنوين  النصب في الاسم المنتهي بـ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73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DecoType Naskh" pitchFamily="2" charset="-78"/>
                        </a:rPr>
                        <a:t>كتاباً 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DecoType Naskh" pitchFamily="2" charset="-78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حرف صحيح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DecoType Naskh" pitchFamily="2" charset="-78"/>
                        </a:rPr>
                        <a:t>قصةً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DecoType Naskh" pitchFamily="2" charset="-78"/>
                        </a:rPr>
                        <a:t>‎</a:t>
                      </a: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تاء مربوطة</a:t>
                      </a:r>
                      <a:endParaRPr kumimoji="0" lang="ar-S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                    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73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DecoType Naskh" pitchFamily="2" charset="-78"/>
                        </a:rPr>
                        <a:t>مملوءاً  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DecoType Naskh" pitchFamily="2" charset="-78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همزة متطرفة قبلها واو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DecoType Naskh" pitchFamily="2" charset="-78"/>
                        </a:rPr>
                        <a:t>ماءً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DecoType Naskh" pitchFamily="2" charset="-78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همزة متطرفة بعد الألف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73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DecoType Naskh" pitchFamily="2" charset="-78"/>
                        </a:rPr>
                        <a:t>جزْءاً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DecoType Naskh" pitchFamily="2" charset="-78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همزة متطرفة قبلها حرف صحيح ساكن لا يمكن وصله بما بعده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DecoType Naskh" pitchFamily="2" charset="-78"/>
                        </a:rPr>
                        <a:t>مرفأً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DecoType Naskh" pitchFamily="2" charset="-78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همزة متطرفة على الألف</a:t>
                      </a:r>
                      <a:endParaRPr kumimoji="0" lang="ar-S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73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DecoType Naskh" pitchFamily="2" charset="-78"/>
                        </a:rPr>
                        <a:t>شيئاً ، دفْئاً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DecoType Naskh" pitchFamily="2" charset="-78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همزة متطرفة قبلها ياء أو حرف صحيح ساكن ، ويمكن وصلهما بألف التنوين.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DecoType Naskh" pitchFamily="2" charset="-78"/>
                        </a:rPr>
                        <a:t>عصاً، ندىً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DecoType Naskh" pitchFamily="2" charset="-78"/>
                      </a:endParaRPr>
                    </a:p>
                  </a:txBody>
                  <a:tcPr marL="91436" marR="91436" marT="45711" marB="4571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ألف لينة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48" name="WordArt 417"/>
          <p:cNvSpPr>
            <a:spLocks noChangeArrowheads="1" noChangeShapeType="1" noTextEdit="1"/>
          </p:cNvSpPr>
          <p:nvPr/>
        </p:nvSpPr>
        <p:spPr bwMode="auto">
          <a:xfrm>
            <a:off x="3619500" y="1524000"/>
            <a:ext cx="19050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ملخص القاعدة</a:t>
            </a:r>
          </a:p>
        </p:txBody>
      </p:sp>
    </p:spTree>
    <p:extLst>
      <p:ext uri="{BB962C8B-B14F-4D97-AF65-F5344CB8AC3E}">
        <p14:creationId xmlns:p14="http://schemas.microsoft.com/office/powerpoint/2010/main" val="15214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IQ" b="1" dirty="0" smtClean="0">
                <a:solidFill>
                  <a:schemeClr val="tx1"/>
                </a:solidFill>
              </a:rPr>
              <a:t>ثانياً: فك الإدغام</a:t>
            </a:r>
            <a:r>
              <a:rPr lang="ar-SA" b="1" dirty="0" smtClean="0">
                <a:solidFill>
                  <a:schemeClr val="tx1"/>
                </a:solidFill>
              </a:rPr>
              <a:t> "الشدّة"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533400" indent="-533400" algn="ctr" eaLnBrk="1" hangingPunct="1">
              <a:lnSpc>
                <a:spcPct val="100000"/>
              </a:lnSpc>
              <a:buFontTx/>
              <a:buNone/>
            </a:pPr>
            <a:r>
              <a:rPr lang="ar-SA" sz="2400" b="1" dirty="0" smtClean="0"/>
              <a:t> </a:t>
            </a:r>
          </a:p>
          <a:p>
            <a:pPr marL="533400" indent="-533400" eaLnBrk="1" hangingPunct="1">
              <a:lnSpc>
                <a:spcPct val="100000"/>
              </a:lnSpc>
              <a:buFontTx/>
              <a:buAutoNum type="arabicPeriod"/>
            </a:pPr>
            <a:r>
              <a:rPr lang="ar-SA" sz="2400" b="1" dirty="0" smtClean="0">
                <a:solidFill>
                  <a:schemeClr val="tx1"/>
                </a:solidFill>
              </a:rPr>
              <a:t>الحرف المشدد عبارة عن حرفين من جنس واحد ، جاءا متتالين فى الكلمة لذلك أدغما في بعضهما البعض نطقاً وكتابة ، وكتبا على شكل حرف واحد ، وضع عليه شدة هكذا</a:t>
            </a:r>
            <a:r>
              <a:rPr lang="ar-SA" sz="2400" b="1" dirty="0" smtClean="0"/>
              <a:t> ( </a:t>
            </a:r>
            <a:r>
              <a:rPr lang="ar-SA" sz="3200" b="1" dirty="0" smtClean="0">
                <a:solidFill>
                  <a:srgbClr val="FF0000"/>
                </a:solidFill>
              </a:rPr>
              <a:t> ّ </a:t>
            </a:r>
            <a:r>
              <a:rPr lang="ar-SA" sz="2400" b="1" dirty="0" smtClean="0"/>
              <a:t>). </a:t>
            </a:r>
          </a:p>
          <a:p>
            <a:pPr marL="533400" indent="-533400" eaLnBrk="1" hangingPunct="1">
              <a:lnSpc>
                <a:spcPct val="100000"/>
              </a:lnSpc>
              <a:buFontTx/>
              <a:buAutoNum type="arabicPeriod"/>
            </a:pPr>
            <a:endParaRPr lang="ar-SA" sz="2400" b="1" dirty="0" smtClean="0"/>
          </a:p>
          <a:p>
            <a:pPr marL="533400" indent="-533400" eaLnBrk="1" hangingPunct="1">
              <a:lnSpc>
                <a:spcPct val="100000"/>
              </a:lnSpc>
              <a:buFontTx/>
              <a:buAutoNum type="arabicPeriod"/>
            </a:pPr>
            <a:endParaRPr lang="ar-SA" sz="2400" b="1" dirty="0" smtClean="0"/>
          </a:p>
          <a:p>
            <a:pPr marL="533400" indent="-533400" eaLnBrk="1" hangingPunct="1">
              <a:lnSpc>
                <a:spcPct val="100000"/>
              </a:lnSpc>
              <a:buFontTx/>
              <a:buAutoNum type="arabicPeriod"/>
            </a:pPr>
            <a:endParaRPr lang="ar-SA" sz="2400" b="1" dirty="0" smtClean="0"/>
          </a:p>
          <a:p>
            <a:pPr marL="533400" indent="-533400" eaLnBrk="1" hangingPunct="1">
              <a:lnSpc>
                <a:spcPct val="100000"/>
              </a:lnSpc>
              <a:buFontTx/>
              <a:buAutoNum type="arabicPeriod"/>
            </a:pPr>
            <a:r>
              <a:rPr lang="ar-SA" sz="2400" b="1" dirty="0" smtClean="0"/>
              <a:t>تكون حركة الحرف الأول السكون دائماً. </a:t>
            </a:r>
          </a:p>
          <a:p>
            <a:pPr marL="533400" indent="-533400" eaLnBrk="1" hangingPunct="1">
              <a:lnSpc>
                <a:spcPct val="100000"/>
              </a:lnSpc>
              <a:buFontTx/>
              <a:buAutoNum type="arabicPeriod"/>
            </a:pPr>
            <a:r>
              <a:rPr lang="ar-SA" sz="2400" b="1" dirty="0" smtClean="0"/>
              <a:t>تكون حركة الحرف الثاني مختلفة بين الحركات الثلاث: الفتحة، أو الضمة، أو الكسرة.</a:t>
            </a:r>
            <a:endParaRPr lang="en-US" sz="2400" b="1" dirty="0" smtClean="0"/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3943350" y="1524000"/>
            <a:ext cx="12573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القاعدة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486400" y="3489325"/>
            <a:ext cx="1752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8000">
                <a:solidFill>
                  <a:schemeClr val="bg1"/>
                </a:solidFill>
              </a:rPr>
              <a:t>ش</a:t>
            </a:r>
            <a:r>
              <a:rPr lang="ar-SA" sz="8000"/>
              <a:t>دْدَ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209800" y="3489325"/>
            <a:ext cx="14239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8000">
                <a:solidFill>
                  <a:schemeClr val="bg1"/>
                </a:solidFill>
              </a:rPr>
              <a:t>ش</a:t>
            </a:r>
            <a:r>
              <a:rPr lang="ar-SA" sz="8000"/>
              <a:t>دَّ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3886200" y="4327525"/>
            <a:ext cx="1447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995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9" grpId="0"/>
      <p:bldP spid="153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dirty="0" smtClean="0"/>
              <a:t>تضعيف الحروف "الشدّة"</a:t>
            </a:r>
            <a:endParaRPr lang="en-US" b="1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ar-SA" sz="2800" smtClean="0"/>
              <a:t> </a:t>
            </a: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graphicFrame>
        <p:nvGraphicFramePr>
          <p:cNvPr id="14450" name="Group 1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0473921"/>
              </p:ext>
            </p:extLst>
          </p:nvPr>
        </p:nvGraphicFramePr>
        <p:xfrm>
          <a:off x="838200" y="2057400"/>
          <a:ext cx="7620000" cy="4013200"/>
        </p:xfrm>
        <a:graphic>
          <a:graphicData uri="http://schemas.openxmlformats.org/drawingml/2006/table">
            <a:tbl>
              <a:tblPr/>
              <a:tblGrid>
                <a:gridCol w="2540000"/>
                <a:gridCol w="2540000"/>
                <a:gridCol w="2540000"/>
              </a:tblGrid>
              <a:tr h="35566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الكسرة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الضمة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الفتحة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معلِّم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ينقِّح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يسلِّم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أمِّي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عمِّى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يمجِّد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منسِّق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يستعدُّ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يهدُّ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ربُّـنا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النُّقود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العمُّ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الأمُّ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الذلُّ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مهذَّبان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منسَّق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مضعَّف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صرَّاف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عمَّان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رمَّان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DecoType Naskh" pitchFamily="2" charset="-78"/>
                        </a:rPr>
                        <a:t>مكرَّم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DecoType Naskh" pitchFamily="2" charset="-78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58" name="WordArt 98"/>
          <p:cNvSpPr>
            <a:spLocks noChangeArrowheads="1" noChangeShapeType="1" noTextEdit="1"/>
          </p:cNvSpPr>
          <p:nvPr/>
        </p:nvSpPr>
        <p:spPr bwMode="auto">
          <a:xfrm>
            <a:off x="4033838" y="1447800"/>
            <a:ext cx="1076325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200" kern="10" spc="64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الأمثلة</a:t>
            </a:r>
          </a:p>
        </p:txBody>
      </p:sp>
    </p:spTree>
    <p:extLst>
      <p:ext uri="{BB962C8B-B14F-4D97-AF65-F5344CB8AC3E}">
        <p14:creationId xmlns:p14="http://schemas.microsoft.com/office/powerpoint/2010/main" val="18866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dirty="0" smtClean="0"/>
              <a:t>تنوين الحروف المشددة</a:t>
            </a:r>
            <a:endParaRPr lang="en-US" b="1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Tx/>
              <a:buNone/>
            </a:pPr>
            <a:endParaRPr lang="ar-SA" sz="700" b="1" i="1" dirty="0" smtClean="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ar-SA" sz="700" b="1" i="1" dirty="0" smtClean="0"/>
          </a:p>
          <a:p>
            <a:pPr eaLnBrk="1" hangingPunct="1">
              <a:lnSpc>
                <a:spcPct val="100000"/>
              </a:lnSpc>
            </a:pPr>
            <a:r>
              <a:rPr lang="ar-SA" sz="1600" b="1" dirty="0" smtClean="0">
                <a:solidFill>
                  <a:schemeClr val="tx1"/>
                </a:solidFill>
              </a:rPr>
              <a:t>يراعى في تنوين الحرف المشدد الواقع في آخر الكلمة أن ترسم الفتحتان ، أو الضمتان فوق الشدة ، وترسم الكسرتان تحت الشدة.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700" b="1" dirty="0" smtClean="0"/>
              <a:t> 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ar-SA" sz="1800" b="1" dirty="0" smtClean="0"/>
              <a:t>مثال : كن با</a:t>
            </a:r>
            <a:r>
              <a:rPr lang="ar-SA" sz="1800" b="1" dirty="0" smtClean="0">
                <a:solidFill>
                  <a:schemeClr val="tx1"/>
                </a:solidFill>
              </a:rPr>
              <a:t>رّ</a:t>
            </a:r>
            <a:r>
              <a:rPr lang="ar-SA" sz="1800" b="1" dirty="0" smtClean="0"/>
              <a:t>اً بوالديك. 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ar-SA" sz="1800" b="1" dirty="0" smtClean="0"/>
              <a:t>            أصبحت خديجة أ</a:t>
            </a:r>
            <a:r>
              <a:rPr lang="ar-SA" sz="1800" b="1" dirty="0" smtClean="0">
                <a:solidFill>
                  <a:schemeClr val="tx1"/>
                </a:solidFill>
              </a:rPr>
              <a:t>مّ</a:t>
            </a:r>
            <a:r>
              <a:rPr lang="ar-SA" sz="1800" b="1" dirty="0" smtClean="0"/>
              <a:t>اً. 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ar-SA" sz="1800" b="1" dirty="0" smtClean="0"/>
              <a:t>ومثال : هذا س</a:t>
            </a:r>
            <a:r>
              <a:rPr lang="ar-SA" sz="1800" b="1" dirty="0" smtClean="0">
                <a:solidFill>
                  <a:schemeClr val="tx1"/>
                </a:solidFill>
              </a:rPr>
              <a:t>دٌّ</a:t>
            </a:r>
            <a:r>
              <a:rPr lang="ar-SA" sz="1800" b="1" dirty="0" smtClean="0"/>
              <a:t> كبير. 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ar-SA" sz="1800" b="1" dirty="0" smtClean="0"/>
              <a:t>         محمد با</a:t>
            </a:r>
            <a:r>
              <a:rPr lang="ar-SA" sz="1800" b="1" dirty="0" smtClean="0">
                <a:solidFill>
                  <a:schemeClr val="tx1"/>
                </a:solidFill>
              </a:rPr>
              <a:t>رٌّ </a:t>
            </a:r>
            <a:r>
              <a:rPr lang="ar-SA" sz="1800" b="1" dirty="0" smtClean="0"/>
              <a:t>بوالديه. 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ar-SA" sz="1800" b="1" dirty="0" smtClean="0"/>
              <a:t>         هند أ</a:t>
            </a:r>
            <a:r>
              <a:rPr lang="ar-SA" sz="1800" b="1" dirty="0" smtClean="0">
                <a:solidFill>
                  <a:schemeClr val="tx1"/>
                </a:solidFill>
              </a:rPr>
              <a:t>مٌّ</a:t>
            </a:r>
            <a:r>
              <a:rPr lang="ar-SA" sz="1800" b="1" dirty="0" smtClean="0"/>
              <a:t> حنون. 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ar-SA" sz="1800" b="1" dirty="0" smtClean="0"/>
              <a:t>         كان في قريتنا جَ</a:t>
            </a:r>
            <a:r>
              <a:rPr lang="ar-SA" sz="1800" b="1" dirty="0" smtClean="0">
                <a:solidFill>
                  <a:schemeClr val="tx1"/>
                </a:solidFill>
              </a:rPr>
              <a:t>دٌّ</a:t>
            </a:r>
            <a:r>
              <a:rPr lang="ar-SA" sz="1800" b="1" dirty="0" smtClean="0"/>
              <a:t> رحيم.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ar-SA" sz="1800" b="1" dirty="0" smtClean="0"/>
              <a:t>ومثال : يسقى المزارعون أرضهم من س</a:t>
            </a:r>
            <a:r>
              <a:rPr lang="ar-SA" sz="1800" b="1" dirty="0" smtClean="0">
                <a:solidFill>
                  <a:schemeClr val="tx1"/>
                </a:solidFill>
              </a:rPr>
              <a:t>دٍّ</a:t>
            </a:r>
            <a:r>
              <a:rPr lang="ar-SA" sz="1800" b="1" dirty="0" smtClean="0"/>
              <a:t> كبير. 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ar-SA" sz="1800" b="1" dirty="0" smtClean="0"/>
              <a:t>         يحترم الناس كل ابن با</a:t>
            </a:r>
            <a:r>
              <a:rPr lang="ar-SA" sz="1800" b="1" dirty="0" smtClean="0">
                <a:solidFill>
                  <a:schemeClr val="tx1"/>
                </a:solidFill>
              </a:rPr>
              <a:t>رٍّ</a:t>
            </a:r>
            <a:r>
              <a:rPr lang="ar-SA" sz="1800" b="1" dirty="0" smtClean="0"/>
              <a:t> بوالديه. </a:t>
            </a:r>
            <a:endParaRPr lang="en-US" sz="1800" b="1" dirty="0" smtClean="0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3657600" y="1219200"/>
            <a:ext cx="1981200" cy="609600"/>
          </a:xfrm>
          <a:prstGeom prst="sun">
            <a:avLst>
              <a:gd name="adj" fmla="val 25000"/>
            </a:avLst>
          </a:prstGeom>
          <a:solidFill>
            <a:srgbClr val="6B05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تنبيه</a:t>
            </a:r>
            <a:endParaRPr lang="en-US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7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ar-IQ" b="1" dirty="0" smtClean="0"/>
              <a:t>ثالثاً: إثبات الحروف المحذوفة خطّا</a:t>
            </a:r>
            <a:endParaRPr lang="en-US" b="1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ar-IQ" b="1" u="sng" dirty="0"/>
              <a:t>(حذف الألف):</a:t>
            </a:r>
            <a:endParaRPr lang="en-US" dirty="0"/>
          </a:p>
          <a:p>
            <a:pPr marL="0" indent="0">
              <a:buNone/>
            </a:pPr>
            <a:r>
              <a:rPr lang="ar-IQ" b="1" u="sng" dirty="0" smtClean="0"/>
              <a:t>  أولاً</a:t>
            </a:r>
            <a:r>
              <a:rPr lang="ar-IQ" b="1" u="sng" dirty="0"/>
              <a:t>:</a:t>
            </a:r>
            <a:r>
              <a:rPr lang="ar-IQ" b="1" dirty="0"/>
              <a:t> حذف الألف من كلمة ابن وابنة.</a:t>
            </a:r>
            <a:endParaRPr lang="en-US" dirty="0"/>
          </a:p>
          <a:p>
            <a:pPr marL="0" indent="0">
              <a:buNone/>
            </a:pPr>
            <a:r>
              <a:rPr lang="ar-IQ" b="1" dirty="0"/>
              <a:t>    تحذف الألف من كلمتي ابن وابنة حسبما يلي:-</a:t>
            </a:r>
            <a:endParaRPr lang="en-US" dirty="0"/>
          </a:p>
          <a:p>
            <a:pPr marL="0" lvl="0" indent="0">
              <a:buNone/>
            </a:pPr>
            <a:r>
              <a:rPr lang="ar-IQ" b="1" dirty="0" smtClean="0"/>
              <a:t>1- أن </a:t>
            </a:r>
            <a:r>
              <a:rPr lang="ar-IQ" b="1" dirty="0"/>
              <a:t>تكون مفردة: مثل خالد بن الوليد. فإذا ثُنيت أو جُمعت لا تحذف ألفها. مثال : الحمزة والعباس ابنا عبد المطلب. عائشة وأسماء ابنتا </a:t>
            </a:r>
            <a:r>
              <a:rPr lang="ar-IQ" b="1" dirty="0" smtClean="0"/>
              <a:t>الصديق.</a:t>
            </a:r>
            <a:endParaRPr lang="ar-IQ" dirty="0"/>
          </a:p>
          <a:p>
            <a:pPr marL="0" lvl="0" indent="0">
              <a:buNone/>
            </a:pPr>
            <a:r>
              <a:rPr lang="ar-IQ" b="1" dirty="0" smtClean="0"/>
              <a:t>2-ألايقع </a:t>
            </a:r>
            <a:r>
              <a:rPr lang="ar-IQ" b="1" dirty="0"/>
              <a:t>كل من (ابن وابنة) في أول السطر. فإذا وقعتا في أول السطر فلا تحذف الألف.</a:t>
            </a:r>
            <a:endParaRPr lang="en-US" dirty="0"/>
          </a:p>
          <a:p>
            <a:pPr marL="0" lvl="0" indent="0">
              <a:buNone/>
            </a:pPr>
            <a:r>
              <a:rPr lang="ar-IQ" b="1" dirty="0" smtClean="0"/>
              <a:t>3-إذا </a:t>
            </a:r>
            <a:r>
              <a:rPr lang="ar-IQ" b="1" dirty="0"/>
              <a:t>جاء بين علمين بدون فاصل، وكان الأول غير منون، والثاني أباً، مثل عثمان بن عفان، فاطمة بنت محمد ، مريم بنت عمران. وإن فصل بينهما ضمير أو غيره فلا تحذف الألف. مثال: المجاهد ابن المجاهد، طارق هو ابن زيد(هو: الضمير فَصَل بين العَلمين).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ar-IQ" b="1" dirty="0" smtClean="0"/>
              <a:t>ثالثاً: إثبات الحروف المحذوفة خطّا</a:t>
            </a:r>
            <a:endParaRPr lang="en-US" b="1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ar-IQ" b="1" dirty="0" smtClean="0"/>
              <a:t>4-إذا </a:t>
            </a:r>
            <a:r>
              <a:rPr lang="ar-IQ" b="1" dirty="0"/>
              <a:t>دخلت عليهما همزة الاستفهام. مثال: أَبن الأستاذ هذا؟ أبنة الإسلام هذه.</a:t>
            </a:r>
            <a:endParaRPr lang="en-US" dirty="0"/>
          </a:p>
          <a:p>
            <a:pPr marL="0" lvl="0" indent="0">
              <a:buNone/>
            </a:pPr>
            <a:r>
              <a:rPr lang="ar-IQ" b="1" dirty="0" smtClean="0"/>
              <a:t>5-إذا </a:t>
            </a:r>
            <a:r>
              <a:rPr lang="ar-IQ" b="1" dirty="0"/>
              <a:t>وقعتا بعد حرف النداء. مثال: يابن الأكرمين. يابنة الأمين.</a:t>
            </a:r>
            <a:endParaRPr lang="en-US" dirty="0"/>
          </a:p>
          <a:p>
            <a:pPr marL="0" indent="0">
              <a:buNone/>
            </a:pPr>
            <a:r>
              <a:rPr lang="ar-IQ" b="1" u="sng" dirty="0"/>
              <a:t>ثانياً:</a:t>
            </a:r>
            <a:r>
              <a:rPr lang="ar-IQ" b="1" dirty="0"/>
              <a:t>تحذف الألف من كلمة(اسم)في البسملة الكاملة.مثال:بسم الله الرحمن الرحيم، وتبقى في غير الكاملة. مثال: باسم العلي القدير.</a:t>
            </a:r>
            <a:endParaRPr lang="en-US" dirty="0"/>
          </a:p>
          <a:p>
            <a:pPr marL="0" indent="0">
              <a:buNone/>
            </a:pPr>
            <a:r>
              <a:rPr lang="ar-IQ" b="1" u="sng" dirty="0"/>
              <a:t>ثالثاً:</a:t>
            </a:r>
            <a:r>
              <a:rPr lang="ar-IQ" b="1" dirty="0"/>
              <a:t> تحذف ألف (ألــ) التعريف إذا سبقها حرف لام جر. مثال للدين أثرٌ في الأخلاق. (لـِ  + ألــ = للــ)، مثل: (لـ + العسل = لِلْعَسَل).</a:t>
            </a:r>
            <a:endParaRPr lang="en-US" dirty="0"/>
          </a:p>
          <a:p>
            <a:pPr marL="0" indent="0">
              <a:buNone/>
            </a:pPr>
            <a:r>
              <a:rPr lang="ar-IQ" b="1" u="sng" dirty="0"/>
              <a:t>رابعاً:</a:t>
            </a:r>
            <a:r>
              <a:rPr lang="ar-IQ" b="1" dirty="0"/>
              <a:t> تحذف الألف من كلمة الرحمن إذا كانت علماً مقروناً بــ (ألــ) وتبقى الألف في غيرها. مِثال: ما زلتَ رحماناً كريماً. وكذلك تحذف الألف من وسط الأسماء التالية: (اسم الجلالة (الله) – إله – لكن – أولئك – يسين  – طه - الرحمن) والأصل: (اللاه – إلاه  - ياسين – طَاهَا  - الرحمان) والصحيح الأول.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ar-IQ" b="1" dirty="0" smtClean="0"/>
              <a:t>ثالثاً: إثبات الحروف المحذوفة خطّا</a:t>
            </a:r>
            <a:endParaRPr lang="en-US" b="1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ar-IQ" b="1" dirty="0"/>
              <a:t> حذف الميم، تحذف الميم من كلمة نِعم إذا أدغمت ميمها في ما مثال: (نِعِمَّا يَعِظُكُمْ به).</a:t>
            </a:r>
            <a:endParaRPr lang="en-US" dirty="0"/>
          </a:p>
          <a:p>
            <a:pPr lvl="0"/>
            <a:r>
              <a:rPr lang="ar-IQ" b="1" dirty="0"/>
              <a:t>حذف النون: تحذف من كلمتي (عن  و من) إذا دخلتا على (مَنْ) مثال: (عَمَّنْ)، (مِمَّنْ). </a:t>
            </a:r>
            <a:endParaRPr lang="en-US" dirty="0"/>
          </a:p>
          <a:p>
            <a:pPr lvl="0"/>
            <a:r>
              <a:rPr lang="ar-IQ" b="1" dirty="0"/>
              <a:t>حذف الواو: تحذف الواو تخفيفاً من: (دَاوُد – طَاوُس) والأصل: (دَاوود - طاوُوس). </a:t>
            </a:r>
            <a:endParaRPr lang="en-US" dirty="0"/>
          </a:p>
          <a:p>
            <a:pPr lvl="0"/>
            <a:r>
              <a:rPr lang="ar-IQ" b="1" dirty="0"/>
              <a:t>حذف الياء: تحذف ياء المنقوص المعرف بــ (ألــ) إذا وقف عليه بإسكان ما قبل الياء في لغة: مثال: الدَّاعْ  - المُتعالْ</a:t>
            </a:r>
            <a:r>
              <a:rPr lang="ar-IQ" b="1" dirty="0" smtClean="0"/>
              <a:t>.</a:t>
            </a:r>
            <a:r>
              <a:rPr lang="ar-IQ" b="1" dirty="0"/>
              <a:t> وتحذف أيضاً إذا جاء</a:t>
            </a:r>
            <a:r>
              <a:rPr lang="en-US" b="1" dirty="0"/>
              <a:t> </a:t>
            </a:r>
            <a:r>
              <a:rPr lang="ar-IQ" b="1" dirty="0"/>
              <a:t>الاسم المنقوص نكرة مرفوعًا أو مجرورًا مثل: هذا قاضٍ، وسلمت على قاضٍ</a:t>
            </a:r>
            <a:r>
              <a:rPr lang="en-US" b="1" dirty="0"/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ar-IQ" b="1" dirty="0" smtClean="0"/>
              <a:t>ثالثاً: الحروف التي تزاد في الكتابة</a:t>
            </a:r>
            <a:endParaRPr lang="en-US" b="1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ar-IQ" b="1" dirty="0"/>
              <a:t>(زيادة الألف):</a:t>
            </a:r>
            <a:endParaRPr lang="en-US" dirty="0"/>
          </a:p>
          <a:p>
            <a:pPr lvl="0"/>
            <a:r>
              <a:rPr lang="ar-IQ" b="1" dirty="0"/>
              <a:t>تُزاد في وسط الكلمة: مثال: مائة، ثلاثمائة (مفردة أو مركبة)، وأما الجموع فلا تُزاد: مئات.</a:t>
            </a:r>
            <a:endParaRPr lang="en-US" dirty="0"/>
          </a:p>
          <a:p>
            <a:pPr lvl="0"/>
            <a:r>
              <a:rPr lang="ar-IQ" b="1" dirty="0"/>
              <a:t>وتزاد في طرف الكلمة:</a:t>
            </a:r>
            <a:endParaRPr lang="en-US" dirty="0"/>
          </a:p>
          <a:p>
            <a:pPr lvl="0"/>
            <a:r>
              <a:rPr lang="ar-IQ" b="1" dirty="0"/>
              <a:t>بعد واو الجماعة المتصلة بالفعل الماضي: مثال: جلسُوا، درسوا.</a:t>
            </a:r>
            <a:endParaRPr lang="en-US" dirty="0"/>
          </a:p>
          <a:p>
            <a:pPr lvl="0"/>
            <a:r>
              <a:rPr lang="ar-IQ" b="1" dirty="0"/>
              <a:t>ولا تزاد في الأفعال: يدعو، يسمُو، أو بعد جمع المذكر السالم المضاف: مُدَرِّسو المدرسة – مُسَاعِدُو القرآن.</a:t>
            </a:r>
            <a:endParaRPr lang="en-US" dirty="0"/>
          </a:p>
          <a:p>
            <a:pPr lvl="0"/>
            <a:r>
              <a:rPr lang="ar-IQ" b="1" dirty="0"/>
              <a:t>وتزاد الألف بعد واو الجماعة المتصلة بالفعل الأمر، مثل: أُكْتُبُوا – أُخْرُجَوا.</a:t>
            </a:r>
            <a:endParaRPr lang="en-US" dirty="0"/>
          </a:p>
          <a:p>
            <a:pPr lvl="0"/>
            <a:r>
              <a:rPr lang="ar-IQ" b="1" dirty="0"/>
              <a:t>وتُزادُ الألف في الاسم المنصوب المذكر المنوَّنِ المنتهي بحرف صحيح، مثل: أَحْضَرْتُ كِتاباً – أكْرَمْتُ ضَيفاً.</a:t>
            </a:r>
            <a:endParaRPr lang="en-US" dirty="0"/>
          </a:p>
          <a:p>
            <a:r>
              <a:rPr lang="ar-IQ" b="1" dirty="0"/>
              <a:t>وتُزادُ الألف في الاسم المنصوب المذكر المنون المنتهي بهمزة متطرفة، مثل: وُضَوءاً – مَبْدوءاً جُزْءاً.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ar-IQ" b="1" dirty="0" smtClean="0"/>
              <a:t>ثالثاً: الحروف التي تزاد في الكتابة</a:t>
            </a:r>
            <a:endParaRPr lang="en-US" b="1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ar-IQ" b="1" dirty="0" smtClean="0"/>
              <a:t>(زيادة </a:t>
            </a:r>
            <a:r>
              <a:rPr lang="ar-IQ" b="1" dirty="0"/>
              <a:t>الواو):</a:t>
            </a:r>
            <a:endParaRPr lang="en-US" dirty="0"/>
          </a:p>
          <a:p>
            <a:pPr lvl="0"/>
            <a:r>
              <a:rPr lang="ar-IQ" b="1" dirty="0"/>
              <a:t>تزاد في وسط الكلمة كتابة لا نطقاً:</a:t>
            </a:r>
            <a:endParaRPr lang="en-US" dirty="0"/>
          </a:p>
          <a:p>
            <a:pPr lvl="0"/>
            <a:r>
              <a:rPr lang="ar-IQ" b="1" dirty="0"/>
              <a:t>في أولِي، أُولاءِ، أولئك.  أمّا الأُلى (اسم الموصول) فلا تزاد.</a:t>
            </a:r>
            <a:endParaRPr lang="en-US" dirty="0"/>
          </a:p>
          <a:p>
            <a:pPr lvl="0"/>
            <a:r>
              <a:rPr lang="ar-IQ" b="1" dirty="0"/>
              <a:t>وفي كلمة أولو، أولى (بمعنى أصحاب) وأولات، (صاحبات).</a:t>
            </a:r>
            <a:endParaRPr lang="en-US" dirty="0"/>
          </a:p>
          <a:p>
            <a:pPr lvl="0"/>
            <a:r>
              <a:rPr lang="ar-IQ" b="1" dirty="0"/>
              <a:t>وتزاد في آخر الكلمة في (عمرو) مرفوعة او مجرورة، مثل جاء عمرٌو – سلمتُ على عمرٍو، وللتفريق بينهما وبين (عُمَر)، تحف الواو من (عمرو) عند النصب، مثل: زُرتُ عَمراً .</a:t>
            </a:r>
            <a:endParaRPr lang="en-US" dirty="0"/>
          </a:p>
          <a:p>
            <a:pPr lvl="0"/>
            <a:r>
              <a:rPr lang="ar-IQ" b="1" dirty="0"/>
              <a:t>(زيادة هاء السكت): هي هاءٌ ساكنة تأتي بعد حرف متحرك، وتزاد للوقف عليها في:-</a:t>
            </a:r>
            <a:endParaRPr lang="en-US" dirty="0"/>
          </a:p>
          <a:p>
            <a:pPr lvl="0"/>
            <a:r>
              <a:rPr lang="ar-IQ" b="1" dirty="0"/>
              <a:t>فعل الأمر من الفعل اللفيف المفروق، مثل: (وَقَى – وَفَى - وعَى)، نقول عند الأمر: (قِ – فِ- عِ)، ثم نزيد هاءا لسكت: (قِهْ – فِهْ – عِهْ).</a:t>
            </a:r>
            <a:endParaRPr lang="en-US" dirty="0"/>
          </a:p>
          <a:p>
            <a:pPr lvl="0"/>
            <a:r>
              <a:rPr lang="ar-IQ" b="1" dirty="0"/>
              <a:t>فعل الأمر من (رَأى) نقول عند الأمر : رَهْ عُيُوبَ نَفْسِكَ.</a:t>
            </a:r>
            <a:endParaRPr lang="en-US" dirty="0"/>
          </a:p>
          <a:p>
            <a:pPr lvl="0"/>
            <a:r>
              <a:rPr lang="ar-IQ" b="1" dirty="0"/>
              <a:t>زيادة الياء، تُزاد الياء بين التاء المكسورة والهاء، وذلك في الفعل الماضي، مثل: الدرسُ سهل؛ إنكِ فَهِمْتِيهِ، وكَتَبْتِيهِ.  والأصل: فهِمْتِ+هــ= فَهِمْتِيهِ. وفي كَتَبْتِ + هـ= كَتَبْتِيهِ.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 eaLnBrk="1" hangingPunct="1"/>
            <a:r>
              <a:rPr lang="ar-SA" b="1" dirty="0" smtClean="0"/>
              <a:t>اللام الشمسية واللام القمرية</a:t>
            </a:r>
            <a:endParaRPr lang="en-US" b="1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7244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ar-SA" sz="2800" b="1" dirty="0" smtClean="0"/>
              <a:t>                                                                                                      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800" i="1" dirty="0" smtClean="0"/>
              <a:t> </a:t>
            </a:r>
            <a:endParaRPr lang="ar-SA" sz="1800" dirty="0" smtClean="0"/>
          </a:p>
          <a:p>
            <a:pPr eaLnBrk="1" hangingPunct="1">
              <a:lnSpc>
                <a:spcPct val="10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اللام الشّمسية : لام تكتب ولا تنطق ، ويأتي بعدها </a:t>
            </a:r>
            <a:r>
              <a:rPr lang="ar-SA" sz="2400" b="1" dirty="0" smtClean="0">
                <a:solidFill>
                  <a:srgbClr val="FF0000"/>
                </a:solidFill>
              </a:rPr>
              <a:t>حرف مشدد</a:t>
            </a:r>
            <a:r>
              <a:rPr lang="ar-SA" sz="2400" b="1" dirty="0" smtClean="0">
                <a:solidFill>
                  <a:schemeClr val="tx1"/>
                </a:solidFill>
              </a:rPr>
              <a:t>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ar-IQ" sz="2400" b="1" dirty="0" smtClean="0"/>
              <a:t>وسبب التسمية : </a:t>
            </a:r>
            <a:r>
              <a:rPr lang="ar-SA" sz="2400" b="1" dirty="0" smtClean="0"/>
              <a:t>أنّ </a:t>
            </a:r>
            <a:r>
              <a:rPr lang="ar-SA" sz="2400" b="1" dirty="0"/>
              <a:t>العرب شبّهت ال التّعريف بالنّجوم، والحروف بالقمر والشّمس، فالنّجوم تظهر مع القمر، وتختفي مع الشّمس، وكذلك لام ال التّعريف تظهر مع حروف سُمّيت الحروف القمريّة، وتختفي مع الحروف الشّمسيّة.</a:t>
            </a:r>
            <a:endParaRPr lang="ar-SA" sz="24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</a:pPr>
            <a:endParaRPr lang="ar-SA" sz="400" dirty="0" smtClean="0"/>
          </a:p>
          <a:p>
            <a:pPr eaLnBrk="1" hangingPunct="1"/>
            <a:r>
              <a:rPr lang="ar-SA" sz="1800" b="1" dirty="0" smtClean="0"/>
              <a:t>مثالها :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FF0000"/>
                </a:solidFill>
              </a:rPr>
              <a:t>شَّ</a:t>
            </a:r>
            <a:r>
              <a:rPr lang="ar-SA" sz="1800" b="1" dirty="0" smtClean="0"/>
              <a:t>مس مشرقة. 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FF0000"/>
                </a:solidFill>
              </a:rPr>
              <a:t>رَّ</a:t>
            </a:r>
            <a:r>
              <a:rPr lang="ar-SA" sz="1800" b="1" dirty="0" smtClean="0"/>
              <a:t>جل قادم. 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تَّ</a:t>
            </a:r>
            <a:r>
              <a:rPr lang="ar-SA" sz="1800" b="1" dirty="0" smtClean="0"/>
              <a:t>مر طعام مفيد.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ثِّ</a:t>
            </a:r>
            <a:r>
              <a:rPr lang="ar-SA" sz="1800" b="1" dirty="0" smtClean="0"/>
              <a:t>مار ناضجة.   </a:t>
            </a:r>
            <a:r>
              <a:rPr lang="ar-SA" sz="1800" b="1" dirty="0" smtClean="0">
                <a:solidFill>
                  <a:schemeClr val="tx1"/>
                </a:solidFill>
              </a:rPr>
              <a:t>ا</a:t>
            </a:r>
            <a:r>
              <a:rPr lang="ar-SA" sz="1800" b="1" dirty="0">
                <a:solidFill>
                  <a:srgbClr val="FF0000"/>
                </a:solidFill>
              </a:rPr>
              <a:t>لصَّي</a:t>
            </a:r>
            <a:r>
              <a:rPr lang="ar-SA" sz="1800" b="1" dirty="0" smtClean="0"/>
              <a:t>اد متأهب. نقيق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ضَّ</a:t>
            </a:r>
            <a:r>
              <a:rPr lang="ar-SA" sz="1800" b="1" dirty="0" smtClean="0"/>
              <a:t>فادع مزعج.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0099FF"/>
                </a:solidFill>
              </a:rPr>
              <a:t>ذ</a:t>
            </a:r>
            <a:r>
              <a:rPr lang="ar-SA" sz="1800" b="1" dirty="0">
                <a:solidFill>
                  <a:srgbClr val="FF0000"/>
                </a:solidFill>
              </a:rPr>
              <a:t>ُّ</a:t>
            </a:r>
            <a:r>
              <a:rPr lang="ar-SA" sz="1800" b="1" dirty="0" smtClean="0"/>
              <a:t>ل مكروه.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نُّ</a:t>
            </a:r>
            <a:r>
              <a:rPr lang="ar-SA" sz="1800" b="1" dirty="0" smtClean="0"/>
              <a:t>ور ساطع. 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0099FF"/>
                </a:solidFill>
              </a:rPr>
              <a:t>دّ</a:t>
            </a:r>
            <a:r>
              <a:rPr lang="ar-SA" sz="1800" b="1" dirty="0" smtClean="0"/>
              <a:t>ِفاع عن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0099FF"/>
                </a:solidFill>
              </a:rPr>
              <a:t>و</a:t>
            </a:r>
            <a:r>
              <a:rPr lang="ar-SA" sz="1800" b="1" dirty="0" smtClean="0"/>
              <a:t>طن واجب.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0099FF"/>
                </a:solidFill>
              </a:rPr>
              <a:t>س</a:t>
            </a:r>
            <a:r>
              <a:rPr lang="ar-SA" sz="1800" b="1" dirty="0" smtClean="0"/>
              <a:t>َّلام عليكم.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0099FF"/>
                </a:solidFill>
              </a:rPr>
              <a:t>ظ</a:t>
            </a:r>
            <a:r>
              <a:rPr lang="ar-SA" sz="1800" b="1" dirty="0" smtClean="0"/>
              <a:t>ُّلم ظلمات يوم القيامة. يتفتح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0099FF"/>
                </a:solidFill>
              </a:rPr>
              <a:t>زّ</a:t>
            </a:r>
            <a:r>
              <a:rPr lang="ar-SA" sz="1800" b="1" dirty="0" smtClean="0"/>
              <a:t>ُهر في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0099FF"/>
                </a:solidFill>
              </a:rPr>
              <a:t>ر</a:t>
            </a:r>
            <a:r>
              <a:rPr lang="ar-SA" sz="1800" b="1" dirty="0" smtClean="0"/>
              <a:t>َّبيع. 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0099FF"/>
                </a:solidFill>
              </a:rPr>
              <a:t>طّ</a:t>
            </a:r>
            <a:r>
              <a:rPr lang="ar-SA" sz="1800" b="1" dirty="0" smtClean="0"/>
              <a:t>ُيور مغردة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0099FF"/>
                </a:solidFill>
              </a:rPr>
              <a:t>لَّ</a:t>
            </a:r>
            <a:r>
              <a:rPr lang="ar-SA" sz="1800" b="1" dirty="0" smtClean="0"/>
              <a:t>يمون حامض حلو</a:t>
            </a:r>
            <a:r>
              <a:rPr lang="ar-SA" sz="1800" dirty="0" smtClean="0"/>
              <a:t>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600" dirty="0" smtClean="0"/>
              <a:t>    </a:t>
            </a:r>
            <a:endParaRPr lang="ar-SA" sz="100" dirty="0" smtClean="0"/>
          </a:p>
          <a:p>
            <a:pPr eaLnBrk="1" hangingPunct="1">
              <a:lnSpc>
                <a:spcPct val="100000"/>
              </a:lnSpc>
            </a:pPr>
            <a:r>
              <a:rPr lang="ar-SA" sz="1800" dirty="0" smtClean="0"/>
              <a:t>الأحرف التي تأتي بعد اللام الشمسية كما في الأمثلة السابقة : </a:t>
            </a:r>
            <a:r>
              <a:rPr lang="ar-SA" sz="1800" b="1" dirty="0">
                <a:solidFill>
                  <a:srgbClr val="FF0000"/>
                </a:solidFill>
              </a:rPr>
              <a:t>الشين ، الراء ، التاء ، الثاء ، الصاد ، الضاد ، الذال ، النون ، الدال ، السين ، الظاء ، الزاي ، الطاء ، اللام.</a:t>
            </a:r>
          </a:p>
          <a:p>
            <a:pPr eaLnBrk="1" hangingPunct="1">
              <a:lnSpc>
                <a:spcPct val="100000"/>
              </a:lnSpc>
            </a:pPr>
            <a:endParaRPr lang="ar-SA" sz="100" b="1" dirty="0" smtClean="0">
              <a:solidFill>
                <a:srgbClr val="0099FF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ar-SA" sz="1800" dirty="0" smtClean="0"/>
              <a:t>عدد تلك الحروف أربعة عشر حرفاً ، جمعت في أوائل كلمات البيت التالي</a:t>
            </a:r>
            <a:r>
              <a:rPr lang="ar-SA" sz="1800" b="1" dirty="0" smtClean="0"/>
              <a:t> :  </a:t>
            </a:r>
          </a:p>
          <a:p>
            <a:pPr eaLnBrk="1" hangingPunct="1">
              <a:lnSpc>
                <a:spcPct val="100000"/>
              </a:lnSpc>
            </a:pPr>
            <a:r>
              <a:rPr lang="ar-SA" sz="1800" b="1" dirty="0" smtClean="0">
                <a:solidFill>
                  <a:srgbClr val="FF0000"/>
                </a:solidFill>
              </a:rPr>
              <a:t>ط</a:t>
            </a:r>
            <a:r>
              <a:rPr lang="ar-SA" sz="1800" b="1" dirty="0" smtClean="0"/>
              <a:t>ب ، </a:t>
            </a:r>
            <a:r>
              <a:rPr lang="ar-SA" sz="1800" b="1" dirty="0" smtClean="0">
                <a:solidFill>
                  <a:srgbClr val="0099FF"/>
                </a:solidFill>
              </a:rPr>
              <a:t>ث</a:t>
            </a:r>
            <a:r>
              <a:rPr lang="ar-SA" sz="1800" b="1" dirty="0" smtClean="0"/>
              <a:t>م </a:t>
            </a:r>
            <a:r>
              <a:rPr lang="ar-SA" sz="1800" b="1" dirty="0" smtClean="0">
                <a:solidFill>
                  <a:srgbClr val="0099FF"/>
                </a:solidFill>
              </a:rPr>
              <a:t>ص</a:t>
            </a:r>
            <a:r>
              <a:rPr lang="ar-SA" sz="1800" b="1" dirty="0" smtClean="0"/>
              <a:t>ل </a:t>
            </a:r>
            <a:r>
              <a:rPr lang="ar-SA" sz="1800" b="1" dirty="0" smtClean="0">
                <a:solidFill>
                  <a:srgbClr val="0099FF"/>
                </a:solidFill>
              </a:rPr>
              <a:t>ر</a:t>
            </a:r>
            <a:r>
              <a:rPr lang="ar-SA" sz="1800" b="1" dirty="0" smtClean="0"/>
              <a:t>حما </a:t>
            </a:r>
            <a:r>
              <a:rPr lang="ar-SA" sz="1800" b="1" dirty="0" smtClean="0">
                <a:solidFill>
                  <a:srgbClr val="0099FF"/>
                </a:solidFill>
              </a:rPr>
              <a:t>ت</a:t>
            </a:r>
            <a:r>
              <a:rPr lang="ar-SA" sz="1800" b="1" dirty="0" smtClean="0"/>
              <a:t>فز ، </a:t>
            </a:r>
            <a:r>
              <a:rPr lang="ar-SA" sz="1800" b="1" dirty="0" smtClean="0">
                <a:solidFill>
                  <a:srgbClr val="0099FF"/>
                </a:solidFill>
              </a:rPr>
              <a:t>ض</a:t>
            </a:r>
            <a:r>
              <a:rPr lang="ar-SA" sz="1800" b="1" dirty="0" smtClean="0"/>
              <a:t>ف </a:t>
            </a:r>
            <a:r>
              <a:rPr lang="ar-SA" sz="1800" b="1" dirty="0" smtClean="0">
                <a:solidFill>
                  <a:srgbClr val="0099FF"/>
                </a:solidFill>
              </a:rPr>
              <a:t>ذ</a:t>
            </a:r>
            <a:r>
              <a:rPr lang="ar-SA" sz="1800" b="1" dirty="0" smtClean="0"/>
              <a:t>ا </a:t>
            </a:r>
            <a:r>
              <a:rPr lang="ar-SA" sz="1800" b="1" dirty="0" smtClean="0">
                <a:solidFill>
                  <a:srgbClr val="0099FF"/>
                </a:solidFill>
              </a:rPr>
              <a:t>ن</a:t>
            </a:r>
            <a:r>
              <a:rPr lang="ar-SA" sz="1800" b="1" dirty="0" smtClean="0"/>
              <a:t>عم      </a:t>
            </a:r>
            <a:r>
              <a:rPr lang="ar-SA" sz="1800" b="1" dirty="0" smtClean="0">
                <a:solidFill>
                  <a:srgbClr val="0099FF"/>
                </a:solidFill>
              </a:rPr>
              <a:t>د</a:t>
            </a:r>
            <a:r>
              <a:rPr lang="ar-SA" sz="1800" b="1" dirty="0" smtClean="0"/>
              <a:t>ع </a:t>
            </a:r>
            <a:r>
              <a:rPr lang="ar-SA" sz="1800" b="1" dirty="0" smtClean="0">
                <a:solidFill>
                  <a:srgbClr val="0099FF"/>
                </a:solidFill>
              </a:rPr>
              <a:t>س</a:t>
            </a:r>
            <a:r>
              <a:rPr lang="ar-SA" sz="1800" b="1" dirty="0" smtClean="0"/>
              <a:t>وء </a:t>
            </a:r>
            <a:r>
              <a:rPr lang="ar-SA" sz="1800" b="1" dirty="0" smtClean="0">
                <a:solidFill>
                  <a:srgbClr val="0099FF"/>
                </a:solidFill>
              </a:rPr>
              <a:t>ظ</a:t>
            </a:r>
            <a:r>
              <a:rPr lang="ar-SA" sz="1800" b="1" dirty="0" smtClean="0"/>
              <a:t>ن ، </a:t>
            </a:r>
            <a:r>
              <a:rPr lang="ar-SA" sz="1800" b="1" dirty="0" smtClean="0">
                <a:solidFill>
                  <a:srgbClr val="0099FF"/>
                </a:solidFill>
              </a:rPr>
              <a:t>ز</a:t>
            </a:r>
            <a:r>
              <a:rPr lang="ar-SA" sz="1800" b="1" dirty="0" smtClean="0"/>
              <a:t>ر </a:t>
            </a:r>
            <a:r>
              <a:rPr lang="ar-SA" sz="1800" b="1" dirty="0" smtClean="0">
                <a:solidFill>
                  <a:srgbClr val="0099FF"/>
                </a:solidFill>
              </a:rPr>
              <a:t>ش</a:t>
            </a:r>
            <a:r>
              <a:rPr lang="ar-SA" sz="1800" b="1" dirty="0" smtClean="0"/>
              <a:t>ـريفـا </a:t>
            </a:r>
            <a:r>
              <a:rPr lang="ar-SA" sz="1800" b="1" dirty="0" smtClean="0">
                <a:solidFill>
                  <a:srgbClr val="0099FF"/>
                </a:solidFill>
              </a:rPr>
              <a:t>ل</a:t>
            </a:r>
            <a:r>
              <a:rPr lang="ar-SA" sz="1800" b="1" dirty="0" smtClean="0"/>
              <a:t>لكرم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800" b="1" dirty="0" smtClean="0"/>
              <a:t> </a:t>
            </a:r>
            <a:endParaRPr lang="en-US" sz="1800" b="1" dirty="0" smtClean="0"/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3943350" y="1175533"/>
            <a:ext cx="12573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القاعدة</a:t>
            </a:r>
          </a:p>
        </p:txBody>
      </p:sp>
    </p:spTree>
    <p:extLst>
      <p:ext uri="{BB962C8B-B14F-4D97-AF65-F5344CB8AC3E}">
        <p14:creationId xmlns:p14="http://schemas.microsoft.com/office/powerpoint/2010/main" val="40595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90600" y="2895600"/>
            <a:ext cx="7772400" cy="1362075"/>
          </a:xfrm>
        </p:spPr>
        <p:txBody>
          <a:bodyPr>
            <a:normAutofit fontScale="90000"/>
          </a:bodyPr>
          <a:lstStyle/>
          <a:p>
            <a:pPr algn="just"/>
            <a:r>
              <a:rPr lang="ar-IQ" b="1" dirty="0" smtClean="0">
                <a:solidFill>
                  <a:schemeClr val="tx1"/>
                </a:solidFill>
                <a:cs typeface="Ali-A-Azzam" pitchFamily="2" charset="-78"/>
              </a:rPr>
              <a:t/>
            </a:r>
            <a:br>
              <a:rPr lang="ar-IQ" b="1" dirty="0" smtClean="0">
                <a:solidFill>
                  <a:schemeClr val="tx1"/>
                </a:solidFill>
                <a:cs typeface="Ali-A-Azzam" pitchFamily="2" charset="-78"/>
              </a:rPr>
            </a:br>
            <a:r>
              <a:rPr lang="ar-IQ" b="1" dirty="0" smtClean="0">
                <a:solidFill>
                  <a:schemeClr val="tx1"/>
                </a:solidFill>
                <a:cs typeface="Ali-A-Azzam" pitchFamily="2" charset="-78"/>
              </a:rPr>
              <a:t>هو</a:t>
            </a:r>
            <a:r>
              <a:rPr lang="ar-IQ" b="1" dirty="0">
                <a:solidFill>
                  <a:schemeClr val="tx1"/>
                </a:solidFill>
                <a:cs typeface="Ali-A-Azzam" pitchFamily="2" charset="-78"/>
              </a:rPr>
              <a:t>: علم تعرف به أصول رسم الحروف العربية من حيث تصويرها للمنطوق.</a:t>
            </a:r>
            <a:endParaRPr lang="ar-IQ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3400" y="609600"/>
            <a:ext cx="7772400" cy="133826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IQ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li-A-Jiddah" pitchFamily="2" charset="-78"/>
              </a:rPr>
              <a:t>تعريف الإملاء</a:t>
            </a:r>
            <a:endParaRPr lang="ar-IQ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Ali-A-Jiddah" pitchFamily="2" charset="-78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dirty="0" smtClean="0"/>
              <a:t>اللام الشمسية واللام القمرية</a:t>
            </a:r>
            <a:endParaRPr lang="en-US" b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ar-SA" sz="2400" b="1" dirty="0" smtClean="0"/>
              <a:t> 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endParaRPr lang="ar-SA" sz="1400" b="1" dirty="0" smtClean="0"/>
          </a:p>
          <a:p>
            <a:pPr eaLnBrk="1" hangingPunct="1">
              <a:lnSpc>
                <a:spcPct val="10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اللام القمرية : لام تكتب وتنطق ، ويتصل بها </a:t>
            </a:r>
            <a:r>
              <a:rPr lang="ar-SA" sz="2400" b="1" dirty="0" smtClean="0">
                <a:solidFill>
                  <a:srgbClr val="FF0000"/>
                </a:solidFill>
              </a:rPr>
              <a:t>حرف متحرك خال من التضعيف "الشدّة"،</a:t>
            </a:r>
            <a:r>
              <a:rPr lang="ar-SA" sz="2400" b="1" dirty="0" smtClean="0">
                <a:solidFill>
                  <a:schemeClr val="tx1"/>
                </a:solidFill>
              </a:rPr>
              <a:t> وتكون ساكنة.  </a:t>
            </a:r>
            <a:r>
              <a:rPr lang="ar-SA" sz="1800" dirty="0" smtClean="0"/>
              <a:t> </a:t>
            </a:r>
          </a:p>
          <a:p>
            <a:pPr eaLnBrk="1" hangingPunct="1">
              <a:lnSpc>
                <a:spcPct val="100000"/>
              </a:lnSpc>
            </a:pPr>
            <a:endParaRPr lang="ar-SA" sz="1200" dirty="0" smtClean="0"/>
          </a:p>
          <a:p>
            <a:pPr eaLnBrk="1" hangingPunct="1">
              <a:lnSpc>
                <a:spcPct val="100000"/>
              </a:lnSpc>
            </a:pPr>
            <a:r>
              <a:rPr lang="ar-SA" sz="1800" b="1" dirty="0" smtClean="0"/>
              <a:t>مثالها : </a:t>
            </a:r>
            <a:r>
              <a:rPr lang="ar-SA" sz="1800" b="1" dirty="0" smtClean="0">
                <a:solidFill>
                  <a:schemeClr val="tx1"/>
                </a:solidFill>
              </a:rPr>
              <a:t>الـ</a:t>
            </a:r>
            <a:r>
              <a:rPr lang="ar-SA" sz="1800" b="1" dirty="0" smtClean="0">
                <a:solidFill>
                  <a:srgbClr val="FF0000"/>
                </a:solidFill>
              </a:rPr>
              <a:t>أ</a:t>
            </a:r>
            <a:r>
              <a:rPr lang="ar-SA" sz="1800" b="1" dirty="0" smtClean="0"/>
              <a:t>سد ملك الغابة.  </a:t>
            </a:r>
            <a:r>
              <a:rPr lang="ar-SA" sz="1800" b="1" dirty="0" smtClean="0">
                <a:solidFill>
                  <a:srgbClr val="E6E6E6"/>
                </a:solidFill>
              </a:rPr>
              <a:t>ال</a:t>
            </a:r>
            <a:r>
              <a:rPr lang="ar-SA" sz="1800" b="1" dirty="0" smtClean="0">
                <a:solidFill>
                  <a:srgbClr val="FF0000"/>
                </a:solidFill>
              </a:rPr>
              <a:t>ب</a:t>
            </a:r>
            <a:r>
              <a:rPr lang="ar-SA" sz="1800" b="1" dirty="0" smtClean="0"/>
              <a:t>در منير.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solidFill>
                  <a:srgbClr val="FF0000"/>
                </a:solidFill>
              </a:rPr>
              <a:t>ج</a:t>
            </a:r>
            <a:r>
              <a:rPr lang="ar-SA" sz="1800" b="1" dirty="0" smtClean="0"/>
              <a:t>مل سفينة الصحراء.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ح</a:t>
            </a:r>
            <a:r>
              <a:rPr lang="ar-SA" sz="1800" b="1" dirty="0" smtClean="0"/>
              <a:t>لم سيد الأخلاق. 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خ</a:t>
            </a:r>
            <a:r>
              <a:rPr lang="ar-SA" sz="1800" b="1" dirty="0" smtClean="0"/>
              <a:t>ميلة خضراء.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ع</a:t>
            </a:r>
            <a:r>
              <a:rPr lang="ar-SA" sz="1800" b="1" dirty="0" smtClean="0"/>
              <a:t>لم نافع.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غ</a:t>
            </a:r>
            <a:r>
              <a:rPr lang="ar-SA" sz="1800" b="1" dirty="0" smtClean="0"/>
              <a:t>يرة تولد الحقد.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فن</a:t>
            </a:r>
            <a:r>
              <a:rPr lang="ar-SA" sz="1800" b="1" dirty="0" smtClean="0"/>
              <a:t>اء واسع.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قل</a:t>
            </a:r>
            <a:r>
              <a:rPr lang="ar-SA" sz="1800" b="1" dirty="0" smtClean="0"/>
              <a:t>ب نابض.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ك</a:t>
            </a:r>
            <a:r>
              <a:rPr lang="ar-SA" sz="1800" b="1" dirty="0" smtClean="0"/>
              <a:t>تاب جديد.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م</a:t>
            </a:r>
            <a:r>
              <a:rPr lang="ar-SA" sz="1800" b="1" dirty="0" smtClean="0"/>
              <a:t>سلمون يطوفون بالبيت الحرام.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ه</a:t>
            </a:r>
            <a:r>
              <a:rPr lang="ar-SA" sz="1800" b="1" dirty="0" smtClean="0"/>
              <a:t>واء عليل. 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و</a:t>
            </a:r>
            <a:r>
              <a:rPr lang="ar-SA" sz="1800" b="1" dirty="0" smtClean="0"/>
              <a:t>رد متفتح.  </a:t>
            </a:r>
            <a:r>
              <a:rPr lang="ar-SA" sz="1800" b="1" dirty="0" smtClean="0">
                <a:solidFill>
                  <a:schemeClr val="tx1"/>
                </a:solidFill>
              </a:rPr>
              <a:t>ال</a:t>
            </a:r>
            <a:r>
              <a:rPr lang="ar-SA" sz="1800" b="1" dirty="0">
                <a:solidFill>
                  <a:srgbClr val="FF0000"/>
                </a:solidFill>
              </a:rPr>
              <a:t>ي</a:t>
            </a:r>
            <a:r>
              <a:rPr lang="ar-SA" sz="1800" b="1" dirty="0" smtClean="0"/>
              <a:t>اسمين رائحته ذكية. </a:t>
            </a:r>
          </a:p>
          <a:p>
            <a:pPr eaLnBrk="1" hangingPunct="1">
              <a:lnSpc>
                <a:spcPct val="100000"/>
              </a:lnSpc>
            </a:pPr>
            <a:endParaRPr lang="ar-SA" sz="1800" b="1" dirty="0" smtClean="0"/>
          </a:p>
          <a:p>
            <a:pPr eaLnBrk="1" hangingPunct="1">
              <a:lnSpc>
                <a:spcPct val="100000"/>
              </a:lnSpc>
            </a:pPr>
            <a:r>
              <a:rPr lang="ar-SA" sz="1800" dirty="0" smtClean="0"/>
              <a:t>الحروف التي تأتي بعد اللام القمرية كما في الأمثلة السابقة هي : </a:t>
            </a:r>
            <a:r>
              <a:rPr lang="ar-SA" sz="1800" b="1" dirty="0" smtClean="0">
                <a:solidFill>
                  <a:srgbClr val="FF0000"/>
                </a:solidFill>
              </a:rPr>
              <a:t>الهمزة ، الباء ، الجيم ، الحاء ، الخاء ، العين ، الغين ، الفاء ، القاف ، الكاف ، الميم ، الهاء ، الواو ، الياء. </a:t>
            </a:r>
          </a:p>
          <a:p>
            <a:pPr eaLnBrk="1" hangingPunct="1">
              <a:lnSpc>
                <a:spcPct val="100000"/>
              </a:lnSpc>
            </a:pPr>
            <a:r>
              <a:rPr lang="ar-SA" sz="1800" dirty="0" smtClean="0"/>
              <a:t>عددها أربعة عشر حرفاً ، جمعت في العبارة التالية : "</a:t>
            </a:r>
            <a:r>
              <a:rPr lang="ar-SA" sz="1800" b="1" dirty="0" smtClean="0">
                <a:solidFill>
                  <a:srgbClr val="FF0000"/>
                </a:solidFill>
              </a:rPr>
              <a:t>ابغ حجك ، وخف عقيمه</a:t>
            </a:r>
            <a:r>
              <a:rPr lang="ar-SA" sz="1800" dirty="0" smtClean="0"/>
              <a:t>". </a:t>
            </a:r>
            <a:endParaRPr lang="en-US" sz="1800" dirty="0" smtClean="0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3943350" y="1524000"/>
            <a:ext cx="12573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القاعدة</a:t>
            </a:r>
          </a:p>
        </p:txBody>
      </p:sp>
    </p:spTree>
    <p:extLst>
      <p:ext uri="{BB962C8B-B14F-4D97-AF65-F5344CB8AC3E}">
        <p14:creationId xmlns:p14="http://schemas.microsoft.com/office/powerpoint/2010/main" val="372186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dirty="0" smtClean="0"/>
              <a:t>اللام الشمسية واللام القمرية</a:t>
            </a:r>
            <a:endParaRPr lang="en-US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tabLst>
                <a:tab pos="1257300" algn="l"/>
                <a:tab pos="1720850" algn="l"/>
                <a:tab pos="4518025" algn="l"/>
              </a:tabLst>
            </a:pPr>
            <a:r>
              <a:rPr lang="ar-SA" sz="2400" dirty="0" smtClean="0"/>
              <a:t> 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257300" algn="l"/>
                <a:tab pos="1720850" algn="l"/>
                <a:tab pos="4518025" algn="l"/>
              </a:tabLst>
            </a:pPr>
            <a:r>
              <a:rPr lang="ar-SA" sz="2400" dirty="0" smtClean="0"/>
              <a:t>           		</a:t>
            </a:r>
            <a:r>
              <a:rPr lang="ar-SA" sz="2400" b="1" u="sng" dirty="0" smtClean="0">
                <a:solidFill>
                  <a:schemeClr val="tx1"/>
                </a:solidFill>
              </a:rPr>
              <a:t>اللام الشمسية</a:t>
            </a:r>
            <a:r>
              <a:rPr lang="ar-SA" sz="2400" dirty="0" smtClean="0"/>
              <a:t>          		</a:t>
            </a:r>
            <a:r>
              <a:rPr lang="ar-SA" sz="2400" b="1" u="sng" dirty="0" smtClean="0">
                <a:solidFill>
                  <a:schemeClr val="tx1"/>
                </a:solidFill>
              </a:rPr>
              <a:t>اللام القمرية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257300" algn="l"/>
                <a:tab pos="1720850" algn="l"/>
                <a:tab pos="4518025" algn="l"/>
              </a:tabLst>
            </a:pPr>
            <a:r>
              <a:rPr lang="ar-SA" sz="2400" dirty="0" smtClean="0"/>
              <a:t>            </a:t>
            </a:r>
            <a:r>
              <a:rPr lang="ar-SA" sz="2400" dirty="0" smtClean="0">
                <a:solidFill>
                  <a:srgbClr val="FF0000"/>
                </a:solidFill>
              </a:rPr>
              <a:t> </a:t>
            </a:r>
            <a:r>
              <a:rPr lang="ar-SA" sz="2000" b="1" dirty="0" smtClean="0">
                <a:solidFill>
                  <a:srgbClr val="FF0000"/>
                </a:solidFill>
              </a:rPr>
              <a:t>الشَّمس          	      	القمر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257300" algn="l"/>
                <a:tab pos="1720850" algn="l"/>
                <a:tab pos="4518025" algn="l"/>
              </a:tabLst>
            </a:pPr>
            <a:r>
              <a:rPr lang="ar-SA" sz="2000" b="1" dirty="0" smtClean="0">
                <a:solidFill>
                  <a:srgbClr val="FF0000"/>
                </a:solidFill>
              </a:rPr>
              <a:t>                 الرَّجل                     		الكتاب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257300" algn="l"/>
                <a:tab pos="1720850" algn="l"/>
                <a:tab pos="4518025" algn="l"/>
              </a:tabLst>
            </a:pPr>
            <a:r>
              <a:rPr lang="ar-SA" sz="2000" b="1" dirty="0" smtClean="0">
                <a:solidFill>
                  <a:srgbClr val="FF0000"/>
                </a:solidFill>
              </a:rPr>
              <a:t>                 الطَّالب                    		الفريق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257300" algn="l"/>
                <a:tab pos="1720850" algn="l"/>
                <a:tab pos="4518025" algn="l"/>
              </a:tabLst>
            </a:pPr>
            <a:r>
              <a:rPr lang="ar-SA" sz="2000" b="1" dirty="0" smtClean="0">
                <a:solidFill>
                  <a:srgbClr val="FF0000"/>
                </a:solidFill>
              </a:rPr>
              <a:t>                 الطَّبيب                  	 	الملعب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257300" algn="l"/>
                <a:tab pos="1720850" algn="l"/>
                <a:tab pos="4518025" algn="l"/>
              </a:tabLst>
            </a:pPr>
            <a:r>
              <a:rPr lang="ar-SA" sz="2000" b="1" dirty="0" smtClean="0">
                <a:solidFill>
                  <a:srgbClr val="FF0000"/>
                </a:solidFill>
              </a:rPr>
              <a:t>                 الرِّياح                      		الهواء  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257300" algn="l"/>
                <a:tab pos="1720850" algn="l"/>
                <a:tab pos="4518025" algn="l"/>
              </a:tabLst>
            </a:pPr>
            <a:r>
              <a:rPr lang="ar-SA" sz="2000" b="1" dirty="0" smtClean="0">
                <a:solidFill>
                  <a:srgbClr val="FF0000"/>
                </a:solidFill>
              </a:rPr>
              <a:t>                 الشَّجرة                  		الحساب 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257300" algn="l"/>
                <a:tab pos="1720850" algn="l"/>
                <a:tab pos="4518025" algn="l"/>
              </a:tabLst>
            </a:pPr>
            <a:r>
              <a:rPr lang="ar-SA" sz="2000" b="1" dirty="0" smtClean="0">
                <a:solidFill>
                  <a:srgbClr val="FF0000"/>
                </a:solidFill>
              </a:rPr>
              <a:t>                 الصَّديق                   		الجميغ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257300" algn="l"/>
                <a:tab pos="1720850" algn="l"/>
                <a:tab pos="4518025" algn="l"/>
              </a:tabLst>
            </a:pPr>
            <a:r>
              <a:rPr lang="ar-SA" sz="2000" b="1" dirty="0" smtClean="0">
                <a:solidFill>
                  <a:srgbClr val="FF0000"/>
                </a:solidFill>
              </a:rPr>
              <a:t>                 التُّراب                     		الباب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257300" algn="l"/>
                <a:tab pos="1720850" algn="l"/>
                <a:tab pos="4518025" algn="l"/>
              </a:tabLst>
            </a:pPr>
            <a:r>
              <a:rPr lang="ar-SA" sz="2000" b="1" dirty="0" smtClean="0">
                <a:solidFill>
                  <a:srgbClr val="FF0000"/>
                </a:solidFill>
              </a:rPr>
              <a:t>                 النَّافذة                   		الياقوت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4033838" y="1447800"/>
            <a:ext cx="1076325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200" kern="10" spc="64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الأمثلة</a:t>
            </a:r>
          </a:p>
        </p:txBody>
      </p:sp>
    </p:spTree>
    <p:extLst>
      <p:ext uri="{BB962C8B-B14F-4D97-AF65-F5344CB8AC3E}">
        <p14:creationId xmlns:p14="http://schemas.microsoft.com/office/powerpoint/2010/main" val="2344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smtClean="0"/>
              <a:t>اللام الشمسية واللام القمرية</a:t>
            </a:r>
            <a:endParaRPr lang="en-US" b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3962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tabLst>
                <a:tab pos="1720850" algn="l"/>
                <a:tab pos="4518025" algn="l"/>
              </a:tabLst>
            </a:pPr>
            <a:r>
              <a:rPr lang="ar-SA" sz="2800" b="1" smtClean="0">
                <a:solidFill>
                  <a:srgbClr val="66CCFF"/>
                </a:solidFill>
              </a:rPr>
              <a:t>اللام الشمسية تكتب و لا تنطق</a:t>
            </a:r>
            <a:endParaRPr lang="en-US" sz="2800" smtClean="0"/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2133600" y="2909888"/>
            <a:ext cx="45593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sz="8800">
                <a:latin typeface="Tahoma" pitchFamily="34" charset="0"/>
                <a:cs typeface="Tahoma" pitchFamily="34" charset="0"/>
              </a:rPr>
              <a:t>الشّمس</a:t>
            </a:r>
            <a:endParaRPr lang="en-US" sz="8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2362200" y="2895600"/>
            <a:ext cx="412908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sz="8800">
                <a:latin typeface="Tahoma" pitchFamily="34" charset="0"/>
                <a:cs typeface="Tahoma" pitchFamily="34" charset="0"/>
              </a:rPr>
              <a:t>اشّمس</a:t>
            </a:r>
            <a:endParaRPr lang="en-US" sz="880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05000" y="2819400"/>
            <a:ext cx="6172200" cy="1905000"/>
            <a:chOff x="864" y="2304"/>
            <a:chExt cx="3888" cy="1200"/>
          </a:xfrm>
        </p:grpSpPr>
        <p:sp>
          <p:nvSpPr>
            <p:cNvPr id="29704" name="Line 9"/>
            <p:cNvSpPr>
              <a:spLocks noChangeShapeType="1"/>
            </p:cNvSpPr>
            <p:nvPr/>
          </p:nvSpPr>
          <p:spPr bwMode="auto">
            <a:xfrm flipH="1">
              <a:off x="864" y="2304"/>
              <a:ext cx="3792" cy="120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29705" name="Line 10"/>
            <p:cNvSpPr>
              <a:spLocks noChangeShapeType="1"/>
            </p:cNvSpPr>
            <p:nvPr/>
          </p:nvSpPr>
          <p:spPr bwMode="auto">
            <a:xfrm>
              <a:off x="960" y="2352"/>
              <a:ext cx="3792" cy="115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285527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6" grpId="0"/>
      <p:bldP spid="179207" grpId="0"/>
      <p:bldP spid="17920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7" name="WordArt 5"/>
          <p:cNvSpPr>
            <a:spLocks noChangeArrowheads="1" noChangeShapeType="1" noTextEdit="1"/>
          </p:cNvSpPr>
          <p:nvPr/>
        </p:nvSpPr>
        <p:spPr bwMode="auto">
          <a:xfrm>
            <a:off x="5981700" y="4752975"/>
            <a:ext cx="952500" cy="96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الـ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200" b="1" dirty="0" smtClean="0">
                <a:solidFill>
                  <a:schemeClr val="tx1"/>
                </a:solidFill>
              </a:rPr>
              <a:t>الكلمات المبدوءة بلام إذا دخلت عليها </a:t>
            </a:r>
            <a:br>
              <a:rPr lang="ar-SA" sz="3200" b="1" dirty="0" smtClean="0">
                <a:solidFill>
                  <a:schemeClr val="tx1"/>
                </a:solidFill>
              </a:rPr>
            </a:br>
            <a:r>
              <a:rPr lang="ar-SA" sz="3200" b="1" dirty="0" smtClean="0">
                <a:solidFill>
                  <a:schemeClr val="tx1"/>
                </a:solidFill>
              </a:rPr>
              <a:t>"أل" الشمسية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3657600"/>
          </a:xfrm>
        </p:spPr>
        <p:txBody>
          <a:bodyPr/>
          <a:lstStyle/>
          <a:p>
            <a:pPr marL="381000" indent="-381000" algn="ctr" eaLnBrk="1" hangingPunct="1">
              <a:lnSpc>
                <a:spcPct val="100000"/>
              </a:lnSpc>
              <a:buFontTx/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marL="381000" indent="-381000" eaLnBrk="1" hangingPunct="1">
              <a:lnSpc>
                <a:spcPct val="100000"/>
              </a:lnSpc>
            </a:pPr>
            <a:r>
              <a:rPr lang="ar-SA" sz="2800" b="1" dirty="0" smtClean="0"/>
              <a:t>إذا دخلت اللام الشمسية على اسم يبدأ بلام كتبت اللامان معاً دون حذف كما في الكلمات التالية :  لقمة </a:t>
            </a:r>
            <a:r>
              <a:rPr lang="en-US" sz="2400" b="1" dirty="0" smtClean="0">
                <a:sym typeface="Wingdings" pitchFamily="2" charset="2"/>
              </a:rPr>
              <a:t></a:t>
            </a:r>
            <a:r>
              <a:rPr lang="ar-SA" sz="2800" b="1" dirty="0" smtClean="0"/>
              <a:t> اللّقمة ، لظى </a:t>
            </a:r>
            <a:r>
              <a:rPr lang="en-US" sz="2400" b="1" dirty="0" smtClean="0">
                <a:sym typeface="Wingdings" pitchFamily="2" charset="2"/>
              </a:rPr>
              <a:t></a:t>
            </a:r>
            <a:r>
              <a:rPr lang="ar-SA" sz="2800" b="1" dirty="0" smtClean="0"/>
              <a:t> اللّظى ، لجام </a:t>
            </a:r>
            <a:r>
              <a:rPr lang="en-US" sz="2400" b="1" dirty="0" smtClean="0">
                <a:sym typeface="Wingdings" pitchFamily="2" charset="2"/>
              </a:rPr>
              <a:t></a:t>
            </a:r>
            <a:r>
              <a:rPr lang="ar-SA" sz="2800" b="1" dirty="0" smtClean="0"/>
              <a:t> اللّجام ، لب </a:t>
            </a:r>
            <a:r>
              <a:rPr lang="en-US" sz="2400" b="1" dirty="0" smtClean="0">
                <a:sym typeface="Wingdings" pitchFamily="2" charset="2"/>
              </a:rPr>
              <a:t></a:t>
            </a:r>
            <a:r>
              <a:rPr lang="ar-SA" sz="2800" b="1" dirty="0" smtClean="0"/>
              <a:t> اللّب ، لون </a:t>
            </a:r>
            <a:r>
              <a:rPr lang="en-US" sz="2400" b="1" dirty="0" smtClean="0">
                <a:sym typeface="Wingdings" pitchFamily="2" charset="2"/>
              </a:rPr>
              <a:t></a:t>
            </a:r>
            <a:r>
              <a:rPr lang="ar-SA" sz="2800" b="1" dirty="0" smtClean="0"/>
              <a:t> اللّون ، لوح </a:t>
            </a:r>
            <a:r>
              <a:rPr lang="en-US" sz="2400" b="1" dirty="0" smtClean="0">
                <a:sym typeface="Wingdings" pitchFamily="2" charset="2"/>
              </a:rPr>
              <a:t></a:t>
            </a:r>
            <a:r>
              <a:rPr lang="ar-SA" sz="2800" b="1" dirty="0" smtClean="0"/>
              <a:t> اللّوح. </a:t>
            </a:r>
          </a:p>
          <a:p>
            <a:pPr marL="381000" indent="-381000" eaLnBrk="1" hangingPunct="1">
              <a:lnSpc>
                <a:spcPct val="100000"/>
              </a:lnSpc>
              <a:buFontTx/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 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0725" name="WordArt 4"/>
          <p:cNvSpPr>
            <a:spLocks noChangeArrowheads="1" noChangeShapeType="1" noTextEdit="1"/>
          </p:cNvSpPr>
          <p:nvPr/>
        </p:nvSpPr>
        <p:spPr bwMode="auto">
          <a:xfrm>
            <a:off x="3505200" y="4648200"/>
            <a:ext cx="15430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لبن</a:t>
            </a: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3943350" y="1524000"/>
            <a:ext cx="12573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القاعدة</a:t>
            </a:r>
          </a:p>
        </p:txBody>
      </p:sp>
    </p:spTree>
    <p:extLst>
      <p:ext uri="{BB962C8B-B14F-4D97-AF65-F5344CB8AC3E}">
        <p14:creationId xmlns:p14="http://schemas.microsoft.com/office/powerpoint/2010/main" val="213299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13125 -0.007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/>
      <p:bldP spid="14643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200" b="1" dirty="0" smtClean="0"/>
              <a:t>الكلمات المبدوءة بلام إذا دخلت عليها </a:t>
            </a:r>
            <a:br>
              <a:rPr lang="ar-SA" sz="3200" b="1" dirty="0" smtClean="0"/>
            </a:br>
            <a:r>
              <a:rPr lang="ar-SA" sz="3200" b="1" dirty="0" smtClean="0"/>
              <a:t>"أل" الشمسية</a:t>
            </a:r>
            <a:endParaRPr lang="en-US" sz="3200" b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algn="ctr" eaLnBrk="1" hangingPunct="1">
              <a:lnSpc>
                <a:spcPct val="110000"/>
              </a:lnSpc>
              <a:buFontTx/>
              <a:buNone/>
            </a:pPr>
            <a:endParaRPr lang="en-US" sz="2400" b="1" dirty="0" smtClean="0"/>
          </a:p>
          <a:p>
            <a:pPr marL="381000" indent="-381000" algn="ctr" eaLnBrk="1" hangingPunct="1">
              <a:lnSpc>
                <a:spcPct val="110000"/>
              </a:lnSpc>
              <a:buFontTx/>
              <a:buNone/>
            </a:pPr>
            <a:r>
              <a:rPr lang="ar-SA" sz="2400" b="1" dirty="0" smtClean="0"/>
              <a:t> </a:t>
            </a:r>
          </a:p>
          <a:p>
            <a:pPr marL="381000" indent="-381000" eaLnBrk="1" hangingPunct="1">
              <a:lnSpc>
                <a:spcPct val="110000"/>
              </a:lnSpc>
              <a:buFontTx/>
              <a:buAutoNum type="arabicPeriod"/>
            </a:pPr>
            <a:r>
              <a:rPr lang="ar-SA" sz="2400" b="1" dirty="0" smtClean="0"/>
              <a:t>يتغذى الأطفال على</a:t>
            </a:r>
            <a:r>
              <a:rPr lang="ar-SA" sz="2400" b="1" dirty="0" smtClean="0">
                <a:solidFill>
                  <a:srgbClr val="FF0000"/>
                </a:solidFill>
              </a:rPr>
              <a:t> اللبن </a:t>
            </a:r>
            <a:r>
              <a:rPr lang="ar-SA" sz="2400" b="1" dirty="0" smtClean="0"/>
              <a:t>الطبيعي. </a:t>
            </a:r>
          </a:p>
          <a:p>
            <a:pPr marL="381000" indent="-381000" eaLnBrk="1" hangingPunct="1">
              <a:lnSpc>
                <a:spcPct val="110000"/>
              </a:lnSpc>
              <a:buFontTx/>
              <a:buAutoNum type="arabicPeriod"/>
            </a:pPr>
            <a:r>
              <a:rPr lang="ar-SA" sz="2400" b="1" dirty="0" smtClean="0"/>
              <a:t>كثرة</a:t>
            </a:r>
            <a:r>
              <a:rPr lang="ar-SA" sz="2400" b="1" dirty="0" smtClean="0">
                <a:solidFill>
                  <a:srgbClr val="FF0000"/>
                </a:solidFill>
              </a:rPr>
              <a:t> اللحوم </a:t>
            </a:r>
            <a:r>
              <a:rPr lang="ar-SA" sz="2400" b="1" dirty="0" smtClean="0"/>
              <a:t>الدسمة تؤثر على القلب. </a:t>
            </a:r>
          </a:p>
          <a:p>
            <a:pPr marL="381000" indent="-381000" eaLnBrk="1" hangingPunct="1">
              <a:lnSpc>
                <a:spcPct val="110000"/>
              </a:lnSpc>
              <a:buFontTx/>
              <a:buAutoNum type="arabicPeriod"/>
            </a:pPr>
            <a:r>
              <a:rPr lang="ar-SA" sz="2400" b="1" dirty="0" smtClean="0"/>
              <a:t>ينصح الأطباء بشرب عصير </a:t>
            </a:r>
            <a:r>
              <a:rPr lang="ar-SA" sz="2400" b="1" dirty="0" smtClean="0">
                <a:solidFill>
                  <a:srgbClr val="FF0000"/>
                </a:solidFill>
              </a:rPr>
              <a:t>الليمون</a:t>
            </a:r>
            <a:r>
              <a:rPr lang="ar-SA" sz="2400" b="1" dirty="0" smtClean="0"/>
              <a:t> لما فيه من فوائد. </a:t>
            </a:r>
          </a:p>
          <a:p>
            <a:pPr marL="381000" indent="-381000" eaLnBrk="1" hangingPunct="1">
              <a:lnSpc>
                <a:spcPct val="110000"/>
              </a:lnSpc>
              <a:buFontTx/>
              <a:buAutoNum type="arabicPeriod"/>
            </a:pPr>
            <a:r>
              <a:rPr lang="ar-SA" sz="2400" b="1" dirty="0" smtClean="0"/>
              <a:t>ينبغي على الإنسان أن يعطي جسمه حقه من النوم في </a:t>
            </a:r>
            <a:r>
              <a:rPr lang="ar-SA" sz="2400" b="1" dirty="0" smtClean="0">
                <a:solidFill>
                  <a:srgbClr val="FF0000"/>
                </a:solidFill>
              </a:rPr>
              <a:t>الليل</a:t>
            </a:r>
            <a:r>
              <a:rPr lang="ar-SA" sz="2400" b="1" dirty="0" smtClean="0"/>
              <a:t>. </a:t>
            </a:r>
          </a:p>
          <a:p>
            <a:pPr marL="381000" indent="-381000" eaLnBrk="1" hangingPunct="1">
              <a:lnSpc>
                <a:spcPct val="110000"/>
              </a:lnSpc>
              <a:buFontTx/>
              <a:buAutoNum type="arabicPeriod"/>
            </a:pPr>
            <a:r>
              <a:rPr lang="ar-SA" sz="2400" b="1" dirty="0" smtClean="0"/>
              <a:t>أمر القاضي بجلد </a:t>
            </a:r>
            <a:r>
              <a:rPr lang="ar-SA" sz="2400" b="1" dirty="0" smtClean="0">
                <a:solidFill>
                  <a:srgbClr val="FF0000"/>
                </a:solidFill>
              </a:rPr>
              <a:t>اللص</a:t>
            </a:r>
            <a:r>
              <a:rPr lang="ar-SA" sz="2400" b="1" dirty="0" smtClean="0"/>
              <a:t> عشرين جلدة. </a:t>
            </a:r>
          </a:p>
          <a:p>
            <a:pPr marL="381000" indent="-381000" eaLnBrk="1" hangingPunct="1">
              <a:lnSpc>
                <a:spcPct val="110000"/>
              </a:lnSpc>
              <a:buFontTx/>
              <a:buAutoNum type="arabicPeriod"/>
            </a:pPr>
            <a:r>
              <a:rPr lang="ar-SA" sz="2400" b="1" dirty="0" smtClean="0"/>
              <a:t>تتفتح أزهار </a:t>
            </a:r>
            <a:r>
              <a:rPr lang="ar-SA" sz="2400" b="1" dirty="0" smtClean="0">
                <a:solidFill>
                  <a:srgbClr val="FF0000"/>
                </a:solidFill>
              </a:rPr>
              <a:t>اللوز</a:t>
            </a:r>
            <a:r>
              <a:rPr lang="ar-SA" sz="2400" b="1" dirty="0" smtClean="0"/>
              <a:t> في فصل الربيع. </a:t>
            </a:r>
          </a:p>
          <a:p>
            <a:pPr marL="381000" indent="-381000" eaLnBrk="1" hangingPunct="1">
              <a:lnSpc>
                <a:spcPct val="110000"/>
              </a:lnSpc>
              <a:buFontTx/>
              <a:buNone/>
            </a:pPr>
            <a:r>
              <a:rPr lang="ar-SA" sz="2400" b="1" dirty="0" smtClean="0"/>
              <a:t> </a:t>
            </a: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4033838" y="1447800"/>
            <a:ext cx="1076325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200" kern="10" spc="64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الأمثلة</a:t>
            </a:r>
          </a:p>
        </p:txBody>
      </p:sp>
    </p:spTree>
    <p:extLst>
      <p:ext uri="{BB962C8B-B14F-4D97-AF65-F5344CB8AC3E}">
        <p14:creationId xmlns:p14="http://schemas.microsoft.com/office/powerpoint/2010/main" val="38743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2800" b="1" dirty="0" smtClean="0"/>
              <a:t>حذف همزة "ألف" الوصل من "أل" الشمسية أو القمرية إذا سبقت بلام الجر</a:t>
            </a:r>
            <a:endParaRPr lang="en-US" sz="2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ar-SA" sz="3600" dirty="0" smtClean="0"/>
              <a:t> </a:t>
            </a:r>
            <a:r>
              <a:rPr lang="ar-SA" sz="3600" b="1" dirty="0" smtClean="0"/>
              <a:t> </a:t>
            </a:r>
          </a:p>
          <a:p>
            <a:pPr marL="0" indent="0" eaLnBrk="1" hangingPunct="1">
              <a:buFontTx/>
              <a:buNone/>
            </a:pPr>
            <a:endParaRPr lang="ar-IQ" sz="3600" b="1" dirty="0" smtClean="0"/>
          </a:p>
          <a:p>
            <a:pPr marL="0" indent="0" eaLnBrk="1" hangingPunct="1">
              <a:buFontTx/>
              <a:buNone/>
            </a:pPr>
            <a:r>
              <a:rPr lang="ar-SA" sz="3600" b="1" dirty="0" smtClean="0"/>
              <a:t>تحذف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</a:rPr>
              <a:t>همزة الوصل </a:t>
            </a:r>
            <a:r>
              <a:rPr lang="ar-SA" sz="3600" b="1" dirty="0" smtClean="0"/>
              <a:t>من</a:t>
            </a:r>
            <a:r>
              <a:rPr lang="ar-SA" sz="3600" b="1" dirty="0" smtClean="0">
                <a:solidFill>
                  <a:schemeClr val="tx1"/>
                </a:solidFill>
              </a:rPr>
              <a:t> ”</a:t>
            </a:r>
            <a:r>
              <a:rPr lang="ar-SA" sz="3600" b="1" dirty="0" smtClean="0">
                <a:solidFill>
                  <a:srgbClr val="FF0000"/>
                </a:solidFill>
              </a:rPr>
              <a:t>ا</a:t>
            </a:r>
            <a:r>
              <a:rPr lang="ar-SA" sz="3600" b="1" dirty="0" smtClean="0">
                <a:solidFill>
                  <a:schemeClr val="tx1"/>
                </a:solidFill>
              </a:rPr>
              <a:t>ل" </a:t>
            </a:r>
            <a:r>
              <a:rPr lang="ar-SA" sz="3600" b="1" dirty="0" smtClean="0"/>
              <a:t>إذا دخلت عليها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r>
              <a:rPr lang="ar-SA" sz="3600" b="1" dirty="0" smtClean="0">
                <a:solidFill>
                  <a:srgbClr val="006600"/>
                </a:solidFill>
              </a:rPr>
              <a:t>لام الجر</a:t>
            </a:r>
            <a:r>
              <a:rPr lang="ar-SA" sz="3600" dirty="0" smtClean="0"/>
              <a:t> </a:t>
            </a:r>
            <a:r>
              <a:rPr lang="ar-SA" sz="3600" b="1" dirty="0" smtClean="0"/>
              <a:t>كما في :</a:t>
            </a:r>
          </a:p>
          <a:p>
            <a:pPr marL="0" indent="0" eaLnBrk="1" hangingPunct="1">
              <a:buFontTx/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ا</a:t>
            </a:r>
            <a:r>
              <a:rPr lang="ar-SA" sz="3600" b="1" dirty="0" smtClean="0">
                <a:solidFill>
                  <a:schemeClr val="tx1"/>
                </a:solidFill>
              </a:rPr>
              <a:t>ل</a:t>
            </a:r>
            <a:r>
              <a:rPr lang="ar-SA" sz="3600" b="1" dirty="0" smtClean="0"/>
              <a:t>معلم </a:t>
            </a:r>
            <a:r>
              <a:rPr lang="en-US" sz="3600" b="1" dirty="0" smtClean="0">
                <a:sym typeface="Wingdings" pitchFamily="2" charset="2"/>
              </a:rPr>
              <a:t></a:t>
            </a:r>
            <a:r>
              <a:rPr lang="ar-SA" sz="3600" b="1" dirty="0" smtClean="0"/>
              <a:t> </a:t>
            </a:r>
            <a:r>
              <a:rPr lang="ar-SA" sz="3600" b="1" dirty="0">
                <a:solidFill>
                  <a:srgbClr val="006600"/>
                </a:solidFill>
              </a:rPr>
              <a:t>ل</a:t>
            </a:r>
            <a:r>
              <a:rPr lang="ar-SA" sz="3600" b="1" dirty="0" smtClean="0">
                <a:solidFill>
                  <a:schemeClr val="tx1"/>
                </a:solidFill>
              </a:rPr>
              <a:t>لْ</a:t>
            </a:r>
            <a:r>
              <a:rPr lang="ar-SA" sz="3600" b="1" dirty="0" smtClean="0"/>
              <a:t>معلم ، </a:t>
            </a:r>
            <a:r>
              <a:rPr lang="ar-SA" sz="3600" b="1" dirty="0">
                <a:solidFill>
                  <a:srgbClr val="FF0000"/>
                </a:solidFill>
              </a:rPr>
              <a:t>ا</a:t>
            </a:r>
            <a:r>
              <a:rPr lang="ar-SA" sz="3600" b="1" dirty="0" smtClean="0">
                <a:solidFill>
                  <a:schemeClr val="tx1"/>
                </a:solidFill>
              </a:rPr>
              <a:t>ل</a:t>
            </a:r>
            <a:r>
              <a:rPr lang="ar-SA" sz="3600" b="1" dirty="0" smtClean="0"/>
              <a:t>دهون </a:t>
            </a:r>
            <a:r>
              <a:rPr lang="en-US" sz="3600" b="1" dirty="0" smtClean="0">
                <a:sym typeface="Wingdings" pitchFamily="2" charset="2"/>
              </a:rPr>
              <a:t></a:t>
            </a:r>
            <a:r>
              <a:rPr lang="ar-SA" sz="3600" b="1" dirty="0" smtClean="0"/>
              <a:t> </a:t>
            </a:r>
            <a:r>
              <a:rPr lang="ar-SA" sz="3600" b="1" dirty="0">
                <a:solidFill>
                  <a:srgbClr val="006600"/>
                </a:solidFill>
              </a:rPr>
              <a:t>ل</a:t>
            </a:r>
            <a:r>
              <a:rPr lang="ar-SA" sz="3600" b="1" dirty="0" smtClean="0">
                <a:solidFill>
                  <a:schemeClr val="tx1"/>
                </a:solidFill>
              </a:rPr>
              <a:t>لْ</a:t>
            </a:r>
            <a:r>
              <a:rPr lang="ar-SA" sz="3600" b="1" dirty="0" smtClean="0"/>
              <a:t>دهون ،</a:t>
            </a:r>
            <a:r>
              <a:rPr lang="ar-SA" sz="3600" b="1" dirty="0">
                <a:solidFill>
                  <a:srgbClr val="FF0000"/>
                </a:solidFill>
              </a:rPr>
              <a:t>ا</a:t>
            </a:r>
            <a:r>
              <a:rPr lang="ar-SA" sz="3600" b="1" dirty="0" smtClean="0">
                <a:solidFill>
                  <a:schemeClr val="tx1"/>
                </a:solidFill>
              </a:rPr>
              <a:t>ل</a:t>
            </a:r>
            <a:r>
              <a:rPr lang="ar-SA" sz="3600" b="1" dirty="0" smtClean="0"/>
              <a:t>خالق </a:t>
            </a:r>
            <a:r>
              <a:rPr lang="en-US" sz="3600" b="1" dirty="0" smtClean="0">
                <a:sym typeface="Wingdings" pitchFamily="2" charset="2"/>
              </a:rPr>
              <a:t></a:t>
            </a:r>
            <a:r>
              <a:rPr lang="ar-SA" sz="3600" b="1" dirty="0" smtClean="0"/>
              <a:t> </a:t>
            </a:r>
            <a:r>
              <a:rPr lang="ar-SA" sz="3600" b="1" dirty="0">
                <a:solidFill>
                  <a:srgbClr val="006600"/>
                </a:solidFill>
              </a:rPr>
              <a:t>ل</a:t>
            </a:r>
            <a:r>
              <a:rPr lang="ar-SA" sz="3600" b="1" dirty="0" smtClean="0">
                <a:solidFill>
                  <a:schemeClr val="tx1"/>
                </a:solidFill>
              </a:rPr>
              <a:t>لْ</a:t>
            </a:r>
            <a:r>
              <a:rPr lang="ar-SA" sz="3600" b="1" dirty="0" smtClean="0"/>
              <a:t>خالق ، </a:t>
            </a:r>
            <a:r>
              <a:rPr lang="ar-SA" sz="3600" b="1" dirty="0">
                <a:solidFill>
                  <a:srgbClr val="FF0000"/>
                </a:solidFill>
              </a:rPr>
              <a:t>ا</a:t>
            </a:r>
            <a:r>
              <a:rPr lang="ar-SA" sz="3600" b="1" dirty="0" smtClean="0">
                <a:solidFill>
                  <a:schemeClr val="tx1"/>
                </a:solidFill>
              </a:rPr>
              <a:t>ل</a:t>
            </a:r>
            <a:r>
              <a:rPr lang="ar-SA" sz="3600" b="1" dirty="0" smtClean="0"/>
              <a:t>مخلوق </a:t>
            </a:r>
            <a:r>
              <a:rPr lang="en-US" sz="3600" b="1" dirty="0" smtClean="0">
                <a:sym typeface="Wingdings" pitchFamily="2" charset="2"/>
              </a:rPr>
              <a:t></a:t>
            </a:r>
            <a:r>
              <a:rPr lang="ar-SA" sz="3600" b="1" dirty="0" smtClean="0"/>
              <a:t> </a:t>
            </a:r>
            <a:r>
              <a:rPr lang="ar-SA" sz="3600" b="1" dirty="0">
                <a:solidFill>
                  <a:srgbClr val="006600"/>
                </a:solidFill>
              </a:rPr>
              <a:t>لل</a:t>
            </a:r>
            <a:r>
              <a:rPr lang="ar-SA" sz="3600" b="1" dirty="0" smtClean="0">
                <a:solidFill>
                  <a:schemeClr val="tx1"/>
                </a:solidFill>
              </a:rPr>
              <a:t>ْ</a:t>
            </a:r>
            <a:r>
              <a:rPr lang="ar-SA" sz="3600" b="1" dirty="0" smtClean="0"/>
              <a:t>مخلوق. </a:t>
            </a:r>
            <a:endParaRPr lang="en-US" sz="3600" b="1" dirty="0" smtClean="0"/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3943350" y="1524000"/>
            <a:ext cx="12573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القاعدة</a:t>
            </a:r>
          </a:p>
        </p:txBody>
      </p:sp>
    </p:spTree>
    <p:extLst>
      <p:ext uri="{BB962C8B-B14F-4D97-AF65-F5344CB8AC3E}">
        <p14:creationId xmlns:p14="http://schemas.microsoft.com/office/powerpoint/2010/main" val="14586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2800" b="1" dirty="0" smtClean="0"/>
              <a:t>حذف همزة "ألف" الوصل من "أل" الشمسية أو القمرية إذا سبقت بلام الجر</a:t>
            </a:r>
            <a:endParaRPr lang="en-US" sz="28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038600"/>
          </a:xfrm>
        </p:spPr>
        <p:txBody>
          <a:bodyPr/>
          <a:lstStyle/>
          <a:p>
            <a:pPr marL="609600" indent="-609600" eaLnBrk="1" hangingPunct="1">
              <a:lnSpc>
                <a:spcPct val="100000"/>
              </a:lnSpc>
              <a:buFontTx/>
              <a:buNone/>
            </a:pPr>
            <a:r>
              <a:rPr lang="ar-SA" sz="2800" b="1" dirty="0" smtClean="0"/>
              <a:t>                                                                                    </a:t>
            </a:r>
          </a:p>
          <a:p>
            <a:pPr marL="609600" indent="-609600" eaLnBrk="1" hangingPunct="1">
              <a:lnSpc>
                <a:spcPct val="100000"/>
              </a:lnSpc>
              <a:buClr>
                <a:schemeClr val="tx1"/>
              </a:buClr>
              <a:buFontTx/>
              <a:buAutoNum type="arabicPeriod"/>
            </a:pPr>
            <a:r>
              <a:rPr lang="ar-SA" sz="2800" b="1" dirty="0" smtClean="0"/>
              <a:t>يرجع الفضل </a:t>
            </a:r>
            <a:r>
              <a:rPr lang="ar-SA" sz="2800" b="1" dirty="0" smtClean="0">
                <a:solidFill>
                  <a:srgbClr val="FF0000"/>
                </a:solidFill>
              </a:rPr>
              <a:t>للمعلم</a:t>
            </a:r>
            <a:r>
              <a:rPr lang="ar-SA" sz="2800" b="1" dirty="0" smtClean="0"/>
              <a:t> في تربية النشء. </a:t>
            </a:r>
          </a:p>
          <a:p>
            <a:pPr marL="609600" indent="-609600" eaLnBrk="1" hangingPunct="1">
              <a:lnSpc>
                <a:spcPct val="100000"/>
              </a:lnSpc>
              <a:buClr>
                <a:schemeClr val="tx1"/>
              </a:buClr>
              <a:buFontTx/>
              <a:buAutoNum type="arabicPeriod"/>
            </a:pPr>
            <a:r>
              <a:rPr lang="ar-SA" sz="2800" b="1" dirty="0" smtClean="0">
                <a:solidFill>
                  <a:srgbClr val="FF0000"/>
                </a:solidFill>
              </a:rPr>
              <a:t> للدهون </a:t>
            </a:r>
            <a:r>
              <a:rPr lang="ar-SA" sz="2800" b="1" dirty="0" smtClean="0"/>
              <a:t>أضرار كثيرة. </a:t>
            </a:r>
          </a:p>
          <a:p>
            <a:pPr marL="609600" indent="-609600" eaLnBrk="1" hangingPunct="1">
              <a:lnSpc>
                <a:spcPct val="100000"/>
              </a:lnSpc>
              <a:buClr>
                <a:schemeClr val="tx1"/>
              </a:buClr>
              <a:buFontTx/>
              <a:buAutoNum type="arabicPeriod"/>
            </a:pPr>
            <a:r>
              <a:rPr lang="ar-SA" sz="2800" b="1" dirty="0" smtClean="0"/>
              <a:t>يسجد المصلي </a:t>
            </a:r>
            <a:r>
              <a:rPr lang="ar-SA" sz="2800" b="1" dirty="0" smtClean="0">
                <a:solidFill>
                  <a:srgbClr val="FF0000"/>
                </a:solidFill>
              </a:rPr>
              <a:t>للخالق</a:t>
            </a:r>
            <a:r>
              <a:rPr lang="ar-SA" sz="2800" b="1" dirty="0" smtClean="0"/>
              <a:t> لا </a:t>
            </a:r>
            <a:r>
              <a:rPr lang="ar-SA" sz="2800" b="1" dirty="0" smtClean="0">
                <a:solidFill>
                  <a:schemeClr val="tx1"/>
                </a:solidFill>
              </a:rPr>
              <a:t>للمخلوق</a:t>
            </a:r>
            <a:r>
              <a:rPr lang="ar-SA" sz="2800" b="1" dirty="0" smtClean="0"/>
              <a:t>. </a:t>
            </a:r>
          </a:p>
          <a:p>
            <a:pPr marL="609600" indent="-609600" eaLnBrk="1" hangingPunct="1">
              <a:lnSpc>
                <a:spcPct val="100000"/>
              </a:lnSpc>
              <a:buClr>
                <a:schemeClr val="tx1"/>
              </a:buClr>
              <a:buFontTx/>
              <a:buAutoNum type="arabicPeriod"/>
            </a:pPr>
            <a:r>
              <a:rPr lang="ar-SA" sz="2800" b="1" dirty="0" smtClean="0"/>
              <a:t>قال تعالى :{</a:t>
            </a:r>
            <a:r>
              <a:rPr lang="ar-SA" sz="2800" b="1" dirty="0" smtClean="0">
                <a:solidFill>
                  <a:schemeClr val="tx1"/>
                </a:solidFill>
              </a:rPr>
              <a:t>لل</a:t>
            </a:r>
            <a:r>
              <a:rPr lang="ar-SA" sz="2800" b="1" dirty="0" smtClean="0">
                <a:solidFill>
                  <a:srgbClr val="FF0000"/>
                </a:solidFill>
              </a:rPr>
              <a:t>ه</a:t>
            </a:r>
            <a:r>
              <a:rPr lang="ar-SA" sz="2800" b="1" dirty="0" smtClean="0"/>
              <a:t> ما في السموات وما في الأرض} 284 البقرة. </a:t>
            </a:r>
          </a:p>
          <a:p>
            <a:pPr marL="609600" indent="-609600" eaLnBrk="1" hangingPunct="1">
              <a:lnSpc>
                <a:spcPct val="100000"/>
              </a:lnSpc>
              <a:buClr>
                <a:schemeClr val="tx1"/>
              </a:buClr>
              <a:buFontTx/>
              <a:buAutoNum type="arabicPeriod"/>
            </a:pPr>
            <a:r>
              <a:rPr lang="ar-SA" sz="2800" b="1" dirty="0" smtClean="0">
                <a:solidFill>
                  <a:srgbClr val="FF0000"/>
                </a:solidFill>
              </a:rPr>
              <a:t>للادخار</a:t>
            </a:r>
            <a:r>
              <a:rPr lang="ar-SA" sz="2800" b="1" dirty="0" smtClean="0"/>
              <a:t> فوائده. </a:t>
            </a:r>
          </a:p>
          <a:p>
            <a:pPr marL="609600" indent="-609600" eaLnBrk="1" hangingPunct="1">
              <a:lnSpc>
                <a:spcPct val="100000"/>
              </a:lnSpc>
              <a:buClr>
                <a:schemeClr val="tx1"/>
              </a:buClr>
              <a:buFontTx/>
              <a:buNone/>
            </a:pPr>
            <a:r>
              <a:rPr lang="ar-SA" sz="2800" b="1" dirty="0" smtClean="0"/>
              <a:t> </a:t>
            </a:r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4033838" y="1447800"/>
            <a:ext cx="1076325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200" kern="10" spc="64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الأمثلة</a:t>
            </a:r>
          </a:p>
        </p:txBody>
      </p:sp>
    </p:spTree>
    <p:extLst>
      <p:ext uri="{BB962C8B-B14F-4D97-AF65-F5344CB8AC3E}">
        <p14:creationId xmlns:p14="http://schemas.microsoft.com/office/powerpoint/2010/main" val="39899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ar-IQ" sz="2800" b="1" dirty="0" smtClean="0"/>
              <a:t>الحروف العربية والمدود</a:t>
            </a:r>
            <a:endParaRPr lang="en-US" sz="28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40386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100000"/>
              </a:lnSpc>
              <a:buFontTx/>
              <a:buNone/>
            </a:pPr>
            <a:r>
              <a:rPr lang="ar-IQ" sz="3600" b="1" dirty="0" smtClean="0"/>
              <a:t>تنقسم الحروف إلى قسمين، وهما : </a:t>
            </a:r>
          </a:p>
          <a:p>
            <a:pPr marL="609600" indent="-609600" eaLnBrk="1" hangingPunct="1">
              <a:lnSpc>
                <a:spcPct val="100000"/>
              </a:lnSpc>
              <a:buFontTx/>
              <a:buNone/>
            </a:pPr>
            <a:r>
              <a:rPr lang="ar-IQ" sz="3600" b="1" dirty="0" smtClean="0"/>
              <a:t>1- </a:t>
            </a:r>
            <a:r>
              <a:rPr lang="ar-IQ" sz="3600" b="1" u="sng" dirty="0" smtClean="0"/>
              <a:t>حروف مهملة: </a:t>
            </a:r>
            <a:r>
              <a:rPr lang="ar-IQ" sz="3600" b="1" dirty="0" smtClean="0"/>
              <a:t>وهي الحروف التي تخلو من النقط.</a:t>
            </a:r>
          </a:p>
          <a:p>
            <a:pPr marL="609600" indent="-609600" eaLnBrk="1" hangingPunct="1">
              <a:lnSpc>
                <a:spcPct val="100000"/>
              </a:lnSpc>
              <a:buFontTx/>
              <a:buNone/>
            </a:pPr>
            <a:r>
              <a:rPr lang="ar-IQ" sz="3600" b="1" dirty="0" smtClean="0"/>
              <a:t>مثل:(</a:t>
            </a:r>
            <a:r>
              <a:rPr lang="ar-IQ" sz="3600" b="1" dirty="0" smtClean="0">
                <a:solidFill>
                  <a:srgbClr val="FF0000"/>
                </a:solidFill>
              </a:rPr>
              <a:t>أ – ح- د- س – ص- ط – ع – ك – ل – مـ - هـ - و</a:t>
            </a:r>
            <a:r>
              <a:rPr lang="ar-IQ" sz="3600" b="1" dirty="0" smtClean="0"/>
              <a:t>).</a:t>
            </a:r>
          </a:p>
          <a:p>
            <a:pPr marL="609600" indent="-609600" eaLnBrk="1" hangingPunct="1">
              <a:lnSpc>
                <a:spcPct val="100000"/>
              </a:lnSpc>
              <a:buFontTx/>
              <a:buNone/>
            </a:pPr>
            <a:r>
              <a:rPr lang="ar-IQ" sz="3600" b="1" dirty="0" smtClean="0"/>
              <a:t>2- </a:t>
            </a:r>
            <a:r>
              <a:rPr lang="ar-IQ" sz="3600" b="1" u="sng" dirty="0" smtClean="0"/>
              <a:t>حروف معجمة: </a:t>
            </a:r>
            <a:r>
              <a:rPr lang="ar-IQ" sz="3600" b="1" dirty="0" smtClean="0"/>
              <a:t>وهي الحروف التي تشتمل على نقط، مثل: ( </a:t>
            </a:r>
            <a:r>
              <a:rPr lang="ar-IQ" sz="3600" b="1" dirty="0" smtClean="0">
                <a:solidFill>
                  <a:srgbClr val="FF0000"/>
                </a:solidFill>
              </a:rPr>
              <a:t>ب – ت – ث –ج – خ – ش – ض – ظ –غ – ف- ق – ن- ي</a:t>
            </a:r>
            <a:r>
              <a:rPr lang="ar-IQ" sz="3600" b="1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3168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ar-IQ" sz="2800" b="1" dirty="0" smtClean="0"/>
              <a:t>الحروف العربية والمدود</a:t>
            </a:r>
            <a:endParaRPr lang="en-US" sz="28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0386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100000"/>
              </a:lnSpc>
              <a:buFontTx/>
              <a:buNone/>
            </a:pPr>
            <a:endParaRPr lang="ar-IQ" sz="2800" b="1" u="sng" dirty="0" smtClean="0"/>
          </a:p>
          <a:p>
            <a:pPr marL="609600" indent="-609600" eaLnBrk="1" hangingPunct="1">
              <a:lnSpc>
                <a:spcPct val="100000"/>
              </a:lnSpc>
              <a:buFontTx/>
              <a:buNone/>
            </a:pPr>
            <a:endParaRPr lang="ar-IQ" sz="2800" b="1" u="sng" dirty="0"/>
          </a:p>
          <a:p>
            <a:pPr marL="609600" indent="-609600" algn="just" eaLnBrk="1" hangingPunct="1">
              <a:lnSpc>
                <a:spcPct val="100000"/>
              </a:lnSpc>
              <a:buFontTx/>
              <a:buNone/>
            </a:pPr>
            <a:r>
              <a:rPr lang="ar-IQ" sz="2800" b="1" dirty="0" smtClean="0"/>
              <a:t>1- المد هو إطالة الصوت بحرف من حروف المد، وهي (الألف – الواو - والياء)، أي الألف الساكنة المفتوح ما قبلها، والواو الساكنة المضموم ما قبلها، والياء الساكنة المكسور ما قبلها.</a:t>
            </a:r>
          </a:p>
          <a:p>
            <a:pPr marL="609600" indent="-609600" algn="just" eaLnBrk="1" hangingPunct="1">
              <a:lnSpc>
                <a:spcPct val="100000"/>
              </a:lnSpc>
              <a:buFontTx/>
              <a:buNone/>
            </a:pPr>
            <a:r>
              <a:rPr lang="ar-IQ" sz="2800" b="1" dirty="0" smtClean="0"/>
              <a:t>2- لا يأتي حرف المد في أول الكلمة، لأن حرف المد يُسبقُ بحرف، وهذا الحرف عندما يُشبعَُ بالحركة يتولَّد عنه مد، مثل: </a:t>
            </a:r>
            <a:r>
              <a:rPr lang="ar-IQ" sz="2800" b="1" dirty="0" smtClean="0">
                <a:solidFill>
                  <a:srgbClr val="FF0000"/>
                </a:solidFill>
              </a:rPr>
              <a:t>قال</a:t>
            </a:r>
          </a:p>
          <a:p>
            <a:pPr marL="609600" indent="-609600" algn="just" eaLnBrk="1" hangingPunct="1">
              <a:lnSpc>
                <a:spcPct val="100000"/>
              </a:lnSpc>
              <a:buFontTx/>
              <a:buNone/>
            </a:pPr>
            <a:r>
              <a:rPr lang="ar-IQ" sz="2800" b="1" dirty="0" smtClean="0"/>
              <a:t>المد من قال هو الألف، وهذا الألف تُسبَقُ بحرف له حركة، وهو القاف، كما في المثال فالمد لا يتقدم أول الكلمة ؛ لأنه لم يسبق بحركة</a:t>
            </a:r>
            <a:endParaRPr lang="ar-SA" sz="2800" b="1" dirty="0" smtClean="0"/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3943350" y="1524000"/>
            <a:ext cx="12573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القاعدة</a:t>
            </a:r>
          </a:p>
        </p:txBody>
      </p:sp>
    </p:spTree>
    <p:extLst>
      <p:ext uri="{BB962C8B-B14F-4D97-AF65-F5344CB8AC3E}">
        <p14:creationId xmlns:p14="http://schemas.microsoft.com/office/powerpoint/2010/main" val="4575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المدّ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5412" name="WordArt 4"/>
          <p:cNvSpPr>
            <a:spLocks noChangeArrowheads="1" noChangeShapeType="1" noTextEdit="1"/>
          </p:cNvSpPr>
          <p:nvPr/>
        </p:nvSpPr>
        <p:spPr bwMode="auto">
          <a:xfrm>
            <a:off x="2505075" y="2933700"/>
            <a:ext cx="4505325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6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جَمَــــــــــــــــــــال</a:t>
            </a:r>
          </a:p>
        </p:txBody>
      </p:sp>
      <p:sp>
        <p:nvSpPr>
          <p:cNvPr id="145414" name="AutoShape 6"/>
          <p:cNvSpPr>
            <a:spLocks/>
          </p:cNvSpPr>
          <p:nvPr/>
        </p:nvSpPr>
        <p:spPr bwMode="auto">
          <a:xfrm>
            <a:off x="3276600" y="1981200"/>
            <a:ext cx="2209800" cy="1219200"/>
          </a:xfrm>
          <a:prstGeom prst="borderCallout1">
            <a:avLst>
              <a:gd name="adj1" fmla="val 9375"/>
              <a:gd name="adj2" fmla="val 103449"/>
              <a:gd name="adj3" fmla="val 113542"/>
              <a:gd name="adj4" fmla="val 140375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ar-SA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الحرف الممدود ينطق به نطقاً طويلاً بمعنى أن الحرف يستغرق زمناً أطول في النطق به من زمن الحركة دون مد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45415" name="AutoShape 7"/>
          <p:cNvSpPr>
            <a:spLocks/>
          </p:cNvSpPr>
          <p:nvPr/>
        </p:nvSpPr>
        <p:spPr bwMode="auto">
          <a:xfrm>
            <a:off x="7239000" y="2057400"/>
            <a:ext cx="1676400" cy="914400"/>
          </a:xfrm>
          <a:prstGeom prst="borderCallout1">
            <a:avLst>
              <a:gd name="adj1" fmla="val 12500"/>
              <a:gd name="adj2" fmla="val -4546"/>
              <a:gd name="adj3" fmla="val 130556"/>
              <a:gd name="adj4" fmla="val -21968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ar-SA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الحرف الذي عليه حركة فقط ينطق نطقاً قصيراً بدون مد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45417" name="WordArt 9"/>
          <p:cNvSpPr>
            <a:spLocks noChangeArrowheads="1" noChangeShapeType="1" noTextEdit="1"/>
          </p:cNvSpPr>
          <p:nvPr/>
        </p:nvSpPr>
        <p:spPr bwMode="auto">
          <a:xfrm>
            <a:off x="3886200" y="2895600"/>
            <a:ext cx="1905000" cy="1038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6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جَمَـل</a:t>
            </a:r>
          </a:p>
        </p:txBody>
      </p:sp>
      <p:sp>
        <p:nvSpPr>
          <p:cNvPr id="145419" name="AutoShape 11"/>
          <p:cNvSpPr>
            <a:spLocks/>
          </p:cNvSpPr>
          <p:nvPr/>
        </p:nvSpPr>
        <p:spPr bwMode="auto">
          <a:xfrm>
            <a:off x="1524000" y="2057400"/>
            <a:ext cx="990600" cy="533400"/>
          </a:xfrm>
          <a:prstGeom prst="borderCallout1">
            <a:avLst>
              <a:gd name="adj1" fmla="val 21431"/>
              <a:gd name="adj2" fmla="val 107694"/>
              <a:gd name="adj3" fmla="val 173810"/>
              <a:gd name="adj4" fmla="val 141347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ar-SA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حرف المدّ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876800" y="1981200"/>
            <a:ext cx="2971800" cy="914400"/>
            <a:chOff x="3408" y="288"/>
            <a:chExt cx="1872" cy="576"/>
          </a:xfrm>
        </p:grpSpPr>
        <p:sp>
          <p:nvSpPr>
            <p:cNvPr id="145420" name="AutoShape 12"/>
            <p:cNvSpPr>
              <a:spLocks/>
            </p:cNvSpPr>
            <p:nvPr/>
          </p:nvSpPr>
          <p:spPr bwMode="auto">
            <a:xfrm>
              <a:off x="4224" y="288"/>
              <a:ext cx="1056" cy="576"/>
            </a:xfrm>
            <a:prstGeom prst="borderCallout1">
              <a:avLst>
                <a:gd name="adj1" fmla="val 12500"/>
                <a:gd name="adj2" fmla="val -4546"/>
                <a:gd name="adj3" fmla="val 104167"/>
                <a:gd name="adj4" fmla="val -26514"/>
              </a:avLst>
            </a:prstGeom>
            <a:solidFill>
              <a:srgbClr val="4E1E3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ar-SA" sz="1400" b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rPr>
                <a:t>الحرف الذي عليه حركة فقط ينطق نطقاً قصيراً بدون مد</a:t>
              </a:r>
              <a:endPara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56" name="Line 13"/>
            <p:cNvSpPr>
              <a:spLocks noChangeShapeType="1"/>
            </p:cNvSpPr>
            <p:nvPr/>
          </p:nvSpPr>
          <p:spPr bwMode="auto">
            <a:xfrm flipH="1">
              <a:off x="3408" y="336"/>
              <a:ext cx="72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>
                <a:solidFill>
                  <a:schemeClr val="bg1"/>
                </a:solidFill>
              </a:endParaRPr>
            </a:p>
          </p:txBody>
        </p:sp>
      </p:grpSp>
      <p:sp>
        <p:nvSpPr>
          <p:cNvPr id="10251" name="WordArt 16"/>
          <p:cNvSpPr>
            <a:spLocks noChangeArrowheads="1" noChangeShapeType="1" noTextEdit="1"/>
          </p:cNvSpPr>
          <p:nvPr/>
        </p:nvSpPr>
        <p:spPr bwMode="auto">
          <a:xfrm>
            <a:off x="2362200" y="1219200"/>
            <a:ext cx="4495800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200" kern="10" spc="64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مثال توضيحي للتفريق بين الحركة والمدّ</a:t>
            </a:r>
          </a:p>
        </p:txBody>
      </p:sp>
      <p:sp>
        <p:nvSpPr>
          <p:cNvPr id="10252" name="WordArt 17"/>
          <p:cNvSpPr>
            <a:spLocks noChangeArrowheads="1" noChangeShapeType="1" noTextEdit="1"/>
          </p:cNvSpPr>
          <p:nvPr/>
        </p:nvSpPr>
        <p:spPr bwMode="auto">
          <a:xfrm>
            <a:off x="838200" y="1828800"/>
            <a:ext cx="762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ا</a:t>
            </a:r>
          </a:p>
        </p:txBody>
      </p:sp>
      <p:sp>
        <p:nvSpPr>
          <p:cNvPr id="10253" name="WordArt 18"/>
          <p:cNvSpPr>
            <a:spLocks noChangeArrowheads="1" noChangeShapeType="1" noTextEdit="1"/>
          </p:cNvSpPr>
          <p:nvPr/>
        </p:nvSpPr>
        <p:spPr bwMode="auto">
          <a:xfrm>
            <a:off x="685800" y="2895600"/>
            <a:ext cx="457200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و</a:t>
            </a:r>
          </a:p>
        </p:txBody>
      </p:sp>
      <p:sp>
        <p:nvSpPr>
          <p:cNvPr id="10254" name="WordArt 19"/>
          <p:cNvSpPr>
            <a:spLocks noChangeArrowheads="1" noChangeShapeType="1" noTextEdit="1"/>
          </p:cNvSpPr>
          <p:nvPr/>
        </p:nvSpPr>
        <p:spPr bwMode="auto">
          <a:xfrm>
            <a:off x="685800" y="3810000"/>
            <a:ext cx="40957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ي</a:t>
            </a:r>
          </a:p>
        </p:txBody>
      </p:sp>
    </p:spTree>
    <p:extLst>
      <p:ext uri="{BB962C8B-B14F-4D97-AF65-F5344CB8AC3E}">
        <p14:creationId xmlns:p14="http://schemas.microsoft.com/office/powerpoint/2010/main" val="143751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/>
      <p:bldP spid="145414" grpId="0" animBg="1"/>
      <p:bldP spid="145415" grpId="0" animBg="1"/>
      <p:bldP spid="145417" grpId="0"/>
      <p:bldP spid="145417" grpId="1"/>
      <p:bldP spid="1454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ar-IQ" sz="3600" dirty="0" smtClean="0">
                <a:solidFill>
                  <a:schemeClr val="tx1"/>
                </a:solidFill>
                <a:cs typeface="Ali-A-Jiddah" pitchFamily="2" charset="-78"/>
              </a:rPr>
              <a:t>نقط الحروف وأنواع الكتابة</a:t>
            </a:r>
            <a:endParaRPr lang="ar-IQ" sz="3600" dirty="0">
              <a:solidFill>
                <a:schemeClr val="tx1"/>
              </a:solidFill>
              <a:cs typeface="Ali-A-Jiddah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444689" y="4495800"/>
            <a:ext cx="85344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ar-IQ" sz="2800" dirty="0" smtClean="0">
              <a:solidFill>
                <a:schemeClr val="tx1"/>
              </a:solidFill>
              <a:cs typeface="Ali-A-Sayid" pitchFamily="2" charset="-78"/>
            </a:endParaRPr>
          </a:p>
          <a:p>
            <a:pPr algn="just"/>
            <a:r>
              <a:rPr lang="ar-IQ" sz="2800" b="1" u="sng" dirty="0" smtClean="0">
                <a:solidFill>
                  <a:srgbClr val="FF0000"/>
                </a:solidFill>
                <a:cs typeface="Ali-A-Sayid" pitchFamily="2" charset="-78"/>
              </a:rPr>
              <a:t>أولاً: نقط الحروف:</a:t>
            </a:r>
            <a:endParaRPr lang="ar-IQ" sz="2800" b="1" u="sng" dirty="0">
              <a:solidFill>
                <a:srgbClr val="FF0000"/>
              </a:solidFill>
              <a:cs typeface="Ali-A-Sayid" pitchFamily="2" charset="-78"/>
            </a:endParaRPr>
          </a:p>
          <a:p>
            <a:pPr algn="just"/>
            <a:r>
              <a:rPr lang="ar-IQ" sz="2800" dirty="0" smtClean="0">
                <a:solidFill>
                  <a:schemeClr val="tx1"/>
                </a:solidFill>
                <a:cs typeface="Ali-A-Sayid" pitchFamily="2" charset="-78"/>
              </a:rPr>
              <a:t>كانت الكتابةالعربية أول الأمر غير منقطة ولا مشكولة بحركات، فلما كثر الخطأ وضع العلماء النقاط والحركات، وقد اختُلف فِيمنْ ابتكرَ التنقيط فقيل: هو أحد ثلاثة: أبو الأسود الدُّؤلي، ونصر بن عاصم، ويحي بنُ يعمر. أمّا الحركات فمبتكرها هو الخليل  بن أحمد الفراهيدي.</a:t>
            </a:r>
          </a:p>
          <a:p>
            <a:pPr algn="just"/>
            <a:r>
              <a:rPr lang="ar-IQ" sz="2800" b="1" u="sng" dirty="0" smtClean="0">
                <a:solidFill>
                  <a:srgbClr val="FF0000"/>
                </a:solidFill>
                <a:cs typeface="Ali-A-Sayid" pitchFamily="2" charset="-78"/>
              </a:rPr>
              <a:t>ثانياً: أنواع الكتابة:</a:t>
            </a:r>
          </a:p>
          <a:p>
            <a:pPr algn="just"/>
            <a:r>
              <a:rPr lang="ar-IQ" sz="2800" dirty="0" smtClean="0">
                <a:solidFill>
                  <a:schemeClr val="tx1"/>
                </a:solidFill>
                <a:cs typeface="Ali-A-Sayid" pitchFamily="2" charset="-78"/>
              </a:rPr>
              <a:t>والكتابة العربية أو الخط العربي ينقسم إلى قسمين:-</a:t>
            </a:r>
          </a:p>
          <a:p>
            <a:pPr algn="just"/>
            <a:r>
              <a:rPr lang="ar-IQ" sz="2800" dirty="0" smtClean="0">
                <a:solidFill>
                  <a:schemeClr val="tx1"/>
                </a:solidFill>
                <a:cs typeface="Ali-A-Sayid" pitchFamily="2" charset="-78"/>
              </a:rPr>
              <a:t>1- القياسي، أو الكتابة الاصطلاحية : هي الكتابة السائدة بيننا والتي وضعها العلماء.</a:t>
            </a:r>
          </a:p>
          <a:p>
            <a:pPr algn="just"/>
            <a:r>
              <a:rPr lang="ar-IQ" sz="2800" dirty="0" smtClean="0">
                <a:solidFill>
                  <a:schemeClr val="tx1"/>
                </a:solidFill>
                <a:cs typeface="Ali-A-Sayid" pitchFamily="2" charset="-78"/>
              </a:rPr>
              <a:t>2- غير القياسي: فهو ما يخالف الخط القياسي، وهو ينقسم إلى قسمين:-</a:t>
            </a:r>
          </a:p>
          <a:p>
            <a:pPr algn="just"/>
            <a:endParaRPr lang="ar-IQ" sz="2800" dirty="0">
              <a:solidFill>
                <a:schemeClr val="tx1"/>
              </a:solidFill>
              <a:cs typeface="Ali-A-Say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583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المدّ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848600" cy="4724400"/>
          </a:xfrm>
        </p:spPr>
        <p:txBody>
          <a:bodyPr/>
          <a:lstStyle/>
          <a:p>
            <a:pPr algn="ctr" eaLnBrk="1" hangingPunct="1">
              <a:spcBef>
                <a:spcPct val="55000"/>
              </a:spcBef>
              <a:buFontTx/>
              <a:buNone/>
            </a:pPr>
            <a:r>
              <a:rPr lang="ar-SA" b="1" dirty="0" smtClean="0"/>
              <a:t>                                                                                                        </a:t>
            </a:r>
            <a:endParaRPr lang="ar-SA" b="1" i="1" dirty="0" smtClean="0"/>
          </a:p>
          <a:p>
            <a:pPr eaLnBrk="1" hangingPunct="1">
              <a:spcBef>
                <a:spcPct val="55000"/>
              </a:spcBef>
            </a:pPr>
            <a:r>
              <a:rPr lang="ar-SA" sz="2800" b="1" dirty="0" smtClean="0">
                <a:solidFill>
                  <a:schemeClr val="tx1"/>
                </a:solidFill>
              </a:rPr>
              <a:t>المدّ بالألف</a:t>
            </a:r>
            <a:r>
              <a:rPr lang="ar-SA" b="1" dirty="0" smtClean="0"/>
              <a:t> : </a:t>
            </a:r>
            <a:r>
              <a:rPr lang="ar-SA" sz="3600" dirty="0" smtClean="0">
                <a:cs typeface="DecoType Naskh" pitchFamily="2" charset="-78"/>
              </a:rPr>
              <a:t>حَ</a:t>
            </a:r>
            <a:r>
              <a:rPr lang="ar-SA" sz="3600" dirty="0" smtClean="0">
                <a:solidFill>
                  <a:srgbClr val="FF0000"/>
                </a:solidFill>
                <a:cs typeface="DecoType Naskh" pitchFamily="2" charset="-78"/>
              </a:rPr>
              <a:t>ا</a:t>
            </a:r>
            <a:r>
              <a:rPr lang="ar-SA" sz="3600" dirty="0" smtClean="0">
                <a:cs typeface="DecoType Naskh" pitchFamily="2" charset="-78"/>
              </a:rPr>
              <a:t>مد ـ سَ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ا</a:t>
            </a:r>
            <a:r>
              <a:rPr lang="ar-SA" sz="3600" dirty="0" smtClean="0">
                <a:cs typeface="DecoType Naskh" pitchFamily="2" charset="-78"/>
              </a:rPr>
              <a:t>لم ـ خَ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ا</a:t>
            </a:r>
            <a:r>
              <a:rPr lang="ar-SA" sz="3600" dirty="0" smtClean="0">
                <a:cs typeface="DecoType Naskh" pitchFamily="2" charset="-78"/>
              </a:rPr>
              <a:t>لد ـ قَ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ا</a:t>
            </a:r>
            <a:r>
              <a:rPr lang="ar-SA" sz="3600" dirty="0" smtClean="0">
                <a:cs typeface="DecoType Naskh" pitchFamily="2" charset="-78"/>
              </a:rPr>
              <a:t>ئل ـ وَ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ا</a:t>
            </a:r>
            <a:r>
              <a:rPr lang="ar-SA" sz="3600" dirty="0" smtClean="0">
                <a:cs typeface="DecoType Naskh" pitchFamily="2" charset="-78"/>
              </a:rPr>
              <a:t>صل ـ ر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ا</a:t>
            </a:r>
            <a:r>
              <a:rPr lang="ar-SA" sz="3600" dirty="0" smtClean="0">
                <a:cs typeface="DecoType Naskh" pitchFamily="2" charset="-78"/>
              </a:rPr>
              <a:t>جح</a:t>
            </a:r>
            <a:r>
              <a:rPr lang="ar-SA" sz="3600" b="1" dirty="0" smtClean="0">
                <a:cs typeface="DecoType Naskh" pitchFamily="2" charset="-78"/>
              </a:rPr>
              <a:t>.</a:t>
            </a:r>
          </a:p>
          <a:p>
            <a:pPr eaLnBrk="1" hangingPunct="1">
              <a:spcBef>
                <a:spcPct val="55000"/>
              </a:spcBef>
            </a:pPr>
            <a:r>
              <a:rPr lang="ar-SA" sz="2800" b="1" dirty="0" smtClean="0">
                <a:solidFill>
                  <a:schemeClr val="tx1"/>
                </a:solidFill>
              </a:rPr>
              <a:t>المدّ بالواو</a:t>
            </a:r>
            <a:r>
              <a:rPr lang="ar-SA" b="1" dirty="0" smtClean="0"/>
              <a:t> : </a:t>
            </a:r>
            <a:r>
              <a:rPr lang="ar-SA" sz="3600" dirty="0" smtClean="0">
                <a:cs typeface="DecoType Naskh" pitchFamily="2" charset="-78"/>
              </a:rPr>
              <a:t>عصفُ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و</a:t>
            </a:r>
            <a:r>
              <a:rPr lang="ar-SA" sz="3600" dirty="0" smtClean="0">
                <a:cs typeface="DecoType Naskh" pitchFamily="2" charset="-78"/>
              </a:rPr>
              <a:t>ر ـ محمُ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و</a:t>
            </a:r>
            <a:r>
              <a:rPr lang="ar-SA" sz="3600" dirty="0" smtClean="0">
                <a:cs typeface="DecoType Naskh" pitchFamily="2" charset="-78"/>
              </a:rPr>
              <a:t>د ـ سعُ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و</a:t>
            </a:r>
            <a:r>
              <a:rPr lang="ar-SA" sz="3600" dirty="0" smtClean="0">
                <a:cs typeface="DecoType Naskh" pitchFamily="2" charset="-78"/>
              </a:rPr>
              <a:t>د ـ مولُ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و</a:t>
            </a:r>
            <a:r>
              <a:rPr lang="ar-SA" sz="3600" dirty="0" smtClean="0">
                <a:cs typeface="DecoType Naskh" pitchFamily="2" charset="-78"/>
              </a:rPr>
              <a:t>د ـ يُ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و</a:t>
            </a:r>
            <a:r>
              <a:rPr lang="ar-SA" sz="3600" dirty="0" smtClean="0">
                <a:cs typeface="DecoType Naskh" pitchFamily="2" charset="-78"/>
              </a:rPr>
              <a:t>نس.</a:t>
            </a:r>
            <a:r>
              <a:rPr lang="ar-SA" sz="3600" dirty="0" smtClean="0"/>
              <a:t> </a:t>
            </a:r>
          </a:p>
          <a:p>
            <a:pPr eaLnBrk="1" hangingPunct="1">
              <a:spcBef>
                <a:spcPct val="55000"/>
              </a:spcBef>
            </a:pPr>
            <a:r>
              <a:rPr lang="ar-SA" sz="2800" b="1" dirty="0" smtClean="0">
                <a:solidFill>
                  <a:schemeClr val="tx1"/>
                </a:solidFill>
              </a:rPr>
              <a:t>المدّ بالياء</a:t>
            </a:r>
            <a:r>
              <a:rPr lang="ar-SA" b="1" dirty="0" smtClean="0"/>
              <a:t> : </a:t>
            </a:r>
            <a:r>
              <a:rPr lang="ar-SA" sz="3600" dirty="0" smtClean="0">
                <a:cs typeface="DecoType Naskh" pitchFamily="2" charset="-78"/>
              </a:rPr>
              <a:t>حمِ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ي</a:t>
            </a:r>
            <a:r>
              <a:rPr lang="ar-SA" sz="3600" dirty="0" smtClean="0">
                <a:cs typeface="DecoType Naskh" pitchFamily="2" charset="-78"/>
              </a:rPr>
              <a:t>د ـ منِ</a:t>
            </a:r>
            <a:r>
              <a:rPr lang="ar-IQ" sz="3600" dirty="0" smtClean="0">
                <a:solidFill>
                  <a:srgbClr val="FF0000"/>
                </a:solidFill>
                <a:cs typeface="DecoType Naskh" pitchFamily="2" charset="-78"/>
              </a:rPr>
              <a:t>ي</a:t>
            </a:r>
            <a:r>
              <a:rPr lang="ar-IQ" sz="3600" dirty="0" smtClean="0">
                <a:cs typeface="DecoType Naskh" pitchFamily="2" charset="-78"/>
              </a:rPr>
              <a:t>ـر</a:t>
            </a:r>
            <a:r>
              <a:rPr lang="ar-SA" sz="3600" dirty="0" smtClean="0">
                <a:cs typeface="DecoType Naskh" pitchFamily="2" charset="-78"/>
              </a:rPr>
              <a:t> ـ مجِ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ي</a:t>
            </a:r>
            <a:r>
              <a:rPr lang="ar-SA" sz="3600" dirty="0" smtClean="0">
                <a:cs typeface="DecoType Naskh" pitchFamily="2" charset="-78"/>
              </a:rPr>
              <a:t>د ـ أب</a:t>
            </a:r>
            <a:r>
              <a:rPr lang="ar-SA" sz="3600" dirty="0" smtClean="0">
                <a:solidFill>
                  <a:srgbClr val="0099FF"/>
                </a:solidFill>
                <a:cs typeface="DecoType Naskh" pitchFamily="2" charset="-78"/>
              </a:rPr>
              <a:t>ِ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ي</a:t>
            </a:r>
            <a:r>
              <a:rPr lang="ar-SA" sz="3600" dirty="0" smtClean="0">
                <a:cs typeface="DecoType Naskh" pitchFamily="2" charset="-78"/>
              </a:rPr>
              <a:t> ـ </a:t>
            </a:r>
            <a:r>
              <a:rPr lang="ar-SA" sz="3600" dirty="0">
                <a:cs typeface="DecoType Naskh" pitchFamily="2" charset="-78"/>
              </a:rPr>
              <a:t>كرِ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ي</a:t>
            </a:r>
            <a:r>
              <a:rPr lang="ar-SA" sz="3600" dirty="0">
                <a:cs typeface="DecoType Naskh" pitchFamily="2" charset="-78"/>
              </a:rPr>
              <a:t>م</a:t>
            </a:r>
            <a:r>
              <a:rPr lang="ar-SA" sz="3600" dirty="0" smtClean="0">
                <a:cs typeface="DecoType Naskh" pitchFamily="2" charset="-78"/>
              </a:rPr>
              <a:t> ـ خالِ</a:t>
            </a:r>
            <a:r>
              <a:rPr lang="ar-SA" sz="3600" dirty="0">
                <a:solidFill>
                  <a:srgbClr val="FF0000"/>
                </a:solidFill>
                <a:cs typeface="DecoType Naskh" pitchFamily="2" charset="-78"/>
              </a:rPr>
              <a:t>ي</a:t>
            </a:r>
            <a:r>
              <a:rPr lang="ar-SA" sz="3600" dirty="0" smtClean="0">
                <a:cs typeface="DecoType Naskh" pitchFamily="2" charset="-78"/>
              </a:rPr>
              <a:t>. </a:t>
            </a:r>
          </a:p>
          <a:p>
            <a:pPr eaLnBrk="1" hangingPunct="1">
              <a:spcBef>
                <a:spcPct val="55000"/>
              </a:spcBef>
              <a:buFontTx/>
              <a:buNone/>
            </a:pPr>
            <a:r>
              <a:rPr lang="ar-SA" b="1" dirty="0" smtClean="0"/>
              <a:t>                </a:t>
            </a:r>
            <a:endParaRPr lang="en-US" b="1" dirty="0" smtClean="0"/>
          </a:p>
        </p:txBody>
      </p:sp>
      <p:sp>
        <p:nvSpPr>
          <p:cNvPr id="11269" name="WordArt 7"/>
          <p:cNvSpPr>
            <a:spLocks noChangeArrowheads="1" noChangeShapeType="1" noTextEdit="1"/>
          </p:cNvSpPr>
          <p:nvPr/>
        </p:nvSpPr>
        <p:spPr bwMode="auto">
          <a:xfrm>
            <a:off x="4033838" y="1447800"/>
            <a:ext cx="1076325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200" kern="10" spc="64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الأمثلة</a:t>
            </a:r>
          </a:p>
        </p:txBody>
      </p:sp>
      <p:sp>
        <p:nvSpPr>
          <p:cNvPr id="11271" name="WordArt 10"/>
          <p:cNvSpPr>
            <a:spLocks noChangeArrowheads="1" noChangeShapeType="1" noTextEdit="1"/>
          </p:cNvSpPr>
          <p:nvPr/>
        </p:nvSpPr>
        <p:spPr bwMode="auto">
          <a:xfrm>
            <a:off x="8458200" y="2286000"/>
            <a:ext cx="762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ا</a:t>
            </a:r>
          </a:p>
        </p:txBody>
      </p:sp>
      <p:sp>
        <p:nvSpPr>
          <p:cNvPr id="11272" name="WordArt 11"/>
          <p:cNvSpPr>
            <a:spLocks noChangeArrowheads="1" noChangeShapeType="1" noTextEdit="1"/>
          </p:cNvSpPr>
          <p:nvPr/>
        </p:nvSpPr>
        <p:spPr bwMode="auto">
          <a:xfrm>
            <a:off x="8305800" y="3352800"/>
            <a:ext cx="457200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و</a:t>
            </a:r>
          </a:p>
        </p:txBody>
      </p:sp>
      <p:sp>
        <p:nvSpPr>
          <p:cNvPr id="11273" name="WordArt 12"/>
          <p:cNvSpPr>
            <a:spLocks noChangeArrowheads="1" noChangeShapeType="1" noTextEdit="1"/>
          </p:cNvSpPr>
          <p:nvPr/>
        </p:nvSpPr>
        <p:spPr bwMode="auto">
          <a:xfrm>
            <a:off x="8305800" y="4267200"/>
            <a:ext cx="40957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ي</a:t>
            </a:r>
          </a:p>
        </p:txBody>
      </p:sp>
    </p:spTree>
    <p:extLst>
      <p:ext uri="{BB962C8B-B14F-4D97-AF65-F5344CB8AC3E}">
        <p14:creationId xmlns:p14="http://schemas.microsoft.com/office/powerpoint/2010/main" val="25358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dirty="0" smtClean="0">
                <a:solidFill>
                  <a:schemeClr val="tx1"/>
                </a:solidFill>
              </a:rPr>
              <a:t>التاء المربوطة والتاء المفتوحة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3505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أ ـ </a:t>
            </a:r>
            <a:r>
              <a:rPr lang="ar-SA" sz="2400" b="1" dirty="0" smtClean="0"/>
              <a:t>تعريف التاء المربوطة : </a:t>
            </a:r>
          </a:p>
          <a:p>
            <a:pPr eaLnBrk="1" hangingPunct="1"/>
            <a:r>
              <a:rPr lang="ar-SA" sz="2400" b="1" dirty="0" smtClean="0"/>
              <a:t> هي التاء التي تلفظ "هاء" ساكنة عند الوقف عليها بالسكون. وتقرأ تاء مع الحركات الثلاث : الفتح ، والضم ، والكسر. وتكتب هكذا "ة"،    "ـة".</a:t>
            </a:r>
          </a:p>
          <a:p>
            <a:pPr eaLnBrk="1" hangingPunct="1">
              <a:buFontTx/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209800" y="5029200"/>
            <a:ext cx="5334000" cy="96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سافر حمزةُ إلى الإسكندرية.</a:t>
            </a:r>
          </a:p>
        </p:txBody>
      </p:sp>
      <p:sp>
        <p:nvSpPr>
          <p:cNvPr id="13317" name="AutoShape 5"/>
          <p:cNvSpPr>
            <a:spLocks/>
          </p:cNvSpPr>
          <p:nvPr/>
        </p:nvSpPr>
        <p:spPr bwMode="auto">
          <a:xfrm>
            <a:off x="685800" y="4419600"/>
            <a:ext cx="1219200" cy="533400"/>
          </a:xfrm>
          <a:prstGeom prst="borderCallout1">
            <a:avLst>
              <a:gd name="adj1" fmla="val 21431"/>
              <a:gd name="adj2" fmla="val 106250"/>
              <a:gd name="adj3" fmla="val 169046"/>
              <a:gd name="adj4" fmla="val 131509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تلفظ هاء عند الوقف عليها  </a:t>
            </a:r>
            <a:endParaRPr lang="en-US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8" name="AutoShape 8"/>
          <p:cNvSpPr>
            <a:spLocks/>
          </p:cNvSpPr>
          <p:nvPr/>
        </p:nvSpPr>
        <p:spPr bwMode="auto">
          <a:xfrm>
            <a:off x="6324600" y="4343400"/>
            <a:ext cx="1447800" cy="533400"/>
          </a:xfrm>
          <a:prstGeom prst="borderCallout1">
            <a:avLst>
              <a:gd name="adj1" fmla="val 21431"/>
              <a:gd name="adj2" fmla="val -5264"/>
              <a:gd name="adj3" fmla="val 159523"/>
              <a:gd name="adj4" fmla="val -40130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تلفظ تاء مع الضم</a:t>
            </a:r>
            <a:endParaRPr lang="en-US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9" name="WordArt 9"/>
          <p:cNvSpPr>
            <a:spLocks noChangeArrowheads="1" noChangeShapeType="1" noTextEdit="1"/>
          </p:cNvSpPr>
          <p:nvPr/>
        </p:nvSpPr>
        <p:spPr bwMode="auto">
          <a:xfrm>
            <a:off x="3943350" y="1524000"/>
            <a:ext cx="12573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القاعدة</a:t>
            </a:r>
          </a:p>
        </p:txBody>
      </p:sp>
    </p:spTree>
    <p:extLst>
      <p:ext uri="{BB962C8B-B14F-4D97-AF65-F5344CB8AC3E}">
        <p14:creationId xmlns:p14="http://schemas.microsoft.com/office/powerpoint/2010/main" val="20846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dirty="0" smtClean="0">
                <a:solidFill>
                  <a:schemeClr val="tx1"/>
                </a:solidFill>
              </a:rPr>
              <a:t>التاء المربوطة والتاء المفتوحة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077200" cy="2971800"/>
          </a:xfrm>
        </p:spPr>
        <p:txBody>
          <a:bodyPr/>
          <a:lstStyle/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ar-SA" sz="2400" b="1" dirty="0" smtClean="0"/>
              <a:t> </a:t>
            </a:r>
            <a:endParaRPr lang="ar-SA" sz="44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ar-SA" sz="2400" b="1" dirty="0" smtClean="0">
                <a:solidFill>
                  <a:schemeClr val="tx1"/>
                </a:solidFill>
              </a:rPr>
              <a:t>ب ـ تعريف التاء المفتوحة "المبسوطة": </a:t>
            </a:r>
          </a:p>
          <a:p>
            <a:pPr eaLnBrk="1" hangingPunct="1">
              <a:lnSpc>
                <a:spcPct val="105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هي التي نقرؤها تاءً مع الحركات الثلاث : الفتحة ، والضمة ، والكسرة، وتبقى على حالها إذا وقفنا عليها بالسكون ،</a:t>
            </a:r>
            <a:r>
              <a:rPr lang="ar-SA" sz="2400" b="1" dirty="0" smtClean="0"/>
              <a:t> وتكتب هكذا "</a:t>
            </a:r>
            <a:r>
              <a:rPr lang="ar-SA" sz="2400" b="1" dirty="0" smtClean="0">
                <a:solidFill>
                  <a:schemeClr val="tx1"/>
                </a:solidFill>
              </a:rPr>
              <a:t>ت</a:t>
            </a:r>
            <a:r>
              <a:rPr lang="ar-SA" sz="2400" b="1" dirty="0" smtClean="0"/>
              <a:t>"</a:t>
            </a:r>
            <a:endParaRPr lang="en-US" sz="2400" b="1" dirty="0" smtClean="0"/>
          </a:p>
          <a:p>
            <a:pPr eaLnBrk="1" hangingPunct="1">
              <a:lnSpc>
                <a:spcPct val="105000"/>
              </a:lnSpc>
              <a:buFontTx/>
              <a:buNone/>
            </a:pPr>
            <a:endParaRPr lang="ar-SA" sz="2400" b="1" dirty="0" smtClean="0"/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ar-SA" sz="1200" b="1" dirty="0" smtClean="0"/>
              <a:t> </a:t>
            </a:r>
            <a:endParaRPr lang="ar-SA" sz="1200" dirty="0" smtClean="0"/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ar-SA" sz="1200" dirty="0" smtClean="0"/>
              <a:t>  </a:t>
            </a:r>
          </a:p>
        </p:txBody>
      </p:sp>
      <p:sp>
        <p:nvSpPr>
          <p:cNvPr id="14340" name="WordArt 91"/>
          <p:cNvSpPr>
            <a:spLocks noChangeArrowheads="1" noChangeShapeType="1" noTextEdit="1"/>
          </p:cNvSpPr>
          <p:nvPr/>
        </p:nvSpPr>
        <p:spPr bwMode="auto">
          <a:xfrm>
            <a:off x="3943350" y="1524000"/>
            <a:ext cx="12573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القاعدة</a:t>
            </a:r>
          </a:p>
        </p:txBody>
      </p:sp>
      <p:sp>
        <p:nvSpPr>
          <p:cNvPr id="14343" name="WordArt 94"/>
          <p:cNvSpPr>
            <a:spLocks noChangeArrowheads="1" noChangeShapeType="1" noTextEdit="1"/>
          </p:cNvSpPr>
          <p:nvPr/>
        </p:nvSpPr>
        <p:spPr bwMode="auto">
          <a:xfrm>
            <a:off x="2286000" y="5029200"/>
            <a:ext cx="5257800" cy="96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4343"/>
                </a:solidFill>
                <a:latin typeface="Arial"/>
                <a:cs typeface="Arial"/>
              </a:rPr>
              <a:t>كرمتْ المعلماتُ الطالبات. </a:t>
            </a:r>
          </a:p>
        </p:txBody>
      </p:sp>
      <p:sp>
        <p:nvSpPr>
          <p:cNvPr id="14344" name="AutoShape 95"/>
          <p:cNvSpPr>
            <a:spLocks/>
          </p:cNvSpPr>
          <p:nvPr/>
        </p:nvSpPr>
        <p:spPr bwMode="auto">
          <a:xfrm>
            <a:off x="3048000" y="4267200"/>
            <a:ext cx="1219200" cy="533400"/>
          </a:xfrm>
          <a:prstGeom prst="borderCallout1">
            <a:avLst>
              <a:gd name="adj1" fmla="val 21431"/>
              <a:gd name="adj2" fmla="val 106250"/>
              <a:gd name="adj3" fmla="val 157144"/>
              <a:gd name="adj4" fmla="val 129426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تلفظ تاء مع الضم</a:t>
            </a:r>
            <a:endParaRPr lang="en-US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5" name="AutoShape 96"/>
          <p:cNvSpPr>
            <a:spLocks/>
          </p:cNvSpPr>
          <p:nvPr/>
        </p:nvSpPr>
        <p:spPr bwMode="auto">
          <a:xfrm>
            <a:off x="6858000" y="4191000"/>
            <a:ext cx="1219200" cy="533400"/>
          </a:xfrm>
          <a:prstGeom prst="borderCallout1">
            <a:avLst>
              <a:gd name="adj1" fmla="val 21431"/>
              <a:gd name="adj2" fmla="val -6250"/>
              <a:gd name="adj3" fmla="val 157144"/>
              <a:gd name="adj4" fmla="val -24741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تلفظ تاء مع السكون</a:t>
            </a:r>
            <a:endParaRPr lang="en-US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6" name="AutoShape 97"/>
          <p:cNvSpPr>
            <a:spLocks/>
          </p:cNvSpPr>
          <p:nvPr/>
        </p:nvSpPr>
        <p:spPr bwMode="auto">
          <a:xfrm>
            <a:off x="838200" y="4419600"/>
            <a:ext cx="1219200" cy="533400"/>
          </a:xfrm>
          <a:prstGeom prst="borderCallout1">
            <a:avLst>
              <a:gd name="adj1" fmla="val 21431"/>
              <a:gd name="adj2" fmla="val 106250"/>
              <a:gd name="adj3" fmla="val 145236"/>
              <a:gd name="adj4" fmla="val 148176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تلفظ تاء مع السكون</a:t>
            </a:r>
            <a:endParaRPr lang="en-US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2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8077200" cy="8842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ar-SA" sz="3600" b="1" dirty="0" smtClean="0">
                <a:solidFill>
                  <a:schemeClr val="tx1"/>
                </a:solidFill>
              </a:rPr>
              <a:t>التاء المربوطة والتاء المفتوحة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38456" name="Group 2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4102362"/>
              </p:ext>
            </p:extLst>
          </p:nvPr>
        </p:nvGraphicFramePr>
        <p:xfrm>
          <a:off x="685800" y="1287463"/>
          <a:ext cx="7924800" cy="493395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05000"/>
                <a:gridCol w="2057400"/>
              </a:tblGrid>
              <a:tr h="508026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مواضع التاء المفتوحة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مواضع التاء المربوطة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15220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با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  ما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كتبت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4343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ْ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ـ جلستْ ـ أكلتْ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سافرت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434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ُ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جلست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َ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رسمت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ِ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ـ إذا جاءت في آخر الفعل سواء أكانت من أصله.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أم كانت تاء التأنيث الساكنة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أم تاء الفاعل أو المخاطب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عائش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شجر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ة 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ـ مك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تكتب التاء المربوطة بهذين الشكلين "ة"  "ـة" في آخر الاسم المفرد المؤنث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المعلما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الطالبا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  الفاطما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في آخر جمع المؤنث السالم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سعا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قضا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هدا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ة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ـ في آخر جمع التكسير الذي لا يلحق مفرده التاء المفتوحة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بي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أبيا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، قو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أقوا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، حو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أحوا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، صو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أصوا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، مي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أموا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في آخر الاسم الثلاثي الساكن الوسط وجمعه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معاوي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عبيد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عمير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حمز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أسام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عطي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آخر بعض الأعلام المذكرة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نحّا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حوّا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عتلي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عصمت ـ جود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رفع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رأف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في آخر الاسم المفرد المذكر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الإسكندري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 أفريقي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ـ أنقر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 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ـ البيزنطي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اليوناني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آخر بعض الأسماء الأعجمية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3269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لي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لا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ثُمّ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ثَمّ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ربّ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لعلّ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في آخر بعض الحروف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ثم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ثم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،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ولا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ـ ولا</a:t>
                      </a:r>
                      <a:r>
                        <a:rPr kumimoji="0" lang="ar-SA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بعض الكلمات يجوز في الوقف عليها أن تكتب بالتاء المربوطة أو المفتوحة.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أن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434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تَ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، 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434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أنتِ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4343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في آخر الضمير المنفصل للمفرد والمفردة المخاطبين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7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التاء المربوطة والتاء المفتوحة</a:t>
            </a:r>
            <a:endParaRPr lang="en-US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1371600"/>
            <a:ext cx="3962400" cy="6096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</a:t>
            </a:r>
            <a:r>
              <a:rPr lang="ar-SA" sz="2400" dirty="0" smtClean="0">
                <a:solidFill>
                  <a:srgbClr val="FF0000"/>
                </a:solidFill>
              </a:rPr>
              <a:t> 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166" name="Group 7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053651"/>
              </p:ext>
            </p:extLst>
          </p:nvPr>
        </p:nvGraphicFramePr>
        <p:xfrm>
          <a:off x="1905000" y="2133600"/>
          <a:ext cx="5562600" cy="3981454"/>
        </p:xfrm>
        <a:graphic>
          <a:graphicData uri="http://schemas.openxmlformats.org/drawingml/2006/table">
            <a:tbl>
              <a:tblPr/>
              <a:tblGrid>
                <a:gridCol w="2781300"/>
                <a:gridCol w="2781300"/>
              </a:tblGrid>
              <a:tr h="53034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 التاء المفتوحة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التاء المربوطة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سافر</a:t>
                      </a:r>
                      <a:r>
                        <a:rPr kumimoji="0" lang="ar-SA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فاطم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ة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5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ar-IQ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بي</a:t>
                      </a:r>
                      <a:r>
                        <a:rPr kumimoji="0" lang="ar-SA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مك</a:t>
                      </a:r>
                      <a:r>
                        <a:rPr kumimoji="0" lang="ar-SA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معلما</a:t>
                      </a:r>
                      <a:r>
                        <a:rPr kumimoji="0" lang="ar-SA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تلميذ</a:t>
                      </a:r>
                      <a:r>
                        <a:rPr kumimoji="0" lang="ar-SA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5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با</a:t>
                      </a:r>
                      <a:r>
                        <a:rPr kumimoji="0" lang="ar-SA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ورد</a:t>
                      </a:r>
                      <a:r>
                        <a:rPr kumimoji="0" lang="ar-SA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5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أبيا</a:t>
                      </a:r>
                      <a:r>
                        <a:rPr kumimoji="0" lang="ar-SA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كريم</a:t>
                      </a:r>
                      <a:r>
                        <a:rPr kumimoji="0" lang="ar-SA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5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نحّا</a:t>
                      </a:r>
                      <a:r>
                        <a:rPr kumimoji="0" lang="ar-SA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ت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مدرس</a:t>
                      </a:r>
                      <a:r>
                        <a:rPr kumimoji="0" lang="ar-SA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ة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4" name="WordArt 67"/>
          <p:cNvSpPr>
            <a:spLocks noChangeArrowheads="1" noChangeShapeType="1" noTextEdit="1"/>
          </p:cNvSpPr>
          <p:nvPr/>
        </p:nvSpPr>
        <p:spPr bwMode="auto">
          <a:xfrm>
            <a:off x="4033838" y="1447800"/>
            <a:ext cx="1076325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200" kern="10" spc="64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الأمثلة</a:t>
            </a:r>
          </a:p>
        </p:txBody>
      </p:sp>
    </p:spTree>
    <p:extLst>
      <p:ext uri="{BB962C8B-B14F-4D97-AF65-F5344CB8AC3E}">
        <p14:creationId xmlns:p14="http://schemas.microsoft.com/office/powerpoint/2010/main" val="29443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dirty="0" smtClean="0">
                <a:solidFill>
                  <a:srgbClr val="FF0000"/>
                </a:solidFill>
              </a:rPr>
              <a:t>التاء المربوطة والتاء المفتوحة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r-SA" b="1" dirty="0" smtClean="0"/>
              <a:t>تنبيه</a:t>
            </a:r>
            <a:r>
              <a:rPr lang="ar-SA" dirty="0" smtClean="0"/>
              <a:t> : يفرق بين التاء المربوطة و هاء ضمير الغيبة عند الكتابة ، وذلك بوضع نقطتي التاء. </a:t>
            </a:r>
            <a:endParaRPr lang="en-US" dirty="0" smtClean="0"/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2590800" y="3886200"/>
            <a:ext cx="142875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7200" kern="10" spc="1441" dirty="0">
                <a:solidFill>
                  <a:srgbClr val="FF4343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كتابهُ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6267450" y="3962400"/>
            <a:ext cx="142875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7200" kern="10" spc="1441" dirty="0">
                <a:solidFill>
                  <a:srgbClr val="FF4343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كتابة</a:t>
            </a:r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>
            <a:off x="4667250" y="3505200"/>
            <a:ext cx="1066800" cy="1219200"/>
          </a:xfrm>
          <a:prstGeom prst="borderCallout1">
            <a:avLst>
              <a:gd name="adj1" fmla="val 9375"/>
              <a:gd name="adj2" fmla="val 107144"/>
              <a:gd name="adj3" fmla="val 57292"/>
              <a:gd name="adj4" fmla="val 150296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هذه تاء مربوطة في آخر الاسم المفرد المؤنث </a:t>
            </a:r>
            <a:endParaRPr lang="en-US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5" name="AutoShape 7"/>
          <p:cNvSpPr>
            <a:spLocks/>
          </p:cNvSpPr>
          <p:nvPr/>
        </p:nvSpPr>
        <p:spPr bwMode="auto">
          <a:xfrm>
            <a:off x="914400" y="3581400"/>
            <a:ext cx="1066800" cy="1066800"/>
          </a:xfrm>
          <a:prstGeom prst="borderCallout1">
            <a:avLst>
              <a:gd name="adj1" fmla="val 10713"/>
              <a:gd name="adj2" fmla="val 107144"/>
              <a:gd name="adj3" fmla="val 65477"/>
              <a:gd name="adj4" fmla="val 150296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هذه هاء ضمير الغيبة المتصل بكلمة كتاب </a:t>
            </a:r>
            <a:endParaRPr lang="en-US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dirty="0" smtClean="0">
                <a:solidFill>
                  <a:srgbClr val="FF0000"/>
                </a:solidFill>
              </a:rPr>
              <a:t>التاء المربوطة والتاء المفتوحة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r-SA" sz="2800" b="1" dirty="0" smtClean="0"/>
              <a:t>تنبيه</a:t>
            </a:r>
            <a:r>
              <a:rPr lang="ar-SA" sz="2800" dirty="0" smtClean="0"/>
              <a:t> : يفرق بين التاء المربوطة و التاء المفتوحة عن حسب نطقها حال الوقوف عليها. </a:t>
            </a:r>
            <a:endParaRPr lang="en-US" sz="2800" dirty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2590800" y="3886200"/>
            <a:ext cx="142875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7200" kern="10" spc="1441" dirty="0">
                <a:solidFill>
                  <a:srgbClr val="FF4343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كتبت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6546850" y="3962400"/>
            <a:ext cx="145415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7200" kern="10" spc="1441" dirty="0">
                <a:solidFill>
                  <a:srgbClr val="FF4343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كتبة</a:t>
            </a:r>
          </a:p>
        </p:txBody>
      </p:sp>
      <p:sp>
        <p:nvSpPr>
          <p:cNvPr id="18438" name="AutoShape 6"/>
          <p:cNvSpPr>
            <a:spLocks/>
          </p:cNvSpPr>
          <p:nvPr/>
        </p:nvSpPr>
        <p:spPr bwMode="auto">
          <a:xfrm>
            <a:off x="4572000" y="3505200"/>
            <a:ext cx="1466850" cy="1981200"/>
          </a:xfrm>
          <a:prstGeom prst="borderCallout1">
            <a:avLst>
              <a:gd name="adj1" fmla="val 5769"/>
              <a:gd name="adj2" fmla="val 105194"/>
              <a:gd name="adj3" fmla="val 35255"/>
              <a:gd name="adj4" fmla="val 136579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هذه تاء مربوطة في آخر الاسم المفرد المؤنث : </a:t>
            </a:r>
            <a:endParaRPr lang="en-US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10000"/>
              </a:lnSpc>
            </a:pPr>
            <a:endParaRPr lang="en-US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تنطق </a:t>
            </a:r>
            <a:r>
              <a:rPr lang="ar-SA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هاء</a:t>
            </a:r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عند الوقوف عليها و  تنطق </a:t>
            </a:r>
            <a:r>
              <a:rPr lang="ar-SA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تاء </a:t>
            </a:r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في حالة الاستمرار. </a:t>
            </a:r>
            <a:endParaRPr lang="en-US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9" name="AutoShape 7"/>
          <p:cNvSpPr>
            <a:spLocks/>
          </p:cNvSpPr>
          <p:nvPr/>
        </p:nvSpPr>
        <p:spPr bwMode="auto">
          <a:xfrm>
            <a:off x="304800" y="3429000"/>
            <a:ext cx="1981200" cy="2209800"/>
          </a:xfrm>
          <a:prstGeom prst="borderCallout1">
            <a:avLst>
              <a:gd name="adj1" fmla="val 5171"/>
              <a:gd name="adj2" fmla="val 103847"/>
              <a:gd name="adj3" fmla="val 28162"/>
              <a:gd name="adj4" fmla="val 118111"/>
            </a:avLst>
          </a:prstGeom>
          <a:solidFill>
            <a:srgbClr val="4E1E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هذه تاء مفتوحة إما أن تكون للتأنيث (ساكنة): كتبتْ هند الدرس </a:t>
            </a:r>
          </a:p>
          <a:p>
            <a:pPr algn="ctr">
              <a:lnSpc>
                <a:spcPct val="110000"/>
              </a:lnSpc>
            </a:pPr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أو تاء الفاعل  (مضمومة):</a:t>
            </a:r>
          </a:p>
          <a:p>
            <a:pPr algn="ctr">
              <a:lnSpc>
                <a:spcPct val="110000"/>
              </a:lnSpc>
            </a:pPr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كتبتُ الدرس </a:t>
            </a:r>
          </a:p>
          <a:p>
            <a:pPr algn="ctr">
              <a:lnSpc>
                <a:spcPct val="110000"/>
              </a:lnSpc>
            </a:pPr>
            <a:endParaRPr lang="ar-SA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تنطق </a:t>
            </a:r>
            <a:r>
              <a:rPr lang="ar-SA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تاء</a:t>
            </a:r>
            <a:r>
              <a:rPr lang="ar-SA" sz="1400" b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في حالة الوقوف عليها أو الاستمرار.</a:t>
            </a:r>
            <a:endParaRPr lang="en-US" sz="1400" b="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ar-IQ" sz="2800" b="1" dirty="0" smtClean="0"/>
              <a:t>كتابة الهمزة</a:t>
            </a:r>
            <a:endParaRPr lang="en-US" sz="28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038600"/>
          </a:xfrm>
        </p:spPr>
        <p:txBody>
          <a:bodyPr>
            <a:normAutofit/>
          </a:bodyPr>
          <a:lstStyle/>
          <a:p>
            <a:r>
              <a:rPr lang="ar-IQ" sz="2800" b="1" dirty="0"/>
              <a:t>الهمزة حرف صحيح يقبل الحركات، يُرسم على شكل رأس العين، هكذا: (</a:t>
            </a:r>
            <a:r>
              <a:rPr lang="ar-IQ" sz="2800" b="1" dirty="0">
                <a:solidFill>
                  <a:srgbClr val="FF0000"/>
                </a:solidFill>
              </a:rPr>
              <a:t>ء</a:t>
            </a:r>
            <a:r>
              <a:rPr lang="ar-IQ" sz="2800" b="1" dirty="0"/>
              <a:t>)، فإن كُتبت على ألفٍ سُميت (</a:t>
            </a:r>
            <a:r>
              <a:rPr lang="ar-IQ" sz="2800" b="1" dirty="0">
                <a:solidFill>
                  <a:srgbClr val="FF0000"/>
                </a:solidFill>
              </a:rPr>
              <a:t>الالف اليابسة</a:t>
            </a:r>
            <a:r>
              <a:rPr lang="ar-IQ" sz="2800" b="1" dirty="0"/>
              <a:t>)، و</a:t>
            </a:r>
            <a:r>
              <a:rPr lang="ar-SA" sz="2800" b="1" dirty="0"/>
              <a:t>تقع في أول الكلمة: أعطى – أخذ - أمر، وفي وسطها: سأل – متألم - تأسَّف، وفي آخرها: النبأ – بدأَ - قَرَأ</a:t>
            </a:r>
            <a:r>
              <a:rPr lang="ar-IQ" sz="2800" b="1" dirty="0"/>
              <a:t>.</a:t>
            </a:r>
            <a:endParaRPr lang="en-US" sz="2800" dirty="0"/>
          </a:p>
          <a:p>
            <a:r>
              <a:rPr lang="ar-IQ" sz="2800" b="1" dirty="0"/>
              <a:t>     أمَا الألف اللينة فهي التي لا تقبل الحركات، وتقع في حشو الكلمات</a:t>
            </a:r>
            <a:r>
              <a:rPr lang="ar-SA" sz="2800" b="1" dirty="0"/>
              <a:t>: قال – صَامَ – بَاعَ ، وفي آخرها: دَعَا – غَزَا – مَشَى، ولا تقع في أولها، لأنها لا تكون إلا ساكنة، وأول الكلمة لا يكون إلا متحركاً.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1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متى تكتب الهمزة فوقَ الألف؟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038600"/>
          </a:xfrm>
        </p:spPr>
        <p:txBody>
          <a:bodyPr>
            <a:noAutofit/>
          </a:bodyPr>
          <a:lstStyle/>
          <a:p>
            <a:pPr lvl="0"/>
            <a:r>
              <a:rPr lang="ar-IQ" sz="3200" b="1" dirty="0" smtClean="0"/>
              <a:t>إذا </a:t>
            </a:r>
            <a:r>
              <a:rPr lang="ar-IQ" sz="3200" b="1" dirty="0"/>
              <a:t>كانت الهمزةُ مفتوحةً فإنها تُرسمُ فوقَ الألف، مثل</a:t>
            </a:r>
            <a:r>
              <a:rPr lang="ar-IQ" sz="3200" b="1" dirty="0" smtClean="0"/>
              <a:t>:(</a:t>
            </a:r>
            <a:r>
              <a:rPr lang="ar-IQ" sz="3200" b="1" dirty="0"/>
              <a:t>أَكرم – أشرف –أيمن – أمير- أحمد – أمل – أَمجد – أَسعَد ).</a:t>
            </a:r>
            <a:endParaRPr lang="en-US" sz="3200" dirty="0"/>
          </a:p>
          <a:p>
            <a:pPr lvl="0"/>
            <a:r>
              <a:rPr lang="ar-IQ" sz="3200" b="1" dirty="0"/>
              <a:t>إذا كانت الهمزةُ مضمومة فإنها  ترسم فوق الألف، مثل: (أُمَامة – أُسامة – أُخت – أُم – أُرز - أُمِر).</a:t>
            </a:r>
            <a:endParaRPr lang="en-US" sz="3200" dirty="0"/>
          </a:p>
          <a:p>
            <a:pPr lvl="0"/>
            <a:r>
              <a:rPr lang="ar-IQ" sz="3200" b="1" dirty="0"/>
              <a:t>إذا كانت الهمزةُ مكسورة فإنها تُرسمُ تحت الألف، مثل: (إبْرَة – إعلام – إغلاق – إتقان – إخلاص – إِسراف – إِسلام - إِحسان).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80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27038"/>
            <a:ext cx="77724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أماكن الهمزة</a:t>
            </a:r>
            <a:br>
              <a:rPr lang="ar-IQ" sz="2800" b="1" dirty="0" smtClean="0">
                <a:solidFill>
                  <a:schemeClr val="tx1"/>
                </a:solidFill>
              </a:rPr>
            </a:br>
            <a:r>
              <a:rPr lang="ar-IQ" sz="2800" b="1" dirty="0" smtClean="0">
                <a:solidFill>
                  <a:schemeClr val="tx1"/>
                </a:solidFill>
              </a:rPr>
              <a:t>تُرسم الهمزة في أول الكلمة ، وفي وسطها، وفي آخرها, وإليك التفصيل:-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038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3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32449223"/>
              </p:ext>
            </p:extLst>
          </p:nvPr>
        </p:nvGraphicFramePr>
        <p:xfrm>
          <a:off x="533400" y="17526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384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35490" y="6109138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304800" y="4191000"/>
            <a:ext cx="8534400" cy="9144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just">
              <a:buAutoNum type="arabic1Minus"/>
            </a:pPr>
            <a:r>
              <a:rPr lang="ar-IQ" sz="2800" b="1" dirty="0" smtClean="0">
                <a:solidFill>
                  <a:srgbClr val="FF0000"/>
                </a:solidFill>
                <a:cs typeface="Ali-A-Sayid" pitchFamily="2" charset="-78"/>
              </a:rPr>
              <a:t>الكتابة العثمانية (كتابة المصحف):</a:t>
            </a:r>
          </a:p>
          <a:p>
            <a:pPr algn="just"/>
            <a:r>
              <a:rPr lang="ar-IQ" sz="2800" dirty="0">
                <a:solidFill>
                  <a:schemeClr val="tx1"/>
                </a:solidFill>
                <a:cs typeface="Ali-A-Sayid" pitchFamily="2" charset="-78"/>
              </a:rPr>
              <a:t> </a:t>
            </a:r>
            <a:r>
              <a:rPr lang="ar-IQ" sz="2800" dirty="0" smtClean="0">
                <a:solidFill>
                  <a:schemeClr val="tx1"/>
                </a:solidFill>
                <a:cs typeface="Ali-A-Sayid" pitchFamily="2" charset="-78"/>
              </a:rPr>
              <a:t>   حيث تكتب الكلمات على حسب رسم المصحف - الإمام عثمان(</a:t>
            </a:r>
            <a:r>
              <a:rPr lang="ar-IQ" sz="2800" dirty="0" smtClean="0">
                <a:solidFill>
                  <a:schemeClr val="tx1"/>
                </a:solidFill>
                <a:cs typeface="_R i b a Z_49"/>
              </a:rPr>
              <a:t>&gt;</a:t>
            </a:r>
            <a:r>
              <a:rPr lang="ar-IQ" sz="2800" dirty="0" smtClean="0">
                <a:solidFill>
                  <a:schemeClr val="tx1"/>
                </a:solidFill>
                <a:cs typeface="Ali-A-Sayid" pitchFamily="2" charset="-78"/>
              </a:rPr>
              <a:t>) -، وإن خالف القياس، مثل الحيوة، وتقرأ: الحياة، والسموت، تقرأ: السموات، وأصحب، تقرأ: أصحاب.... .</a:t>
            </a:r>
          </a:p>
          <a:p>
            <a:pPr algn="just"/>
            <a:r>
              <a:rPr lang="ar-IQ" sz="2800" b="1" dirty="0" smtClean="0">
                <a:solidFill>
                  <a:srgbClr val="FF0000"/>
                </a:solidFill>
                <a:cs typeface="Ali-A-Sayid" pitchFamily="2" charset="-78"/>
              </a:rPr>
              <a:t>ب-</a:t>
            </a:r>
            <a:r>
              <a:rPr lang="ar-IQ" sz="2800" b="1" dirty="0" smtClean="0">
                <a:solidFill>
                  <a:schemeClr val="tx1"/>
                </a:solidFill>
                <a:cs typeface="Ali-A-Sayid" pitchFamily="2" charset="-78"/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  <a:cs typeface="Ali-A-Sayid" pitchFamily="2" charset="-78"/>
              </a:rPr>
              <a:t>الكتابة العروضية: </a:t>
            </a:r>
          </a:p>
          <a:p>
            <a:pPr algn="just"/>
            <a:r>
              <a:rPr lang="ar-IQ" sz="2800" dirty="0" smtClean="0">
                <a:solidFill>
                  <a:schemeClr val="tx1"/>
                </a:solidFill>
                <a:cs typeface="Ali-A-Sayid" pitchFamily="2" charset="-78"/>
              </a:rPr>
              <a:t>   تسمى بالكتابة العروضية ، حيث تكون الكتابة موافقة للفظ المنطوق به دون الالتزام بالقواعد ويستفاد منه عند تقطيع التفاعيل (وزن الشعر).</a:t>
            </a:r>
          </a:p>
          <a:p>
            <a:pPr algn="just"/>
            <a:r>
              <a:rPr lang="ar-IQ" sz="2800" dirty="0" smtClean="0">
                <a:solidFill>
                  <a:schemeClr val="tx1"/>
                </a:solidFill>
                <a:cs typeface="Ali-A-Sayid" pitchFamily="2" charset="-78"/>
              </a:rPr>
              <a:t>فيكتبون التنوين نونا ولا يراعون حذفها في الوقف، مثل: (مُحَمَّدٌ) ، فيكتبون (مُحمَّدُنْ) . ويكتبون الرف المشدّد حرفين، مثل: (شدَّ)، فيكتبونه: (شَدْ + دَ).</a:t>
            </a:r>
          </a:p>
          <a:p>
            <a:pPr algn="just"/>
            <a:r>
              <a:rPr lang="ar-IQ" sz="2800" dirty="0" smtClean="0">
                <a:solidFill>
                  <a:schemeClr val="tx1"/>
                </a:solidFill>
                <a:cs typeface="Ali-A-Sayid" pitchFamily="2" charset="-78"/>
              </a:rPr>
              <a:t>ومن هنا نتعلم قواعد الكتابة العروضية ، وأهمها ما يلي:-</a:t>
            </a:r>
          </a:p>
        </p:txBody>
      </p:sp>
    </p:spTree>
    <p:extLst>
      <p:ext uri="{BB962C8B-B14F-4D97-AF65-F5344CB8AC3E}">
        <p14:creationId xmlns:p14="http://schemas.microsoft.com/office/powerpoint/2010/main" val="5208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الهمزة في أول الكلمة: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038600"/>
          </a:xfrm>
        </p:spPr>
        <p:txBody>
          <a:bodyPr>
            <a:noAutofit/>
          </a:bodyPr>
          <a:lstStyle/>
          <a:p>
            <a:r>
              <a:rPr lang="ar-IQ" sz="3200" b="1" dirty="0" smtClean="0"/>
              <a:t>تُرسم </a:t>
            </a:r>
            <a:r>
              <a:rPr lang="ar-IQ" sz="3200" b="1" dirty="0"/>
              <a:t>الهمزة في أول الكلمة أَلِفاً، ولها نوعان: همزة الوصل (ألف الوصل)، وهمزة القطع.</a:t>
            </a:r>
            <a:endParaRPr lang="en-US" sz="3200" dirty="0"/>
          </a:p>
          <a:p>
            <a:r>
              <a:rPr lang="ar-IQ" sz="3200" b="1" dirty="0"/>
              <a:t>     وتُكتبُ أَلفُ الوصلِ خاليةً من الهمزة هكذا (ا) في حالة الوصل والوقف، مثل: انْتَقَلَ – اِنْتصرَ – اقتراب.</a:t>
            </a:r>
            <a:endParaRPr lang="en-US" sz="3200" dirty="0"/>
          </a:p>
          <a:p>
            <a:r>
              <a:rPr lang="ar-IQ" sz="3200" b="1" dirty="0"/>
              <a:t>     وتُكتبُ همزة القطع فوقها همزةٌ أو تحتها، هكذا: (إ - أ) في حالة الوصل والوقف، مثل : أَخذ  -أحمد إسماعيل – إكرام – إِنصاف.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74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همزة الوصل والقطع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077200" cy="4876800"/>
          </a:xfrm>
        </p:spPr>
        <p:txBody>
          <a:bodyPr>
            <a:noAutofit/>
          </a:bodyPr>
          <a:lstStyle/>
          <a:p>
            <a:r>
              <a:rPr lang="ar-SA" sz="2800" b="1" u="sng" dirty="0">
                <a:solidFill>
                  <a:srgbClr val="FF0000"/>
                </a:solidFill>
              </a:rPr>
              <a:t>أولاً: همزة الوصل: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sz="2800" b="1" dirty="0">
                <a:solidFill>
                  <a:srgbClr val="FF0000"/>
                </a:solidFill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</a:rPr>
              <a:t>      </a:t>
            </a:r>
            <a:r>
              <a:rPr lang="ar-SA" sz="2800" b="1" dirty="0" smtClean="0">
                <a:solidFill>
                  <a:srgbClr val="FF0000"/>
                </a:solidFill>
              </a:rPr>
              <a:t>هي </a:t>
            </a:r>
            <a:r>
              <a:rPr lang="ar-SA" sz="2800" b="1" dirty="0">
                <a:solidFill>
                  <a:srgbClr val="FF0000"/>
                </a:solidFill>
              </a:rPr>
              <a:t>همزة يتوصل بها إلى النطق بالحرف الساكن الذي يليها.</a:t>
            </a:r>
            <a:endParaRPr lang="en-US" sz="2800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 smtClean="0"/>
              <a:t>وهي </a:t>
            </a:r>
            <a:r>
              <a:rPr lang="ar-IQ" sz="2800" b="1" dirty="0"/>
              <a:t>تكتب ولا يُنطق بها، إلا إذا بدانا بها الكلام. </a:t>
            </a:r>
            <a:r>
              <a:rPr lang="ar-IQ" sz="2800" b="1" dirty="0" smtClean="0"/>
              <a:t>مثال</a:t>
            </a:r>
            <a:r>
              <a:rPr lang="ar-IQ" sz="2800" b="1" dirty="0"/>
              <a:t>: </a:t>
            </a:r>
            <a:r>
              <a:rPr lang="ar-IQ" sz="2800" b="1" dirty="0" smtClean="0"/>
              <a:t>اِجْتهدَ </a:t>
            </a:r>
            <a:r>
              <a:rPr lang="ar-IQ" sz="2800" b="1" dirty="0"/>
              <a:t>محمدٌ. محمد </a:t>
            </a:r>
            <a:r>
              <a:rPr lang="ar-IQ" sz="2800" b="1" dirty="0" smtClean="0"/>
              <a:t>اجتهدَ.</a:t>
            </a:r>
            <a:endParaRPr lang="ar-IQ" sz="2800" dirty="0"/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 smtClean="0"/>
              <a:t>تكتب </a:t>
            </a:r>
            <a:r>
              <a:rPr lang="ar-IQ" sz="2800" b="1" dirty="0"/>
              <a:t>همزة الوصل ألفاً فقط دون همزة فوقها ولا </a:t>
            </a:r>
            <a:r>
              <a:rPr lang="ar-IQ" sz="2800" b="1" dirty="0" smtClean="0"/>
              <a:t>تحتها.</a:t>
            </a:r>
            <a:endParaRPr lang="ar-IQ" sz="2800" dirty="0"/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 smtClean="0"/>
              <a:t>إذا </a:t>
            </a:r>
            <a:r>
              <a:rPr lang="ar-IQ" sz="2800" b="1" dirty="0"/>
              <a:t>دخلت همزة الاستفهام على كلمة مبدوءة بهمزة وصل مكسورة، حذفت همزة الوصل نُطقاً وكتابةً. مثال: أَستغفرت الله؟، أسمُهُ علي</a:t>
            </a:r>
            <a:r>
              <a:rPr lang="ar-IQ" sz="2800" b="1" dirty="0" smtClean="0"/>
              <a:t>؟.</a:t>
            </a:r>
            <a:r>
              <a:rPr lang="ar-IQ" sz="2800" b="1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 smtClean="0"/>
              <a:t>وإذا </a:t>
            </a:r>
            <a:r>
              <a:rPr lang="ar-IQ" sz="2800" b="1" dirty="0"/>
              <a:t>دخلت على كلمة مبدوءة بهمزة وصل مفتوحة، كتبت بألف عليها </a:t>
            </a:r>
            <a:r>
              <a:rPr lang="ar-IQ" sz="2800" b="1" dirty="0" smtClean="0"/>
              <a:t>مدة. </a:t>
            </a:r>
            <a:r>
              <a:rPr lang="ar-IQ" sz="2800" b="1" dirty="0"/>
              <a:t>مثال: (آ للهُ أَذن لكم).</a:t>
            </a:r>
            <a:endParaRPr lang="en-US" sz="2800" dirty="0"/>
          </a:p>
          <a:p>
            <a:pPr lvl="0"/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50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همزة الوصل والقطع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077200" cy="4876800"/>
          </a:xfrm>
        </p:spPr>
        <p:txBody>
          <a:bodyPr>
            <a:noAutofit/>
          </a:bodyPr>
          <a:lstStyle/>
          <a:p>
            <a:r>
              <a:rPr lang="ar-IQ" sz="3600" b="1" dirty="0">
                <a:solidFill>
                  <a:srgbClr val="FF0000"/>
                </a:solidFill>
              </a:rPr>
              <a:t>مواضع همزة الوصل</a:t>
            </a:r>
            <a:r>
              <a:rPr lang="ar-IQ" sz="36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أ- </a:t>
            </a:r>
            <a:r>
              <a:rPr lang="ar-IQ" sz="3600" b="1" dirty="0" smtClean="0">
                <a:solidFill>
                  <a:srgbClr val="0070C0"/>
                </a:solidFill>
              </a:rPr>
              <a:t>في </a:t>
            </a:r>
            <a:r>
              <a:rPr lang="ar-IQ" sz="3600" b="1" dirty="0">
                <a:solidFill>
                  <a:srgbClr val="0070C0"/>
                </a:solidFill>
              </a:rPr>
              <a:t>الأسماء:-</a:t>
            </a:r>
            <a:endParaRPr lang="en-US" sz="3600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ar-IQ" sz="3600" b="1" dirty="0" smtClean="0"/>
              <a:t>1-الأسماء </a:t>
            </a:r>
            <a:r>
              <a:rPr lang="ar-IQ" sz="3600" b="1" dirty="0"/>
              <a:t>العشرة. مثال: اسمٌ، وابن ، وابنة، وامرؤ، </a:t>
            </a:r>
            <a:r>
              <a:rPr lang="ar-IQ" sz="3600" b="1" dirty="0" smtClean="0"/>
              <a:t>وامرأة، </a:t>
            </a:r>
            <a:r>
              <a:rPr lang="ar-IQ" sz="3600" b="1" dirty="0"/>
              <a:t>واثنان، واثنتان، </a:t>
            </a:r>
            <a:r>
              <a:rPr lang="ar-IQ" sz="3600" b="1" dirty="0" smtClean="0"/>
              <a:t>واسمان، وابنان، وابنتان، وامرآن، وامرأتان.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2-مصدر </a:t>
            </a:r>
            <a:r>
              <a:rPr lang="ar-IQ" sz="3600" b="1" dirty="0"/>
              <a:t>الفعل الخماسي: مثال: اجتماع ، اتحاد، </a:t>
            </a:r>
            <a:r>
              <a:rPr lang="ar-IQ" sz="3600" b="1" dirty="0" smtClean="0"/>
              <a:t>ابتداء.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3-مصدر </a:t>
            </a:r>
            <a:r>
              <a:rPr lang="ar-IQ" sz="3600" b="1" dirty="0"/>
              <a:t>الفعل السادسي. مثال: استقرار، استدلال.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60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همزة الوصل والقطع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077200" cy="4876800"/>
          </a:xfrm>
        </p:spPr>
        <p:txBody>
          <a:bodyPr>
            <a:noAutofit/>
          </a:bodyPr>
          <a:lstStyle/>
          <a:p>
            <a:r>
              <a:rPr lang="ar-IQ" sz="3600" b="1" dirty="0">
                <a:solidFill>
                  <a:srgbClr val="FF0000"/>
                </a:solidFill>
              </a:rPr>
              <a:t>مواضع همزة الوصل</a:t>
            </a:r>
            <a:r>
              <a:rPr lang="ar-IQ" sz="3600" b="1" dirty="0" smtClean="0">
                <a:solidFill>
                  <a:srgbClr val="FF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ar-IQ" sz="3600" b="1" dirty="0" smtClean="0">
                <a:solidFill>
                  <a:srgbClr val="0070C0"/>
                </a:solidFill>
              </a:rPr>
              <a:t>ب- في </a:t>
            </a:r>
            <a:r>
              <a:rPr lang="ar-IQ" sz="3600" b="1" dirty="0">
                <a:solidFill>
                  <a:srgbClr val="0070C0"/>
                </a:solidFill>
              </a:rPr>
              <a:t>الأفعال:</a:t>
            </a:r>
            <a:endParaRPr lang="en-US" sz="3600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ar-IQ" sz="3600" b="1" dirty="0" smtClean="0"/>
              <a:t>1-ماضي </a:t>
            </a:r>
            <a:r>
              <a:rPr lang="ar-IQ" sz="3600" b="1" dirty="0"/>
              <a:t>الخماسي. مثال اجتمع،  اتفق،   وائتلف.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2-ماضي </a:t>
            </a:r>
            <a:r>
              <a:rPr lang="ar-IQ" sz="3600" b="1" dirty="0"/>
              <a:t>السداسي. مثال استقبل،  استشار.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3-أمر </a:t>
            </a:r>
            <a:r>
              <a:rPr lang="ar-IQ" sz="3600" b="1" dirty="0"/>
              <a:t>الخماسي. مثال: اِستخرِجْ،   اجتهد، ابتدئْ، استوعب.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4-أمر </a:t>
            </a:r>
            <a:r>
              <a:rPr lang="ar-IQ" sz="3600" b="1" dirty="0"/>
              <a:t>السداسي. مثال: استخرج،   استقبل   استقر.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5-أمر </a:t>
            </a:r>
            <a:r>
              <a:rPr lang="ar-IQ" sz="3600" b="1" dirty="0"/>
              <a:t>الثلاثي. مثال: اُكتبْ،  اجلس، افتح.   أُدعُ</a:t>
            </a:r>
            <a:r>
              <a:rPr lang="ar-IQ" sz="3600" b="1" dirty="0" smtClean="0"/>
              <a:t>.</a:t>
            </a:r>
          </a:p>
          <a:p>
            <a:pPr marL="0" lv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79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همزة الوصل والقطع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077200" cy="4876800"/>
          </a:xfrm>
        </p:spPr>
        <p:txBody>
          <a:bodyPr>
            <a:noAutofit/>
          </a:bodyPr>
          <a:lstStyle/>
          <a:p>
            <a:r>
              <a:rPr lang="ar-IQ" sz="3600" b="1" dirty="0">
                <a:solidFill>
                  <a:srgbClr val="FF0000"/>
                </a:solidFill>
              </a:rPr>
              <a:t>مواضع همزة الوصل</a:t>
            </a:r>
            <a:r>
              <a:rPr lang="ar-IQ" sz="3600" b="1" dirty="0" smtClean="0">
                <a:solidFill>
                  <a:srgbClr val="FF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ar-IQ" sz="3600" b="1" dirty="0">
                <a:solidFill>
                  <a:srgbClr val="0070C0"/>
                </a:solidFill>
              </a:rPr>
              <a:t>ت- في الحروف: </a:t>
            </a:r>
            <a:r>
              <a:rPr lang="ar-IQ" sz="3600" b="1" dirty="0"/>
              <a:t>همزة (ألـــ) التعريف.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جميع الحروف المبدؤة بهمزة تكتب همزتها همزة قطع ماعدا حرفاً واحداً ، وهو: (ألــــــ) فقد تكتب بهمزة الوصل، مثل:</a:t>
            </a:r>
          </a:p>
          <a:p>
            <a:pPr marL="0" lvl="0" indent="0">
              <a:buNone/>
            </a:pPr>
            <a:r>
              <a:rPr lang="ar-IQ" sz="3600" b="1" dirty="0" smtClean="0"/>
              <a:t>الملك،  الجامعة،   القاعة.    المحاضرة.</a:t>
            </a:r>
          </a:p>
          <a:p>
            <a:pPr marL="0" lv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08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32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همزة الوصل والقطع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876800"/>
          </a:xfrm>
        </p:spPr>
        <p:txBody>
          <a:bodyPr>
            <a:noAutofit/>
          </a:bodyPr>
          <a:lstStyle/>
          <a:p>
            <a:r>
              <a:rPr lang="ar-IQ" sz="3600" b="1" dirty="0">
                <a:solidFill>
                  <a:srgbClr val="FF0000"/>
                </a:solidFill>
              </a:rPr>
              <a:t>همزة القطع:</a:t>
            </a:r>
            <a:endParaRPr lang="en-US" sz="36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ar-IQ" sz="3600" b="1" dirty="0" smtClean="0"/>
              <a:t>1- تكتب </a:t>
            </a:r>
            <a:r>
              <a:rPr lang="ar-IQ" sz="3600" b="1" dirty="0"/>
              <a:t>همزة القطع: ألفاً فوقها همزة (أ) إن كانت مفتوحة أو مضمومة، وألفاً تحتها همزة (إ) إن كانت مكسورة.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2- تبقى </a:t>
            </a:r>
            <a:r>
              <a:rPr lang="ar-IQ" sz="3600" b="1" dirty="0"/>
              <a:t>همزة القطع على حالها ولا تخرجها عن أوَّليتها إذا دخلت عليها الحروف الآتية:-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3- أل</a:t>
            </a:r>
            <a:r>
              <a:rPr lang="ar-IQ" sz="3600" b="1" dirty="0"/>
              <a:t>، نحو: الإخلاص، الأُمَّة، </a:t>
            </a:r>
            <a:r>
              <a:rPr lang="ar-IQ" sz="3600" b="1" dirty="0" smtClean="0"/>
              <a:t>الأمر.</a:t>
            </a:r>
            <a:endParaRPr lang="ar-IQ" sz="3600" dirty="0"/>
          </a:p>
          <a:p>
            <a:pPr marL="0" lvl="0" indent="0">
              <a:buNone/>
            </a:pPr>
            <a:r>
              <a:rPr lang="ar-IQ" sz="3600" b="1" dirty="0" smtClean="0"/>
              <a:t>4- لام </a:t>
            </a:r>
            <a:r>
              <a:rPr lang="ar-IQ" sz="3600" b="1" dirty="0"/>
              <a:t>القسم الداخلة على الفعل، نحو: لأُكرمَنَّ، لأسْعَيَنَّ</a:t>
            </a:r>
            <a:r>
              <a:rPr lang="ar-IQ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21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32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همزة الوصل والقطع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876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ar-IQ" sz="3600" b="1" dirty="0" smtClean="0"/>
              <a:t>6- باء </a:t>
            </a:r>
            <a:r>
              <a:rPr lang="ar-IQ" sz="3600" b="1" dirty="0"/>
              <a:t>الجر، نحو: بأمر الله.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7- اللام </a:t>
            </a:r>
            <a:r>
              <a:rPr lang="ar-IQ" sz="3600" b="1" dirty="0"/>
              <a:t>الداخلة على المبتدأ والخبر، نحو: لأنت الدارس، إن المؤمن لصادق.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8- همزة </a:t>
            </a:r>
            <a:r>
              <a:rPr lang="ar-IQ" sz="3600" b="1" dirty="0"/>
              <a:t>الاستفهام المفتوح ما بعدها، نحو: أَأَسجد.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9- حرف </a:t>
            </a:r>
            <a:r>
              <a:rPr lang="ar-IQ" sz="3600" b="1" dirty="0"/>
              <a:t>الاستقبال، نحو: سأقرأ، سأرسل.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10 الفاء </a:t>
            </a:r>
            <a:r>
              <a:rPr lang="ar-IQ" sz="3600" b="1" dirty="0"/>
              <a:t>والواو، نحو: فإنَّك أخي، وإنَّك مؤمن.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20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32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همزة الوصل والقطع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3600" b="1" dirty="0">
                <a:solidFill>
                  <a:srgbClr val="FF0000"/>
                </a:solidFill>
              </a:rPr>
              <a:t>مواضع همزة القطع</a:t>
            </a:r>
            <a:r>
              <a:rPr lang="ar-IQ" sz="36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وهي التي تكتب ألفاً، وتظهر في حالتي اللفظ والكتابة.</a:t>
            </a:r>
            <a:endParaRPr lang="en-US" sz="3600" dirty="0">
              <a:solidFill>
                <a:srgbClr val="FF0000"/>
              </a:solidFill>
            </a:endParaRPr>
          </a:p>
          <a:p>
            <a:pPr lvl="0"/>
            <a:r>
              <a:rPr lang="ar-IQ" sz="3600" b="1" dirty="0">
                <a:solidFill>
                  <a:srgbClr val="0070C0"/>
                </a:solidFill>
              </a:rPr>
              <a:t>في الأسماء: </a:t>
            </a:r>
            <a:r>
              <a:rPr lang="ar-IQ" sz="3600" b="1" dirty="0"/>
              <a:t>في جميع الأسماء إلا ما تقدم ذكره في همزة الوصل. مثال: أحمد، أشْرَف </a:t>
            </a:r>
            <a:r>
              <a:rPr lang="ar-IQ" sz="3600" b="1" dirty="0" smtClean="0"/>
              <a:t>، أَمَل</a:t>
            </a:r>
            <a:r>
              <a:rPr lang="ar-IQ" sz="3600" b="1" dirty="0"/>
              <a:t>... ألخ.</a:t>
            </a:r>
            <a:endParaRPr lang="en-US" sz="3600" dirty="0"/>
          </a:p>
          <a:p>
            <a:pPr lvl="0"/>
            <a:r>
              <a:rPr lang="ar-IQ" sz="3600" b="1" dirty="0">
                <a:solidFill>
                  <a:srgbClr val="0070C0"/>
                </a:solidFill>
              </a:rPr>
              <a:t>في الأفعال:</a:t>
            </a:r>
            <a:endParaRPr lang="en-US" sz="3600" b="1" dirty="0">
              <a:solidFill>
                <a:srgbClr val="0070C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ar-IQ" sz="3600" b="1" dirty="0"/>
              <a:t>ماضي الثلاثي المهموز. مثال: أخذ، أزِفَ </a:t>
            </a:r>
            <a:r>
              <a:rPr lang="ar-IQ" sz="3600" b="1" dirty="0" smtClean="0"/>
              <a:t>أكل.</a:t>
            </a:r>
            <a:endParaRPr lang="ar-IQ" sz="3600" dirty="0"/>
          </a:p>
          <a:p>
            <a:pPr marL="742950" lvl="0" indent="-742950">
              <a:buFont typeface="+mj-lt"/>
              <a:buAutoNum type="arabicPeriod"/>
            </a:pPr>
            <a:r>
              <a:rPr lang="ar-IQ" sz="3600" b="1" dirty="0" smtClean="0"/>
              <a:t>ماضي </a:t>
            </a:r>
            <a:r>
              <a:rPr lang="ar-IQ" sz="3600" b="1" dirty="0"/>
              <a:t>الرباعي. مثال: أَرَجع ، أَحسن ، </a:t>
            </a:r>
            <a:r>
              <a:rPr lang="ar-IQ" sz="3600" b="1" dirty="0" smtClean="0"/>
              <a:t>أكرمَ.</a:t>
            </a:r>
            <a:endParaRPr lang="ar-IQ" sz="3600" dirty="0"/>
          </a:p>
          <a:p>
            <a:pPr marL="742950" lvl="0" indent="-742950">
              <a:buFont typeface="+mj-lt"/>
              <a:buAutoNum type="arabicPeriod"/>
            </a:pPr>
            <a:r>
              <a:rPr lang="ar-IQ" sz="3600" b="1" dirty="0" smtClean="0"/>
              <a:t>أمر </a:t>
            </a:r>
            <a:r>
              <a:rPr lang="ar-IQ" sz="3600" b="1" dirty="0"/>
              <a:t>الرباعي. مثال: أَسْرِع، أَنِقْذ، أكْرِمْ.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61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32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همزة الوصل والقطع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876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ar-IQ" sz="3600" b="1" dirty="0" smtClean="0"/>
              <a:t>4- مصدر </a:t>
            </a:r>
            <a:r>
              <a:rPr lang="ar-IQ" sz="3600" b="1" dirty="0"/>
              <a:t>الرباعي. مثال: إِرجاع، إحْسان، إكْرَام.</a:t>
            </a:r>
            <a:endParaRPr lang="en-US" sz="3600" dirty="0"/>
          </a:p>
          <a:p>
            <a:pPr marL="0" lvl="0" indent="0">
              <a:buNone/>
            </a:pPr>
            <a:r>
              <a:rPr lang="ar-IQ" sz="3600" b="1" dirty="0" smtClean="0"/>
              <a:t>5- همزة </a:t>
            </a:r>
            <a:r>
              <a:rPr lang="ar-IQ" sz="3600" b="1" dirty="0"/>
              <a:t>المضارعة. مثال: أَكْتُبُ، أُسَافِرُ، أَحْتَرِمُ.</a:t>
            </a:r>
            <a:endParaRPr lang="en-US" sz="3600" dirty="0"/>
          </a:p>
          <a:p>
            <a:pPr marL="0" lvl="0" indent="0">
              <a:buNone/>
            </a:pPr>
            <a:endParaRPr lang="ar-IQ" sz="3600" b="1" dirty="0" smtClean="0"/>
          </a:p>
          <a:p>
            <a:pPr marL="0" lvl="0" indent="0">
              <a:buNone/>
            </a:pPr>
            <a:r>
              <a:rPr lang="ar-IQ" sz="3600" b="1" dirty="0" smtClean="0"/>
              <a:t>ت- </a:t>
            </a:r>
            <a:r>
              <a:rPr lang="ar-IQ" sz="3600" b="1" u="sng" dirty="0" smtClean="0">
                <a:solidFill>
                  <a:srgbClr val="0070C0"/>
                </a:solidFill>
              </a:rPr>
              <a:t>في </a:t>
            </a:r>
            <a:r>
              <a:rPr lang="ar-IQ" sz="3600" b="1" u="sng" dirty="0">
                <a:solidFill>
                  <a:srgbClr val="0070C0"/>
                </a:solidFill>
              </a:rPr>
              <a:t>الحروف </a:t>
            </a:r>
            <a:r>
              <a:rPr lang="ar-IQ" sz="3600" b="1" dirty="0">
                <a:solidFill>
                  <a:srgbClr val="0070C0"/>
                </a:solidFill>
              </a:rPr>
              <a:t>. </a:t>
            </a:r>
            <a:endParaRPr lang="ar-IQ" sz="3600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ar-IQ" sz="3600" b="1" dirty="0">
                <a:solidFill>
                  <a:srgbClr val="0070C0"/>
                </a:solidFill>
              </a:rPr>
              <a:t> </a:t>
            </a:r>
            <a:r>
              <a:rPr lang="ar-IQ" sz="3600" b="1" dirty="0" smtClean="0">
                <a:solidFill>
                  <a:srgbClr val="0070C0"/>
                </a:solidFill>
              </a:rPr>
              <a:t>   </a:t>
            </a:r>
            <a:r>
              <a:rPr lang="ar-IQ" sz="3600" b="1" dirty="0" smtClean="0"/>
              <a:t>كل </a:t>
            </a:r>
            <a:r>
              <a:rPr lang="ar-IQ" sz="3600" b="1" dirty="0"/>
              <a:t>الحروف همزتها همزة قطع عدا (ألــ) التعريف. مثال: إِن، أنَّ، أوْ، إِنْ، إلى، ..... إلخ.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29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8077200" cy="13112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ar-IQ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الفرق الصوتي بين </a:t>
            </a:r>
            <a:r>
              <a:rPr lang="ar-SA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همزة الوصل وهمزة القطع</a:t>
            </a:r>
            <a:r>
              <a:rPr lang="ar-IQ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3400" y="1447800"/>
            <a:ext cx="80772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ar-SA" sz="1800" b="1" i="1" dirty="0" smtClean="0"/>
              <a:t> </a:t>
            </a:r>
            <a:r>
              <a:rPr lang="ar-SA" sz="2400" b="1" dirty="0" smtClean="0"/>
              <a:t>كيف نفرق بين همزتي الوصل و القطع؟</a:t>
            </a:r>
          </a:p>
          <a:p>
            <a:pPr algn="ctr">
              <a:buFontTx/>
              <a:buNone/>
            </a:pPr>
            <a:r>
              <a:rPr lang="ar-SA" sz="2400" b="1" dirty="0" smtClean="0"/>
              <a:t>عن طريق نطق الكلمة بعد وصلها بكلمة أو حرف قبلها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85800" y="2667000"/>
            <a:ext cx="8077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rtl="1">
              <a:spcBef>
                <a:spcPct val="20000"/>
              </a:spcBef>
            </a:pPr>
            <a:r>
              <a:rPr lang="ar-SA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 مثلاً كلمة: 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SA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اعتصم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SA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نضيف حرف الواو مثلاً قبلها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SA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و اعتصم 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SA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نلاحظ أن حرف الألف لا ينطق في هذه الحالة مما يدل على أنها همزة وصل.</a:t>
            </a:r>
          </a:p>
          <a:p>
            <a:pPr marL="342900" indent="-342900" algn="ctr" rtl="1">
              <a:spcBef>
                <a:spcPct val="20000"/>
              </a:spcBef>
            </a:pPr>
            <a:endParaRPr lang="ar-SA" sz="14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85800" y="4191000"/>
            <a:ext cx="8077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rtl="1">
              <a:spcBef>
                <a:spcPct val="20000"/>
              </a:spcBef>
            </a:pPr>
            <a:r>
              <a:rPr lang="ar-SA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ar-SA" sz="14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ctr" rtl="1">
              <a:spcBef>
                <a:spcPct val="20000"/>
              </a:spcBef>
            </a:pPr>
            <a:r>
              <a:rPr lang="ar-SA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أما كلمة: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SA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أخذ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SA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فعندما نضيف حرف الواو مثلاً قبلها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SA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و أخذ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SA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نلاحظ أن حرف الألف ينطق في هذه الحالة مما يدل على أنها همزة قطع.</a:t>
            </a:r>
          </a:p>
          <a:p>
            <a:pPr marL="342900" indent="-342900" algn="ctr" rtl="1">
              <a:spcBef>
                <a:spcPct val="20000"/>
              </a:spcBef>
            </a:pPr>
            <a:endParaRPr lang="ar-SA" sz="14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3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8077200" cy="884237"/>
          </a:xfrm>
        </p:spPr>
        <p:txBody>
          <a:bodyPr/>
          <a:lstStyle/>
          <a:p>
            <a:pPr algn="ctr" eaLnBrk="1" hangingPunct="1"/>
            <a:r>
              <a:rPr lang="ar-IQ" b="1" dirty="0" smtClean="0"/>
              <a:t>أولاً: </a:t>
            </a:r>
            <a:r>
              <a:rPr lang="ar-SA" b="1" dirty="0" smtClean="0"/>
              <a:t>التنوين</a:t>
            </a:r>
            <a:endParaRPr lang="en-US" b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8077200" cy="1143000"/>
          </a:xfrm>
        </p:spPr>
        <p:txBody>
          <a:bodyPr>
            <a:normAutofit fontScale="92500" lnSpcReduction="20000"/>
          </a:bodyPr>
          <a:lstStyle/>
          <a:p>
            <a:pPr marL="403225" indent="-403225" algn="ctr" eaLnBrk="1" hangingPunct="1">
              <a:spcAft>
                <a:spcPct val="10000"/>
              </a:spcAft>
              <a:buFontTx/>
              <a:buNone/>
            </a:pPr>
            <a:r>
              <a:rPr lang="ar-SA" sz="1800" b="1" dirty="0" smtClean="0"/>
              <a:t> </a:t>
            </a:r>
          </a:p>
          <a:p>
            <a:pPr marL="403225" indent="-403225" algn="ctr" eaLnBrk="1" hangingPunct="1">
              <a:spcAft>
                <a:spcPct val="10000"/>
              </a:spcAft>
              <a:buFontTx/>
              <a:buNone/>
            </a:pPr>
            <a:r>
              <a:rPr lang="ar-SA" sz="1400" b="1" dirty="0" smtClean="0"/>
              <a:t> </a:t>
            </a:r>
          </a:p>
          <a:p>
            <a:pPr marL="403225" indent="-403225" algn="ctr" eaLnBrk="1" hangingPunct="1">
              <a:spcAft>
                <a:spcPct val="10000"/>
              </a:spcAft>
              <a:buFontTx/>
              <a:buNone/>
            </a:pPr>
            <a:r>
              <a:rPr lang="ar-SA" sz="3200" b="1" dirty="0" smtClean="0">
                <a:solidFill>
                  <a:schemeClr val="tx1"/>
                </a:solidFill>
                <a:cs typeface="Ali-A-Azzam" pitchFamily="2" charset="-78"/>
              </a:rPr>
              <a:t>التنوين : نون ساكنة زائدة تلحق آخر الاسم المعرب لفظاً لا كتابة.</a:t>
            </a:r>
            <a:endParaRPr lang="ar-IQ" sz="3200" b="1" dirty="0" smtClean="0">
              <a:solidFill>
                <a:schemeClr val="tx1"/>
              </a:solidFill>
              <a:cs typeface="Ali-A-Azzam" pitchFamily="2" charset="-78"/>
            </a:endParaRPr>
          </a:p>
          <a:p>
            <a:pPr marL="403225" indent="-403225" algn="ctr" eaLnBrk="1" hangingPunct="1">
              <a:spcAft>
                <a:spcPct val="10000"/>
              </a:spcAft>
              <a:buFontTx/>
              <a:buNone/>
            </a:pPr>
            <a:endParaRPr lang="ar-SA" sz="3200" b="1" dirty="0" smtClean="0">
              <a:solidFill>
                <a:schemeClr val="tx1"/>
              </a:solidFill>
              <a:cs typeface="Ali-A-Azzam" pitchFamily="2" charset="-78"/>
            </a:endParaRPr>
          </a:p>
          <a:p>
            <a:pPr marL="403225" indent="-403225" algn="ctr" eaLnBrk="1" hangingPunct="1">
              <a:spcAft>
                <a:spcPct val="10000"/>
              </a:spcAft>
              <a:buFontTx/>
              <a:buNone/>
            </a:pPr>
            <a:endParaRPr lang="ar-SA" sz="1800" b="1" dirty="0" smtClean="0"/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3943350" y="1066800"/>
            <a:ext cx="12573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القاعدة</a:t>
            </a:r>
          </a:p>
        </p:txBody>
      </p:sp>
      <p:graphicFrame>
        <p:nvGraphicFramePr>
          <p:cNvPr id="9266" name="Group 5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7867832"/>
              </p:ext>
            </p:extLst>
          </p:nvPr>
        </p:nvGraphicFramePr>
        <p:xfrm>
          <a:off x="685800" y="2971800"/>
          <a:ext cx="7924800" cy="3181406"/>
        </p:xfrm>
        <a:graphic>
          <a:graphicData uri="http://schemas.openxmlformats.org/drawingml/2006/table">
            <a:tbl>
              <a:tblPr/>
              <a:tblGrid>
                <a:gridCol w="2209800"/>
                <a:gridCol w="1752600"/>
                <a:gridCol w="2362200"/>
                <a:gridCol w="1600200"/>
              </a:tblGrid>
              <a:tr h="45715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مثال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رسمه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علامته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التنوين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74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هذه ورد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ة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ٌ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جميل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ة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ٌ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،  محم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د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ٌ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تلمي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ذ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ٌ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مجته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د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ٌ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ٌ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فوق الحرف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ضمتان فوق الحرف الأخير من الكلمة المعربة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الضم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226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اشتريت كرة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ً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جميلة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ً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 شربت ماء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ً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باردا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ً.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ً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 فوق الحرف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فتحتان فوق الحرف الأخير من الكلمة المعربة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الفتح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226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جلست تحت شجرة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ٍ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وارفةٍ.  سلمت على صديقٍ  مخلصٍ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(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ٍ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 تحت الحرف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كسرتان تحت الحرف الأخير من الكلمة المعربة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الكسر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6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dirty="0" smtClean="0"/>
              <a:t>التنوين</a:t>
            </a:r>
            <a:endParaRPr lang="en-US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1524000" y="2840038"/>
            <a:ext cx="65532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sz="9600">
                <a:latin typeface="Tahoma" pitchFamily="34" charset="0"/>
                <a:cs typeface="Tahoma" pitchFamily="34" charset="0"/>
              </a:rPr>
              <a:t>وردةٌ جميلةٌ</a:t>
            </a:r>
            <a:endParaRPr lang="en-US" sz="96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630238" y="2925763"/>
            <a:ext cx="7370762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sz="8800">
                <a:latin typeface="Tahoma" pitchFamily="34" charset="0"/>
                <a:cs typeface="Tahoma" pitchFamily="34" charset="0"/>
              </a:rPr>
              <a:t>وردتن جميلتن</a:t>
            </a:r>
            <a:endParaRPr lang="en-US" sz="880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52600" y="2667000"/>
            <a:ext cx="6172200" cy="1905000"/>
            <a:chOff x="864" y="2304"/>
            <a:chExt cx="3888" cy="1200"/>
          </a:xfrm>
        </p:grpSpPr>
        <p:sp>
          <p:nvSpPr>
            <p:cNvPr id="20490" name="Line 6"/>
            <p:cNvSpPr>
              <a:spLocks noChangeShapeType="1"/>
            </p:cNvSpPr>
            <p:nvPr/>
          </p:nvSpPr>
          <p:spPr bwMode="auto">
            <a:xfrm flipH="1">
              <a:off x="864" y="2304"/>
              <a:ext cx="3792" cy="1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20491" name="Line 7"/>
            <p:cNvSpPr>
              <a:spLocks noChangeShapeType="1"/>
            </p:cNvSpPr>
            <p:nvPr/>
          </p:nvSpPr>
          <p:spPr bwMode="auto">
            <a:xfrm>
              <a:off x="960" y="2352"/>
              <a:ext cx="3792" cy="115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178186" name="AutoShape 10"/>
          <p:cNvSpPr>
            <a:spLocks noChangeArrowheads="1"/>
          </p:cNvSpPr>
          <p:nvPr/>
        </p:nvSpPr>
        <p:spPr bwMode="auto">
          <a:xfrm>
            <a:off x="652463" y="1490663"/>
            <a:ext cx="7845425" cy="130968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ar-SA" sz="3600" dirty="0">
                <a:solidFill>
                  <a:srgbClr val="FFFF00"/>
                </a:solidFill>
              </a:rPr>
              <a:t>من الخطأ الشائع كتابة التنوين نوناً، </a:t>
            </a:r>
          </a:p>
          <a:p>
            <a:pPr algn="ctr"/>
            <a:r>
              <a:rPr lang="ar-SA" sz="3600" dirty="0">
                <a:solidFill>
                  <a:srgbClr val="FFFF00"/>
                </a:solidFill>
              </a:rPr>
              <a:t>مع أنها تلفظ نوناً و لكنها لا تكتب كذلك.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78187" name="AutoShape 11"/>
          <p:cNvSpPr>
            <a:spLocks noChangeArrowheads="1"/>
          </p:cNvSpPr>
          <p:nvPr/>
        </p:nvSpPr>
        <p:spPr bwMode="auto">
          <a:xfrm>
            <a:off x="685800" y="1673225"/>
            <a:ext cx="7785100" cy="70008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ar-SA" sz="3600">
                <a:solidFill>
                  <a:srgbClr val="FFFF00"/>
                </a:solidFill>
              </a:rPr>
              <a:t>و الصحيح كتابة علامة التنوين على الحرف الأخير</a:t>
            </a:r>
            <a:endParaRPr lang="en-US" sz="36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44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/>
      <p:bldP spid="178181" grpId="0"/>
      <p:bldP spid="178181" grpId="1"/>
      <p:bldP spid="178186" grpId="0" animBg="1"/>
      <p:bldP spid="178186" grpId="1" animBg="1"/>
      <p:bldP spid="178187" grpId="0" animBg="1"/>
      <p:bldP spid="17818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smtClean="0"/>
              <a:t>التنوين</a:t>
            </a:r>
            <a:endParaRPr lang="en-US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7800"/>
            <a:ext cx="8153400" cy="4572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ar-SA" sz="2000" b="1" smtClean="0"/>
              <a:t>                                                                                                       </a:t>
            </a:r>
            <a:endParaRPr lang="en-US" sz="2000" smtClean="0"/>
          </a:p>
        </p:txBody>
      </p:sp>
      <p:graphicFrame>
        <p:nvGraphicFramePr>
          <p:cNvPr id="8305" name="Group 1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3759352"/>
              </p:ext>
            </p:extLst>
          </p:nvPr>
        </p:nvGraphicFramePr>
        <p:xfrm>
          <a:off x="685800" y="2286000"/>
          <a:ext cx="7924800" cy="3890965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554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تنوين الكسر 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تنوين الفتح 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تنوين الضم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محمدٍ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محمد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‎</a:t>
                      </a: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اً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محمدٌ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علىٍ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علياً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علىٌ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كتابٍ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كتاباً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كتابٌ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سالمٍ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سالماً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سالمٌ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منزلٍ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منزلـاً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منزلٌ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جبلٍ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جبلـاً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جبلٌ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2" name="WordArt 70"/>
          <p:cNvSpPr>
            <a:spLocks noChangeArrowheads="1" noChangeShapeType="1" noTextEdit="1"/>
          </p:cNvSpPr>
          <p:nvPr/>
        </p:nvSpPr>
        <p:spPr bwMode="auto">
          <a:xfrm>
            <a:off x="4033838" y="1447800"/>
            <a:ext cx="1076325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3200" kern="10" spc="64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الأمثلة</a:t>
            </a:r>
          </a:p>
        </p:txBody>
      </p:sp>
    </p:spTree>
    <p:extLst>
      <p:ext uri="{BB962C8B-B14F-4D97-AF65-F5344CB8AC3E}">
        <p14:creationId xmlns:p14="http://schemas.microsoft.com/office/powerpoint/2010/main" val="40643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2800" b="1" dirty="0" smtClean="0">
                <a:solidFill>
                  <a:schemeClr val="tx1"/>
                </a:solidFill>
              </a:rPr>
              <a:t>الحالات التي لا تزاد فيها الألف عند تنوين النصب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77200" cy="4114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ar-SA" sz="1600" b="1" dirty="0" smtClean="0">
                <a:solidFill>
                  <a:srgbClr val="FF0000"/>
                </a:solidFill>
              </a:rPr>
              <a:t>لا تزاد الألف في آخر الاسم المنون المنصوب ، إذا</a:t>
            </a:r>
            <a:r>
              <a:rPr lang="ar-SA" sz="1600" dirty="0" smtClean="0">
                <a:solidFill>
                  <a:srgbClr val="FF0000"/>
                </a:solidFill>
              </a:rPr>
              <a:t> </a:t>
            </a:r>
            <a:r>
              <a:rPr lang="ar-SA" sz="1600" b="1" dirty="0" smtClean="0">
                <a:solidFill>
                  <a:srgbClr val="FF0000"/>
                </a:solidFill>
              </a:rPr>
              <a:t>كانت الكلمة منتهية بتاء مربوطة ، أو همزة قبلها ألف، أو الاسم المنتهى بهمزة متطرفة على الألف أو الاسم المنتهى بألف لينة:</a:t>
            </a:r>
            <a:endParaRPr lang="ar-SA" sz="2800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ar-SA" sz="1600" dirty="0" smtClean="0">
                <a:solidFill>
                  <a:srgbClr val="FF0000"/>
                </a:solidFill>
              </a:rPr>
              <a:t>1 ـ </a:t>
            </a:r>
            <a:r>
              <a:rPr lang="ar-SA" sz="1600" b="1" dirty="0" smtClean="0">
                <a:solidFill>
                  <a:srgbClr val="FF0000"/>
                </a:solidFill>
              </a:rPr>
              <a:t>الاسم المنتهي بتاء مربوطة.</a:t>
            </a:r>
            <a:r>
              <a:rPr lang="ar-SA" sz="1600" dirty="0" smtClean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ar-SA" sz="1600" dirty="0" smtClean="0">
                <a:solidFill>
                  <a:srgbClr val="FF0000"/>
                </a:solidFill>
              </a:rPr>
              <a:t> مثل : </a:t>
            </a:r>
            <a:r>
              <a:rPr lang="ar-SA" sz="2400" dirty="0" smtClean="0">
                <a:solidFill>
                  <a:srgbClr val="FF0000"/>
                </a:solidFill>
                <a:cs typeface="DecoType Naskh" pitchFamily="2" charset="-78"/>
              </a:rPr>
              <a:t>وردةً ـ قصةً ـ طريفةً ـ جائزةً ـ قيمةً ـ جالسةً ـ مدرسةً ـ مؤمنةً ـ هادفة</a:t>
            </a:r>
            <a:r>
              <a:rPr lang="ar-SA" sz="2400" dirty="0">
                <a:solidFill>
                  <a:srgbClr val="FF0000"/>
                </a:solidFill>
                <a:cs typeface="DecoType Naskh" pitchFamily="2" charset="-78"/>
              </a:rPr>
              <a:t>ً </a:t>
            </a:r>
            <a:r>
              <a:rPr lang="ar-SA" sz="2400" dirty="0" smtClean="0">
                <a:solidFill>
                  <a:srgbClr val="FF0000"/>
                </a:solidFill>
                <a:cs typeface="DecoType Naskh" pitchFamily="2" charset="-78"/>
              </a:rPr>
              <a:t>ـ كريمةً.</a:t>
            </a:r>
            <a:r>
              <a:rPr lang="ar-SA" sz="1600" dirty="0" smtClean="0">
                <a:solidFill>
                  <a:srgbClr val="FF0000"/>
                </a:solidFill>
              </a:rPr>
              <a:t>  </a:t>
            </a:r>
          </a:p>
          <a:p>
            <a:pPr marL="0" indent="0" eaLnBrk="1" hangingPunct="1">
              <a:buFontTx/>
              <a:buNone/>
            </a:pPr>
            <a:r>
              <a:rPr lang="ar-SA" sz="1600" dirty="0" smtClean="0">
                <a:solidFill>
                  <a:srgbClr val="FF0000"/>
                </a:solidFill>
              </a:rPr>
              <a:t>2 ـ </a:t>
            </a:r>
            <a:r>
              <a:rPr lang="ar-SA" sz="1600" b="1" dirty="0" smtClean="0">
                <a:solidFill>
                  <a:srgbClr val="FF0000"/>
                </a:solidFill>
              </a:rPr>
              <a:t>الاسم المنتهي بهمزة متطرفة بعد الألف.</a:t>
            </a:r>
            <a:endParaRPr lang="ar-SA" sz="1600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ar-SA" sz="1600" dirty="0" smtClean="0">
                <a:solidFill>
                  <a:srgbClr val="FF0000"/>
                </a:solidFill>
              </a:rPr>
              <a:t> مثل </a:t>
            </a:r>
            <a:r>
              <a:rPr lang="ar-SA" sz="2400" dirty="0" smtClean="0">
                <a:solidFill>
                  <a:srgbClr val="FF0000"/>
                </a:solidFill>
                <a:cs typeface="DecoType Naskh" pitchFamily="2" charset="-78"/>
              </a:rPr>
              <a:t>: رداءً ـ وقاءً ـ ماءً ـ هواءً ـ دواءً ـ نداءً ـ رجاءً ـ سماءً ـ دعاءً ـ وفاءً.</a:t>
            </a:r>
          </a:p>
          <a:p>
            <a:pPr marL="0" indent="0" eaLnBrk="1" hangingPunct="1">
              <a:buFontTx/>
              <a:buNone/>
            </a:pPr>
            <a:r>
              <a:rPr lang="ar-SA" sz="1600" dirty="0" smtClean="0">
                <a:solidFill>
                  <a:srgbClr val="FF0000"/>
                </a:solidFill>
              </a:rPr>
              <a:t>3 ـ </a:t>
            </a:r>
            <a:r>
              <a:rPr lang="ar-SA" sz="1600" b="1" dirty="0" smtClean="0">
                <a:solidFill>
                  <a:srgbClr val="FF0000"/>
                </a:solidFill>
              </a:rPr>
              <a:t>الاسم المنتهي بهمزة متطرفة على الألف.</a:t>
            </a:r>
            <a:r>
              <a:rPr lang="ar-SA" sz="1600" dirty="0" smtClean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ar-SA" sz="1600" dirty="0" smtClean="0">
                <a:solidFill>
                  <a:srgbClr val="FF0000"/>
                </a:solidFill>
              </a:rPr>
              <a:t> مثل : </a:t>
            </a:r>
            <a:r>
              <a:rPr lang="ar-SA" sz="2400" dirty="0" smtClean="0">
                <a:solidFill>
                  <a:srgbClr val="FF0000"/>
                </a:solidFill>
                <a:cs typeface="DecoType Naskh" pitchFamily="2" charset="-78"/>
              </a:rPr>
              <a:t>خطأً ـ ملجأً ـ </a:t>
            </a:r>
            <a:r>
              <a:rPr lang="ar-IQ" sz="2400" dirty="0" smtClean="0">
                <a:solidFill>
                  <a:srgbClr val="FF0000"/>
                </a:solidFill>
                <a:cs typeface="DecoType Naskh" pitchFamily="2" charset="-78"/>
              </a:rPr>
              <a:t>مقرَ</a:t>
            </a:r>
            <a:r>
              <a:rPr lang="ar-SA" sz="2400" dirty="0" smtClean="0">
                <a:solidFill>
                  <a:srgbClr val="FF0000"/>
                </a:solidFill>
                <a:cs typeface="DecoType Naskh" pitchFamily="2" charset="-78"/>
              </a:rPr>
              <a:t>أً ـ مرزأ ـ مرجأً. </a:t>
            </a:r>
            <a:r>
              <a:rPr lang="ar-IQ" sz="2400" dirty="0" smtClean="0">
                <a:solidFill>
                  <a:srgbClr val="FF0000"/>
                </a:solidFill>
                <a:cs typeface="DecoType Naskh" pitchFamily="2" charset="-78"/>
              </a:rPr>
              <a:t>ولا تكتب هكذا: خطأا – ملجأً – مقرَأًا - ...</a:t>
            </a:r>
            <a:endParaRPr lang="ar-SA" sz="2400" dirty="0" smtClean="0">
              <a:solidFill>
                <a:srgbClr val="FF0000"/>
              </a:solidFill>
              <a:cs typeface="DecoType Naskh" pitchFamily="2" charset="-78"/>
            </a:endParaRPr>
          </a:p>
          <a:p>
            <a:pPr marL="0" indent="0" eaLnBrk="1" hangingPunct="1">
              <a:buFontTx/>
              <a:buNone/>
            </a:pPr>
            <a:r>
              <a:rPr lang="ar-SA" sz="1600" dirty="0" smtClean="0">
                <a:solidFill>
                  <a:srgbClr val="FF0000"/>
                </a:solidFill>
              </a:rPr>
              <a:t> 4 ـ </a:t>
            </a:r>
            <a:r>
              <a:rPr lang="ar-SA" sz="1600" b="1" dirty="0" smtClean="0">
                <a:solidFill>
                  <a:srgbClr val="FF0000"/>
                </a:solidFill>
              </a:rPr>
              <a:t>الاسم المنتهي بألف لينة.</a:t>
            </a:r>
            <a:r>
              <a:rPr lang="ar-SA" sz="1600" dirty="0" smtClean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ar-SA" sz="1600" dirty="0" smtClean="0">
                <a:solidFill>
                  <a:srgbClr val="FF0000"/>
                </a:solidFill>
              </a:rPr>
              <a:t> مثل : </a:t>
            </a:r>
            <a:r>
              <a:rPr lang="ar-SA" sz="2400" dirty="0" smtClean="0">
                <a:solidFill>
                  <a:srgbClr val="FF0000"/>
                </a:solidFill>
                <a:cs typeface="DecoType Naskh" pitchFamily="2" charset="-78"/>
              </a:rPr>
              <a:t>عصاً  ـ ندىً ـ  ـ مدىً ـ.</a:t>
            </a:r>
            <a:r>
              <a:rPr lang="ar-SA" sz="1600" dirty="0" smtClean="0">
                <a:solidFill>
                  <a:srgbClr val="FF0000"/>
                </a:solidFill>
              </a:rPr>
              <a:t> </a:t>
            </a:r>
            <a:r>
              <a:rPr lang="ar-IQ" sz="2400" dirty="0">
                <a:solidFill>
                  <a:srgbClr val="FF0000"/>
                </a:solidFill>
                <a:cs typeface="DecoType Naskh" pitchFamily="2" charset="-78"/>
              </a:rPr>
              <a:t>و لا تكتب هكذا: عصًاا – هدًى – ندًى ا .</a:t>
            </a:r>
            <a:r>
              <a:rPr lang="ar-IQ" sz="2400" dirty="0" smtClean="0">
                <a:solidFill>
                  <a:srgbClr val="FF0000"/>
                </a:solidFill>
                <a:cs typeface="DecoType Naskh" pitchFamily="2" charset="-78"/>
              </a:rPr>
              <a:t> </a:t>
            </a:r>
            <a:endParaRPr lang="en-US" sz="2400" dirty="0">
              <a:solidFill>
                <a:srgbClr val="FF0000"/>
              </a:solidFill>
              <a:cs typeface="DecoType Naskh" pitchFamily="2" charset="-78"/>
            </a:endParaRP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3943350" y="1524000"/>
            <a:ext cx="12573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 dirty="0">
                <a:solidFill>
                  <a:srgbClr val="FF4343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القاعدة</a:t>
            </a:r>
          </a:p>
        </p:txBody>
      </p:sp>
    </p:spTree>
    <p:extLst>
      <p:ext uri="{BB962C8B-B14F-4D97-AF65-F5344CB8AC3E}">
        <p14:creationId xmlns:p14="http://schemas.microsoft.com/office/powerpoint/2010/main" val="12709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eaLnBrk="1" hangingPunct="1"/>
            <a:r>
              <a:rPr lang="ar-SA" sz="3200" b="1" dirty="0" smtClean="0">
                <a:solidFill>
                  <a:schemeClr val="tx1"/>
                </a:solidFill>
              </a:rPr>
              <a:t>الحالات التي تزاد فيها ألف تنوين النصب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772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400" b="1" dirty="0" smtClean="0">
                <a:solidFill>
                  <a:srgbClr val="FF4343"/>
                </a:solidFill>
              </a:rPr>
              <a:t>تزاد الألف في آخر الاسم المنون المنصوب 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ar-SA" sz="1400" b="1" dirty="0" smtClean="0">
              <a:solidFill>
                <a:srgbClr val="FF4343"/>
              </a:solidFill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600" dirty="0" smtClean="0">
                <a:solidFill>
                  <a:srgbClr val="FF4343"/>
                </a:solidFill>
              </a:rPr>
              <a:t>1 ـ 	</a:t>
            </a:r>
            <a:r>
              <a:rPr lang="ar-SA" sz="1600" b="1" dirty="0" smtClean="0">
                <a:solidFill>
                  <a:srgbClr val="FF4343"/>
                </a:solidFill>
              </a:rPr>
              <a:t>في الاسم المنتهي بحرف صحيح.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600" dirty="0" smtClean="0">
                <a:solidFill>
                  <a:srgbClr val="FF4343"/>
                </a:solidFill>
              </a:rPr>
              <a:t>    	مثل : قضيت وقتاً ممتعاً. واشتريت كتاباً جديداً . ومثل : قادماً ـ قلماً ـ مهداً ـ بيتاً ـ نوراً.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800" dirty="0" smtClean="0">
                <a:solidFill>
                  <a:srgbClr val="FF4343"/>
                </a:solidFill>
              </a:rPr>
              <a:t> 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600" dirty="0" smtClean="0">
                <a:solidFill>
                  <a:srgbClr val="FF4343"/>
                </a:solidFill>
              </a:rPr>
              <a:t>2 ـ </a:t>
            </a:r>
            <a:r>
              <a:rPr lang="ar-SA" sz="1600" b="1" dirty="0" smtClean="0">
                <a:solidFill>
                  <a:srgbClr val="FF4343"/>
                </a:solidFill>
              </a:rPr>
              <a:t>	في الاسم المنتهي بهمزة متطرفة قبلها واو</a:t>
            </a:r>
            <a:r>
              <a:rPr lang="ar-SA" sz="1600" dirty="0" smtClean="0">
                <a:solidFill>
                  <a:srgbClr val="FF4343"/>
                </a:solidFill>
              </a:rPr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600" dirty="0" smtClean="0">
                <a:solidFill>
                  <a:srgbClr val="FF4343"/>
                </a:solidFill>
              </a:rPr>
              <a:t>    	مثل : اشتريت وعاءً مملوءاً بالزيت. وتوضأ الرجل وضوءاً. ولا تعمل سوءاً.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600" dirty="0" smtClean="0">
                <a:solidFill>
                  <a:srgbClr val="FF4343"/>
                </a:solidFill>
              </a:rPr>
              <a:t>   	ومثل : مجزوءاً ـ موبوءاً ـ مبدوءاً.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800" dirty="0" smtClean="0">
                <a:solidFill>
                  <a:srgbClr val="FF4343"/>
                </a:solidFill>
              </a:rPr>
              <a:t> 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600" dirty="0" smtClean="0">
                <a:solidFill>
                  <a:srgbClr val="FF4343"/>
                </a:solidFill>
              </a:rPr>
              <a:t>3 ـ 	</a:t>
            </a:r>
            <a:r>
              <a:rPr lang="ar-SA" sz="1600" b="1" dirty="0" smtClean="0">
                <a:solidFill>
                  <a:srgbClr val="FF4343"/>
                </a:solidFill>
              </a:rPr>
              <a:t>في الاسم المنتهي بهمزة متطرفة قبلها حرف صحيح ساكن لا يمكن وصله بما بعده</a:t>
            </a:r>
            <a:r>
              <a:rPr lang="ar-SA" sz="1600" dirty="0" smtClean="0">
                <a:solidFill>
                  <a:srgbClr val="FF4343"/>
                </a:solidFill>
              </a:rPr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600" dirty="0" smtClean="0">
                <a:solidFill>
                  <a:srgbClr val="FF4343"/>
                </a:solidFill>
              </a:rPr>
              <a:t>   	مثل : جزءاً ، ردءاً ، رزءاً ، بدءاً.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ar-SA" sz="800" dirty="0" smtClean="0">
              <a:solidFill>
                <a:srgbClr val="FF4343"/>
              </a:solidFill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600" dirty="0" smtClean="0">
                <a:solidFill>
                  <a:srgbClr val="FF4343"/>
                </a:solidFill>
              </a:rPr>
              <a:t>4 ـ 	</a:t>
            </a:r>
            <a:r>
              <a:rPr lang="ar-SA" sz="1600" b="1" dirty="0" smtClean="0">
                <a:solidFill>
                  <a:srgbClr val="FF4343"/>
                </a:solidFill>
              </a:rPr>
              <a:t>في الاسم المنتهي بهمزة متطرفة قبلها ياء أو حرف صحيح ساكن ، ويمكن وصلهما بألف التنوين. وعندئذٍ تكتب الهمزة على نبرة.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1600" dirty="0" smtClean="0">
                <a:solidFill>
                  <a:srgbClr val="FF4343"/>
                </a:solidFill>
              </a:rPr>
              <a:t>    	مثل : شيئاً ، بريئاً ، ملئاً ، بطئاً ، دفئاً.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ar-SA" sz="800" dirty="0" smtClean="0">
                <a:solidFill>
                  <a:srgbClr val="FF4343"/>
                </a:solidFill>
              </a:rPr>
              <a:t> </a:t>
            </a:r>
            <a:endParaRPr lang="ar-SA" sz="800" b="1" i="1" dirty="0" smtClean="0">
              <a:solidFill>
                <a:srgbClr val="FF4343"/>
              </a:solidFill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sz="1600" b="1" dirty="0" smtClean="0">
              <a:solidFill>
                <a:srgbClr val="FF4343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3943350" y="1524000"/>
            <a:ext cx="1257300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IQ" sz="2800" kern="10" spc="56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ahoma"/>
                <a:cs typeface="Tahoma"/>
              </a:rPr>
              <a:t>القاعدة</a:t>
            </a:r>
          </a:p>
        </p:txBody>
      </p:sp>
    </p:spTree>
    <p:extLst>
      <p:ext uri="{BB962C8B-B14F-4D97-AF65-F5344CB8AC3E}">
        <p14:creationId xmlns:p14="http://schemas.microsoft.com/office/powerpoint/2010/main" val="12057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23089</TotalTime>
  <Words>3123</Words>
  <Application>Microsoft Office PowerPoint</Application>
  <PresentationFormat>On-screen Show (4:3)</PresentationFormat>
  <Paragraphs>501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Equity</vt:lpstr>
      <vt:lpstr>                                     محاضرات في الخط والإملاء م.م عبد الله خالد فائز المدرس abdulla.faiz@su.edu.krd 2022-2023</vt:lpstr>
      <vt:lpstr> هو: علم تعرف به أصول رسم الحروف العربية من حيث تصويرها للمنطوق.</vt:lpstr>
      <vt:lpstr>نقط الحروف وأنواع الكتابة</vt:lpstr>
      <vt:lpstr>PowerPoint Presentation</vt:lpstr>
      <vt:lpstr>أولاً: التنوين</vt:lpstr>
      <vt:lpstr>التنوين</vt:lpstr>
      <vt:lpstr>التنوين</vt:lpstr>
      <vt:lpstr>الحالات التي لا تزاد فيها الألف عند تنوين النصب</vt:lpstr>
      <vt:lpstr>الحالات التي تزاد فيها ألف تنوين النصب</vt:lpstr>
      <vt:lpstr>التنوين</vt:lpstr>
      <vt:lpstr>ثانياً: فك الإدغام "الشدّة"</vt:lpstr>
      <vt:lpstr>تضعيف الحروف "الشدّة"</vt:lpstr>
      <vt:lpstr>تنوين الحروف المشددة</vt:lpstr>
      <vt:lpstr>ثالثاً: إثبات الحروف المحذوفة خطّا</vt:lpstr>
      <vt:lpstr>ثالثاً: إثبات الحروف المحذوفة خطّا</vt:lpstr>
      <vt:lpstr>ثالثاً: إثبات الحروف المحذوفة خطّا</vt:lpstr>
      <vt:lpstr>ثالثاً: الحروف التي تزاد في الكتابة</vt:lpstr>
      <vt:lpstr>ثالثاً: الحروف التي تزاد في الكتابة</vt:lpstr>
      <vt:lpstr>اللام الشمسية واللام القمرية</vt:lpstr>
      <vt:lpstr>اللام الشمسية واللام القمرية</vt:lpstr>
      <vt:lpstr>اللام الشمسية واللام القمرية</vt:lpstr>
      <vt:lpstr>اللام الشمسية واللام القمرية</vt:lpstr>
      <vt:lpstr>الكلمات المبدوءة بلام إذا دخلت عليها  "أل" الشمسية</vt:lpstr>
      <vt:lpstr>الكلمات المبدوءة بلام إذا دخلت عليها  "أل" الشمسية</vt:lpstr>
      <vt:lpstr>حذف همزة "ألف" الوصل من "أل" الشمسية أو القمرية إذا سبقت بلام الجر</vt:lpstr>
      <vt:lpstr>حذف همزة "ألف" الوصل من "أل" الشمسية أو القمرية إذا سبقت بلام الجر</vt:lpstr>
      <vt:lpstr>الحروف العربية والمدود</vt:lpstr>
      <vt:lpstr>الحروف العربية والمدود</vt:lpstr>
      <vt:lpstr>المدّ</vt:lpstr>
      <vt:lpstr>المدّ</vt:lpstr>
      <vt:lpstr>التاء المربوطة والتاء المفتوحة</vt:lpstr>
      <vt:lpstr>التاء المربوطة والتاء المفتوحة</vt:lpstr>
      <vt:lpstr>التاء المربوطة والتاء المفتوحة</vt:lpstr>
      <vt:lpstr>التاء المربوطة والتاء المفتوحة</vt:lpstr>
      <vt:lpstr>التاء المربوطة والتاء المفتوحة</vt:lpstr>
      <vt:lpstr>التاء المربوطة والتاء المفتوحة</vt:lpstr>
      <vt:lpstr>كتابة الهمزة</vt:lpstr>
      <vt:lpstr>متى تكتب الهمزة فوقَ الألف؟</vt:lpstr>
      <vt:lpstr>أماكن الهمزة تُرسم الهمزة في أول الكلمة ، وفي وسطها، وفي آخرها, وإليك التفصيل:-</vt:lpstr>
      <vt:lpstr>الهمزة في أول الكلمة:</vt:lpstr>
      <vt:lpstr>همزة الوصل والقطع</vt:lpstr>
      <vt:lpstr>همزة الوصل والقطع</vt:lpstr>
      <vt:lpstr>همزة الوصل والقطع</vt:lpstr>
      <vt:lpstr>همزة الوصل والقطع</vt:lpstr>
      <vt:lpstr>همزة الوصل والقطع</vt:lpstr>
      <vt:lpstr>همزة الوصل والقطع</vt:lpstr>
      <vt:lpstr>همزة الوصل والقطع</vt:lpstr>
      <vt:lpstr>همزة الوصل والقطع</vt:lpstr>
      <vt:lpstr>الفرق الصوتي بين همزة الوصل وهمزة القطع.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Counseling</dc:title>
  <dc:creator>HASMA</dc:creator>
  <cp:lastModifiedBy>DR.Ahmed Saker</cp:lastModifiedBy>
  <cp:revision>408</cp:revision>
  <dcterms:created xsi:type="dcterms:W3CDTF">2012-10-15T17:50:37Z</dcterms:created>
  <dcterms:modified xsi:type="dcterms:W3CDTF">2023-04-24T18:25:34Z</dcterms:modified>
</cp:coreProperties>
</file>