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501" r:id="rId5"/>
    <p:sldId id="259" r:id="rId6"/>
    <p:sldId id="506" r:id="rId7"/>
    <p:sldId id="260" r:id="rId8"/>
    <p:sldId id="261" r:id="rId9"/>
    <p:sldId id="262" r:id="rId10"/>
    <p:sldId id="263" r:id="rId11"/>
    <p:sldId id="5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1A068-D2B1-4DE4-A41A-C2689501C252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37BE-D8DB-4CF0-976E-224398AB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46FD-78B9-4BCE-9BFE-E9AFC78F591C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587B-76BD-4194-97EC-12CED2BB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416" y="332656"/>
            <a:ext cx="10297144" cy="108012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Overview about </a:t>
            </a:r>
            <a:br>
              <a:rPr lang="en-GB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and Magnetism Lab. (2</a:t>
            </a:r>
            <a:r>
              <a:rPr lang="en-GB" sz="3600" b="1" baseline="30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Course)</a:t>
            </a:r>
            <a:endParaRPr lang="en-US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244" y="1988840"/>
            <a:ext cx="124362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</a:rPr>
              <a:t>What is the difference between DC and AC current?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AC and DC lies in the direction in which the electrons flow. In DC circuits, electricity flows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one direction. In AC circuits, the electricity switches directions, sometimes going forward and sometimes going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backward. It describes the flow of charge that changes direction periodically. As a result, the voltage level also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reverses along with the current.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of AC circuit lies between 0 &amp; 1.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of DC is always 1.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Sinusoidal, Trapezoidal, Triangular, Square are the types of AC circuit.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and pulsating are the types of DC Circuit.</a:t>
            </a:r>
          </a:p>
        </p:txBody>
      </p:sp>
    </p:spTree>
    <p:extLst>
      <p:ext uri="{BB962C8B-B14F-4D97-AF65-F5344CB8AC3E}">
        <p14:creationId xmlns:p14="http://schemas.microsoft.com/office/powerpoint/2010/main" val="86875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92051B-9318-4030-BFD9-FA3BE135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420888"/>
            <a:ext cx="8936724" cy="315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F8EBA-23F7-4639-BF00-8C1E29283942}"/>
              </a:ext>
            </a:extLst>
          </p:cNvPr>
          <p:cNvSpPr txBox="1"/>
          <p:nvPr/>
        </p:nvSpPr>
        <p:spPr>
          <a:xfrm>
            <a:off x="1362217" y="1412776"/>
            <a:ext cx="876623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Phase and Amplitude Relations for Alternating Currents and Voltages</a:t>
            </a:r>
          </a:p>
        </p:txBody>
      </p:sp>
    </p:spTree>
    <p:extLst>
      <p:ext uri="{BB962C8B-B14F-4D97-AF65-F5344CB8AC3E}">
        <p14:creationId xmlns:p14="http://schemas.microsoft.com/office/powerpoint/2010/main" val="309376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AE94-3C25-43AF-9307-BF395C0B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527B-0396-4430-BDFE-1C58521B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360" y="260648"/>
            <a:ext cx="4831259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Passive Components in AC Circuits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166" y="980728"/>
            <a:ext cx="10945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Passive components are those circuit devices which can only reduce the electrical power applied to them and not increase it.</a:t>
            </a:r>
          </a:p>
          <a:p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main passive components used in any circuit are the: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060848"/>
            <a:ext cx="7638950" cy="38895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8937" y="5733256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opposition to current flow through a passive component in an AC circuit is called: resistance, R for a resistor, </a:t>
            </a:r>
            <a:r>
              <a:rPr lang="en-US" b="1" u="sng" dirty="0">
                <a:solidFill>
                  <a:srgbClr val="FF0000"/>
                </a:solidFill>
              </a:rPr>
              <a:t>capacitive reactance, XC for a capacitor and inductive reactance, XL for an inductor</a:t>
            </a:r>
            <a:r>
              <a:rPr lang="en-US" b="1" dirty="0"/>
              <a:t>. The combination of resistance and reactance is called Impedance.</a:t>
            </a:r>
          </a:p>
        </p:txBody>
      </p:sp>
    </p:spTree>
    <p:extLst>
      <p:ext uri="{BB962C8B-B14F-4D97-AF65-F5344CB8AC3E}">
        <p14:creationId xmlns:p14="http://schemas.microsoft.com/office/powerpoint/2010/main" val="27460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78EC180E-23E0-48BB-A4EA-61EFABDD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9" y="3356992"/>
            <a:ext cx="7941884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6183" y="663079"/>
            <a:ext cx="6101735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Purely Resistive Circuit (</a:t>
            </a:r>
            <a:r>
              <a:rPr lang="en-US" altLang="zh-TW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A Resistive Load)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376" y="1124744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Resistor</a:t>
            </a:r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Resistors regulate, impede or set the flow of current through a particular path or impose a voltage reduction in an electrical circuit as a result of this current flow.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22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233610" y="1814075"/>
            <a:ext cx="4157832" cy="2133785"/>
            <a:chOff x="3431704" y="1772816"/>
            <a:chExt cx="4157832" cy="21337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1704" y="1772816"/>
              <a:ext cx="4157832" cy="213378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711923" y="2708920"/>
              <a:ext cx="18776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5017D7A-0F9A-4703-806A-AAC61160CB7F}"/>
              </a:ext>
            </a:extLst>
          </p:cNvPr>
          <p:cNvSpPr txBox="1"/>
          <p:nvPr/>
        </p:nvSpPr>
        <p:spPr>
          <a:xfrm>
            <a:off x="2663923" y="169437"/>
            <a:ext cx="60960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1" dirty="0">
                <a:solidFill>
                  <a:srgbClr val="0070C0"/>
                </a:solidFill>
                <a:latin typeface="Arial" panose="020B0604020202020204" pitchFamily="34" charset="0"/>
              </a:rPr>
              <a:t>Three Simple Circuits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47B733-C7C7-4CAC-863F-31D6ED716D5E}"/>
              </a:ext>
            </a:extLst>
          </p:cNvPr>
          <p:cNvSpPr txBox="1"/>
          <p:nvPr/>
        </p:nvSpPr>
        <p:spPr>
          <a:xfrm>
            <a:off x="689232" y="1915830"/>
            <a:ext cx="50009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1800" dirty="0"/>
              <a:t>For a purely resistive load the phase constant </a:t>
            </a:r>
            <a:r>
              <a:rPr lang="en-US" altLang="zh-TW" sz="1800" i="1" dirty="0">
                <a:latin typeface="Symbol" panose="05050102010706020507" pitchFamily="18" charset="2"/>
              </a:rPr>
              <a:t>f </a:t>
            </a:r>
            <a:r>
              <a:rPr lang="en-US" altLang="zh-TW" sz="1800" dirty="0">
                <a:latin typeface="Symbol" panose="05050102010706020507" pitchFamily="18" charset="2"/>
              </a:rPr>
              <a:t>=</a:t>
            </a:r>
            <a:r>
              <a:rPr lang="en-US" altLang="zh-TW" sz="1800" dirty="0"/>
              <a:t> 0°</a:t>
            </a:r>
            <a:endParaRPr lang="en-US" dirty="0"/>
          </a:p>
        </p:txBody>
      </p:sp>
      <p:sp>
        <p:nvSpPr>
          <p:cNvPr id="25" name="文字方塊 1">
            <a:extLst>
              <a:ext uri="{FF2B5EF4-FFF2-40B4-BE49-F238E27FC236}">
                <a16:creationId xmlns:a16="http://schemas.microsoft.com/office/drawing/2014/main" id="{11635966-C8C9-4BC6-A53C-E6E38549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14" y="2519346"/>
            <a:ext cx="6972398" cy="70788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2000" dirty="0">
                <a:solidFill>
                  <a:srgbClr val="FF0000"/>
                </a:solidFill>
              </a:rPr>
              <a:t># </a:t>
            </a:r>
            <a:r>
              <a:rPr kumimoji="1"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are concerned with the </a:t>
            </a:r>
            <a:r>
              <a:rPr kumimoji="1" lang="en-US" altLang="zh-TW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potential drop (voltage) </a:t>
            </a:r>
            <a:r>
              <a:rPr kumimoji="1"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along the current flow, and the </a:t>
            </a:r>
            <a:r>
              <a:rPr kumimoji="1" lang="en-US" altLang="zh-TW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phase lag of the current </a:t>
            </a:r>
            <a:r>
              <a:rPr kumimoji="1" lang="en-US" altLang="zh-TW" sz="20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w.r.t.</a:t>
            </a:r>
            <a:r>
              <a:rPr kumimoji="1" lang="en-US" altLang="zh-TW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voltage</a:t>
            </a:r>
            <a:r>
              <a:rPr kumimoji="1"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kumimoji="1"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028942-F4D3-452D-99F9-6AEFC9429D08}"/>
              </a:ext>
            </a:extLst>
          </p:cNvPr>
          <p:cNvSpPr/>
          <p:nvPr/>
        </p:nvSpPr>
        <p:spPr>
          <a:xfrm>
            <a:off x="191344" y="260648"/>
            <a:ext cx="6483185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Purely Capacitive Circuit (</a:t>
            </a:r>
            <a:r>
              <a:rPr lang="en-US" altLang="zh-TW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A Capacitive Load)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0F4E2-440C-4459-A497-3F11979D2DBD}"/>
              </a:ext>
            </a:extLst>
          </p:cNvPr>
          <p:cNvSpPr/>
          <p:nvPr/>
        </p:nvSpPr>
        <p:spPr>
          <a:xfrm>
            <a:off x="191344" y="725795"/>
            <a:ext cx="11383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Capacitor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The capacitor is a component which has the ability or “capacity”</a:t>
            </a:r>
          </a:p>
          <a:p>
            <a:r>
              <a:rPr lang="en-US" sz="1600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store energy in the form of an electrical charge like a small battery. </a:t>
            </a:r>
          </a:p>
          <a:p>
            <a:r>
              <a:rPr lang="en-US" sz="1600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capacitance value of a capacitor is measured in Farads, </a:t>
            </a:r>
          </a:p>
          <a:p>
            <a:r>
              <a:rPr lang="en-US" sz="1600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At DC a capacitor has infinite (open-circuit) impedance, ( </a:t>
            </a:r>
            <a:r>
              <a:rPr lang="en-US" sz="1600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i="0" u="none" strike="noStrike" baseline="-25000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 while at</a:t>
            </a:r>
          </a:p>
          <a:p>
            <a:r>
              <a:rPr lang="en-US" sz="1600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very high frequencies a capacitor has zero impedance (short-circuit).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7FA57F-96F9-4A01-95B9-88E417653AF1}"/>
              </a:ext>
            </a:extLst>
          </p:cNvPr>
          <p:cNvGrpSpPr/>
          <p:nvPr/>
        </p:nvGrpSpPr>
        <p:grpSpPr>
          <a:xfrm>
            <a:off x="7011171" y="108723"/>
            <a:ext cx="4563605" cy="2059322"/>
            <a:chOff x="6984437" y="4556689"/>
            <a:chExt cx="4656179" cy="21210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776AE8-671F-478F-A40C-5FC083FBF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4437" y="4556689"/>
              <a:ext cx="4656179" cy="212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84FF6D-955E-4991-8D2E-66092A39A2FB}"/>
                </a:ext>
              </a:extLst>
            </p:cNvPr>
            <p:cNvSpPr txBox="1"/>
            <p:nvPr/>
          </p:nvSpPr>
          <p:spPr>
            <a:xfrm>
              <a:off x="9452270" y="5373216"/>
              <a:ext cx="18002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BA8FDFF-A737-4BB6-9126-76980ABC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74" y="2334138"/>
            <a:ext cx="1906639" cy="39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303303F-D476-472F-B0C6-A66500B4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74" y="2906734"/>
            <a:ext cx="2790723" cy="4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6973F43-1607-43F8-8DD0-CAE9713C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74" y="3397530"/>
            <a:ext cx="3280697" cy="5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8D2F985-1225-41FE-8E49-EEA89C54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1" y="4869918"/>
            <a:ext cx="3962400" cy="6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E71B2F8-4062-4A17-BBBA-17BC5B6F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9" y="2897601"/>
            <a:ext cx="2505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A9E8EBB5-C4C2-406C-A9C6-B4C36EA1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1" y="5686939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/>
              <a:t>X</a:t>
            </a:r>
            <a:r>
              <a:rPr lang="en-US" altLang="zh-TW" i="1" baseline="-25000"/>
              <a:t>C</a:t>
            </a:r>
            <a:r>
              <a:rPr lang="en-US" altLang="zh-TW" i="1"/>
              <a:t> </a:t>
            </a:r>
            <a:r>
              <a:rPr lang="en-US" altLang="zh-TW"/>
              <a:t>is called the </a:t>
            </a:r>
            <a:r>
              <a:rPr lang="en-US" altLang="zh-TW" b="1">
                <a:solidFill>
                  <a:srgbClr val="FF0000"/>
                </a:solidFill>
              </a:rPr>
              <a:t>capacitive reactance of a capacitor</a:t>
            </a:r>
            <a:r>
              <a:rPr lang="en-US" altLang="zh-TW" b="1"/>
              <a:t>. </a:t>
            </a:r>
            <a:r>
              <a:rPr lang="en-US" altLang="zh-TW"/>
              <a:t>The SI unit of </a:t>
            </a:r>
            <a:r>
              <a:rPr lang="en-US" altLang="zh-TW" i="1"/>
              <a:t>X</a:t>
            </a:r>
            <a:r>
              <a:rPr lang="en-US" altLang="zh-TW" i="1" baseline="-25000"/>
              <a:t>C</a:t>
            </a:r>
            <a:r>
              <a:rPr lang="en-US" altLang="zh-TW" i="1"/>
              <a:t> </a:t>
            </a:r>
            <a:r>
              <a:rPr lang="en-US" altLang="zh-TW"/>
              <a:t>is the </a:t>
            </a:r>
            <a:r>
              <a:rPr lang="en-US" altLang="zh-TW" i="1"/>
              <a:t>ohm, </a:t>
            </a:r>
            <a:r>
              <a:rPr lang="en-US" altLang="zh-TW"/>
              <a:t>just as for resistance </a:t>
            </a:r>
            <a:r>
              <a:rPr lang="en-US" altLang="zh-TW" i="1"/>
              <a:t>R.</a:t>
            </a:r>
            <a:endParaRPr lang="en-US" altLang="zh-TW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AEC5C16-734E-46C1-AA0C-FCCFF532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58" y="2301031"/>
            <a:ext cx="4775971" cy="311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6E64620-3E45-41E6-9611-F627E8DA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05" y="5494557"/>
            <a:ext cx="2543175" cy="42862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272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" y="836712"/>
            <a:ext cx="11809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Inductor – An inductor is a coil of wire that induces a magnetic field within itself or within a central core as a direct result of current passing through the coil. The inductance value of an inductor is measured in </a:t>
            </a:r>
            <a:r>
              <a:rPr lang="en-US" dirty="0" err="1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Henries</a:t>
            </a:r>
            <a:r>
              <a:rPr lang="en-US" dirty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H. At DC an inductor has zero impedance (short-circuit), while at high frequencies an inductor has infinite (open-circuit) impedance, ( XL 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" y="188640"/>
            <a:ext cx="6428876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Purely Inductive Circuit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An Inductive Load)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85383" y="1760042"/>
            <a:ext cx="4023944" cy="2287210"/>
            <a:chOff x="2351584" y="1946449"/>
            <a:chExt cx="6328200" cy="24371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1584" y="1946449"/>
              <a:ext cx="6328200" cy="24371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11923" y="2980345"/>
              <a:ext cx="26163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D2723BAD-7634-4B56-96E9-ED3ADEAD2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12963" b="34692"/>
          <a:stretch/>
        </p:blipFill>
        <p:spPr bwMode="auto">
          <a:xfrm>
            <a:off x="8770010" y="4423187"/>
            <a:ext cx="2304256" cy="126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1">
            <a:extLst>
              <a:ext uri="{FF2B5EF4-FFF2-40B4-BE49-F238E27FC236}">
                <a16:creationId xmlns:a16="http://schemas.microsoft.com/office/drawing/2014/main" id="{5CCB2138-D8A5-4BD6-8309-75451F6A6D4A}"/>
              </a:ext>
            </a:extLst>
          </p:cNvPr>
          <p:cNvGrpSpPr>
            <a:grpSpLocks/>
          </p:cNvGrpSpPr>
          <p:nvPr/>
        </p:nvGrpSpPr>
        <p:grpSpPr bwMode="auto">
          <a:xfrm>
            <a:off x="703854" y="1969914"/>
            <a:ext cx="6013152" cy="3387551"/>
            <a:chOff x="1524000" y="2819400"/>
            <a:chExt cx="5667375" cy="390525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990CE766-BFA6-4942-BDDA-D75BC878A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95600"/>
              <a:ext cx="1685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44C26619-25EC-490E-8082-DA8530B7B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819400"/>
              <a:ext cx="13716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65D2E644-0B69-46BA-A323-BA0EEE251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352800"/>
              <a:ext cx="19907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24704FA5-49D0-4FD1-B1A5-11BF484C5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191000"/>
              <a:ext cx="521970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7EB58A26-543B-4BDB-8920-91E8F9BDA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953000"/>
              <a:ext cx="33813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8DAF0E2-219F-400F-A62C-A5789C474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638800"/>
              <a:ext cx="28003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21C539B2-F8A4-4B64-88E0-9495213FC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791200"/>
              <a:ext cx="2238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51E618FE-FDA8-4804-8E60-355ED0E31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6248400"/>
              <a:ext cx="25336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D9DDF2DA-702E-49B9-8A70-539121A1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9" y="5772383"/>
            <a:ext cx="9019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/>
              <a:t>The  </a:t>
            </a:r>
            <a:r>
              <a:rPr lang="en-US" altLang="zh-TW" sz="2000" i="1" dirty="0"/>
              <a:t>X</a:t>
            </a:r>
            <a:r>
              <a:rPr lang="en-US" altLang="zh-TW" sz="2000" i="1" baseline="-25000" dirty="0"/>
              <a:t>L</a:t>
            </a:r>
            <a:r>
              <a:rPr lang="en-US" altLang="zh-TW" sz="2000" i="1" dirty="0"/>
              <a:t> </a:t>
            </a:r>
            <a:r>
              <a:rPr lang="en-US" altLang="zh-TW" sz="2000" dirty="0"/>
              <a:t>is called</a:t>
            </a:r>
            <a:r>
              <a:rPr lang="en-US" altLang="zh-TW" sz="2000" i="1" dirty="0"/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the inductive reactance</a:t>
            </a:r>
            <a:r>
              <a:rPr lang="en-US" altLang="zh-TW" sz="2000" i="1" dirty="0"/>
              <a:t> </a:t>
            </a:r>
            <a:r>
              <a:rPr lang="en-US" altLang="zh-TW" sz="2000" dirty="0"/>
              <a:t>of an inductor.  </a:t>
            </a:r>
          </a:p>
          <a:p>
            <a:pPr eaLnBrk="1" hangingPunct="1"/>
            <a:r>
              <a:rPr lang="en-US" altLang="zh-TW" sz="2000" dirty="0"/>
              <a:t>The SI unit of </a:t>
            </a:r>
            <a:r>
              <a:rPr lang="en-US" altLang="zh-TW" sz="2000" i="1" dirty="0"/>
              <a:t>X</a:t>
            </a:r>
            <a:r>
              <a:rPr lang="en-US" altLang="zh-TW" sz="2000" i="1" baseline="-25000" dirty="0"/>
              <a:t>L</a:t>
            </a:r>
            <a:r>
              <a:rPr lang="en-US" altLang="zh-TW" sz="2000" i="1" dirty="0"/>
              <a:t> </a:t>
            </a:r>
            <a:r>
              <a:rPr lang="en-US" altLang="zh-TW" sz="2000" dirty="0"/>
              <a:t>is the </a:t>
            </a:r>
            <a:r>
              <a:rPr lang="en-US" altLang="zh-TW" sz="2000" i="1" dirty="0"/>
              <a:t>ohm</a:t>
            </a:r>
            <a:r>
              <a:rPr lang="en-US" altLang="zh-TW" sz="2000" dirty="0"/>
              <a:t>.</a:t>
            </a:r>
            <a:endParaRPr lang="en-US" altLang="zh-TW" sz="2000" i="1" dirty="0"/>
          </a:p>
        </p:txBody>
      </p:sp>
    </p:spTree>
    <p:extLst>
      <p:ext uri="{BB962C8B-B14F-4D97-AF65-F5344CB8AC3E}">
        <p14:creationId xmlns:p14="http://schemas.microsoft.com/office/powerpoint/2010/main" val="199509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>
            <a:extLst>
              <a:ext uri="{FF2B5EF4-FFF2-40B4-BE49-F238E27FC236}">
                <a16:creationId xmlns:a16="http://schemas.microsoft.com/office/drawing/2014/main" id="{03C0FC4E-E239-400F-9B3C-BAAA43A7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42976"/>
            <a:ext cx="3611438" cy="55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>
            <a:extLst>
              <a:ext uri="{FF2B5EF4-FFF2-40B4-BE49-F238E27FC236}">
                <a16:creationId xmlns:a16="http://schemas.microsoft.com/office/drawing/2014/main" id="{67071AD9-92CC-4F43-AE7F-C9CFCCCAE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9"/>
          <a:stretch/>
        </p:blipFill>
        <p:spPr bwMode="auto">
          <a:xfrm>
            <a:off x="5943600" y="1851472"/>
            <a:ext cx="3962400" cy="28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657010"/>
            <a:ext cx="1185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Passive components in AC circuits can be connected together in series combinations to form </a:t>
            </a:r>
            <a:r>
              <a:rPr lang="en-US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RC, RL</a:t>
            </a:r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circuits as shown.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" y="188640"/>
            <a:ext cx="2664576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Series AC Circuits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5" y="1700808"/>
            <a:ext cx="4651651" cy="22618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631504" y="135612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Series RC Circuit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700808"/>
            <a:ext cx="5371042" cy="24203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7320136" y="1356128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Series RL Circuit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91531" y="5140335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Series LC Circuit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4437112"/>
            <a:ext cx="5602710" cy="21459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987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" y="188640"/>
            <a:ext cx="2845779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Parallel AC Circuits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44" y="657010"/>
            <a:ext cx="1185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Passive components in AC circuits can be connected together in 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to form </a:t>
            </a:r>
            <a:r>
              <a:rPr lang="en-US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RC, RL</a:t>
            </a:r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b="0" i="0" u="none" strike="noStrike" dirty="0">
                <a:solidFill>
                  <a:srgbClr val="414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b="0" i="0" dirty="0">
                <a:solidFill>
                  <a:srgbClr val="414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circuits as shown.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4399426"/>
            <a:ext cx="4473382" cy="2191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9456" y="151672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Parallel RC Circuit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03139" y="151672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Parallel RL Circuit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9670" y="529516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Parallel LC Circuit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28048" y="1916832"/>
            <a:ext cx="4182431" cy="2482594"/>
            <a:chOff x="6528048" y="1916832"/>
            <a:chExt cx="4182431" cy="24825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8048" y="1916832"/>
              <a:ext cx="4182431" cy="24825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19263" y="2939887"/>
              <a:ext cx="1722932" cy="4029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360" y="1916832"/>
            <a:ext cx="4036955" cy="2355281"/>
            <a:chOff x="335360" y="1916832"/>
            <a:chExt cx="4036955" cy="23552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360" y="1916832"/>
              <a:ext cx="4036955" cy="23552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28939" y="2911981"/>
              <a:ext cx="1722932" cy="4029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79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636518"/>
            <a:ext cx="1188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414042"/>
                </a:solidFill>
                <a:effectLst/>
                <a:latin typeface="Lato"/>
              </a:rPr>
              <a:t>All three passive components in AC circuits can also be connected together in both series </a:t>
            </a:r>
            <a:r>
              <a:rPr lang="en-US" b="0" i="0" u="none" strike="noStrike" dirty="0">
                <a:solidFill>
                  <a:srgbClr val="414143"/>
                </a:solidFill>
                <a:effectLst/>
                <a:latin typeface="Lato"/>
              </a:rPr>
              <a:t>RLC</a:t>
            </a:r>
            <a:r>
              <a:rPr lang="en-US" b="0" i="0" dirty="0">
                <a:solidFill>
                  <a:srgbClr val="414042"/>
                </a:solidFill>
                <a:effectLst/>
                <a:latin typeface="Lato"/>
              </a:rPr>
              <a:t> and parallel </a:t>
            </a:r>
            <a:r>
              <a:rPr lang="en-US" b="0" i="0" u="none" strike="noStrike" dirty="0">
                <a:solidFill>
                  <a:srgbClr val="414143"/>
                </a:solidFill>
                <a:effectLst/>
                <a:latin typeface="Lato"/>
              </a:rPr>
              <a:t>RLC</a:t>
            </a:r>
            <a:r>
              <a:rPr lang="en-US" b="0" i="0" dirty="0">
                <a:solidFill>
                  <a:srgbClr val="414042"/>
                </a:solidFill>
                <a:effectLst/>
                <a:latin typeface="Lato"/>
              </a:rPr>
              <a:t> combinations as shown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" y="188640"/>
            <a:ext cx="1947841" cy="46166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RLC Circuits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05" y="2636912"/>
            <a:ext cx="5862647" cy="24751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680176" y="1988840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Parallel RLC Circuit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9737" y="1988840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Series RLC Circuit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6107" y="2609993"/>
            <a:ext cx="5779509" cy="2475191"/>
            <a:chOff x="366107" y="2609993"/>
            <a:chExt cx="5779509" cy="2475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107" y="2609993"/>
              <a:ext cx="5779509" cy="247519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3818073" y="3030545"/>
              <a:ext cx="208823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sz="2000" b="1" i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8073" y="4328926"/>
              <a:ext cx="2226982" cy="468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sz="2000" b="1" i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809845-EDE0-4D71-8852-57CC4C9D1665}"/>
              </a:ext>
            </a:extLst>
          </p:cNvPr>
          <p:cNvSpPr txBox="1"/>
          <p:nvPr/>
        </p:nvSpPr>
        <p:spPr>
          <a:xfrm>
            <a:off x="341050" y="6089079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1"/>
                </a:solidFill>
                <a:effectLst/>
                <a:latin typeface="Lato"/>
              </a:rPr>
              <a:t>Susceptance ( B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AAE1A-D74B-4424-9574-D53FBBACBE5D}"/>
              </a:ext>
            </a:extLst>
          </p:cNvPr>
          <p:cNvSpPr txBox="1"/>
          <p:nvPr/>
        </p:nvSpPr>
        <p:spPr>
          <a:xfrm>
            <a:off x="341050" y="5724572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1"/>
                </a:solidFill>
                <a:effectLst/>
                <a:latin typeface="Lato"/>
              </a:rPr>
              <a:t>Conductance ( G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B447AC-C6CF-427A-B723-EAB897942595}"/>
              </a:ext>
            </a:extLst>
          </p:cNvPr>
          <p:cNvSpPr txBox="1"/>
          <p:nvPr/>
        </p:nvSpPr>
        <p:spPr>
          <a:xfrm>
            <a:off x="366107" y="5360065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1"/>
                </a:solidFill>
                <a:effectLst/>
                <a:latin typeface="Lato"/>
              </a:rPr>
              <a:t>Admittance ( Y )</a:t>
            </a:r>
          </a:p>
        </p:txBody>
      </p:sp>
    </p:spTree>
    <p:extLst>
      <p:ext uri="{BB962C8B-B14F-4D97-AF65-F5344CB8AC3E}">
        <p14:creationId xmlns:p14="http://schemas.microsoft.com/office/powerpoint/2010/main" val="125627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641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Symbol</vt:lpstr>
      <vt:lpstr>Times New Roman</vt:lpstr>
      <vt:lpstr>Wingdings</vt:lpstr>
      <vt:lpstr>Office Theme</vt:lpstr>
      <vt:lpstr>A Brief Overview about  Electricity and Magnetism Lab. (2nd Course)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Overview about  Electricity and Magnetism Lab. (2nd Course)</dc:title>
  <dc:creator>Abdullah O. Hamza</dc:creator>
  <cp:lastModifiedBy>Abdullah O. Hamza</cp:lastModifiedBy>
  <cp:revision>32</cp:revision>
  <dcterms:created xsi:type="dcterms:W3CDTF">2020-02-01T19:53:59Z</dcterms:created>
  <dcterms:modified xsi:type="dcterms:W3CDTF">2021-02-13T23:32:35Z</dcterms:modified>
</cp:coreProperties>
</file>