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7"/>
  </p:notesMasterIdLst>
  <p:sldIdLst>
    <p:sldId id="256" r:id="rId2"/>
    <p:sldId id="266" r:id="rId3"/>
    <p:sldId id="262" r:id="rId4"/>
    <p:sldId id="257" r:id="rId5"/>
    <p:sldId id="261" r:id="rId6"/>
    <p:sldId id="258" r:id="rId7"/>
    <p:sldId id="259" r:id="rId8"/>
    <p:sldId id="260" r:id="rId9"/>
    <p:sldId id="263" r:id="rId10"/>
    <p:sldId id="267" r:id="rId11"/>
    <p:sldId id="268" r:id="rId12"/>
    <p:sldId id="269" r:id="rId13"/>
    <p:sldId id="270" r:id="rId14"/>
    <p:sldId id="265"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58" d="100"/>
          <a:sy n="58" d="100"/>
        </p:scale>
        <p:origin x="28" y="40"/>
      </p:cViewPr>
      <p:guideLst>
        <p:guide orient="horz" pos="2160"/>
        <p:guide pos="3840"/>
      </p:guideLst>
    </p:cSldViewPr>
  </p:slideViewPr>
  <p:notesTextViewPr>
    <p:cViewPr>
      <p:scale>
        <a:sx n="1" d="1"/>
        <a:sy n="1" d="1"/>
      </p:scale>
      <p:origin x="0" y="0"/>
    </p:cViewPr>
  </p:notesTextViewPr>
  <p:notesViewPr>
    <p:cSldViewPr snapToGrid="0">
      <p:cViewPr varScale="1">
        <p:scale>
          <a:sx n="46" d="100"/>
          <a:sy n="46" d="100"/>
        </p:scale>
        <p:origin x="2728"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B8AE8-F233-47D6-BFFE-9264B90F1CD9}"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C3259-B826-4D8E-BC9D-5EB449B16102}" type="slidenum">
              <a:rPr lang="en-US" smtClean="0"/>
              <a:t>‹#›</a:t>
            </a:fld>
            <a:endParaRPr lang="en-US"/>
          </a:p>
        </p:txBody>
      </p:sp>
    </p:spTree>
    <p:extLst>
      <p:ext uri="{BB962C8B-B14F-4D97-AF65-F5344CB8AC3E}">
        <p14:creationId xmlns:p14="http://schemas.microsoft.com/office/powerpoint/2010/main" val="1863723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168694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11D15-98DA-4EE2-9BC1-A4090A9E2963}" type="datetimeFigureOut">
              <a:rPr lang="en-GB" smtClean="0"/>
              <a:t>09/04/2023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52932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4188369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7276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46278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211D15-98DA-4EE2-9BC1-A4090A9E2963}" type="datetimeFigureOut">
              <a:rPr lang="en-GB" smtClean="0"/>
              <a:t>09/04/2023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41761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0211D15-98DA-4EE2-9BC1-A4090A9E2963}" type="datetimeFigureOut">
              <a:rPr lang="en-GB" smtClean="0"/>
              <a:t>09/04/2023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2444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4110447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00847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102877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11D15-98DA-4EE2-9BC1-A4090A9E2963}" type="datetimeFigureOut">
              <a:rPr lang="en-GB" smtClean="0"/>
              <a:t>09/04/2023</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3637790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11D15-98DA-4EE2-9BC1-A4090A9E2963}" type="datetimeFigureOut">
              <a:rPr lang="en-GB" smtClean="0"/>
              <a:t>09/04/2023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90614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11D15-98DA-4EE2-9BC1-A4090A9E2963}" type="datetimeFigureOut">
              <a:rPr lang="en-GB" smtClean="0"/>
              <a:t>09/04/2023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390672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211D15-98DA-4EE2-9BC1-A4090A9E2963}" type="datetimeFigureOut">
              <a:rPr lang="en-GB" smtClean="0"/>
              <a:t>09/04/2023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248447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11D15-98DA-4EE2-9BC1-A4090A9E2963}" type="datetimeFigureOut">
              <a:rPr lang="en-GB" smtClean="0"/>
              <a:t>09/04/2023</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334098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11D15-98DA-4EE2-9BC1-A4090A9E2963}" type="datetimeFigureOut">
              <a:rPr lang="en-GB" smtClean="0"/>
              <a:t>09/04/2023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65354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11D15-98DA-4EE2-9BC1-A4090A9E2963}" type="datetimeFigureOut">
              <a:rPr lang="en-GB" smtClean="0"/>
              <a:t>09/04/2023</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AD4BB91-C3CB-42F6-9495-997511B0755F}" type="slidenum">
              <a:rPr lang="en-GB" smtClean="0"/>
              <a:t>‹#›</a:t>
            </a:fld>
            <a:endParaRPr lang="en-GB"/>
          </a:p>
        </p:txBody>
      </p:sp>
    </p:spTree>
    <p:extLst>
      <p:ext uri="{BB962C8B-B14F-4D97-AF65-F5344CB8AC3E}">
        <p14:creationId xmlns:p14="http://schemas.microsoft.com/office/powerpoint/2010/main" val="47218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0211D15-98DA-4EE2-9BC1-A4090A9E2963}" type="datetimeFigureOut">
              <a:rPr lang="en-GB" smtClean="0"/>
              <a:t>09/04/2023</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AD4BB91-C3CB-42F6-9495-997511B0755F}" type="slidenum">
              <a:rPr lang="en-GB" smtClean="0"/>
              <a:t>‹#›</a:t>
            </a:fld>
            <a:endParaRPr lang="en-GB"/>
          </a:p>
        </p:txBody>
      </p:sp>
    </p:spTree>
    <p:extLst>
      <p:ext uri="{BB962C8B-B14F-4D97-AF65-F5344CB8AC3E}">
        <p14:creationId xmlns:p14="http://schemas.microsoft.com/office/powerpoint/2010/main" val="408730800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hyperlink" Target="https://ec.europa.eu/health/scientific_committees/emerging/docs/scenihr_o_041.pdf" TargetMode="External" /><Relationship Id="rId2" Type="http://schemas.openxmlformats.org/officeDocument/2006/relationships/hyperlink" Target="https://www.statista.com/statistics/498374/number-of-mobile-cellular-subscriptions-in-iraq/" TargetMode="Externa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hyperlink" Target="https://www.fcc.gov/general/body-tissue-dielectric-parameters" TargetMode="Externa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webp"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3" y="2581888"/>
            <a:ext cx="9144000" cy="1694224"/>
          </a:xfrm>
        </p:spPr>
        <p:txBody>
          <a:bodyPr>
            <a:noAutofit/>
          </a:bodyPr>
          <a:lstStyle/>
          <a:p>
            <a:pPr algn="ctr"/>
            <a:r>
              <a:rPr lang="en-US" sz="3600" dirty="0"/>
              <a:t>Calculation of Penetrated Electric Field of Mobile Phone handset Radiations on various Tissues of Human Body </a:t>
            </a:r>
            <a:endParaRPr lang="en-GB" sz="3600" dirty="0"/>
          </a:p>
        </p:txBody>
      </p:sp>
      <p:sp>
        <p:nvSpPr>
          <p:cNvPr id="4" name="AutoShape 2" descr="Salahaddin University Logo and Identity | Salahaddin University-Erb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4" descr="Salahaddin University Logo and Identity | Salahaddin University-Erb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9276" y="508222"/>
            <a:ext cx="1524029" cy="15321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612775" y="694206"/>
            <a:ext cx="3629616" cy="1200329"/>
          </a:xfrm>
          <a:prstGeom prst="rect">
            <a:avLst/>
          </a:prstGeom>
          <a:noFill/>
        </p:spPr>
        <p:txBody>
          <a:bodyPr wrap="square" rtlCol="0">
            <a:spAutoFit/>
          </a:bodyPr>
          <a:lstStyle/>
          <a:p>
            <a:r>
              <a:rPr lang="en-US" sz="2400" dirty="0" err="1">
                <a:solidFill>
                  <a:schemeClr val="bg1"/>
                </a:solidFill>
              </a:rPr>
              <a:t>Salahaddin</a:t>
            </a:r>
            <a:r>
              <a:rPr lang="en-US" sz="2400" dirty="0">
                <a:solidFill>
                  <a:schemeClr val="bg1"/>
                </a:solidFill>
              </a:rPr>
              <a:t> University</a:t>
            </a:r>
          </a:p>
          <a:p>
            <a:r>
              <a:rPr lang="en-US" sz="2400" dirty="0">
                <a:solidFill>
                  <a:schemeClr val="bg1"/>
                </a:solidFill>
              </a:rPr>
              <a:t>College of Science</a:t>
            </a:r>
          </a:p>
          <a:p>
            <a:r>
              <a:rPr lang="en-US" sz="2400" dirty="0">
                <a:solidFill>
                  <a:schemeClr val="bg1"/>
                </a:solidFill>
              </a:rPr>
              <a:t>Physics Department</a:t>
            </a:r>
            <a:endParaRPr lang="en-GB" sz="2400" dirty="0">
              <a:solidFill>
                <a:schemeClr val="bg1"/>
              </a:solidFill>
            </a:endParaRPr>
          </a:p>
        </p:txBody>
      </p:sp>
      <p:sp>
        <p:nvSpPr>
          <p:cNvPr id="3" name="TextBox 2"/>
          <p:cNvSpPr txBox="1"/>
          <p:nvPr/>
        </p:nvSpPr>
        <p:spPr>
          <a:xfrm>
            <a:off x="1894116" y="4450489"/>
            <a:ext cx="7367452" cy="1697068"/>
          </a:xfrm>
          <a:prstGeom prst="rect">
            <a:avLst/>
          </a:prstGeom>
          <a:noFill/>
        </p:spPr>
        <p:txBody>
          <a:bodyPr wrap="square" rtlCol="0">
            <a:spAutoFit/>
          </a:bodyPr>
          <a:lstStyle/>
          <a:p>
            <a:pPr algn="ctr">
              <a:lnSpc>
                <a:spcPct val="150000"/>
              </a:lnSpc>
              <a:spcBef>
                <a:spcPct val="0"/>
              </a:spcBef>
            </a:pPr>
            <a:r>
              <a:rPr lang="en-US" sz="2400" dirty="0">
                <a:solidFill>
                  <a:schemeClr val="bg1"/>
                </a:solidFill>
                <a:latin typeface="+mj-lt"/>
                <a:ea typeface="+mj-ea"/>
                <a:cs typeface="+mj-cs"/>
              </a:rPr>
              <a:t>Prepared By:</a:t>
            </a:r>
          </a:p>
          <a:p>
            <a:pPr algn="ctr">
              <a:lnSpc>
                <a:spcPct val="150000"/>
              </a:lnSpc>
              <a:spcBef>
                <a:spcPct val="0"/>
              </a:spcBef>
            </a:pPr>
            <a:r>
              <a:rPr lang="en-US" sz="2400" dirty="0">
                <a:solidFill>
                  <a:schemeClr val="bg1"/>
                </a:solidFill>
                <a:latin typeface="+mj-lt"/>
                <a:ea typeface="+mj-ea"/>
                <a:cs typeface="+mj-cs"/>
              </a:rPr>
              <a:t>  </a:t>
            </a:r>
            <a:r>
              <a:rPr lang="en-US" sz="2400" dirty="0" err="1">
                <a:solidFill>
                  <a:schemeClr val="bg1"/>
                </a:solidFill>
                <a:latin typeface="+mj-lt"/>
                <a:ea typeface="+mj-ea"/>
                <a:cs typeface="+mj-cs"/>
              </a:rPr>
              <a:t>Kasrawan</a:t>
            </a:r>
            <a:r>
              <a:rPr lang="en-US" sz="2400" dirty="0">
                <a:solidFill>
                  <a:schemeClr val="bg1"/>
                </a:solidFill>
                <a:latin typeface="+mj-lt"/>
                <a:ea typeface="+mj-ea"/>
                <a:cs typeface="+mj-cs"/>
              </a:rPr>
              <a:t> </a:t>
            </a:r>
            <a:r>
              <a:rPr lang="en-US" sz="2400" dirty="0" err="1">
                <a:solidFill>
                  <a:schemeClr val="bg1"/>
                </a:solidFill>
                <a:latin typeface="+mj-lt"/>
                <a:ea typeface="+mj-ea"/>
                <a:cs typeface="+mj-cs"/>
              </a:rPr>
              <a:t>M.Askander</a:t>
            </a:r>
            <a:r>
              <a:rPr lang="en-US" sz="2400" dirty="0">
                <a:solidFill>
                  <a:schemeClr val="bg1"/>
                </a:solidFill>
                <a:latin typeface="+mj-lt"/>
                <a:ea typeface="+mj-ea"/>
                <a:cs typeface="+mj-cs"/>
              </a:rPr>
              <a:t> - </a:t>
            </a:r>
            <a:r>
              <a:rPr lang="en-US" sz="2400" dirty="0" err="1">
                <a:solidFill>
                  <a:schemeClr val="bg1"/>
                </a:solidFill>
                <a:latin typeface="+mj-lt"/>
                <a:ea typeface="+mj-ea"/>
                <a:cs typeface="+mj-cs"/>
              </a:rPr>
              <a:t>Reband</a:t>
            </a:r>
            <a:r>
              <a:rPr lang="en-US" sz="2400" dirty="0">
                <a:solidFill>
                  <a:schemeClr val="bg1"/>
                </a:solidFill>
                <a:latin typeface="+mj-lt"/>
                <a:ea typeface="+mj-ea"/>
                <a:cs typeface="+mj-cs"/>
              </a:rPr>
              <a:t> Kawa</a:t>
            </a:r>
          </a:p>
          <a:p>
            <a:pPr algn="ctr">
              <a:lnSpc>
                <a:spcPct val="150000"/>
              </a:lnSpc>
              <a:spcBef>
                <a:spcPct val="0"/>
              </a:spcBef>
            </a:pPr>
            <a:r>
              <a:rPr lang="en-US" sz="2400" dirty="0">
                <a:solidFill>
                  <a:schemeClr val="bg1"/>
                </a:solidFill>
                <a:latin typeface="+mj-lt"/>
                <a:ea typeface="+mj-ea"/>
                <a:cs typeface="+mj-cs"/>
              </a:rPr>
              <a:t>Supervisor : Dr. Abdullah Othman</a:t>
            </a:r>
            <a:endParaRPr lang="en-GB" sz="2400" dirty="0">
              <a:solidFill>
                <a:schemeClr val="bg1"/>
              </a:solidFill>
              <a:latin typeface="+mj-lt"/>
              <a:ea typeface="+mj-ea"/>
              <a:cs typeface="+mj-cs"/>
            </a:endParaRPr>
          </a:p>
        </p:txBody>
      </p:sp>
      <p:sp>
        <p:nvSpPr>
          <p:cNvPr id="7" name="TextBox 6"/>
          <p:cNvSpPr txBox="1"/>
          <p:nvPr/>
        </p:nvSpPr>
        <p:spPr>
          <a:xfrm>
            <a:off x="4710223" y="6334780"/>
            <a:ext cx="2137144" cy="523220"/>
          </a:xfrm>
          <a:prstGeom prst="rect">
            <a:avLst/>
          </a:prstGeom>
          <a:noFill/>
        </p:spPr>
        <p:txBody>
          <a:bodyPr wrap="square" rtlCol="0">
            <a:spAutoFit/>
          </a:bodyPr>
          <a:lstStyle/>
          <a:p>
            <a:pPr algn="ctr"/>
            <a:r>
              <a:rPr lang="en-US" sz="1400" b="1" dirty="0"/>
              <a:t>2022- 2023</a:t>
            </a:r>
          </a:p>
          <a:p>
            <a:pPr algn="ctr"/>
            <a:r>
              <a:rPr lang="en-US" sz="1400" b="1" dirty="0"/>
              <a:t>4/10</a:t>
            </a:r>
            <a:endParaRPr lang="en-GB" sz="1400" b="1" dirty="0"/>
          </a:p>
        </p:txBody>
      </p:sp>
      <p:sp>
        <p:nvSpPr>
          <p:cNvPr id="10" name="TextBox 9">
            <a:extLst>
              <a:ext uri="{FF2B5EF4-FFF2-40B4-BE49-F238E27FC236}">
                <a16:creationId xmlns:a16="http://schemas.microsoft.com/office/drawing/2014/main" id="{94C17F80-9B49-371A-3BEA-222F3149EA9E}"/>
              </a:ext>
            </a:extLst>
          </p:cNvPr>
          <p:cNvSpPr txBox="1"/>
          <p:nvPr/>
        </p:nvSpPr>
        <p:spPr>
          <a:xfrm>
            <a:off x="10537373" y="160337"/>
            <a:ext cx="391360" cy="784702"/>
          </a:xfrm>
          <a:prstGeom prst="rect">
            <a:avLst/>
          </a:prstGeom>
          <a:noFill/>
        </p:spPr>
        <p:txBody>
          <a:bodyPr wrap="square">
            <a:spAutoFit/>
          </a:bodyPr>
          <a:lstStyle/>
          <a:p>
            <a:pPr marL="0" marR="0" algn="just">
              <a:lnSpc>
                <a:spcPct val="107000"/>
              </a:lnSpc>
              <a:spcBef>
                <a:spcPts val="0"/>
              </a:spcBef>
              <a:spcAft>
                <a:spcPts val="800"/>
              </a:spcAft>
            </a:pPr>
            <a:r>
              <a:rPr lang="en-US" sz="4400" dirty="0">
                <a:solidFill>
                  <a:schemeClr val="bg1"/>
                </a:solidFill>
                <a:latin typeface="Calibri" panose="020F0502020204030204" pitchFamily="34" charset="0"/>
                <a:ea typeface="Calibri" panose="020F0502020204030204" pitchFamily="34" charset="0"/>
                <a:cs typeface="Arial" panose="020B0604020202020204" pitchFamily="34" charset="0"/>
              </a:rPr>
              <a:t>1</a:t>
            </a:r>
            <a:endParaRPr lang="en-US" sz="4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29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74205D-E198-46E5-CF2B-6BC1C9B21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805" y="646076"/>
            <a:ext cx="8672159" cy="6137496"/>
          </a:xfrm>
        </p:spPr>
      </p:pic>
      <p:sp>
        <p:nvSpPr>
          <p:cNvPr id="7" name="TextBox 6">
            <a:extLst>
              <a:ext uri="{FF2B5EF4-FFF2-40B4-BE49-F238E27FC236}">
                <a16:creationId xmlns:a16="http://schemas.microsoft.com/office/drawing/2014/main" id="{62E198E0-0B31-D5CF-7C1D-E3D8ED0660A9}"/>
              </a:ext>
            </a:extLst>
          </p:cNvPr>
          <p:cNvSpPr txBox="1"/>
          <p:nvPr/>
        </p:nvSpPr>
        <p:spPr>
          <a:xfrm>
            <a:off x="10342821" y="261355"/>
            <a:ext cx="6097772" cy="769441"/>
          </a:xfrm>
          <a:prstGeom prst="rect">
            <a:avLst/>
          </a:prstGeom>
          <a:noFill/>
        </p:spPr>
        <p:txBody>
          <a:bodyPr wrap="square">
            <a:spAutoFit/>
          </a:bodyPr>
          <a:lstStyle/>
          <a:p>
            <a:r>
              <a:rPr lang="en-US" sz="4400" dirty="0">
                <a:solidFill>
                  <a:schemeClr val="bg1"/>
                </a:solidFill>
              </a:rPr>
              <a:t>10</a:t>
            </a:r>
          </a:p>
        </p:txBody>
      </p:sp>
    </p:spTree>
    <p:extLst>
      <p:ext uri="{BB962C8B-B14F-4D97-AF65-F5344CB8AC3E}">
        <p14:creationId xmlns:p14="http://schemas.microsoft.com/office/powerpoint/2010/main" val="413400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291333-E9A3-414B-A601-B6024E112F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073" y="909089"/>
            <a:ext cx="8793854" cy="5810688"/>
          </a:xfrm>
        </p:spPr>
      </p:pic>
      <p:sp>
        <p:nvSpPr>
          <p:cNvPr id="7" name="TextBox 6">
            <a:extLst>
              <a:ext uri="{FF2B5EF4-FFF2-40B4-BE49-F238E27FC236}">
                <a16:creationId xmlns:a16="http://schemas.microsoft.com/office/drawing/2014/main" id="{8C87B622-F6C6-B1C2-05BF-1349F366D34C}"/>
              </a:ext>
            </a:extLst>
          </p:cNvPr>
          <p:cNvSpPr txBox="1"/>
          <p:nvPr/>
        </p:nvSpPr>
        <p:spPr>
          <a:xfrm>
            <a:off x="10375135" y="297385"/>
            <a:ext cx="6097836" cy="769441"/>
          </a:xfrm>
          <a:prstGeom prst="rect">
            <a:avLst/>
          </a:prstGeom>
          <a:noFill/>
        </p:spPr>
        <p:txBody>
          <a:bodyPr wrap="square">
            <a:spAutoFit/>
          </a:bodyPr>
          <a:lstStyle/>
          <a:p>
            <a:r>
              <a:rPr lang="en-US" sz="4400" dirty="0">
                <a:solidFill>
                  <a:schemeClr val="bg1"/>
                </a:solidFill>
              </a:rPr>
              <a:t>11</a:t>
            </a:r>
          </a:p>
        </p:txBody>
      </p:sp>
    </p:spTree>
    <p:extLst>
      <p:ext uri="{BB962C8B-B14F-4D97-AF65-F5344CB8AC3E}">
        <p14:creationId xmlns:p14="http://schemas.microsoft.com/office/powerpoint/2010/main" val="1497528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54FB0EE-45D3-D629-5EAC-466AD7F455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3247" y="1222744"/>
            <a:ext cx="9189607" cy="5734780"/>
          </a:xfrm>
        </p:spPr>
      </p:pic>
      <p:sp>
        <p:nvSpPr>
          <p:cNvPr id="7" name="TextBox 6">
            <a:extLst>
              <a:ext uri="{FF2B5EF4-FFF2-40B4-BE49-F238E27FC236}">
                <a16:creationId xmlns:a16="http://schemas.microsoft.com/office/drawing/2014/main" id="{440B61C9-2962-F3F7-A68C-5A721581B917}"/>
              </a:ext>
            </a:extLst>
          </p:cNvPr>
          <p:cNvSpPr txBox="1"/>
          <p:nvPr/>
        </p:nvSpPr>
        <p:spPr>
          <a:xfrm>
            <a:off x="10342821" y="272533"/>
            <a:ext cx="6097772" cy="769441"/>
          </a:xfrm>
          <a:prstGeom prst="rect">
            <a:avLst/>
          </a:prstGeom>
          <a:noFill/>
        </p:spPr>
        <p:txBody>
          <a:bodyPr wrap="square">
            <a:spAutoFit/>
          </a:bodyPr>
          <a:lstStyle/>
          <a:p>
            <a:r>
              <a:rPr lang="en-US" sz="4400" dirty="0">
                <a:solidFill>
                  <a:schemeClr val="bg1"/>
                </a:solidFill>
              </a:rPr>
              <a:t>12</a:t>
            </a:r>
          </a:p>
        </p:txBody>
      </p:sp>
    </p:spTree>
    <p:extLst>
      <p:ext uri="{BB962C8B-B14F-4D97-AF65-F5344CB8AC3E}">
        <p14:creationId xmlns:p14="http://schemas.microsoft.com/office/powerpoint/2010/main" val="3493389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E5CB-562D-BBD1-CCBD-FDE775C9437A}"/>
              </a:ext>
            </a:extLst>
          </p:cNvPr>
          <p:cNvSpPr>
            <a:spLocks noGrp="1"/>
          </p:cNvSpPr>
          <p:nvPr>
            <p:ph type="title"/>
          </p:nvPr>
        </p:nvSpPr>
        <p:spPr/>
        <p:txBody>
          <a:bodyPr/>
          <a:lstStyle/>
          <a:p>
            <a:r>
              <a:rPr lang="en-GB" dirty="0"/>
              <a:t>Conclusion</a:t>
            </a:r>
            <a:endParaRPr lang="en-US" dirty="0"/>
          </a:p>
        </p:txBody>
      </p:sp>
      <p:sp>
        <p:nvSpPr>
          <p:cNvPr id="3" name="Content Placeholder 2">
            <a:extLst>
              <a:ext uri="{FF2B5EF4-FFF2-40B4-BE49-F238E27FC236}">
                <a16:creationId xmlns:a16="http://schemas.microsoft.com/office/drawing/2014/main" id="{29507974-912F-9780-C629-1B78FA5192A6}"/>
              </a:ext>
            </a:extLst>
          </p:cNvPr>
          <p:cNvSpPr>
            <a:spLocks noGrp="1"/>
          </p:cNvSpPr>
          <p:nvPr>
            <p:ph idx="1"/>
          </p:nvPr>
        </p:nvSpPr>
        <p:spPr>
          <a:xfrm>
            <a:off x="834506" y="2506662"/>
            <a:ext cx="10104474" cy="4351338"/>
          </a:xfrm>
        </p:spPr>
        <p:txBody>
          <a:bodyPr>
            <a:normAutofit fontScale="92500" lnSpcReduction="20000"/>
          </a:bodyPr>
          <a:lstStyle/>
          <a:p>
            <a:r>
              <a:rPr lang="en-GB" sz="2000" dirty="0">
                <a:latin typeface="+mj-lt"/>
                <a:ea typeface="+mj-ea"/>
                <a:cs typeface="+mj-cs"/>
              </a:rPr>
              <a:t>After comparing the theoretical calculations of the electric field strength, we came to the conclusion that frequencies of mobile phone radiation are harmful for general public exposure at various distances, which we observed in this research. As well as we observed that, the penetrated electric field for various frequencies of mobile phone towers may be harmful for the human body tissues.</a:t>
            </a:r>
          </a:p>
          <a:p>
            <a:endParaRPr lang="en-US" sz="2000" dirty="0">
              <a:latin typeface="+mj-lt"/>
              <a:ea typeface="+mj-ea"/>
              <a:cs typeface="+mj-cs"/>
            </a:endParaRPr>
          </a:p>
          <a:p>
            <a:pPr marL="0" marR="0" indent="0">
              <a:spcBef>
                <a:spcPct val="0"/>
              </a:spcBef>
              <a:spcAft>
                <a:spcPts val="800"/>
              </a:spcAft>
              <a:buNone/>
            </a:pPr>
            <a:r>
              <a:rPr lang="en-GB" sz="4400" dirty="0">
                <a:latin typeface="+mj-lt"/>
                <a:ea typeface="+mj-ea"/>
                <a:cs typeface="+mj-cs"/>
              </a:rPr>
              <a:t>Recommendation and future works</a:t>
            </a:r>
            <a:endParaRPr lang="en-US" sz="4400" dirty="0">
              <a:latin typeface="+mj-lt"/>
              <a:ea typeface="+mj-ea"/>
              <a:cs typeface="+mj-cs"/>
            </a:endParaRPr>
          </a:p>
          <a:p>
            <a:pPr marL="0" marR="0" algn="just">
              <a:lnSpc>
                <a:spcPct val="150000"/>
              </a:lnSpc>
              <a:spcBef>
                <a:spcPts val="0"/>
              </a:spcBef>
              <a:spcAft>
                <a:spcPts val="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1. </a:t>
            </a:r>
            <a:r>
              <a:rPr lang="en-GB" sz="2000" dirty="0">
                <a:latin typeface="+mj-lt"/>
                <a:ea typeface="+mj-ea"/>
                <a:cs typeface="+mj-cs"/>
              </a:rPr>
              <a:t>Manage experiments to prove the effects of mobile phone radiation on human body.</a:t>
            </a:r>
          </a:p>
          <a:p>
            <a:pPr marL="0" marR="0" algn="just">
              <a:lnSpc>
                <a:spcPct val="150000"/>
              </a:lnSpc>
              <a:spcBef>
                <a:spcPts val="0"/>
              </a:spcBef>
              <a:spcAft>
                <a:spcPts val="0"/>
              </a:spcAft>
            </a:pPr>
            <a:endParaRPr lang="en-US" sz="2000" dirty="0">
              <a:latin typeface="+mj-lt"/>
              <a:ea typeface="+mj-ea"/>
              <a:cs typeface="+mj-cs"/>
            </a:endParaRPr>
          </a:p>
          <a:p>
            <a:pPr marL="0" marR="0" algn="just">
              <a:lnSpc>
                <a:spcPct val="150000"/>
              </a:lnSpc>
              <a:spcBef>
                <a:spcPts val="0"/>
              </a:spcBef>
              <a:spcAft>
                <a:spcPts val="0"/>
              </a:spcAft>
            </a:pPr>
            <a:r>
              <a:rPr lang="en-GB" sz="2000" dirty="0">
                <a:latin typeface="+mj-lt"/>
                <a:ea typeface="+mj-ea"/>
                <a:cs typeface="+mj-cs"/>
              </a:rPr>
              <a:t>2. Filter the harmful radiations automatically. By discovering mechanisms inside the mobile phone. </a:t>
            </a:r>
            <a:endParaRPr lang="en-US" sz="2000" dirty="0">
              <a:latin typeface="+mj-lt"/>
              <a:ea typeface="+mj-ea"/>
              <a:cs typeface="+mj-cs"/>
            </a:endParaRPr>
          </a:p>
          <a:p>
            <a:endParaRPr lang="en-US" dirty="0"/>
          </a:p>
        </p:txBody>
      </p:sp>
      <p:sp>
        <p:nvSpPr>
          <p:cNvPr id="5" name="TextBox 4">
            <a:extLst>
              <a:ext uri="{FF2B5EF4-FFF2-40B4-BE49-F238E27FC236}">
                <a16:creationId xmlns:a16="http://schemas.microsoft.com/office/drawing/2014/main" id="{222BCEAF-FCFF-7244-F5A7-A8BEC5FDF2C0}"/>
              </a:ext>
            </a:extLst>
          </p:cNvPr>
          <p:cNvSpPr txBox="1"/>
          <p:nvPr/>
        </p:nvSpPr>
        <p:spPr>
          <a:xfrm>
            <a:off x="10342084" y="305584"/>
            <a:ext cx="6097836" cy="769441"/>
          </a:xfrm>
          <a:prstGeom prst="rect">
            <a:avLst/>
          </a:prstGeom>
          <a:noFill/>
        </p:spPr>
        <p:txBody>
          <a:bodyPr wrap="square">
            <a:spAutoFit/>
          </a:bodyPr>
          <a:lstStyle/>
          <a:p>
            <a:r>
              <a:rPr lang="en-US" sz="4400" dirty="0">
                <a:solidFill>
                  <a:schemeClr val="bg1"/>
                </a:solidFill>
              </a:rPr>
              <a:t>13</a:t>
            </a:r>
          </a:p>
        </p:txBody>
      </p:sp>
    </p:spTree>
    <p:extLst>
      <p:ext uri="{BB962C8B-B14F-4D97-AF65-F5344CB8AC3E}">
        <p14:creationId xmlns:p14="http://schemas.microsoft.com/office/powerpoint/2010/main" val="2376422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28" y="652749"/>
            <a:ext cx="2939321" cy="1221698"/>
          </a:xfrm>
        </p:spPr>
        <p:txBody>
          <a:bodyPr>
            <a:normAutofit/>
          </a:bodyPr>
          <a:lstStyle/>
          <a:p>
            <a:pPr algn="ctr"/>
            <a:r>
              <a:rPr lang="en-US" dirty="0"/>
              <a:t>References</a:t>
            </a:r>
            <a:r>
              <a:rPr lang="en-US" b="1" dirty="0"/>
              <a:t> </a:t>
            </a:r>
            <a:endParaRPr lang="en-GB" b="1" dirty="0"/>
          </a:p>
        </p:txBody>
      </p:sp>
      <p:sp>
        <p:nvSpPr>
          <p:cNvPr id="3" name="Content Placeholder 2"/>
          <p:cNvSpPr>
            <a:spLocks noGrp="1"/>
          </p:cNvSpPr>
          <p:nvPr>
            <p:ph idx="1"/>
          </p:nvPr>
        </p:nvSpPr>
        <p:spPr>
          <a:xfrm>
            <a:off x="345691" y="2310367"/>
            <a:ext cx="11708567" cy="4140460"/>
          </a:xfrm>
        </p:spPr>
        <p:txBody>
          <a:bodyPr>
            <a:normAutofit lnSpcReduction="10000"/>
          </a:bodyPr>
          <a:lstStyle/>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 </a:t>
            </a:r>
            <a:r>
              <a:rPr lang="en-GB" sz="18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https://www.statista.com/statistics/498374/number-of-mobile-cellular-subscriptions-in-iraq/</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[2] L. Stefan,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Ahlbom</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 Hall and F. Maria, "Long-Term Mobile Phone Use and Brain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Tumor</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Risk", </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American Journal of Epidemiology</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vol. 161, no. 6pp.526–35, 2005.</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[3]</a:t>
            </a:r>
            <a:r>
              <a:rPr lang="en-GB" sz="18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https://ec.europa.eu/health/scientific_committees/emerging/docs/scenihr_o_041.pdf</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[4] Federal Communications Commission Office of Engineering &amp; Technology. Questions and answers about biological effects and potential hazards of radiofrequency electromagnetic fields,” </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OET BULLETIN </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56, Fourth Edition, 1999.</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[5] P.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Vecchia</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R.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Matthes</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G.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Ziegelberger</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J. Lin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R.Saunders</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and A.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Swerdlow</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“Exposure to High Frequency Electromagnetic Fields, Biological Effects and Health Consequences (100 kHz-300 GHz),” </a:t>
            </a:r>
            <a:r>
              <a:rPr lang="en-GB" sz="1800" i="1"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Oberschleisheim</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ICNIRP , 2009.</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[6] M.H. </a:t>
            </a:r>
            <a:r>
              <a:rPr lang="en-GB" sz="18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Repacholi</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 overview of WHO’s EMF project and the health effects of EMF Exposure,” </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Proceedings of the International Conference on Non-Ionizing Radiation at</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UNITEN. Electromagnetic Fields and Our Health</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2003.</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tabLst>
                <a:tab pos="3602038" algn="l"/>
              </a:tabLst>
            </a:pP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[7] L.J. Challis, “Mechanisms for interaction between RF fields and biological tissue,” </a:t>
            </a:r>
            <a:r>
              <a:rPr lang="en-GB" sz="1800" i="1"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Bioelectromagnetics</a:t>
            </a:r>
            <a:r>
              <a:rPr lang="en-GB" sz="18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Supplement</a:t>
            </a:r>
            <a:r>
              <a:rPr lang="en-GB" sz="18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vol. 7, pp. 98-106, 2005.</a:t>
            </a:r>
            <a:endParaRPr lang="en-GB" sz="1800" dirty="0">
              <a:solidFill>
                <a:schemeClr val="tx1"/>
              </a:solidFill>
            </a:endParaRPr>
          </a:p>
        </p:txBody>
      </p:sp>
      <p:sp>
        <p:nvSpPr>
          <p:cNvPr id="5" name="TextBox 4">
            <a:extLst>
              <a:ext uri="{FF2B5EF4-FFF2-40B4-BE49-F238E27FC236}">
                <a16:creationId xmlns:a16="http://schemas.microsoft.com/office/drawing/2014/main" id="{9E00066A-C3F4-309B-3E15-61E0C058418F}"/>
              </a:ext>
            </a:extLst>
          </p:cNvPr>
          <p:cNvSpPr txBox="1"/>
          <p:nvPr/>
        </p:nvSpPr>
        <p:spPr>
          <a:xfrm>
            <a:off x="10342084" y="268029"/>
            <a:ext cx="6097836" cy="769441"/>
          </a:xfrm>
          <a:prstGeom prst="rect">
            <a:avLst/>
          </a:prstGeom>
          <a:noFill/>
        </p:spPr>
        <p:txBody>
          <a:bodyPr wrap="square">
            <a:spAutoFit/>
          </a:bodyPr>
          <a:lstStyle/>
          <a:p>
            <a:r>
              <a:rPr lang="en-US" sz="4400" dirty="0">
                <a:solidFill>
                  <a:schemeClr val="bg1"/>
                </a:solidFill>
              </a:rPr>
              <a:t>14</a:t>
            </a:r>
          </a:p>
        </p:txBody>
      </p:sp>
    </p:spTree>
    <p:extLst>
      <p:ext uri="{BB962C8B-B14F-4D97-AF65-F5344CB8AC3E}">
        <p14:creationId xmlns:p14="http://schemas.microsoft.com/office/powerpoint/2010/main" val="2670589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A13E-07C6-AE0C-7FB8-815CB829A35E}"/>
              </a:ext>
            </a:extLst>
          </p:cNvPr>
          <p:cNvSpPr>
            <a:spLocks noGrp="1"/>
          </p:cNvSpPr>
          <p:nvPr>
            <p:ph type="title"/>
          </p:nvPr>
        </p:nvSpPr>
        <p:spPr>
          <a:xfrm>
            <a:off x="923600" y="973668"/>
            <a:ext cx="8761413" cy="706964"/>
          </a:xfrm>
        </p:spPr>
        <p:txBody>
          <a:bodyPr/>
          <a:lstStyle/>
          <a:p>
            <a:r>
              <a:rPr lang="en-US" dirty="0"/>
              <a:t>References</a:t>
            </a:r>
          </a:p>
        </p:txBody>
      </p:sp>
      <p:sp>
        <p:nvSpPr>
          <p:cNvPr id="3" name="Content Placeholder 2">
            <a:extLst>
              <a:ext uri="{FF2B5EF4-FFF2-40B4-BE49-F238E27FC236}">
                <a16:creationId xmlns:a16="http://schemas.microsoft.com/office/drawing/2014/main" id="{04F2B36D-DBCF-6C03-2640-497D87BCC6DD}"/>
              </a:ext>
            </a:extLst>
          </p:cNvPr>
          <p:cNvSpPr>
            <a:spLocks noGrp="1"/>
          </p:cNvSpPr>
          <p:nvPr>
            <p:ph idx="1"/>
          </p:nvPr>
        </p:nvSpPr>
        <p:spPr>
          <a:xfrm>
            <a:off x="661012" y="2511846"/>
            <a:ext cx="9473837" cy="3970663"/>
          </a:xfrm>
        </p:spPr>
        <p:txBody>
          <a:bodyPr>
            <a:normAutofit fontScale="77500" lnSpcReduction="20000"/>
          </a:bodyPr>
          <a:lstStyle/>
          <a:p>
            <a:pPr marL="0" marR="0" algn="just">
              <a:lnSpc>
                <a:spcPct val="107000"/>
              </a:lnSpc>
              <a:spcBef>
                <a:spcPts val="0"/>
              </a:spcBef>
              <a:spcAft>
                <a:spcPts val="80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[8] V.N.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Bingy</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A.V.Savin</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 “ Physical Challenges of Weak Magnetic Fields Effect on Biological Systems,” </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Physical Sciences Successes</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vol..173, no.3,pp. .265 – 300, 2006.</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[9] N. N.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Nikolaenko</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L.A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Rybina</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I.N. Serov, “Changes in Electric Activity and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Behavior</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When Using Optical Filters with Matrix Fractal Topology,” </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Reports of the</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Academy of </a:t>
            </a:r>
            <a:r>
              <a:rPr lang="en-GB" sz="2100" i="1"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Scienc</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vol. 383, no1, pp. 132-133, 2002.</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[10] O. Gerd, A. Navarro, Enrique, P. Manual, M.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Ceferine</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P.Gomez</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“The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Meicroware</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Syndrome: Further aspect of Spanish Study,” 2004 .</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[11]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R.Wolf</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D. Wolf , “Increased incidence of cancer near a cell phone transmitter Station,” </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Int J Cancer Prev. </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vol.1, pp. 123-128, 2004.</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[12]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L.Hardell</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K.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H.Mild</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A.Pahlson</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and </a:t>
            </a:r>
            <a:r>
              <a:rPr lang="en-GB" sz="2100"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A.Hallquist</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“Ionizing radiation, cellular</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telephones and the risk for brain tumours,” </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Journal </a:t>
            </a:r>
            <a:r>
              <a:rPr lang="en-GB" sz="2100" i="1"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Eur</a:t>
            </a:r>
            <a:r>
              <a:rPr lang="en-GB" sz="2100" i="1"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J Cancer Prev</a:t>
            </a: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vol. 10, no. 6, pp. 523-529. 2001.</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2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[13] </a:t>
            </a:r>
            <a:r>
              <a:rPr lang="en-GB" sz="21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https://www.fcc.gov/general/body-tissue-dielectric-parameters</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2100" u="none" strike="noStrike"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21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[14]</a:t>
            </a:r>
            <a:r>
              <a:rPr lang="en-GB" sz="2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r>
              <a:rPr lang="en-GB" sz="21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ICNIRP www. </a:t>
            </a:r>
            <a:r>
              <a:rPr lang="en-GB" sz="2100" u="sng" dirty="0" err="1">
                <a:solidFill>
                  <a:schemeClr val="tx1"/>
                </a:solidFill>
                <a:effectLst/>
                <a:latin typeface="Times New Roman" panose="02020603050405020304" pitchFamily="18" charset="0"/>
                <a:ea typeface="Calibri" panose="020F0502020204030204" pitchFamily="34" charset="0"/>
                <a:cs typeface="Arial" panose="020B0604020202020204" pitchFamily="34" charset="0"/>
              </a:rPr>
              <a:t>icnirp</a:t>
            </a:r>
            <a:r>
              <a:rPr lang="en-GB" sz="2100" u="sng"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Org / documents / emfgdl.pdf,(2010).</a:t>
            </a:r>
            <a:endParaRPr lang="en-US" sz="2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GB" sz="1800" u="none" strike="noStrik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B924B292-BB66-9790-0F9A-17503DD4BA8C}"/>
              </a:ext>
            </a:extLst>
          </p:cNvPr>
          <p:cNvSpPr txBox="1"/>
          <p:nvPr/>
        </p:nvSpPr>
        <p:spPr>
          <a:xfrm>
            <a:off x="10295016" y="204227"/>
            <a:ext cx="973384" cy="769441"/>
          </a:xfrm>
          <a:prstGeom prst="rect">
            <a:avLst/>
          </a:prstGeom>
          <a:noFill/>
        </p:spPr>
        <p:txBody>
          <a:bodyPr wrap="square">
            <a:spAutoFit/>
          </a:bodyPr>
          <a:lstStyle/>
          <a:p>
            <a:r>
              <a:rPr lang="en-US" sz="4400" dirty="0">
                <a:solidFill>
                  <a:schemeClr val="bg1"/>
                </a:solidFill>
              </a:rPr>
              <a:t>15</a:t>
            </a:r>
          </a:p>
        </p:txBody>
      </p:sp>
    </p:spTree>
    <p:extLst>
      <p:ext uri="{BB962C8B-B14F-4D97-AF65-F5344CB8AC3E}">
        <p14:creationId xmlns:p14="http://schemas.microsoft.com/office/powerpoint/2010/main" val="3439014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1E59-961F-43F1-EA2E-703D458B7D2B}"/>
              </a:ext>
            </a:extLst>
          </p:cNvPr>
          <p:cNvSpPr>
            <a:spLocks noGrp="1"/>
          </p:cNvSpPr>
          <p:nvPr>
            <p:ph type="title"/>
          </p:nvPr>
        </p:nvSpPr>
        <p:spPr>
          <a:xfrm>
            <a:off x="838200" y="641576"/>
            <a:ext cx="10515600" cy="1325563"/>
          </a:xfrm>
        </p:spPr>
        <p:txBody>
          <a:bodyPr/>
          <a:lstStyle/>
          <a:p>
            <a:r>
              <a:rPr lang="en-US" dirty="0"/>
              <a:t>Content:</a:t>
            </a:r>
          </a:p>
        </p:txBody>
      </p:sp>
      <p:sp>
        <p:nvSpPr>
          <p:cNvPr id="3" name="Content Placeholder 2">
            <a:extLst>
              <a:ext uri="{FF2B5EF4-FFF2-40B4-BE49-F238E27FC236}">
                <a16:creationId xmlns:a16="http://schemas.microsoft.com/office/drawing/2014/main" id="{61777748-8139-0EBD-E246-F0DA281F8EF6}"/>
              </a:ext>
            </a:extLst>
          </p:cNvPr>
          <p:cNvSpPr>
            <a:spLocks noGrp="1"/>
          </p:cNvSpPr>
          <p:nvPr>
            <p:ph idx="1"/>
          </p:nvPr>
        </p:nvSpPr>
        <p:spPr>
          <a:xfrm>
            <a:off x="761082" y="2371788"/>
            <a:ext cx="4765158" cy="4351338"/>
          </a:xfrm>
        </p:spPr>
        <p:txBody>
          <a:bodyPr>
            <a:normAutofit lnSpcReduction="10000"/>
          </a:bodyPr>
          <a:lstStyle/>
          <a:p>
            <a:r>
              <a:rPr lang="en-GB" sz="2400" dirty="0">
                <a:latin typeface="+mj-lt"/>
                <a:ea typeface="+mj-ea"/>
                <a:cs typeface="+mj-cs"/>
              </a:rPr>
              <a:t>General Introduction</a:t>
            </a:r>
          </a:p>
          <a:p>
            <a:r>
              <a:rPr lang="en-GB" sz="2400" dirty="0">
                <a:latin typeface="+mj-lt"/>
                <a:ea typeface="+mj-ea"/>
                <a:cs typeface="+mj-cs"/>
              </a:rPr>
              <a:t>Microwave Radiation</a:t>
            </a:r>
          </a:p>
          <a:p>
            <a:r>
              <a:rPr lang="en-GB" sz="2400" dirty="0">
                <a:latin typeface="+mj-lt"/>
                <a:ea typeface="+mj-ea"/>
                <a:cs typeface="+mj-cs"/>
              </a:rPr>
              <a:t>Physical Effects of Mobile Phone</a:t>
            </a:r>
          </a:p>
          <a:p>
            <a:r>
              <a:rPr lang="en-US" sz="2400" dirty="0">
                <a:latin typeface="+mj-lt"/>
                <a:ea typeface="+mj-ea"/>
                <a:cs typeface="+mj-cs"/>
              </a:rPr>
              <a:t>Review</a:t>
            </a:r>
          </a:p>
          <a:p>
            <a:r>
              <a:rPr lang="en-GB" sz="2400" dirty="0">
                <a:latin typeface="+mj-lt"/>
                <a:ea typeface="+mj-ea"/>
                <a:cs typeface="+mj-cs"/>
              </a:rPr>
              <a:t>Results and Conclusion </a:t>
            </a:r>
          </a:p>
          <a:p>
            <a:r>
              <a:rPr lang="en-GB" sz="2400" dirty="0">
                <a:latin typeface="+mj-lt"/>
                <a:ea typeface="+mj-ea"/>
                <a:cs typeface="+mj-cs"/>
              </a:rPr>
              <a:t>Recommendation and future works </a:t>
            </a:r>
            <a:endParaRPr lang="en-US" sz="2400" dirty="0">
              <a:latin typeface="+mj-lt"/>
              <a:ea typeface="+mj-ea"/>
              <a:cs typeface="+mj-cs"/>
            </a:endParaRPr>
          </a:p>
          <a:p>
            <a:r>
              <a:rPr lang="en-US" sz="2400" dirty="0">
                <a:latin typeface="+mj-lt"/>
                <a:ea typeface="+mj-ea"/>
                <a:cs typeface="+mj-cs"/>
              </a:rPr>
              <a:t>References</a:t>
            </a:r>
            <a:br>
              <a:rPr lang="en-GB" sz="2400" dirty="0"/>
            </a:br>
            <a:endParaRPr lang="en-US" sz="2400" dirty="0"/>
          </a:p>
          <a:p>
            <a:endParaRPr lang="en-US" dirty="0"/>
          </a:p>
          <a:p>
            <a:endParaRPr lang="en-US" dirty="0"/>
          </a:p>
        </p:txBody>
      </p:sp>
      <p:pic>
        <p:nvPicPr>
          <p:cNvPr id="5" name="Picture 4">
            <a:extLst>
              <a:ext uri="{FF2B5EF4-FFF2-40B4-BE49-F238E27FC236}">
                <a16:creationId xmlns:a16="http://schemas.microsoft.com/office/drawing/2014/main" id="{40D57428-D901-AEE2-1E31-252D54E4D8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665762" y="2314883"/>
            <a:ext cx="5402859" cy="4465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70785F6F-E2D3-21B1-7556-D87FBBF80C6C}"/>
              </a:ext>
            </a:extLst>
          </p:cNvPr>
          <p:cNvSpPr txBox="1"/>
          <p:nvPr/>
        </p:nvSpPr>
        <p:spPr>
          <a:xfrm>
            <a:off x="10477328" y="162720"/>
            <a:ext cx="407336" cy="769441"/>
          </a:xfrm>
          <a:prstGeom prst="rect">
            <a:avLst/>
          </a:prstGeom>
          <a:noFill/>
        </p:spPr>
        <p:txBody>
          <a:bodyPr wrap="square">
            <a:spAutoFit/>
          </a:bodyPr>
          <a:lstStyle/>
          <a:p>
            <a:r>
              <a:rPr lang="en-US" sz="4400" dirty="0">
                <a:solidFill>
                  <a:schemeClr val="bg1"/>
                </a:solidFill>
              </a:rPr>
              <a:t>2</a:t>
            </a:r>
          </a:p>
        </p:txBody>
      </p:sp>
    </p:spTree>
    <p:extLst>
      <p:ext uri="{BB962C8B-B14F-4D97-AF65-F5344CB8AC3E}">
        <p14:creationId xmlns:p14="http://schemas.microsoft.com/office/powerpoint/2010/main" val="620334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69" y="333073"/>
            <a:ext cx="10515600" cy="1325563"/>
          </a:xfrm>
        </p:spPr>
        <p:txBody>
          <a:bodyPr/>
          <a:lstStyle/>
          <a:p>
            <a:r>
              <a:rPr lang="en-GB" sz="4400" dirty="0">
                <a:latin typeface="+mj-lt"/>
                <a:ea typeface="+mj-ea"/>
                <a:cs typeface="+mj-cs"/>
              </a:rPr>
              <a:t>General Introduction</a:t>
            </a:r>
            <a:endParaRPr lang="en-US" sz="4400" dirty="0">
              <a:latin typeface="+mj-lt"/>
              <a:ea typeface="+mj-ea"/>
              <a:cs typeface="+mj-cs"/>
            </a:endParaRPr>
          </a:p>
        </p:txBody>
      </p:sp>
      <p:sp>
        <p:nvSpPr>
          <p:cNvPr id="3" name="Content Placeholder 2"/>
          <p:cNvSpPr>
            <a:spLocks noGrp="1"/>
          </p:cNvSpPr>
          <p:nvPr>
            <p:ph idx="1"/>
          </p:nvPr>
        </p:nvSpPr>
        <p:spPr>
          <a:xfrm>
            <a:off x="197269" y="2346649"/>
            <a:ext cx="4714012" cy="4445164"/>
          </a:xfrm>
        </p:spPr>
        <p:txBody>
          <a:bodyPr>
            <a:normAutofit fontScale="92500" lnSpcReduction="20000"/>
          </a:bodyPr>
          <a:lstStyle/>
          <a:p>
            <a:r>
              <a:rPr lang="en-GB" sz="2000" dirty="0">
                <a:latin typeface="+mj-lt"/>
                <a:ea typeface="+mj-ea"/>
                <a:cs typeface="+mj-cs"/>
              </a:rPr>
              <a:t>In the last two decades the use of mobile phone is wide spread in our society. According to the recent statistics, there have been more than 6 billion people are subscribing mobile phones worldwide in which high frequency waves are used and this number is ever growing such as the number of mobile-cellular subscriptions in Iraq from 2002 to 2020 growth from 0.02 million to 36.5 million.</a:t>
            </a:r>
          </a:p>
          <a:p>
            <a:pPr marL="0" indent="0">
              <a:buNone/>
            </a:pPr>
            <a:endParaRPr lang="en-GB" sz="2000" dirty="0">
              <a:latin typeface="+mj-lt"/>
              <a:ea typeface="+mj-ea"/>
              <a:cs typeface="+mj-cs"/>
            </a:endParaRPr>
          </a:p>
          <a:p>
            <a:r>
              <a:rPr lang="en-GB" sz="2000" dirty="0">
                <a:latin typeface="+mj-lt"/>
                <a:ea typeface="+mj-ea"/>
                <a:cs typeface="+mj-cs"/>
              </a:rPr>
              <a:t>In Iraq most common mobile phone communication technologies are GSM 900 and GSM 1800 or GSM 2400</a:t>
            </a:r>
            <a:endParaRPr lang="en-US" sz="2000" dirty="0">
              <a:latin typeface="+mj-lt"/>
              <a:ea typeface="+mj-ea"/>
              <a:cs typeface="+mj-cs"/>
            </a:endParaRPr>
          </a:p>
        </p:txBody>
      </p:sp>
      <p:pic>
        <p:nvPicPr>
          <p:cNvPr id="6" name="Picture 5">
            <a:extLst>
              <a:ext uri="{FF2B5EF4-FFF2-40B4-BE49-F238E27FC236}">
                <a16:creationId xmlns:a16="http://schemas.microsoft.com/office/drawing/2014/main" id="{F1342E22-3C80-F6A4-F8B1-84E8DBB12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615" y="2446623"/>
            <a:ext cx="6973546" cy="4345190"/>
          </a:xfrm>
          <a:prstGeom prst="rect">
            <a:avLst/>
          </a:prstGeom>
        </p:spPr>
      </p:pic>
      <p:sp>
        <p:nvSpPr>
          <p:cNvPr id="8" name="TextBox 7">
            <a:extLst>
              <a:ext uri="{FF2B5EF4-FFF2-40B4-BE49-F238E27FC236}">
                <a16:creationId xmlns:a16="http://schemas.microsoft.com/office/drawing/2014/main" id="{B6325299-D19F-83E1-3187-B39FF706B6F5}"/>
              </a:ext>
            </a:extLst>
          </p:cNvPr>
          <p:cNvSpPr txBox="1"/>
          <p:nvPr/>
        </p:nvSpPr>
        <p:spPr>
          <a:xfrm>
            <a:off x="10515462" y="333073"/>
            <a:ext cx="6263088" cy="769441"/>
          </a:xfrm>
          <a:prstGeom prst="rect">
            <a:avLst/>
          </a:prstGeom>
          <a:noFill/>
        </p:spPr>
        <p:txBody>
          <a:bodyPr wrap="square">
            <a:spAutoFit/>
          </a:bodyPr>
          <a:lstStyle/>
          <a:p>
            <a:r>
              <a:rPr lang="en-US" sz="4400" dirty="0">
                <a:solidFill>
                  <a:schemeClr val="bg1"/>
                </a:solidFill>
              </a:rPr>
              <a:t>3</a:t>
            </a:r>
          </a:p>
        </p:txBody>
      </p:sp>
    </p:spTree>
    <p:extLst>
      <p:ext uri="{BB962C8B-B14F-4D97-AF65-F5344CB8AC3E}">
        <p14:creationId xmlns:p14="http://schemas.microsoft.com/office/powerpoint/2010/main" val="7637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752" y="365126"/>
            <a:ext cx="9968048" cy="1254954"/>
          </a:xfrm>
        </p:spPr>
        <p:txBody>
          <a:bodyPr>
            <a:normAutofit/>
          </a:bodyPr>
          <a:lstStyle/>
          <a:p>
            <a:r>
              <a:rPr lang="en-GB" sz="4900" dirty="0"/>
              <a:t>Microwave Radiations</a:t>
            </a:r>
            <a:endParaRPr lang="en-GB" dirty="0"/>
          </a:p>
        </p:txBody>
      </p:sp>
      <p:pic>
        <p:nvPicPr>
          <p:cNvPr id="15" name="Content Placeholder 14">
            <a:extLst>
              <a:ext uri="{FF2B5EF4-FFF2-40B4-BE49-F238E27FC236}">
                <a16:creationId xmlns:a16="http://schemas.microsoft.com/office/drawing/2014/main" id="{BB602519-91F0-8F31-197D-8A8579ABC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303" y="2229043"/>
            <a:ext cx="8991600" cy="438864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E4F3AED1-18D6-7576-7A64-405E56E17E70}"/>
              </a:ext>
            </a:extLst>
          </p:cNvPr>
          <p:cNvSpPr txBox="1"/>
          <p:nvPr/>
        </p:nvSpPr>
        <p:spPr>
          <a:xfrm>
            <a:off x="10497903" y="284941"/>
            <a:ext cx="6097772" cy="769441"/>
          </a:xfrm>
          <a:prstGeom prst="rect">
            <a:avLst/>
          </a:prstGeom>
          <a:noFill/>
        </p:spPr>
        <p:txBody>
          <a:bodyPr wrap="square">
            <a:spAutoFit/>
          </a:bodyPr>
          <a:lstStyle/>
          <a:p>
            <a:r>
              <a:rPr lang="en-US" sz="4400" dirty="0">
                <a:solidFill>
                  <a:schemeClr val="bg1"/>
                </a:solidFill>
              </a:rPr>
              <a:t>4</a:t>
            </a:r>
          </a:p>
        </p:txBody>
      </p:sp>
    </p:spTree>
    <p:extLst>
      <p:ext uri="{BB962C8B-B14F-4D97-AF65-F5344CB8AC3E}">
        <p14:creationId xmlns:p14="http://schemas.microsoft.com/office/powerpoint/2010/main" val="61659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10" y="331827"/>
            <a:ext cx="9641894" cy="1325563"/>
          </a:xfrm>
        </p:spPr>
        <p:txBody>
          <a:bodyPr>
            <a:normAutofit/>
          </a:bodyPr>
          <a:lstStyle/>
          <a:p>
            <a:r>
              <a:rPr lang="en-GB" dirty="0"/>
              <a:t>Physical Effects of Mobile Phone Radiation on the Humanity.</a:t>
            </a:r>
          </a:p>
        </p:txBody>
      </p:sp>
      <p:pic>
        <p:nvPicPr>
          <p:cNvPr id="5" name="Picture 4">
            <a:extLst>
              <a:ext uri="{FF2B5EF4-FFF2-40B4-BE49-F238E27FC236}">
                <a16:creationId xmlns:a16="http://schemas.microsoft.com/office/drawing/2014/main" id="{54A3500E-C0C6-7742-CE85-1E7597830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58" y="1731192"/>
            <a:ext cx="11348483" cy="4028144"/>
          </a:xfrm>
          <a:prstGeom prst="rect">
            <a:avLst/>
          </a:prstGeom>
        </p:spPr>
      </p:pic>
      <p:sp>
        <p:nvSpPr>
          <p:cNvPr id="7" name="TextBox 6">
            <a:extLst>
              <a:ext uri="{FF2B5EF4-FFF2-40B4-BE49-F238E27FC236}">
                <a16:creationId xmlns:a16="http://schemas.microsoft.com/office/drawing/2014/main" id="{12DFD84E-1DF7-CEA2-6C23-94357ADDB20E}"/>
              </a:ext>
            </a:extLst>
          </p:cNvPr>
          <p:cNvSpPr txBox="1"/>
          <p:nvPr/>
        </p:nvSpPr>
        <p:spPr>
          <a:xfrm>
            <a:off x="878959" y="5759336"/>
            <a:ext cx="9455002" cy="880369"/>
          </a:xfrm>
          <a:prstGeom prst="rect">
            <a:avLst/>
          </a:prstGeom>
          <a:noFill/>
        </p:spPr>
        <p:txBody>
          <a:bodyPr wrap="square">
            <a:spAutoFit/>
          </a:bodyPr>
          <a:lstStyle/>
          <a:p>
            <a:pPr marL="0" marR="0" algn="ctr">
              <a:lnSpc>
                <a:spcPct val="150000"/>
              </a:lnSpc>
              <a:spcBef>
                <a:spcPts val="0"/>
              </a:spcBef>
              <a:spcAft>
                <a:spcPts val="800"/>
              </a:spcAft>
            </a:pPr>
            <a:r>
              <a:rPr lang="en-GB" dirty="0">
                <a:latin typeface="+mj-lt"/>
                <a:ea typeface="+mj-ea"/>
                <a:cs typeface="+mj-cs"/>
              </a:rPr>
              <a:t>The European Commission Scientific Committee on Emerging and Newly Identified Health Risks (SCENIHR) published a recent assessment to access overall risks [3].</a:t>
            </a:r>
            <a:endParaRPr lang="en-US" dirty="0">
              <a:latin typeface="+mj-lt"/>
              <a:ea typeface="+mj-ea"/>
              <a:cs typeface="+mj-cs"/>
            </a:endParaRPr>
          </a:p>
        </p:txBody>
      </p:sp>
      <p:sp>
        <p:nvSpPr>
          <p:cNvPr id="9" name="TextBox 8">
            <a:extLst>
              <a:ext uri="{FF2B5EF4-FFF2-40B4-BE49-F238E27FC236}">
                <a16:creationId xmlns:a16="http://schemas.microsoft.com/office/drawing/2014/main" id="{A31CA7DF-B71B-8B1E-15E5-6549F357C26B}"/>
              </a:ext>
            </a:extLst>
          </p:cNvPr>
          <p:cNvSpPr txBox="1"/>
          <p:nvPr/>
        </p:nvSpPr>
        <p:spPr>
          <a:xfrm>
            <a:off x="10523575" y="331827"/>
            <a:ext cx="6097772" cy="7694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5</a:t>
            </a:r>
          </a:p>
        </p:txBody>
      </p:sp>
    </p:spTree>
    <p:extLst>
      <p:ext uri="{BB962C8B-B14F-4D97-AF65-F5344CB8AC3E}">
        <p14:creationId xmlns:p14="http://schemas.microsoft.com/office/powerpoint/2010/main" val="991040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79" y="408176"/>
            <a:ext cx="10515600" cy="1325563"/>
          </a:xfrm>
        </p:spPr>
        <p:txBody>
          <a:bodyPr>
            <a:normAutofit/>
          </a:bodyPr>
          <a:lstStyle/>
          <a:p>
            <a:r>
              <a:rPr lang="en-GB" dirty="0"/>
              <a:t>Review</a:t>
            </a:r>
          </a:p>
        </p:txBody>
      </p:sp>
      <p:sp>
        <p:nvSpPr>
          <p:cNvPr id="8" name="TextBox 7">
            <a:extLst>
              <a:ext uri="{FF2B5EF4-FFF2-40B4-BE49-F238E27FC236}">
                <a16:creationId xmlns:a16="http://schemas.microsoft.com/office/drawing/2014/main" id="{980BC8E1-BD7C-2ECC-9C08-8A2683878919}"/>
              </a:ext>
            </a:extLst>
          </p:cNvPr>
          <p:cNvSpPr txBox="1"/>
          <p:nvPr/>
        </p:nvSpPr>
        <p:spPr>
          <a:xfrm>
            <a:off x="668521" y="2225949"/>
            <a:ext cx="10515600" cy="1294393"/>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GB" sz="1800" dirty="0" err="1">
                <a:effectLst/>
                <a:latin typeface="Times New Roman" panose="02020603050405020304" pitchFamily="18" charset="0"/>
                <a:ea typeface="Calibri" panose="020F0502020204030204" pitchFamily="34" charset="0"/>
                <a:cs typeface="Arial" panose="020B0604020202020204" pitchFamily="34" charset="0"/>
              </a:rPr>
              <a:t>Oberfeld</a:t>
            </a:r>
            <a:r>
              <a:rPr lang="en-GB" sz="1800" dirty="0">
                <a:effectLst/>
                <a:latin typeface="Times New Roman" panose="02020603050405020304" pitchFamily="18" charset="0"/>
                <a:ea typeface="Calibri" panose="020F0502020204030204" pitchFamily="34" charset="0"/>
                <a:cs typeface="Arial" panose="020B0604020202020204" pitchFamily="34" charset="0"/>
              </a:rPr>
              <a:t> Gerd et. al </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[10].</a:t>
            </a:r>
            <a:r>
              <a:rPr lang="en-GB" sz="1800" dirty="0">
                <a:effectLst/>
                <a:latin typeface="Times New Roman" panose="02020603050405020304" pitchFamily="18" charset="0"/>
                <a:ea typeface="Calibri" panose="020F0502020204030204" pitchFamily="34" charset="0"/>
                <a:cs typeface="Arial" panose="020B0604020202020204" pitchFamily="34" charset="0"/>
              </a:rPr>
              <a:t> </a:t>
            </a:r>
            <a:r>
              <a:rPr lang="en-GB" dirty="0">
                <a:latin typeface="Times New Roman" panose="02020603050405020304" pitchFamily="18" charset="0"/>
                <a:ea typeface="Calibri" panose="020F0502020204030204" pitchFamily="34" charset="0"/>
                <a:cs typeface="Arial" panose="020B0604020202020204" pitchFamily="34" charset="0"/>
              </a:rPr>
              <a:t>R</a:t>
            </a:r>
            <a:r>
              <a:rPr lang="en-GB" sz="1800" dirty="0">
                <a:effectLst/>
                <a:latin typeface="Times New Roman" panose="02020603050405020304" pitchFamily="18" charset="0"/>
                <a:ea typeface="Calibri" panose="020F0502020204030204" pitchFamily="34" charset="0"/>
                <a:cs typeface="Arial" panose="020B0604020202020204" pitchFamily="34" charset="0"/>
              </a:rPr>
              <a:t>eported ill effects for the people who are living within vicinity of two global system of mobile communication (GSM) base stations. The five strongest associations were found, fatigue, depressive tendency, cardiovascular problems, sleeping disorder and difficulty in concentration.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0E3BB40-D2C3-DA7D-60E3-9C4DFDDF6D65}"/>
              </a:ext>
            </a:extLst>
          </p:cNvPr>
          <p:cNvSpPr txBox="1"/>
          <p:nvPr/>
        </p:nvSpPr>
        <p:spPr>
          <a:xfrm>
            <a:off x="592764" y="3797360"/>
            <a:ext cx="10515600" cy="1294393"/>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Arial" panose="020B0604020202020204" pitchFamily="34" charset="0"/>
              </a:rPr>
              <a:t>Ronni Wolf et. al </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[11].</a:t>
            </a:r>
            <a:r>
              <a:rPr lang="en-GB" sz="1800" dirty="0">
                <a:effectLst/>
                <a:latin typeface="Times New Roman" panose="02020603050405020304" pitchFamily="18" charset="0"/>
                <a:ea typeface="Calibri" panose="020F0502020204030204" pitchFamily="34" charset="0"/>
                <a:cs typeface="Arial" panose="020B0604020202020204" pitchFamily="34" charset="0"/>
              </a:rPr>
              <a:t> </a:t>
            </a:r>
            <a:r>
              <a:rPr lang="en-GB" dirty="0">
                <a:latin typeface="Times New Roman" panose="02020603050405020304" pitchFamily="18" charset="0"/>
                <a:ea typeface="Calibri" panose="020F0502020204030204" pitchFamily="34" charset="0"/>
                <a:cs typeface="Arial" panose="020B0604020202020204" pitchFamily="34" charset="0"/>
              </a:rPr>
              <a:t>R</a:t>
            </a:r>
            <a:r>
              <a:rPr lang="en-GB" sz="1800" dirty="0">
                <a:effectLst/>
                <a:latin typeface="Times New Roman" panose="02020603050405020304" pitchFamily="18" charset="0"/>
                <a:ea typeface="Calibri" panose="020F0502020204030204" pitchFamily="34" charset="0"/>
                <a:cs typeface="Arial" panose="020B0604020202020204" pitchFamily="34" charset="0"/>
              </a:rPr>
              <a:t>eported that people living within the range of 350 meters of a long mobile phone mast, have fourfold effect of increased incidence cancer in comparison with the general population of whole world.</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ABB1E7E-29AE-3449-E102-1C3507E8AE4F}"/>
              </a:ext>
            </a:extLst>
          </p:cNvPr>
          <p:cNvSpPr txBox="1"/>
          <p:nvPr/>
        </p:nvSpPr>
        <p:spPr>
          <a:xfrm>
            <a:off x="592764" y="5091753"/>
            <a:ext cx="10667115" cy="1294393"/>
          </a:xfrm>
          <a:prstGeom prst="rect">
            <a:avLst/>
          </a:prstGeom>
          <a:noFill/>
        </p:spPr>
        <p:txBody>
          <a:bodyPr wrap="square">
            <a:spAutoFit/>
          </a:bodyPr>
          <a:lstStyle/>
          <a:p>
            <a:pPr marL="285750" marR="0" indent="-285750" algn="just">
              <a:lnSpc>
                <a:spcPct val="150000"/>
              </a:lnSpc>
              <a:spcBef>
                <a:spcPts val="0"/>
              </a:spcBef>
              <a:spcAft>
                <a:spcPts val="0"/>
              </a:spcAft>
              <a:buFont typeface="Arial" panose="020B0604020202020204" pitchFamily="34" charset="0"/>
              <a:buChar char="•"/>
            </a:pPr>
            <a:r>
              <a:rPr lang="en-GB" sz="1800" dirty="0">
                <a:effectLst/>
                <a:latin typeface="Times New Roman" panose="02020603050405020304" pitchFamily="18" charset="0"/>
                <a:ea typeface="Calibri" panose="020F0502020204030204" pitchFamily="34" charset="0"/>
                <a:cs typeface="Arial" panose="020B0604020202020204" pitchFamily="34" charset="0"/>
              </a:rPr>
              <a:t>Lennart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Hardell</a:t>
            </a:r>
            <a:r>
              <a:rPr lang="en-GB" sz="1800" dirty="0">
                <a:effectLst/>
                <a:latin typeface="Times New Roman" panose="02020603050405020304" pitchFamily="18" charset="0"/>
                <a:ea typeface="Calibri" panose="020F0502020204030204" pitchFamily="34" charset="0"/>
                <a:cs typeface="Arial" panose="020B0604020202020204" pitchFamily="34" charset="0"/>
              </a:rPr>
              <a:t> et al </a:t>
            </a:r>
            <a:r>
              <a:rPr lang="en-GB"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[12].</a:t>
            </a:r>
            <a:r>
              <a:rPr lang="en-GB" sz="1800" dirty="0">
                <a:effectLst/>
                <a:latin typeface="Times New Roman" panose="02020603050405020304" pitchFamily="18" charset="0"/>
                <a:ea typeface="Calibri" panose="020F0502020204030204" pitchFamily="34" charset="0"/>
                <a:cs typeface="Arial" panose="020B0604020202020204" pitchFamily="34" charset="0"/>
              </a:rPr>
              <a:t> conducted large number of experimental and theoretical as well as case control studies for more than 10 years on mobile phones. They found that the use of mobile phones for more than 10 years gives a consistent pattern of increased risk for acoustic glioma and neuroma.</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0B67693-6A32-76FD-C5A4-9AE8E5D22497}"/>
              </a:ext>
            </a:extLst>
          </p:cNvPr>
          <p:cNvSpPr txBox="1"/>
          <p:nvPr/>
        </p:nvSpPr>
        <p:spPr>
          <a:xfrm>
            <a:off x="10511170" y="208305"/>
            <a:ext cx="6097772" cy="769441"/>
          </a:xfrm>
          <a:prstGeom prst="rect">
            <a:avLst/>
          </a:prstGeom>
          <a:noFill/>
        </p:spPr>
        <p:txBody>
          <a:bodyPr wrap="square">
            <a:spAutoFit/>
          </a:bodyPr>
          <a:lstStyle/>
          <a:p>
            <a:r>
              <a:rPr lang="en-US" sz="4400" dirty="0">
                <a:solidFill>
                  <a:schemeClr val="bg1"/>
                </a:solidFill>
              </a:rPr>
              <a:t>6</a:t>
            </a:r>
          </a:p>
        </p:txBody>
      </p:sp>
    </p:spTree>
    <p:extLst>
      <p:ext uri="{BB962C8B-B14F-4D97-AF65-F5344CB8AC3E}">
        <p14:creationId xmlns:p14="http://schemas.microsoft.com/office/powerpoint/2010/main" val="164130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072" y="1240143"/>
            <a:ext cx="8761413" cy="706964"/>
          </a:xfrm>
        </p:spPr>
        <p:txBody>
          <a:bodyPr>
            <a:normAutofit fontScale="90000"/>
          </a:bodyPr>
          <a:lstStyle/>
          <a:p>
            <a:r>
              <a:rPr lang="en-GB" sz="4400" dirty="0">
                <a:latin typeface="+mj-lt"/>
                <a:ea typeface="+mj-ea"/>
                <a:cs typeface="+mj-cs"/>
              </a:rPr>
              <a:t>Results and Conclusion</a:t>
            </a:r>
            <a:br>
              <a:rPr lang="en-GB" sz="4400" dirty="0">
                <a:latin typeface="+mj-lt"/>
                <a:ea typeface="+mj-ea"/>
                <a:cs typeface="+mj-cs"/>
              </a:rPr>
            </a:br>
            <a:r>
              <a:rPr lang="en-GB" sz="4400" dirty="0">
                <a:latin typeface="+mj-lt"/>
                <a:ea typeface="+mj-ea"/>
                <a:cs typeface="+mj-cs"/>
              </a:rPr>
              <a:t>  </a:t>
            </a:r>
            <a:r>
              <a:rPr lang="en-GB" sz="2700" dirty="0"/>
              <a:t>Calculation of Penetrated Electric Field </a:t>
            </a:r>
            <a:br>
              <a:rPr lang="en-GB" sz="4400" dirty="0">
                <a:latin typeface="+mj-lt"/>
                <a:ea typeface="+mj-ea"/>
                <a:cs typeface="+mj-cs"/>
              </a:rPr>
            </a:br>
            <a:endParaRPr lang="en-GB" dirty="0"/>
          </a:p>
        </p:txBody>
      </p:sp>
      <p:sp>
        <p:nvSpPr>
          <p:cNvPr id="3" name="Content Placeholder 2"/>
          <p:cNvSpPr>
            <a:spLocks noGrp="1"/>
          </p:cNvSpPr>
          <p:nvPr>
            <p:ph idx="1"/>
          </p:nvPr>
        </p:nvSpPr>
        <p:spPr>
          <a:xfrm>
            <a:off x="381683" y="2414855"/>
            <a:ext cx="10173789" cy="1479278"/>
          </a:xfrm>
        </p:spPr>
        <p:txBody>
          <a:bodyPr>
            <a:normAutofit fontScale="92500" lnSpcReduction="20000"/>
          </a:bodyPr>
          <a:lstStyle/>
          <a:p>
            <a:r>
              <a:rPr lang="en-US" sz="2000" dirty="0">
                <a:latin typeface="+mj-lt"/>
                <a:ea typeface="+mj-ea"/>
                <a:cs typeface="+mj-cs"/>
              </a:rPr>
              <a:t>If we consider a mobile phone as point source, the radiation is emitted around mobile phone as spherical wave front of radius r. Let the incident electric field is E0 and power of radiation</a:t>
            </a:r>
            <a:endParaRPr lang="en-GB" sz="2000" dirty="0">
              <a:latin typeface="+mj-lt"/>
              <a:ea typeface="+mj-ea"/>
              <a:cs typeface="+mj-cs"/>
            </a:endParaRPr>
          </a:p>
          <a:p>
            <a:r>
              <a:rPr lang="en-US" sz="2000" dirty="0">
                <a:latin typeface="+mj-lt"/>
                <a:ea typeface="+mj-ea"/>
                <a:cs typeface="+mj-cs"/>
              </a:rPr>
              <a:t>of mobile phone or around the transmission tower is P, the radiating power per unit area is represented by the equation:</a:t>
            </a:r>
            <a:endParaRPr lang="en-GB" sz="2000" dirty="0">
              <a:latin typeface="+mj-lt"/>
              <a:ea typeface="+mj-ea"/>
              <a:cs typeface="+mj-cs"/>
            </a:endParaRPr>
          </a:p>
          <a:p>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466" y="3926382"/>
            <a:ext cx="5116626" cy="17799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76" y="5536594"/>
            <a:ext cx="9600940" cy="111717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70" y="6123073"/>
            <a:ext cx="1958479" cy="618467"/>
          </a:xfrm>
          <a:prstGeom prst="rect">
            <a:avLst/>
          </a:prstGeom>
        </p:spPr>
      </p:pic>
      <p:sp>
        <p:nvSpPr>
          <p:cNvPr id="10" name="TextBox 9">
            <a:extLst>
              <a:ext uri="{FF2B5EF4-FFF2-40B4-BE49-F238E27FC236}">
                <a16:creationId xmlns:a16="http://schemas.microsoft.com/office/drawing/2014/main" id="{698CA516-C5AF-3E2A-1088-3EE280BDC6FC}"/>
              </a:ext>
            </a:extLst>
          </p:cNvPr>
          <p:cNvSpPr txBox="1"/>
          <p:nvPr/>
        </p:nvSpPr>
        <p:spPr>
          <a:xfrm>
            <a:off x="10555472" y="204227"/>
            <a:ext cx="6097772" cy="769441"/>
          </a:xfrm>
          <a:prstGeom prst="rect">
            <a:avLst/>
          </a:prstGeom>
          <a:noFill/>
        </p:spPr>
        <p:txBody>
          <a:bodyPr wrap="square">
            <a:spAutoFit/>
          </a:bodyPr>
          <a:lstStyle/>
          <a:p>
            <a:r>
              <a:rPr lang="en-US" sz="4400" dirty="0">
                <a:solidFill>
                  <a:schemeClr val="bg1"/>
                </a:solidFill>
              </a:rPr>
              <a:t>7</a:t>
            </a:r>
          </a:p>
        </p:txBody>
      </p:sp>
    </p:spTree>
    <p:extLst>
      <p:ext uri="{BB962C8B-B14F-4D97-AF65-F5344CB8AC3E}">
        <p14:creationId xmlns:p14="http://schemas.microsoft.com/office/powerpoint/2010/main" val="83968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19" y="801061"/>
            <a:ext cx="9911316" cy="1110978"/>
          </a:xfrm>
        </p:spPr>
        <p:txBody>
          <a:bodyPr>
            <a:normAutofit fontScale="90000"/>
          </a:bodyPr>
          <a:lstStyle/>
          <a:p>
            <a:r>
              <a:rPr lang="en-GB" sz="3200" dirty="0"/>
              <a:t>Calculation of Penetrating Electric Field of Various Tissues of Human Body</a:t>
            </a:r>
            <a:br>
              <a:rPr lang="en-GB" sz="3200" dirty="0"/>
            </a:br>
            <a:endParaRPr lang="en-GB" sz="3200" dirty="0"/>
          </a:p>
        </p:txBody>
      </p:sp>
      <p:graphicFrame>
        <p:nvGraphicFramePr>
          <p:cNvPr id="4" name="Table 3"/>
          <p:cNvGraphicFramePr>
            <a:graphicFrameLocks noGrp="1"/>
          </p:cNvGraphicFramePr>
          <p:nvPr>
            <p:extLst>
              <p:ext uri="{D42A27DB-BD31-4B8C-83A1-F6EECF244321}">
                <p14:modId xmlns:p14="http://schemas.microsoft.com/office/powerpoint/2010/main" val="4169835945"/>
              </p:ext>
            </p:extLst>
          </p:nvPr>
        </p:nvGraphicFramePr>
        <p:xfrm>
          <a:off x="518919" y="2581890"/>
          <a:ext cx="3720738" cy="4144645"/>
        </p:xfrm>
        <a:graphic>
          <a:graphicData uri="http://schemas.openxmlformats.org/drawingml/2006/table">
            <a:tbl>
              <a:tblPr firstRow="1" bandRow="1">
                <a:tableStyleId>{5C22544A-7EE6-4342-B048-85BDC9FD1C3A}</a:tableStyleId>
              </a:tblPr>
              <a:tblGrid>
                <a:gridCol w="1860369">
                  <a:extLst>
                    <a:ext uri="{9D8B030D-6E8A-4147-A177-3AD203B41FA5}">
                      <a16:colId xmlns:a16="http://schemas.microsoft.com/office/drawing/2014/main" val="214112495"/>
                    </a:ext>
                  </a:extLst>
                </a:gridCol>
                <a:gridCol w="1860369">
                  <a:extLst>
                    <a:ext uri="{9D8B030D-6E8A-4147-A177-3AD203B41FA5}">
                      <a16:colId xmlns:a16="http://schemas.microsoft.com/office/drawing/2014/main" val="365496268"/>
                    </a:ext>
                  </a:extLst>
                </a:gridCol>
              </a:tblGrid>
              <a:tr h="370840">
                <a:tc>
                  <a:txBody>
                    <a:bodyPr/>
                    <a:lstStyle/>
                    <a:p>
                      <a:pPr algn="ctr" fontAlgn="b"/>
                      <a:r>
                        <a:rPr lang="en-GB" sz="1400" b="0" i="0" u="none" strike="noStrike" dirty="0">
                          <a:solidFill>
                            <a:schemeClr val="bg1"/>
                          </a:solidFill>
                          <a:effectLst/>
                          <a:latin typeface="Calibri" panose="020F0502020204030204" pitchFamily="34" charset="0"/>
                        </a:rPr>
                        <a:t>DISTANCE FROM MOBILE PHONE HAND SET ( CM )</a:t>
                      </a:r>
                    </a:p>
                  </a:txBody>
                  <a:tcPr marL="9525" marR="9525" marT="9525" marB="0" anchor="ctr"/>
                </a:tc>
                <a:tc>
                  <a:txBody>
                    <a:bodyPr/>
                    <a:lstStyle/>
                    <a:p>
                      <a:pPr algn="ctr" fontAlgn="b"/>
                      <a:r>
                        <a:rPr lang="en-GB" sz="1400" b="0" i="0" u="none" strike="noStrike" dirty="0">
                          <a:solidFill>
                            <a:schemeClr val="bg1"/>
                          </a:solidFill>
                          <a:effectLst/>
                          <a:latin typeface="Calibri" panose="020F0502020204030204" pitchFamily="34" charset="0"/>
                        </a:rPr>
                        <a:t>INCIDENT ELECTRIC FIELD ( E ₒ)</a:t>
                      </a:r>
                    </a:p>
                  </a:txBody>
                  <a:tcPr marL="9525" marR="9525" marT="9525" marB="0" anchor="ctr"/>
                </a:tc>
                <a:extLst>
                  <a:ext uri="{0D108BD9-81ED-4DB2-BD59-A6C34878D82A}">
                    <a16:rowId xmlns:a16="http://schemas.microsoft.com/office/drawing/2014/main" val="462013242"/>
                  </a:ext>
                </a:extLst>
              </a:tr>
              <a:tr h="370840">
                <a:tc>
                  <a:txBody>
                    <a:bodyPr/>
                    <a:lstStyle/>
                    <a:p>
                      <a:pPr algn="ctr" fontAlgn="b"/>
                      <a:r>
                        <a:rPr lang="en-GB" sz="1400" b="0" i="0" u="none" strike="noStrike" dirty="0">
                          <a:solidFill>
                            <a:srgbClr val="000000"/>
                          </a:solidFill>
                          <a:effectLst/>
                          <a:latin typeface="Calibri" panose="020F0502020204030204" pitchFamily="34" charset="0"/>
                        </a:rPr>
                        <a:t>1</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1094.6</a:t>
                      </a:r>
                    </a:p>
                  </a:txBody>
                  <a:tcPr marL="9525" marR="9525" marT="9525" marB="0" anchor="ctr"/>
                </a:tc>
                <a:extLst>
                  <a:ext uri="{0D108BD9-81ED-4DB2-BD59-A6C34878D82A}">
                    <a16:rowId xmlns:a16="http://schemas.microsoft.com/office/drawing/2014/main" val="1683740954"/>
                  </a:ext>
                </a:extLst>
              </a:tr>
              <a:tr h="370840">
                <a:tc>
                  <a:txBody>
                    <a:bodyPr/>
                    <a:lstStyle/>
                    <a:p>
                      <a:pPr algn="ctr" fontAlgn="b"/>
                      <a:r>
                        <a:rPr lang="en-GB" sz="14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b"/>
                      <a:r>
                        <a:rPr lang="en-GB" sz="1400" b="0" i="0" u="none" strike="noStrike">
                          <a:solidFill>
                            <a:srgbClr val="000000"/>
                          </a:solidFill>
                          <a:effectLst/>
                          <a:latin typeface="Calibri" panose="020F0502020204030204" pitchFamily="34" charset="0"/>
                        </a:rPr>
                        <a:t>547.3</a:t>
                      </a:r>
                    </a:p>
                  </a:txBody>
                  <a:tcPr marL="9525" marR="9525" marT="9525" marB="0" anchor="ctr"/>
                </a:tc>
                <a:extLst>
                  <a:ext uri="{0D108BD9-81ED-4DB2-BD59-A6C34878D82A}">
                    <a16:rowId xmlns:a16="http://schemas.microsoft.com/office/drawing/2014/main" val="3151975533"/>
                  </a:ext>
                </a:extLst>
              </a:tr>
              <a:tr h="370840">
                <a:tc>
                  <a:txBody>
                    <a:bodyPr/>
                    <a:lstStyle/>
                    <a:p>
                      <a:pPr algn="ctr" fontAlgn="b"/>
                      <a:r>
                        <a:rPr lang="en-GB" sz="1400" b="0" i="0" u="none" strike="noStrike" dirty="0">
                          <a:solidFill>
                            <a:srgbClr val="000000"/>
                          </a:solidFill>
                          <a:effectLst/>
                          <a:latin typeface="Calibri" panose="020F0502020204030204" pitchFamily="34" charset="0"/>
                        </a:rPr>
                        <a:t>3</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364.8666667</a:t>
                      </a:r>
                    </a:p>
                  </a:txBody>
                  <a:tcPr marL="9525" marR="9525" marT="9525" marB="0" anchor="ctr"/>
                </a:tc>
                <a:extLst>
                  <a:ext uri="{0D108BD9-81ED-4DB2-BD59-A6C34878D82A}">
                    <a16:rowId xmlns:a16="http://schemas.microsoft.com/office/drawing/2014/main" val="1247048843"/>
                  </a:ext>
                </a:extLst>
              </a:tr>
              <a:tr h="370840">
                <a:tc>
                  <a:txBody>
                    <a:bodyPr/>
                    <a:lstStyle/>
                    <a:p>
                      <a:pPr algn="ctr" fontAlgn="b"/>
                      <a:r>
                        <a:rPr lang="en-GB" sz="14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GB" sz="1400" b="0" i="0" u="none" strike="noStrike">
                          <a:solidFill>
                            <a:srgbClr val="000000"/>
                          </a:solidFill>
                          <a:effectLst/>
                          <a:latin typeface="Calibri" panose="020F0502020204030204" pitchFamily="34" charset="0"/>
                        </a:rPr>
                        <a:t>273.65</a:t>
                      </a:r>
                    </a:p>
                  </a:txBody>
                  <a:tcPr marL="9525" marR="9525" marT="9525" marB="0" anchor="ctr"/>
                </a:tc>
                <a:extLst>
                  <a:ext uri="{0D108BD9-81ED-4DB2-BD59-A6C34878D82A}">
                    <a16:rowId xmlns:a16="http://schemas.microsoft.com/office/drawing/2014/main" val="3886362190"/>
                  </a:ext>
                </a:extLst>
              </a:tr>
              <a:tr h="370840">
                <a:tc>
                  <a:txBody>
                    <a:bodyPr/>
                    <a:lstStyle/>
                    <a:p>
                      <a:pPr algn="ctr" fontAlgn="b"/>
                      <a:r>
                        <a:rPr lang="en-GB" sz="1400" b="0" i="0" u="none" strike="noStrike" dirty="0">
                          <a:solidFill>
                            <a:srgbClr val="000000"/>
                          </a:solidFill>
                          <a:effectLst/>
                          <a:latin typeface="Calibri" panose="020F0502020204030204" pitchFamily="34" charset="0"/>
                        </a:rPr>
                        <a:t>5</a:t>
                      </a:r>
                    </a:p>
                  </a:txBody>
                  <a:tcPr marL="9525" marR="9525" marT="9525" marB="0" anchor="ctr"/>
                </a:tc>
                <a:tc>
                  <a:txBody>
                    <a:bodyPr/>
                    <a:lstStyle/>
                    <a:p>
                      <a:pPr algn="ctr" fontAlgn="b"/>
                      <a:r>
                        <a:rPr lang="en-GB" sz="1400" b="0" i="0" u="none" strike="noStrike">
                          <a:solidFill>
                            <a:srgbClr val="000000"/>
                          </a:solidFill>
                          <a:effectLst/>
                          <a:latin typeface="Calibri" panose="020F0502020204030204" pitchFamily="34" charset="0"/>
                        </a:rPr>
                        <a:t>218.92</a:t>
                      </a:r>
                    </a:p>
                  </a:txBody>
                  <a:tcPr marL="9525" marR="9525" marT="9525" marB="0" anchor="ctr"/>
                </a:tc>
                <a:extLst>
                  <a:ext uri="{0D108BD9-81ED-4DB2-BD59-A6C34878D82A}">
                    <a16:rowId xmlns:a16="http://schemas.microsoft.com/office/drawing/2014/main" val="3154578724"/>
                  </a:ext>
                </a:extLst>
              </a:tr>
              <a:tr h="370840">
                <a:tc>
                  <a:txBody>
                    <a:bodyPr/>
                    <a:lstStyle/>
                    <a:p>
                      <a:pPr algn="ctr" fontAlgn="b"/>
                      <a:r>
                        <a:rPr lang="en-GB" sz="1400" b="0" i="0" u="none" strike="noStrike" dirty="0">
                          <a:solidFill>
                            <a:srgbClr val="000000"/>
                          </a:solidFill>
                          <a:effectLst/>
                          <a:latin typeface="Calibri" panose="020F0502020204030204" pitchFamily="34" charset="0"/>
                        </a:rPr>
                        <a:t>6</a:t>
                      </a:r>
                    </a:p>
                  </a:txBody>
                  <a:tcPr marL="9525" marR="9525" marT="9525" marB="0" anchor="ctr"/>
                </a:tc>
                <a:tc>
                  <a:txBody>
                    <a:bodyPr/>
                    <a:lstStyle/>
                    <a:p>
                      <a:pPr algn="ctr" fontAlgn="b"/>
                      <a:r>
                        <a:rPr lang="en-GB" sz="1400" b="0" i="0" u="none" strike="noStrike">
                          <a:solidFill>
                            <a:srgbClr val="000000"/>
                          </a:solidFill>
                          <a:effectLst/>
                          <a:latin typeface="Calibri" panose="020F0502020204030204" pitchFamily="34" charset="0"/>
                        </a:rPr>
                        <a:t>182.4333333</a:t>
                      </a:r>
                    </a:p>
                  </a:txBody>
                  <a:tcPr marL="9525" marR="9525" marT="9525" marB="0" anchor="ctr"/>
                </a:tc>
                <a:extLst>
                  <a:ext uri="{0D108BD9-81ED-4DB2-BD59-A6C34878D82A}">
                    <a16:rowId xmlns:a16="http://schemas.microsoft.com/office/drawing/2014/main" val="1129133249"/>
                  </a:ext>
                </a:extLst>
              </a:tr>
              <a:tr h="370840">
                <a:tc>
                  <a:txBody>
                    <a:bodyPr/>
                    <a:lstStyle/>
                    <a:p>
                      <a:pPr algn="ctr" fontAlgn="b"/>
                      <a:r>
                        <a:rPr lang="en-GB" sz="14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156.3714286</a:t>
                      </a:r>
                    </a:p>
                  </a:txBody>
                  <a:tcPr marL="9525" marR="9525" marT="9525" marB="0" anchor="ctr"/>
                </a:tc>
                <a:extLst>
                  <a:ext uri="{0D108BD9-81ED-4DB2-BD59-A6C34878D82A}">
                    <a16:rowId xmlns:a16="http://schemas.microsoft.com/office/drawing/2014/main" val="4264686793"/>
                  </a:ext>
                </a:extLst>
              </a:tr>
              <a:tr h="370840">
                <a:tc>
                  <a:txBody>
                    <a:bodyPr/>
                    <a:lstStyle/>
                    <a:p>
                      <a:pPr algn="ctr" fontAlgn="b"/>
                      <a:r>
                        <a:rPr lang="en-GB" sz="14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136.825</a:t>
                      </a:r>
                    </a:p>
                  </a:txBody>
                  <a:tcPr marL="9525" marR="9525" marT="9525" marB="0" anchor="ctr"/>
                </a:tc>
                <a:extLst>
                  <a:ext uri="{0D108BD9-81ED-4DB2-BD59-A6C34878D82A}">
                    <a16:rowId xmlns:a16="http://schemas.microsoft.com/office/drawing/2014/main" val="4088230491"/>
                  </a:ext>
                </a:extLst>
              </a:tr>
              <a:tr h="370840">
                <a:tc>
                  <a:txBody>
                    <a:bodyPr/>
                    <a:lstStyle/>
                    <a:p>
                      <a:pPr algn="ctr" fontAlgn="b"/>
                      <a:r>
                        <a:rPr lang="en-GB" sz="1400" b="0" i="0" u="none" strike="noStrike">
                          <a:solidFill>
                            <a:srgbClr val="000000"/>
                          </a:solidFill>
                          <a:effectLst/>
                          <a:latin typeface="Calibri" panose="020F0502020204030204" pitchFamily="34" charset="0"/>
                        </a:rPr>
                        <a:t>9</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121.6222222</a:t>
                      </a:r>
                    </a:p>
                  </a:txBody>
                  <a:tcPr marL="9525" marR="9525" marT="9525" marB="0" anchor="ctr"/>
                </a:tc>
                <a:extLst>
                  <a:ext uri="{0D108BD9-81ED-4DB2-BD59-A6C34878D82A}">
                    <a16:rowId xmlns:a16="http://schemas.microsoft.com/office/drawing/2014/main" val="1093822500"/>
                  </a:ext>
                </a:extLst>
              </a:tr>
              <a:tr h="370840">
                <a:tc>
                  <a:txBody>
                    <a:bodyPr/>
                    <a:lstStyle/>
                    <a:p>
                      <a:pPr algn="ctr" fontAlgn="b"/>
                      <a:r>
                        <a:rPr lang="en-GB" sz="1400" b="0" i="0" u="none" strike="noStrike">
                          <a:solidFill>
                            <a:srgbClr val="000000"/>
                          </a:solidFill>
                          <a:effectLst/>
                          <a:latin typeface="Calibri" panose="020F0502020204030204" pitchFamily="34" charset="0"/>
                        </a:rPr>
                        <a:t>10</a:t>
                      </a:r>
                    </a:p>
                  </a:txBody>
                  <a:tcPr marL="9525" marR="9525" marT="9525" marB="0" anchor="ctr"/>
                </a:tc>
                <a:tc>
                  <a:txBody>
                    <a:bodyPr/>
                    <a:lstStyle/>
                    <a:p>
                      <a:pPr algn="ctr" fontAlgn="b"/>
                      <a:r>
                        <a:rPr lang="en-GB" sz="1400" b="0" i="0" u="none" strike="noStrike" dirty="0">
                          <a:solidFill>
                            <a:srgbClr val="000000"/>
                          </a:solidFill>
                          <a:effectLst/>
                          <a:latin typeface="Calibri" panose="020F0502020204030204" pitchFamily="34" charset="0"/>
                        </a:rPr>
                        <a:t>109.46</a:t>
                      </a:r>
                    </a:p>
                  </a:txBody>
                  <a:tcPr marL="9525" marR="9525" marT="9525" marB="0" anchor="ctr"/>
                </a:tc>
                <a:extLst>
                  <a:ext uri="{0D108BD9-81ED-4DB2-BD59-A6C34878D82A}">
                    <a16:rowId xmlns:a16="http://schemas.microsoft.com/office/drawing/2014/main" val="3130086881"/>
                  </a:ext>
                </a:extLst>
              </a:tr>
            </a:tbl>
          </a:graphicData>
        </a:graphic>
      </p:graphicFrame>
      <p:pic>
        <p:nvPicPr>
          <p:cNvPr id="3" name="Picture 2">
            <a:extLst>
              <a:ext uri="{FF2B5EF4-FFF2-40B4-BE49-F238E27FC236}">
                <a16:creationId xmlns:a16="http://schemas.microsoft.com/office/drawing/2014/main" id="{7F4D74A1-95D1-43BD-8F6E-1A7C883D6FC6}"/>
              </a:ext>
            </a:extLst>
          </p:cNvPr>
          <p:cNvPicPr>
            <a:picLocks noChangeAspect="1"/>
          </p:cNvPicPr>
          <p:nvPr/>
        </p:nvPicPr>
        <p:blipFill>
          <a:blip r:embed="rId2"/>
          <a:stretch>
            <a:fillRect/>
          </a:stretch>
        </p:blipFill>
        <p:spPr>
          <a:xfrm>
            <a:off x="4980343" y="2797194"/>
            <a:ext cx="6251647" cy="3745994"/>
          </a:xfrm>
          <a:prstGeom prst="rect">
            <a:avLst/>
          </a:prstGeom>
        </p:spPr>
      </p:pic>
      <p:sp>
        <p:nvSpPr>
          <p:cNvPr id="6" name="TextBox 5">
            <a:extLst>
              <a:ext uri="{FF2B5EF4-FFF2-40B4-BE49-F238E27FC236}">
                <a16:creationId xmlns:a16="http://schemas.microsoft.com/office/drawing/2014/main" id="{6DD2407E-53F2-D74F-34CE-B534C00F4545}"/>
              </a:ext>
            </a:extLst>
          </p:cNvPr>
          <p:cNvSpPr txBox="1"/>
          <p:nvPr/>
        </p:nvSpPr>
        <p:spPr>
          <a:xfrm>
            <a:off x="10511170" y="224687"/>
            <a:ext cx="6097772" cy="769441"/>
          </a:xfrm>
          <a:prstGeom prst="rect">
            <a:avLst/>
          </a:prstGeom>
          <a:noFill/>
        </p:spPr>
        <p:txBody>
          <a:bodyPr wrap="square">
            <a:spAutoFit/>
          </a:bodyPr>
          <a:lstStyle/>
          <a:p>
            <a:r>
              <a:rPr lang="en-US" sz="4400" dirty="0">
                <a:solidFill>
                  <a:schemeClr val="bg1"/>
                </a:solidFill>
              </a:rPr>
              <a:t>8</a:t>
            </a:r>
          </a:p>
        </p:txBody>
      </p:sp>
    </p:spTree>
    <p:extLst>
      <p:ext uri="{BB962C8B-B14F-4D97-AF65-F5344CB8AC3E}">
        <p14:creationId xmlns:p14="http://schemas.microsoft.com/office/powerpoint/2010/main" val="1111574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EED25BF-F555-C053-201D-A39BD8684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30" y="738693"/>
            <a:ext cx="9363740" cy="5946345"/>
          </a:xfrm>
          <a:prstGeom prst="rect">
            <a:avLst/>
          </a:prstGeom>
        </p:spPr>
      </p:pic>
      <p:sp>
        <p:nvSpPr>
          <p:cNvPr id="14" name="TextBox 13">
            <a:extLst>
              <a:ext uri="{FF2B5EF4-FFF2-40B4-BE49-F238E27FC236}">
                <a16:creationId xmlns:a16="http://schemas.microsoft.com/office/drawing/2014/main" id="{D0A17DD0-3DD8-329A-5CB7-E411BAC12ABF}"/>
              </a:ext>
            </a:extLst>
          </p:cNvPr>
          <p:cNvSpPr txBox="1"/>
          <p:nvPr/>
        </p:nvSpPr>
        <p:spPr>
          <a:xfrm>
            <a:off x="10570422" y="353972"/>
            <a:ext cx="6096000" cy="769441"/>
          </a:xfrm>
          <a:prstGeom prst="rect">
            <a:avLst/>
          </a:prstGeom>
          <a:noFill/>
        </p:spPr>
        <p:txBody>
          <a:bodyPr wrap="square">
            <a:spAutoFit/>
          </a:bodyPr>
          <a:lstStyle/>
          <a:p>
            <a:r>
              <a:rPr lang="en-US" sz="4400" dirty="0">
                <a:solidFill>
                  <a:schemeClr val="bg1"/>
                </a:solidFill>
              </a:rPr>
              <a:t>9</a:t>
            </a:r>
          </a:p>
        </p:txBody>
      </p:sp>
    </p:spTree>
    <p:extLst>
      <p:ext uri="{BB962C8B-B14F-4D97-AF65-F5344CB8AC3E}">
        <p14:creationId xmlns:p14="http://schemas.microsoft.com/office/powerpoint/2010/main" val="2566705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1347</TotalTime>
  <Words>1101</Words>
  <Application>Microsoft Office PowerPoint</Application>
  <PresentationFormat>Widescreen</PresentationFormat>
  <Paragraphs>95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 Boardroom</vt:lpstr>
      <vt:lpstr>Calculation of Penetrated Electric Field of Mobile Phone handset Radiations on various Tissues of Human Body </vt:lpstr>
      <vt:lpstr>Content:</vt:lpstr>
      <vt:lpstr>General Introduction</vt:lpstr>
      <vt:lpstr>Microwave Radiations</vt:lpstr>
      <vt:lpstr>Physical Effects of Mobile Phone Radiation on the Humanity.</vt:lpstr>
      <vt:lpstr>Review</vt:lpstr>
      <vt:lpstr>Results and Conclusion   Calculation of Penetrated Electric Field  </vt:lpstr>
      <vt:lpstr>Calculation of Penetrating Electric Field of Various Tissues of Human Body </vt:lpstr>
      <vt:lpstr>PowerPoint Presentation</vt:lpstr>
      <vt:lpstr>PowerPoint Presentation</vt:lpstr>
      <vt:lpstr>PowerPoint Presentation</vt:lpstr>
      <vt:lpstr>PowerPoint Presentation</vt:lpstr>
      <vt:lpstr>Conclusion</vt:lpstr>
      <vt:lpstr>References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Serdar</dc:creator>
  <cp:lastModifiedBy>Kasrawan Mohammed</cp:lastModifiedBy>
  <cp:revision>31</cp:revision>
  <dcterms:created xsi:type="dcterms:W3CDTF">2022-11-28T10:39:35Z</dcterms:created>
  <dcterms:modified xsi:type="dcterms:W3CDTF">2023-04-09T12:43:24Z</dcterms:modified>
</cp:coreProperties>
</file>