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5562600"/>
          </a:xfrm>
        </p:spPr>
        <p:txBody>
          <a:bodyPr>
            <a:normAutofit fontScale="77500" lnSpcReduction="20000"/>
          </a:bodyPr>
          <a:lstStyle/>
          <a:p>
            <a:pPr>
              <a:lnSpc>
                <a:spcPct val="115000"/>
              </a:lnSpc>
              <a:spcAft>
                <a:spcPts val="0"/>
              </a:spcAft>
            </a:pPr>
            <a:r>
              <a:rPr lang="en-US" b="1" dirty="0">
                <a:solidFill>
                  <a:srgbClr val="1F1410"/>
                </a:solidFill>
                <a:latin typeface="Times New Roman"/>
                <a:ea typeface="Calibri"/>
                <a:cs typeface="Arial"/>
              </a:rPr>
              <a:t>TAXONOMY</a:t>
            </a:r>
            <a:endParaRPr lang="en-US" sz="2400" dirty="0">
              <a:ea typeface="Calibri"/>
              <a:cs typeface="Arial"/>
            </a:endParaRPr>
          </a:p>
          <a:p>
            <a:pPr indent="457200" algn="just">
              <a:lnSpc>
                <a:spcPct val="115000"/>
              </a:lnSpc>
              <a:spcAft>
                <a:spcPts val="0"/>
              </a:spcAft>
            </a:pPr>
            <a:r>
              <a:rPr lang="en-US" b="1" dirty="0">
                <a:solidFill>
                  <a:srgbClr val="1F1410"/>
                </a:solidFill>
                <a:latin typeface="Times New Roman"/>
                <a:ea typeface="Calibri"/>
                <a:cs typeface="Arial"/>
              </a:rPr>
              <a:t>Taxonomy </a:t>
            </a:r>
            <a:r>
              <a:rPr lang="en-US" dirty="0">
                <a:solidFill>
                  <a:srgbClr val="1F1410"/>
                </a:solidFill>
                <a:latin typeface="Times New Roman"/>
                <a:ea typeface="Times-Roman"/>
                <a:cs typeface="Arial"/>
              </a:rPr>
              <a:t>is a major part of systematics that includes four components: </a:t>
            </a:r>
            <a:r>
              <a:rPr lang="en-US" b="1" dirty="0">
                <a:solidFill>
                  <a:srgbClr val="1F1410"/>
                </a:solidFill>
                <a:latin typeface="Times New Roman"/>
                <a:ea typeface="Calibri"/>
                <a:cs typeface="Arial"/>
              </a:rPr>
              <a:t>D</a:t>
            </a:r>
            <a:r>
              <a:rPr lang="en-US" dirty="0">
                <a:solidFill>
                  <a:srgbClr val="1F1410"/>
                </a:solidFill>
                <a:latin typeface="Times New Roman"/>
                <a:ea typeface="Times-Roman"/>
                <a:cs typeface="Arial"/>
              </a:rPr>
              <a:t>escription, </a:t>
            </a:r>
            <a:r>
              <a:rPr lang="en-US" b="1" dirty="0">
                <a:solidFill>
                  <a:srgbClr val="1F1410"/>
                </a:solidFill>
                <a:latin typeface="Times New Roman"/>
                <a:ea typeface="Calibri"/>
                <a:cs typeface="Arial"/>
              </a:rPr>
              <a:t>I</a:t>
            </a:r>
            <a:r>
              <a:rPr lang="en-US" dirty="0">
                <a:solidFill>
                  <a:srgbClr val="1F1410"/>
                </a:solidFill>
                <a:latin typeface="Times New Roman"/>
                <a:ea typeface="Times-Roman"/>
                <a:cs typeface="Arial"/>
              </a:rPr>
              <a:t>dentification, </a:t>
            </a:r>
            <a:r>
              <a:rPr lang="en-US" b="1" dirty="0">
                <a:solidFill>
                  <a:srgbClr val="1F1410"/>
                </a:solidFill>
                <a:latin typeface="Times New Roman"/>
                <a:ea typeface="Calibri"/>
                <a:cs typeface="Arial"/>
              </a:rPr>
              <a:t>N</a:t>
            </a:r>
            <a:r>
              <a:rPr lang="en-US" dirty="0">
                <a:solidFill>
                  <a:srgbClr val="1F1410"/>
                </a:solidFill>
                <a:latin typeface="Times New Roman"/>
                <a:ea typeface="Times-Roman"/>
                <a:cs typeface="Arial"/>
              </a:rPr>
              <a:t>omenclature, and </a:t>
            </a:r>
            <a:r>
              <a:rPr lang="en-US" b="1" dirty="0">
                <a:solidFill>
                  <a:srgbClr val="1F1410"/>
                </a:solidFill>
                <a:latin typeface="Times New Roman"/>
                <a:ea typeface="Calibri"/>
                <a:cs typeface="Arial"/>
              </a:rPr>
              <a:t>C</a:t>
            </a:r>
            <a:r>
              <a:rPr lang="en-US" dirty="0">
                <a:solidFill>
                  <a:srgbClr val="1F1410"/>
                </a:solidFill>
                <a:latin typeface="Times New Roman"/>
                <a:ea typeface="Times-Roman"/>
                <a:cs typeface="Arial"/>
              </a:rPr>
              <a:t>lassification. (</a:t>
            </a:r>
            <a:r>
              <a:rPr lang="en-US" b="1" dirty="0">
                <a:solidFill>
                  <a:srgbClr val="1F1410"/>
                </a:solidFill>
                <a:latin typeface="Times New Roman"/>
                <a:ea typeface="Calibri"/>
                <a:cs typeface="Arial"/>
              </a:rPr>
              <a:t>DINC</a:t>
            </a:r>
            <a:r>
              <a:rPr lang="en-US" dirty="0">
                <a:solidFill>
                  <a:srgbClr val="1F1410"/>
                </a:solidFill>
                <a:latin typeface="Times New Roman"/>
                <a:ea typeface="Times-Roman"/>
                <a:cs typeface="Arial"/>
              </a:rPr>
              <a:t>.) The general subjects of study are </a:t>
            </a:r>
            <a:r>
              <a:rPr lang="en-US" b="1" dirty="0">
                <a:solidFill>
                  <a:srgbClr val="1F1410"/>
                </a:solidFill>
                <a:latin typeface="Times New Roman"/>
                <a:ea typeface="Calibri"/>
                <a:cs typeface="Arial"/>
              </a:rPr>
              <a:t>taxa </a:t>
            </a:r>
            <a:r>
              <a:rPr lang="en-US" dirty="0">
                <a:solidFill>
                  <a:srgbClr val="1F1410"/>
                </a:solidFill>
                <a:latin typeface="Times New Roman"/>
                <a:ea typeface="Times-Roman"/>
                <a:cs typeface="Arial"/>
              </a:rPr>
              <a:t>(singular, </a:t>
            </a:r>
            <a:r>
              <a:rPr lang="en-US" b="1" dirty="0">
                <a:solidFill>
                  <a:srgbClr val="1F1410"/>
                </a:solidFill>
                <a:latin typeface="Times New Roman"/>
                <a:ea typeface="Calibri"/>
                <a:cs typeface="Arial"/>
              </a:rPr>
              <a:t>taxon</a:t>
            </a:r>
            <a:r>
              <a:rPr lang="en-US" dirty="0">
                <a:solidFill>
                  <a:srgbClr val="1F1410"/>
                </a:solidFill>
                <a:latin typeface="Times New Roman"/>
                <a:ea typeface="Times-Roman"/>
                <a:cs typeface="Arial"/>
              </a:rPr>
              <a:t>), which are defined as groups of organisms. Ideally, taxa should have a property known as </a:t>
            </a:r>
            <a:r>
              <a:rPr lang="en-US" b="1" dirty="0" err="1">
                <a:solidFill>
                  <a:srgbClr val="1F1410"/>
                </a:solidFill>
                <a:latin typeface="Times New Roman"/>
                <a:ea typeface="Calibri"/>
                <a:cs typeface="Arial"/>
              </a:rPr>
              <a:t>monophyly</a:t>
            </a:r>
            <a:r>
              <a:rPr lang="en-US" dirty="0">
                <a:solidFill>
                  <a:srgbClr val="1F1410"/>
                </a:solidFill>
                <a:latin typeface="Times New Roman"/>
                <a:ea typeface="Times-Roman"/>
                <a:cs typeface="Arial"/>
              </a:rPr>
              <a:t> and are traditionally treated at a particular rank. It should be pointed out that the four components of taxonomy are not limited to formal systematic studies but are the foundation of all intellectual endeavors of all fields, in which conceptual entities</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are described, identified, named, and classified. In fact, the ability to describe, identify, name, and classify things undoubtedly has evolved by natural selection in humans and in other animals as well.</a:t>
            </a:r>
            <a:endParaRPr lang="en-US" sz="2400" dirty="0">
              <a:ea typeface="Calibri"/>
              <a:cs typeface="Arial"/>
            </a:endParaRPr>
          </a:p>
          <a:p>
            <a:pPr algn="l"/>
            <a:endParaRPr lang="en-US" dirty="0"/>
          </a:p>
        </p:txBody>
      </p:sp>
    </p:spTree>
    <p:extLst>
      <p:ext uri="{BB962C8B-B14F-4D97-AF65-F5344CB8AC3E}">
        <p14:creationId xmlns:p14="http://schemas.microsoft.com/office/powerpoint/2010/main" val="22272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normAutofit fontScale="77500" lnSpcReduction="20000"/>
          </a:bodyPr>
          <a:lstStyle/>
          <a:p>
            <a:pPr algn="just">
              <a:lnSpc>
                <a:spcPct val="115000"/>
              </a:lnSpc>
              <a:spcAft>
                <a:spcPts val="0"/>
              </a:spcAft>
            </a:pPr>
            <a:r>
              <a:rPr lang="en-US" b="1" dirty="0">
                <a:solidFill>
                  <a:srgbClr val="1F1410"/>
                </a:solidFill>
                <a:latin typeface="Times New Roman"/>
                <a:ea typeface="Calibri"/>
                <a:cs typeface="Arial"/>
              </a:rPr>
              <a:t>Description </a:t>
            </a:r>
            <a:r>
              <a:rPr lang="en-US" dirty="0">
                <a:solidFill>
                  <a:srgbClr val="1F1410"/>
                </a:solidFill>
                <a:latin typeface="Times New Roman"/>
                <a:ea typeface="Times-Roman"/>
                <a:cs typeface="Arial"/>
              </a:rPr>
              <a:t>is the assignment of features or attributes to a taxon. The features are called </a:t>
            </a:r>
            <a:r>
              <a:rPr lang="en-US" b="1" dirty="0">
                <a:solidFill>
                  <a:srgbClr val="1F1410"/>
                </a:solidFill>
                <a:latin typeface="Times New Roman"/>
                <a:ea typeface="Calibri"/>
                <a:cs typeface="Arial"/>
              </a:rPr>
              <a:t>characters</a:t>
            </a:r>
            <a:r>
              <a:rPr lang="en-US" dirty="0">
                <a:solidFill>
                  <a:srgbClr val="1F1410"/>
                </a:solidFill>
                <a:latin typeface="Times New Roman"/>
                <a:ea typeface="Times-Roman"/>
                <a:cs typeface="Arial"/>
              </a:rPr>
              <a:t>. Two or more forms of a character are </a:t>
            </a:r>
            <a:r>
              <a:rPr lang="en-US" b="1" dirty="0">
                <a:solidFill>
                  <a:srgbClr val="1F1410"/>
                </a:solidFill>
                <a:latin typeface="Times New Roman"/>
                <a:ea typeface="Calibri"/>
                <a:cs typeface="Arial"/>
              </a:rPr>
              <a:t>character states</a:t>
            </a:r>
            <a:r>
              <a:rPr lang="en-US" dirty="0">
                <a:solidFill>
                  <a:srgbClr val="1F1410"/>
                </a:solidFill>
                <a:latin typeface="Times New Roman"/>
                <a:ea typeface="Times-Roman"/>
                <a:cs typeface="Arial"/>
              </a:rPr>
              <a:t>. One example of a character is petal color, for which two character states are yellow and blue. Another character is leaf shape, for which possible character states are elliptic, lanceolate, and ovate. Numerous character and character state terms are used in plant systematics, both for general plant morphology. The purpose of these descriptive character and character state terms is to use them as tools of communication, for concisely categorizing and delimiting the attributes of a taxon, an organism, or some part of the organism. An accurate and complete listing of these features is one of the major objectives and contributions of taxonomy.</a:t>
            </a:r>
            <a:endParaRPr lang="en-US" sz="2400" dirty="0">
              <a:ea typeface="Calibri"/>
              <a:cs typeface="Arial"/>
            </a:endParaRPr>
          </a:p>
          <a:p>
            <a:pPr marL="0" indent="0">
              <a:buNone/>
            </a:pPr>
            <a:endParaRPr lang="en-US" dirty="0"/>
          </a:p>
        </p:txBody>
      </p:sp>
    </p:spTree>
    <p:extLst>
      <p:ext uri="{BB962C8B-B14F-4D97-AF65-F5344CB8AC3E}">
        <p14:creationId xmlns:p14="http://schemas.microsoft.com/office/powerpoint/2010/main" val="195356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fontScale="85000" lnSpcReduction="20000"/>
          </a:bodyPr>
          <a:lstStyle/>
          <a:p>
            <a:pPr algn="just">
              <a:lnSpc>
                <a:spcPct val="115000"/>
              </a:lnSpc>
              <a:spcAft>
                <a:spcPts val="0"/>
              </a:spcAft>
            </a:pPr>
            <a:r>
              <a:rPr lang="en-US" b="1" dirty="0">
                <a:solidFill>
                  <a:srgbClr val="1F1410"/>
                </a:solidFill>
                <a:latin typeface="Times New Roman"/>
                <a:ea typeface="Calibri"/>
                <a:cs typeface="Arial"/>
              </a:rPr>
              <a:t>Identification </a:t>
            </a:r>
            <a:r>
              <a:rPr lang="en-US" dirty="0">
                <a:solidFill>
                  <a:srgbClr val="1F1410"/>
                </a:solidFill>
                <a:latin typeface="Times New Roman"/>
                <a:ea typeface="Times-Roman"/>
                <a:cs typeface="Arial"/>
              </a:rPr>
              <a:t>is the process of associating an unknown taxon with a known one, or recognizing that the unknown is new to science and warrants formal description and naming. One generally identifies an unknown by first noting its characteristics, that is, by describing it. Then, these features are compared with those of other taxa to see if they conform. Plant taxa can be identified in many ways. A taxonomic key is perhaps the most utilized of identification devices. Of the different types of taxonomic keys, the most common, used in all Floras, is a dichotomous key. A </a:t>
            </a:r>
            <a:r>
              <a:rPr lang="en-US" b="1" dirty="0">
                <a:solidFill>
                  <a:srgbClr val="1F1410"/>
                </a:solidFill>
                <a:latin typeface="Times New Roman"/>
                <a:ea typeface="Calibri"/>
                <a:cs typeface="Arial"/>
              </a:rPr>
              <a:t>dichotomous key </a:t>
            </a:r>
            <a:r>
              <a:rPr lang="en-US" dirty="0">
                <a:solidFill>
                  <a:srgbClr val="1F1410"/>
                </a:solidFill>
                <a:latin typeface="Times New Roman"/>
                <a:ea typeface="Times-Roman"/>
                <a:cs typeface="Arial"/>
              </a:rPr>
              <a:t>consists of a series of two contrasting</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statements. Each statement is a </a:t>
            </a:r>
            <a:r>
              <a:rPr lang="en-US" b="1" dirty="0">
                <a:solidFill>
                  <a:srgbClr val="1F1410"/>
                </a:solidFill>
                <a:latin typeface="Times New Roman"/>
                <a:ea typeface="Calibri"/>
                <a:cs typeface="Arial"/>
              </a:rPr>
              <a:t>lead</a:t>
            </a:r>
            <a:r>
              <a:rPr lang="en-US" dirty="0">
                <a:solidFill>
                  <a:srgbClr val="1F1410"/>
                </a:solidFill>
                <a:latin typeface="Times New Roman"/>
                <a:ea typeface="Times-Roman"/>
                <a:cs typeface="Arial"/>
              </a:rPr>
              <a:t>; the pair of leads constitutes a </a:t>
            </a:r>
            <a:r>
              <a:rPr lang="en-US" b="1" dirty="0">
                <a:solidFill>
                  <a:srgbClr val="1F1410"/>
                </a:solidFill>
                <a:latin typeface="Times New Roman"/>
                <a:ea typeface="Times-Roman"/>
                <a:cs typeface="Arial"/>
              </a:rPr>
              <a:t>couplet</a:t>
            </a:r>
            <a:r>
              <a:rPr lang="en-US" dirty="0">
                <a:solidFill>
                  <a:srgbClr val="1F1410"/>
                </a:solidFill>
                <a:latin typeface="Times New Roman"/>
                <a:ea typeface="Times-Roman"/>
                <a:cs typeface="Arial"/>
              </a:rPr>
              <a:t>. </a:t>
            </a:r>
            <a:endParaRPr lang="en-US" sz="2400" dirty="0">
              <a:ea typeface="Calibri"/>
              <a:cs typeface="Arial"/>
            </a:endParaRPr>
          </a:p>
          <a:p>
            <a:endParaRPr lang="en-US" dirty="0"/>
          </a:p>
        </p:txBody>
      </p:sp>
    </p:spTree>
    <p:extLst>
      <p:ext uri="{BB962C8B-B14F-4D97-AF65-F5344CB8AC3E}">
        <p14:creationId xmlns:p14="http://schemas.microsoft.com/office/powerpoint/2010/main" val="415278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algn="just">
              <a:lnSpc>
                <a:spcPct val="115000"/>
              </a:lnSpc>
              <a:spcAft>
                <a:spcPts val="0"/>
              </a:spcAft>
            </a:pPr>
            <a:r>
              <a:rPr lang="en-US" b="1" dirty="0">
                <a:solidFill>
                  <a:srgbClr val="1F1410"/>
                </a:solidFill>
                <a:latin typeface="Times New Roman"/>
                <a:ea typeface="Calibri"/>
                <a:cs typeface="Arial"/>
              </a:rPr>
              <a:t>Nomenclature </a:t>
            </a:r>
            <a:r>
              <a:rPr lang="en-US" dirty="0">
                <a:solidFill>
                  <a:srgbClr val="1F1410"/>
                </a:solidFill>
                <a:latin typeface="Times New Roman"/>
                <a:ea typeface="Times-Roman"/>
                <a:cs typeface="Arial"/>
              </a:rPr>
              <a:t>is the formal naming of taxa according to some standardized system. For plants, algae, and fungi, the rules and regulations for the naming of taxa are provided by the International Code of Botanical Nomenclature. These formal names are known as </a:t>
            </a:r>
            <a:r>
              <a:rPr lang="en-US" b="1" dirty="0">
                <a:solidFill>
                  <a:srgbClr val="1F1410"/>
                </a:solidFill>
                <a:latin typeface="Times New Roman"/>
                <a:ea typeface="Calibri"/>
                <a:cs typeface="Arial"/>
              </a:rPr>
              <a:t>scientific</a:t>
            </a:r>
            <a:r>
              <a:rPr lang="en-US" dirty="0">
                <a:solidFill>
                  <a:srgbClr val="1F1410"/>
                </a:solidFill>
                <a:latin typeface="Times New Roman"/>
                <a:ea typeface="Times-Roman"/>
                <a:cs typeface="Arial"/>
              </a:rPr>
              <a:t> </a:t>
            </a:r>
            <a:r>
              <a:rPr lang="en-US" b="1" dirty="0">
                <a:solidFill>
                  <a:srgbClr val="1F1410"/>
                </a:solidFill>
                <a:latin typeface="Times New Roman"/>
                <a:ea typeface="Calibri"/>
                <a:cs typeface="Arial"/>
              </a:rPr>
              <a:t>names</a:t>
            </a:r>
            <a:r>
              <a:rPr lang="en-US" dirty="0">
                <a:solidFill>
                  <a:srgbClr val="1F1410"/>
                </a:solidFill>
                <a:latin typeface="Times New Roman"/>
                <a:ea typeface="Times-Roman"/>
                <a:cs typeface="Arial"/>
              </a:rPr>
              <a:t>, which by convention are translated into the Latin language. The fundamental principle of nomenclature is that all taxa may bear </a:t>
            </a:r>
            <a:r>
              <a:rPr lang="en-US" i="1" dirty="0">
                <a:solidFill>
                  <a:srgbClr val="1F1410"/>
                </a:solidFill>
                <a:latin typeface="Times New Roman"/>
                <a:ea typeface="Calibri"/>
                <a:cs typeface="Arial"/>
              </a:rPr>
              <a:t>only one scientific name</a:t>
            </a:r>
            <a:r>
              <a:rPr lang="en-US" dirty="0">
                <a:solidFill>
                  <a:srgbClr val="1F1410"/>
                </a:solidFill>
                <a:latin typeface="Times New Roman"/>
                <a:ea typeface="Times-Roman"/>
                <a:cs typeface="Arial"/>
              </a:rPr>
              <a:t>. Although they may seem difficult to learn at first, scientific names are much preferable to common (vernacular) names. The scientific name of a species traditionally consists of two</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parts (which are underlined or italicized): the genus name, which is always capitalized, e.g., </a:t>
            </a:r>
            <a:r>
              <a:rPr lang="en-US" i="1" dirty="0" err="1">
                <a:solidFill>
                  <a:srgbClr val="1F1410"/>
                </a:solidFill>
                <a:latin typeface="Times New Roman"/>
                <a:ea typeface="Calibri"/>
                <a:cs typeface="Arial"/>
              </a:rPr>
              <a:t>Quercus</a:t>
            </a:r>
            <a:r>
              <a:rPr lang="en-US" dirty="0">
                <a:solidFill>
                  <a:srgbClr val="1F1410"/>
                </a:solidFill>
                <a:latin typeface="Times New Roman"/>
                <a:ea typeface="Times-Roman"/>
                <a:cs typeface="Arial"/>
              </a:rPr>
              <a:t>, plus the specific epithet, which by recent consensus is not capitalized, e.g., </a:t>
            </a:r>
            <a:r>
              <a:rPr lang="en-US" i="1" dirty="0" err="1">
                <a:solidFill>
                  <a:srgbClr val="1F1410"/>
                </a:solidFill>
                <a:latin typeface="Times New Roman"/>
                <a:ea typeface="Calibri"/>
                <a:cs typeface="Arial"/>
              </a:rPr>
              <a:t>agrifolia</a:t>
            </a:r>
            <a:r>
              <a:rPr lang="en-US" dirty="0">
                <a:solidFill>
                  <a:srgbClr val="1F1410"/>
                </a:solidFill>
                <a:latin typeface="Times New Roman"/>
                <a:ea typeface="Times-Roman"/>
                <a:cs typeface="Arial"/>
              </a:rPr>
              <a:t>. Thus, the species name for what is commonly</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called California live oak is </a:t>
            </a:r>
            <a:r>
              <a:rPr lang="en-US" i="1" dirty="0" err="1">
                <a:solidFill>
                  <a:srgbClr val="1F1410"/>
                </a:solidFill>
                <a:latin typeface="Times New Roman"/>
                <a:ea typeface="Calibri"/>
                <a:cs typeface="Arial"/>
              </a:rPr>
              <a:t>Quercus</a:t>
            </a:r>
            <a:r>
              <a:rPr lang="en-US" i="1" dirty="0">
                <a:solidFill>
                  <a:srgbClr val="1F1410"/>
                </a:solidFill>
                <a:latin typeface="Times New Roman"/>
                <a:ea typeface="Calibri"/>
                <a:cs typeface="Arial"/>
              </a:rPr>
              <a:t> </a:t>
            </a:r>
            <a:r>
              <a:rPr lang="en-US" i="1" dirty="0" err="1">
                <a:solidFill>
                  <a:srgbClr val="1F1410"/>
                </a:solidFill>
                <a:latin typeface="Times New Roman"/>
                <a:ea typeface="Calibri"/>
                <a:cs typeface="Arial"/>
              </a:rPr>
              <a:t>agrifolia</a:t>
            </a:r>
            <a:r>
              <a:rPr lang="en-US" dirty="0">
                <a:solidFill>
                  <a:srgbClr val="1F1410"/>
                </a:solidFill>
                <a:latin typeface="Times New Roman"/>
                <a:ea typeface="Times-Roman"/>
                <a:cs typeface="Arial"/>
              </a:rPr>
              <a:t>. Species names are known as </a:t>
            </a:r>
            <a:r>
              <a:rPr lang="en-US" b="1" dirty="0">
                <a:solidFill>
                  <a:srgbClr val="1F1410"/>
                </a:solidFill>
                <a:latin typeface="Times New Roman"/>
                <a:ea typeface="Calibri"/>
                <a:cs typeface="Arial"/>
              </a:rPr>
              <a:t>binomials </a:t>
            </a:r>
            <a:r>
              <a:rPr lang="en-US" dirty="0">
                <a:solidFill>
                  <a:srgbClr val="1F1410"/>
                </a:solidFill>
                <a:latin typeface="Times New Roman"/>
                <a:ea typeface="Times-Roman"/>
                <a:cs typeface="Arial"/>
              </a:rPr>
              <a:t>(literally meaning two names) and this type of nomenclature is called binomial nomenclature, first formalized in the mid-18th century by Carolus Linnaeus.</a:t>
            </a:r>
            <a:endParaRPr lang="en-US" sz="2400" dirty="0">
              <a:ea typeface="Calibri"/>
              <a:cs typeface="Arial"/>
            </a:endParaRPr>
          </a:p>
          <a:p>
            <a:endParaRPr lang="en-US" dirty="0"/>
          </a:p>
        </p:txBody>
      </p:sp>
    </p:spTree>
    <p:extLst>
      <p:ext uri="{BB962C8B-B14F-4D97-AF65-F5344CB8AC3E}">
        <p14:creationId xmlns:p14="http://schemas.microsoft.com/office/powerpoint/2010/main" val="101973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lnSpc>
                <a:spcPct val="115000"/>
              </a:lnSpc>
              <a:spcAft>
                <a:spcPts val="0"/>
              </a:spcAft>
            </a:pPr>
            <a:r>
              <a:rPr lang="en-US" b="1" dirty="0">
                <a:solidFill>
                  <a:srgbClr val="1F1410"/>
                </a:solidFill>
                <a:latin typeface="Times New Roman"/>
                <a:ea typeface="Calibri"/>
                <a:cs typeface="Arial"/>
              </a:rPr>
              <a:t>Classification </a:t>
            </a:r>
            <a:r>
              <a:rPr lang="en-US" dirty="0">
                <a:solidFill>
                  <a:srgbClr val="1F1410"/>
                </a:solidFill>
                <a:latin typeface="Times New Roman"/>
                <a:ea typeface="Times-Roman"/>
                <a:cs typeface="Arial"/>
              </a:rPr>
              <a:t>is the arrangement of entities (in this case, taxa) into some type of order. The purpose of classification is to provide a system for cataloguing and expressing relationships between these entities. Taxonomists have traditionally</a:t>
            </a:r>
            <a:endParaRPr lang="en-US" sz="2400" dirty="0">
              <a:ea typeface="Calibri"/>
              <a:cs typeface="Arial"/>
            </a:endParaRPr>
          </a:p>
          <a:p>
            <a:pPr algn="just">
              <a:lnSpc>
                <a:spcPct val="115000"/>
              </a:lnSpc>
              <a:spcAft>
                <a:spcPts val="0"/>
              </a:spcAft>
            </a:pPr>
            <a:r>
              <a:rPr lang="en-US" dirty="0">
                <a:solidFill>
                  <a:srgbClr val="1F1410"/>
                </a:solidFill>
                <a:latin typeface="Times New Roman"/>
                <a:ea typeface="Times-Roman"/>
                <a:cs typeface="Arial"/>
              </a:rPr>
              <a:t>agreed upon a method for classifying organisms that utilizes categories called </a:t>
            </a:r>
            <a:r>
              <a:rPr lang="en-US" b="1" dirty="0">
                <a:solidFill>
                  <a:srgbClr val="1F1410"/>
                </a:solidFill>
                <a:latin typeface="Times New Roman"/>
                <a:ea typeface="Calibri"/>
                <a:cs typeface="Arial"/>
              </a:rPr>
              <a:t>ranks</a:t>
            </a:r>
            <a:r>
              <a:rPr lang="en-US" dirty="0">
                <a:solidFill>
                  <a:srgbClr val="1F1410"/>
                </a:solidFill>
                <a:latin typeface="Times New Roman"/>
                <a:ea typeface="Times-Roman"/>
                <a:cs typeface="Arial"/>
              </a:rPr>
              <a:t>. These taxonomic ranks are hierarchical, meaning that each rank is inclusive of all other ranks beneath it. As defined earlier, a </a:t>
            </a:r>
            <a:r>
              <a:rPr lang="en-US" b="1" dirty="0">
                <a:solidFill>
                  <a:srgbClr val="1F1410"/>
                </a:solidFill>
                <a:latin typeface="Times New Roman"/>
                <a:ea typeface="Calibri"/>
                <a:cs typeface="Arial"/>
              </a:rPr>
              <a:t>taxon </a:t>
            </a:r>
            <a:r>
              <a:rPr lang="en-US" dirty="0">
                <a:solidFill>
                  <a:srgbClr val="1F1410"/>
                </a:solidFill>
                <a:latin typeface="Times New Roman"/>
                <a:ea typeface="Times-Roman"/>
                <a:cs typeface="Arial"/>
              </a:rPr>
              <a:t>is a group of organisms typically treated at a given rank. Thus, in the example of Figure 1,</a:t>
            </a:r>
            <a:endParaRPr lang="en-US" sz="2400" dirty="0">
              <a:ea typeface="Calibri"/>
              <a:cs typeface="Arial"/>
            </a:endParaRPr>
          </a:p>
          <a:p>
            <a:pPr algn="just">
              <a:lnSpc>
                <a:spcPct val="115000"/>
              </a:lnSpc>
              <a:spcAft>
                <a:spcPts val="0"/>
              </a:spcAft>
            </a:pPr>
            <a:r>
              <a:rPr lang="en-US" dirty="0" err="1">
                <a:solidFill>
                  <a:srgbClr val="1F1410"/>
                </a:solidFill>
                <a:latin typeface="Times New Roman"/>
                <a:ea typeface="Times-Roman"/>
                <a:cs typeface="Arial"/>
              </a:rPr>
              <a:t>Magnoliophyta</a:t>
            </a:r>
            <a:r>
              <a:rPr lang="en-US" dirty="0">
                <a:solidFill>
                  <a:srgbClr val="1F1410"/>
                </a:solidFill>
                <a:latin typeface="Times New Roman"/>
                <a:ea typeface="Times-Roman"/>
                <a:cs typeface="Arial"/>
              </a:rPr>
              <a:t> is a taxon placed at the rank of phylum; </a:t>
            </a:r>
            <a:r>
              <a:rPr lang="en-US" dirty="0" err="1">
                <a:solidFill>
                  <a:srgbClr val="1F1410"/>
                </a:solidFill>
                <a:latin typeface="Times New Roman"/>
                <a:ea typeface="Times-Roman"/>
                <a:cs typeface="Arial"/>
              </a:rPr>
              <a:t>Liliopsida</a:t>
            </a:r>
            <a:r>
              <a:rPr lang="en-US" dirty="0">
                <a:solidFill>
                  <a:srgbClr val="1F1410"/>
                </a:solidFill>
                <a:latin typeface="Times New Roman"/>
                <a:ea typeface="Times-Roman"/>
                <a:cs typeface="Arial"/>
              </a:rPr>
              <a:t> is a taxon placed at the rank of class; </a:t>
            </a:r>
            <a:r>
              <a:rPr lang="en-US" dirty="0" err="1">
                <a:solidFill>
                  <a:srgbClr val="1F1410"/>
                </a:solidFill>
                <a:latin typeface="Times New Roman"/>
                <a:ea typeface="Times-Roman"/>
                <a:cs typeface="Arial"/>
              </a:rPr>
              <a:t>Arecaceae</a:t>
            </a:r>
            <a:r>
              <a:rPr lang="en-US" dirty="0">
                <a:solidFill>
                  <a:srgbClr val="1F1410"/>
                </a:solidFill>
                <a:latin typeface="Times New Roman"/>
                <a:ea typeface="Times-Roman"/>
                <a:cs typeface="Arial"/>
              </a:rPr>
              <a:t> is a taxon placed at the rank of family; etc. Note that taxa of a particular rank generally end in a particular suffix.</a:t>
            </a:r>
            <a:endParaRPr lang="en-US" sz="2400" dirty="0">
              <a:ea typeface="Calibri"/>
              <a:cs typeface="Arial"/>
            </a:endParaRPr>
          </a:p>
          <a:p>
            <a:endParaRPr lang="en-US" dirty="0"/>
          </a:p>
        </p:txBody>
      </p:sp>
    </p:spTree>
    <p:extLst>
      <p:ext uri="{BB962C8B-B14F-4D97-AF65-F5344CB8AC3E}">
        <p14:creationId xmlns:p14="http://schemas.microsoft.com/office/powerpoint/2010/main" val="356832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indent="457200" algn="just">
              <a:lnSpc>
                <a:spcPct val="115000"/>
              </a:lnSpc>
              <a:spcAft>
                <a:spcPts val="0"/>
              </a:spcAft>
            </a:pPr>
            <a:r>
              <a:rPr lang="en-US" dirty="0">
                <a:solidFill>
                  <a:srgbClr val="1F1410"/>
                </a:solidFill>
                <a:latin typeface="Times New Roman"/>
                <a:ea typeface="Times-Roman"/>
                <a:cs typeface="Arial"/>
              </a:rPr>
              <a:t>There are two major means of arriving at a classification of life: </a:t>
            </a:r>
            <a:r>
              <a:rPr lang="en-US" dirty="0" err="1">
                <a:solidFill>
                  <a:srgbClr val="1F1410"/>
                </a:solidFill>
                <a:latin typeface="Times New Roman"/>
                <a:ea typeface="Times-Roman"/>
                <a:cs typeface="Arial"/>
              </a:rPr>
              <a:t>phenetic</a:t>
            </a:r>
            <a:r>
              <a:rPr lang="en-US" dirty="0">
                <a:solidFill>
                  <a:srgbClr val="1F1410"/>
                </a:solidFill>
                <a:latin typeface="Times New Roman"/>
                <a:ea typeface="Times-Roman"/>
                <a:cs typeface="Arial"/>
              </a:rPr>
              <a:t> and phylogenetic. </a:t>
            </a:r>
            <a:r>
              <a:rPr lang="en-US" b="1" dirty="0" err="1">
                <a:solidFill>
                  <a:srgbClr val="1F1410"/>
                </a:solidFill>
                <a:latin typeface="Times New Roman"/>
                <a:ea typeface="Times-Roman"/>
                <a:cs typeface="Arial"/>
              </a:rPr>
              <a:t>Phenetic</a:t>
            </a:r>
            <a:r>
              <a:rPr lang="en-US" b="1" dirty="0">
                <a:solidFill>
                  <a:srgbClr val="1F1410"/>
                </a:solidFill>
                <a:latin typeface="Times New Roman"/>
                <a:ea typeface="Times-Roman"/>
                <a:cs typeface="Arial"/>
              </a:rPr>
              <a:t> </a:t>
            </a:r>
            <a:r>
              <a:rPr lang="en-US" dirty="0">
                <a:solidFill>
                  <a:srgbClr val="1F1410"/>
                </a:solidFill>
                <a:latin typeface="Times New Roman"/>
                <a:ea typeface="Times-Roman"/>
                <a:cs typeface="Arial"/>
              </a:rPr>
              <a:t>classification is that based on overall similarities. Most of our everyday classifications are </a:t>
            </a:r>
            <a:r>
              <a:rPr lang="en-US" dirty="0" err="1">
                <a:solidFill>
                  <a:srgbClr val="1F1410"/>
                </a:solidFill>
                <a:latin typeface="Times New Roman"/>
                <a:ea typeface="Times-Roman"/>
                <a:cs typeface="Arial"/>
              </a:rPr>
              <a:t>phenetic</a:t>
            </a:r>
            <a:r>
              <a:rPr lang="en-US" dirty="0">
                <a:solidFill>
                  <a:srgbClr val="1F1410"/>
                </a:solidFill>
                <a:latin typeface="Times New Roman"/>
                <a:ea typeface="Times-Roman"/>
                <a:cs typeface="Arial"/>
              </a:rPr>
              <a:t>. For efficiency of organization (e.g., storing and retrieving objects, like nuts and bolts in a hardware store) we group similar objects together and dissimilar objects apart. Many traditional classifications in plant systematics are </a:t>
            </a:r>
            <a:r>
              <a:rPr lang="en-US" dirty="0" err="1">
                <a:solidFill>
                  <a:srgbClr val="1F1410"/>
                </a:solidFill>
                <a:latin typeface="Times New Roman"/>
                <a:ea typeface="Times-Roman"/>
                <a:cs typeface="Arial"/>
              </a:rPr>
              <a:t>phenetic</a:t>
            </a:r>
            <a:r>
              <a:rPr lang="en-US" dirty="0">
                <a:solidFill>
                  <a:srgbClr val="1F1410"/>
                </a:solidFill>
                <a:latin typeface="Times New Roman"/>
                <a:ea typeface="Times-Roman"/>
                <a:cs typeface="Arial"/>
              </a:rPr>
              <a:t>, based on noted similarities between and among taxa. </a:t>
            </a:r>
            <a:r>
              <a:rPr lang="en-US" b="1" dirty="0">
                <a:solidFill>
                  <a:srgbClr val="1F1410"/>
                </a:solidFill>
                <a:latin typeface="Times New Roman"/>
                <a:ea typeface="Times-Roman"/>
                <a:cs typeface="Arial"/>
              </a:rPr>
              <a:t>Phylogenetic </a:t>
            </a:r>
            <a:r>
              <a:rPr lang="en-US" dirty="0">
                <a:solidFill>
                  <a:srgbClr val="1F1410"/>
                </a:solidFill>
                <a:latin typeface="Times New Roman"/>
                <a:ea typeface="Times-Roman"/>
                <a:cs typeface="Arial"/>
              </a:rPr>
              <a:t>classification is that which is based on evolutionary history, or pattern of descent, which may or may not correspond to overall similarity.</a:t>
            </a:r>
            <a:endParaRPr lang="en-US" sz="2400" dirty="0">
              <a:ea typeface="Calibri"/>
              <a:cs typeface="Arial"/>
            </a:endParaRPr>
          </a:p>
          <a:p>
            <a:endParaRPr lang="en-US" dirty="0"/>
          </a:p>
        </p:txBody>
      </p:sp>
    </p:spTree>
    <p:extLst>
      <p:ext uri="{BB962C8B-B14F-4D97-AF65-F5344CB8AC3E}">
        <p14:creationId xmlns:p14="http://schemas.microsoft.com/office/powerpoint/2010/main" val="8401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10000"/>
          </a:bodyPr>
          <a:lstStyle/>
          <a:p>
            <a:pPr>
              <a:lnSpc>
                <a:spcPct val="115000"/>
              </a:lnSpc>
              <a:spcAft>
                <a:spcPts val="0"/>
              </a:spcAft>
            </a:pPr>
            <a:r>
              <a:rPr lang="en-US" b="1" dirty="0">
                <a:solidFill>
                  <a:srgbClr val="1F1410"/>
                </a:solidFill>
                <a:latin typeface="Times New Roman"/>
                <a:ea typeface="Calibri"/>
                <a:cs typeface="Arial"/>
              </a:rPr>
              <a:t>Major Taxonomic Ranks Taxa</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Kingdom: </a:t>
            </a:r>
            <a:r>
              <a:rPr lang="en-US" dirty="0">
                <a:solidFill>
                  <a:srgbClr val="1F1410"/>
                </a:solidFill>
                <a:latin typeface="Times New Roman"/>
                <a:ea typeface="Times-Roman"/>
                <a:cs typeface="Arial"/>
              </a:rPr>
              <a:t>Plantae</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Phylum: </a:t>
            </a:r>
            <a:r>
              <a:rPr lang="en-US" dirty="0">
                <a:solidFill>
                  <a:srgbClr val="1F1410"/>
                </a:solidFill>
                <a:latin typeface="Times New Roman"/>
                <a:ea typeface="Times-Roman"/>
                <a:cs typeface="Arial"/>
              </a:rPr>
              <a:t>(</a:t>
            </a:r>
            <a:r>
              <a:rPr lang="en-US" b="1" dirty="0">
                <a:solidFill>
                  <a:srgbClr val="1F1410"/>
                </a:solidFill>
                <a:latin typeface="Times New Roman"/>
                <a:ea typeface="Calibri"/>
                <a:cs typeface="Arial"/>
              </a:rPr>
              <a:t>Division </a:t>
            </a:r>
            <a:r>
              <a:rPr lang="en-US" dirty="0">
                <a:solidFill>
                  <a:srgbClr val="1F1410"/>
                </a:solidFill>
                <a:latin typeface="Times New Roman"/>
                <a:ea typeface="Times-Roman"/>
                <a:cs typeface="Arial"/>
              </a:rPr>
              <a:t>also acceptable) </a:t>
            </a:r>
            <a:r>
              <a:rPr lang="en-US" dirty="0" err="1">
                <a:solidFill>
                  <a:srgbClr val="1F1410"/>
                </a:solidFill>
                <a:latin typeface="Times New Roman"/>
                <a:ea typeface="Times-Roman"/>
                <a:cs typeface="Arial"/>
              </a:rPr>
              <a:t>Magnoliophyta</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Class: </a:t>
            </a:r>
            <a:r>
              <a:rPr lang="en-US" dirty="0" err="1">
                <a:solidFill>
                  <a:srgbClr val="1F1410"/>
                </a:solidFill>
                <a:latin typeface="Times New Roman"/>
                <a:ea typeface="Times-Roman"/>
                <a:cs typeface="Arial"/>
              </a:rPr>
              <a:t>Liliopsida</a:t>
            </a:r>
            <a:r>
              <a:rPr lang="en-US" dirty="0">
                <a:solidFill>
                  <a:srgbClr val="1F1410"/>
                </a:solidFill>
                <a:latin typeface="Times New Roman"/>
                <a:ea typeface="Times-Roman"/>
                <a:cs typeface="Arial"/>
              </a:rPr>
              <a:t> (Monocots)</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Order: </a:t>
            </a:r>
            <a:r>
              <a:rPr lang="en-US" dirty="0" err="1">
                <a:solidFill>
                  <a:srgbClr val="1F1410"/>
                </a:solidFill>
                <a:latin typeface="Times New Roman"/>
                <a:ea typeface="Times-Roman"/>
                <a:cs typeface="Arial"/>
              </a:rPr>
              <a:t>Arecales</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Family: </a:t>
            </a:r>
            <a:r>
              <a:rPr lang="en-US" dirty="0" err="1">
                <a:solidFill>
                  <a:srgbClr val="1F1410"/>
                </a:solidFill>
                <a:latin typeface="Times New Roman"/>
                <a:ea typeface="Times-Roman"/>
                <a:cs typeface="Arial"/>
              </a:rPr>
              <a:t>Arecaceae</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Genus: </a:t>
            </a:r>
            <a:r>
              <a:rPr lang="en-US" dirty="0">
                <a:solidFill>
                  <a:srgbClr val="1F1410"/>
                </a:solidFill>
                <a:latin typeface="Times New Roman"/>
                <a:ea typeface="Times-Roman"/>
                <a:cs typeface="Arial"/>
              </a:rPr>
              <a:t>(plural: genera) </a:t>
            </a:r>
            <a:r>
              <a:rPr lang="en-US" i="1" dirty="0">
                <a:solidFill>
                  <a:srgbClr val="1F1410"/>
                </a:solidFill>
                <a:latin typeface="Times New Roman"/>
                <a:ea typeface="Calibri"/>
                <a:cs typeface="Arial"/>
              </a:rPr>
              <a:t>Cocos</a:t>
            </a:r>
            <a:endParaRPr lang="en-US" sz="2400" dirty="0">
              <a:ea typeface="Calibri"/>
              <a:cs typeface="Arial"/>
            </a:endParaRPr>
          </a:p>
          <a:p>
            <a:pPr>
              <a:lnSpc>
                <a:spcPct val="115000"/>
              </a:lnSpc>
              <a:spcAft>
                <a:spcPts val="0"/>
              </a:spcAft>
            </a:pPr>
            <a:r>
              <a:rPr lang="en-US" b="1" dirty="0">
                <a:solidFill>
                  <a:srgbClr val="1F1410"/>
                </a:solidFill>
                <a:latin typeface="Times New Roman"/>
                <a:ea typeface="Calibri"/>
                <a:cs typeface="Arial"/>
              </a:rPr>
              <a:t>Species: </a:t>
            </a:r>
            <a:r>
              <a:rPr lang="en-US" dirty="0">
                <a:solidFill>
                  <a:srgbClr val="1F1410"/>
                </a:solidFill>
                <a:latin typeface="Times New Roman"/>
                <a:ea typeface="Times-Roman"/>
                <a:cs typeface="Arial"/>
              </a:rPr>
              <a:t>(plural: species) </a:t>
            </a:r>
            <a:r>
              <a:rPr lang="en-US" i="1" dirty="0">
                <a:solidFill>
                  <a:srgbClr val="1F1410"/>
                </a:solidFill>
                <a:latin typeface="Times New Roman"/>
                <a:ea typeface="Calibri"/>
                <a:cs typeface="Arial"/>
              </a:rPr>
              <a:t>Cocos </a:t>
            </a:r>
            <a:r>
              <a:rPr lang="en-US" i="1" dirty="0" err="1">
                <a:solidFill>
                  <a:srgbClr val="1F1410"/>
                </a:solidFill>
                <a:latin typeface="Times New Roman"/>
                <a:ea typeface="Calibri"/>
                <a:cs typeface="Arial"/>
              </a:rPr>
              <a:t>nucifera</a:t>
            </a:r>
            <a:endParaRPr lang="en-US" sz="2400" dirty="0">
              <a:ea typeface="Calibri"/>
              <a:cs typeface="Arial"/>
            </a:endParaRPr>
          </a:p>
          <a:p>
            <a:pPr algn="just">
              <a:lnSpc>
                <a:spcPct val="115000"/>
              </a:lnSpc>
              <a:spcAft>
                <a:spcPts val="0"/>
              </a:spcAft>
            </a:pPr>
            <a:r>
              <a:rPr lang="en-US" b="1" dirty="0">
                <a:solidFill>
                  <a:srgbClr val="1F1410"/>
                </a:solidFill>
                <a:latin typeface="Times New Roman"/>
                <a:ea typeface="Calibri"/>
                <a:cs typeface="Arial"/>
              </a:rPr>
              <a:t> </a:t>
            </a:r>
            <a:endParaRPr lang="en-US" sz="2400" dirty="0">
              <a:ea typeface="Calibri"/>
              <a:cs typeface="Arial"/>
            </a:endParaRPr>
          </a:p>
          <a:p>
            <a:pPr algn="just">
              <a:lnSpc>
                <a:spcPct val="115000"/>
              </a:lnSpc>
              <a:spcAft>
                <a:spcPts val="0"/>
              </a:spcAft>
            </a:pPr>
            <a:r>
              <a:rPr lang="en-US" b="1" dirty="0">
                <a:solidFill>
                  <a:srgbClr val="1F1410"/>
                </a:solidFill>
                <a:latin typeface="Times New Roman"/>
                <a:ea typeface="Calibri"/>
                <a:cs typeface="Arial"/>
              </a:rPr>
              <a:t>Figure 1: </a:t>
            </a:r>
            <a:r>
              <a:rPr lang="en-US" dirty="0">
                <a:solidFill>
                  <a:srgbClr val="1F1410"/>
                </a:solidFill>
                <a:latin typeface="Times New Roman"/>
                <a:ea typeface="Times-Roman"/>
                <a:cs typeface="Arial"/>
              </a:rPr>
              <a:t>The primary taxonomic ranks accepted by the International Code of Botanical Nomenclature.</a:t>
            </a:r>
            <a:endParaRPr lang="en-US" sz="2400" dirty="0">
              <a:ea typeface="Calibri"/>
              <a:cs typeface="Arial"/>
            </a:endParaRPr>
          </a:p>
          <a:p>
            <a:endParaRPr lang="en-US" dirty="0"/>
          </a:p>
        </p:txBody>
      </p:sp>
    </p:spTree>
    <p:extLst>
      <p:ext uri="{BB962C8B-B14F-4D97-AF65-F5344CB8AC3E}">
        <p14:creationId xmlns:p14="http://schemas.microsoft.com/office/powerpoint/2010/main" val="3970902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911</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Abdullah</dc:creator>
  <cp:lastModifiedBy>Abdullah</cp:lastModifiedBy>
  <cp:revision>3</cp:revision>
  <dcterms:created xsi:type="dcterms:W3CDTF">2006-08-16T00:00:00Z</dcterms:created>
  <dcterms:modified xsi:type="dcterms:W3CDTF">2016-11-11T14:02:25Z</dcterms:modified>
</cp:coreProperties>
</file>