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23603-21F0-4CAA-90AF-912E0FC67D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948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90008-C14F-41D9-B9FA-0EBE06BC62F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2494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4AE8-802C-4C0D-AC1E-60526653DFA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573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3E2C-97F0-4345-BFD0-DFD39DF783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288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256A-D915-44DE-9CBD-BEE5378533C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859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CD17-2B3B-4407-BF82-6ED4DDFB8EA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563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E6BAA-AED8-4F99-8993-39E149083BF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29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5D8DF-C9A2-47D5-98E0-F4910234763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3767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35064-849F-4B72-92CB-23E4F907B31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2308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0B0B4-B9D4-4AA9-98BF-9753FDDC0D2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3576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63875-C137-43A0-A2B8-8C54C04CBCC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9470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8EB69F-32BC-45C7-B1AF-5C0D18D099F6}" type="slidenum">
              <a:rPr lang="ar-SA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550"/>
            <a:ext cx="6550432" cy="59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9509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2900" y="536372"/>
            <a:ext cx="8064393" cy="5978727"/>
            <a:chOff x="1076325" y="1981200"/>
            <a:chExt cx="6989763" cy="4659313"/>
          </a:xfrm>
        </p:grpSpPr>
        <p:pic>
          <p:nvPicPr>
            <p:cNvPr id="4" name="Picture 3" descr="rav32223_36_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1"/>
            <a:stretch>
              <a:fillRect/>
            </a:stretch>
          </p:blipFill>
          <p:spPr bwMode="auto">
            <a:xfrm>
              <a:off x="1076325" y="1981200"/>
              <a:ext cx="6989763" cy="465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6708775" y="2198688"/>
              <a:ext cx="434975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151563" y="2516188"/>
              <a:ext cx="992187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5792788" y="2754313"/>
              <a:ext cx="1350962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911850" y="3352800"/>
              <a:ext cx="1231900" cy="158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691188" y="3529013"/>
              <a:ext cx="1452562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94338" y="3448050"/>
              <a:ext cx="196850" cy="166688"/>
            </a:xfrm>
            <a:custGeom>
              <a:avLst/>
              <a:gdLst>
                <a:gd name="T0" fmla="*/ 0 w 124"/>
                <a:gd name="T1" fmla="*/ 0 h 105"/>
                <a:gd name="T2" fmla="*/ 2147483647 w 124"/>
                <a:gd name="T3" fmla="*/ 0 h 105"/>
                <a:gd name="T4" fmla="*/ 2147483647 w 124"/>
                <a:gd name="T5" fmla="*/ 2147483647 h 105"/>
                <a:gd name="T6" fmla="*/ 0 w 12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5"/>
                <a:gd name="T14" fmla="*/ 124 w 12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5">
                  <a:moveTo>
                    <a:pt x="0" y="0"/>
                  </a:moveTo>
                  <a:lnTo>
                    <a:pt x="124" y="0"/>
                  </a:lnTo>
                  <a:lnTo>
                    <a:pt x="124" y="105"/>
                  </a:lnTo>
                  <a:lnTo>
                    <a:pt x="0" y="105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445000" y="4013200"/>
              <a:ext cx="2698750" cy="158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708775" y="2198688"/>
              <a:ext cx="43497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6151563" y="2516188"/>
              <a:ext cx="992187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5792788" y="2754313"/>
              <a:ext cx="135096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911850" y="3352800"/>
              <a:ext cx="12319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502275" y="3055938"/>
              <a:ext cx="1641475" cy="82550"/>
            </a:xfrm>
            <a:custGeom>
              <a:avLst/>
              <a:gdLst>
                <a:gd name="T0" fmla="*/ 2147483647 w 1034"/>
                <a:gd name="T1" fmla="*/ 2147483647 h 52"/>
                <a:gd name="T2" fmla="*/ 2147483647 w 1034"/>
                <a:gd name="T3" fmla="*/ 2147483647 h 52"/>
                <a:gd name="T4" fmla="*/ 0 w 1034"/>
                <a:gd name="T5" fmla="*/ 0 h 52"/>
                <a:gd name="T6" fmla="*/ 0 60000 65536"/>
                <a:gd name="T7" fmla="*/ 0 60000 65536"/>
                <a:gd name="T8" fmla="*/ 0 60000 65536"/>
                <a:gd name="T9" fmla="*/ 0 w 1034"/>
                <a:gd name="T10" fmla="*/ 0 h 52"/>
                <a:gd name="T11" fmla="*/ 1034 w 1034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4" h="52">
                  <a:moveTo>
                    <a:pt x="1034" y="52"/>
                  </a:moveTo>
                  <a:lnTo>
                    <a:pt x="101" y="5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502275" y="3055938"/>
              <a:ext cx="1641475" cy="82550"/>
            </a:xfrm>
            <a:custGeom>
              <a:avLst/>
              <a:gdLst>
                <a:gd name="T0" fmla="*/ 2147483647 w 1034"/>
                <a:gd name="T1" fmla="*/ 2147483647 h 52"/>
                <a:gd name="T2" fmla="*/ 2147483647 w 1034"/>
                <a:gd name="T3" fmla="*/ 2147483647 h 52"/>
                <a:gd name="T4" fmla="*/ 0 w 1034"/>
                <a:gd name="T5" fmla="*/ 0 h 52"/>
                <a:gd name="T6" fmla="*/ 0 60000 65536"/>
                <a:gd name="T7" fmla="*/ 0 60000 65536"/>
                <a:gd name="T8" fmla="*/ 0 60000 65536"/>
                <a:gd name="T9" fmla="*/ 0 w 1034"/>
                <a:gd name="T10" fmla="*/ 0 h 52"/>
                <a:gd name="T11" fmla="*/ 1034 w 1034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4" h="52">
                  <a:moveTo>
                    <a:pt x="1034" y="52"/>
                  </a:moveTo>
                  <a:lnTo>
                    <a:pt x="101" y="5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5691188" y="3529013"/>
              <a:ext cx="145256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494338" y="3448050"/>
              <a:ext cx="196850" cy="166688"/>
            </a:xfrm>
            <a:custGeom>
              <a:avLst/>
              <a:gdLst>
                <a:gd name="T0" fmla="*/ 0 w 124"/>
                <a:gd name="T1" fmla="*/ 0 h 105"/>
                <a:gd name="T2" fmla="*/ 2147483647 w 124"/>
                <a:gd name="T3" fmla="*/ 0 h 105"/>
                <a:gd name="T4" fmla="*/ 2147483647 w 124"/>
                <a:gd name="T5" fmla="*/ 2147483647 h 105"/>
                <a:gd name="T6" fmla="*/ 0 w 12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5"/>
                <a:gd name="T14" fmla="*/ 124 w 12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5">
                  <a:moveTo>
                    <a:pt x="0" y="0"/>
                  </a:moveTo>
                  <a:lnTo>
                    <a:pt x="124" y="0"/>
                  </a:lnTo>
                  <a:lnTo>
                    <a:pt x="124" y="105"/>
                  </a:lnTo>
                  <a:lnTo>
                    <a:pt x="0" y="10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445000" y="4013200"/>
              <a:ext cx="269875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6146800" y="4522788"/>
              <a:ext cx="984250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146800" y="4522788"/>
              <a:ext cx="984250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6243638" y="4919663"/>
              <a:ext cx="893762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6243638" y="4919663"/>
              <a:ext cx="89376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6488113" y="5972175"/>
              <a:ext cx="646112" cy="158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6488113" y="5972175"/>
              <a:ext cx="6461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6457950" y="5314950"/>
              <a:ext cx="692150" cy="158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6457950" y="5314950"/>
              <a:ext cx="69215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138488" y="3997325"/>
              <a:ext cx="406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1250 µm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22500" y="4778375"/>
              <a:ext cx="1033463" cy="527050"/>
            </a:xfrm>
            <a:custGeom>
              <a:avLst/>
              <a:gdLst>
                <a:gd name="T0" fmla="*/ 2147483647 w 651"/>
                <a:gd name="T1" fmla="*/ 2147483647 h 332"/>
                <a:gd name="T2" fmla="*/ 2147483647 w 651"/>
                <a:gd name="T3" fmla="*/ 0 h 332"/>
                <a:gd name="T4" fmla="*/ 0 w 651"/>
                <a:gd name="T5" fmla="*/ 0 h 332"/>
                <a:gd name="T6" fmla="*/ 0 60000 65536"/>
                <a:gd name="T7" fmla="*/ 0 60000 65536"/>
                <a:gd name="T8" fmla="*/ 0 60000 65536"/>
                <a:gd name="T9" fmla="*/ 0 w 651"/>
                <a:gd name="T10" fmla="*/ 0 h 332"/>
                <a:gd name="T11" fmla="*/ 651 w 651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1" h="332">
                  <a:moveTo>
                    <a:pt x="651" y="332"/>
                  </a:moveTo>
                  <a:lnTo>
                    <a:pt x="199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1993900" y="5292725"/>
              <a:ext cx="833438" cy="158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2122488" y="5748338"/>
              <a:ext cx="406400" cy="158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22500" y="4778375"/>
              <a:ext cx="1033463" cy="527050"/>
            </a:xfrm>
            <a:custGeom>
              <a:avLst/>
              <a:gdLst>
                <a:gd name="T0" fmla="*/ 2147483647 w 651"/>
                <a:gd name="T1" fmla="*/ 2147483647 h 332"/>
                <a:gd name="T2" fmla="*/ 2147483647 w 651"/>
                <a:gd name="T3" fmla="*/ 0 h 332"/>
                <a:gd name="T4" fmla="*/ 0 w 651"/>
                <a:gd name="T5" fmla="*/ 0 h 332"/>
                <a:gd name="T6" fmla="*/ 0 60000 65536"/>
                <a:gd name="T7" fmla="*/ 0 60000 65536"/>
                <a:gd name="T8" fmla="*/ 0 60000 65536"/>
                <a:gd name="T9" fmla="*/ 0 w 651"/>
                <a:gd name="T10" fmla="*/ 0 h 332"/>
                <a:gd name="T11" fmla="*/ 651 w 651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1" h="332">
                  <a:moveTo>
                    <a:pt x="651" y="332"/>
                  </a:moveTo>
                  <a:lnTo>
                    <a:pt x="199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>
              <a:off x="1993900" y="5292725"/>
              <a:ext cx="833438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>
              <a:off x="2122488" y="5748338"/>
              <a:ext cx="406400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212013" y="2127250"/>
              <a:ext cx="498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Epidermis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197725" y="3073400"/>
              <a:ext cx="7715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Primary phloem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197725" y="3473450"/>
              <a:ext cx="70008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Primary xylem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197725" y="3952875"/>
              <a:ext cx="19208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Pith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-5400000">
              <a:off x="1032669" y="3015457"/>
              <a:ext cx="4222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Monocot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-5400000">
              <a:off x="1062038" y="5327650"/>
              <a:ext cx="376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Eudicot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611313" y="4716463"/>
              <a:ext cx="595312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Endodermis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611313" y="5230813"/>
              <a:ext cx="325437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Cortex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608138" y="5684838"/>
              <a:ext cx="4984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Epidermis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194550" y="4857750"/>
              <a:ext cx="70008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Primary xylem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194550" y="5913438"/>
              <a:ext cx="4508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Pericycle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194550" y="5259388"/>
              <a:ext cx="7715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Primary phloem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781425" y="6245225"/>
              <a:ext cx="2921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48 µm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6738938" y="4222750"/>
              <a:ext cx="3492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385 µm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735763" y="6511925"/>
              <a:ext cx="2349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 µm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Text Box 73"/>
            <p:cNvSpPr txBox="1">
              <a:spLocks noChangeArrowheads="1"/>
            </p:cNvSpPr>
            <p:nvPr/>
          </p:nvSpPr>
          <p:spPr bwMode="auto">
            <a:xfrm>
              <a:off x="7197725" y="2697163"/>
              <a:ext cx="835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Endodermis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Location of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Casparian strip</a:t>
              </a:r>
            </a:p>
          </p:txBody>
        </p: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7194550" y="4462463"/>
              <a:ext cx="835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Endodermis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Location of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ED1C2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Casparian strip</a:t>
              </a:r>
            </a:p>
          </p:txBody>
        </p:sp>
        <p:sp>
          <p:nvSpPr>
            <p:cNvPr id="53" name="Text Box 75"/>
            <p:cNvSpPr txBox="1">
              <a:spLocks noChangeArrowheads="1"/>
            </p:cNvSpPr>
            <p:nvPr/>
          </p:nvSpPr>
          <p:spPr bwMode="auto">
            <a:xfrm>
              <a:off x="7197725" y="2455863"/>
              <a:ext cx="4143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Cortex</a:t>
              </a:r>
            </a:p>
          </p:txBody>
        </p:sp>
        <p:sp>
          <p:nvSpPr>
            <p:cNvPr id="54" name="Text Box 76"/>
            <p:cNvSpPr txBox="1">
              <a:spLocks noChangeArrowheads="1"/>
            </p:cNvSpPr>
            <p:nvPr/>
          </p:nvSpPr>
          <p:spPr bwMode="auto">
            <a:xfrm>
              <a:off x="7197725" y="3294063"/>
              <a:ext cx="5429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Pericycle</a:t>
              </a: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743700" y="4178300"/>
              <a:ext cx="333375" cy="36513"/>
            </a:xfrm>
            <a:custGeom>
              <a:avLst/>
              <a:gdLst>
                <a:gd name="T0" fmla="*/ 2147483647 w 210"/>
                <a:gd name="T1" fmla="*/ 0 h 23"/>
                <a:gd name="T2" fmla="*/ 2147483647 w 210"/>
                <a:gd name="T3" fmla="*/ 2147483647 h 23"/>
                <a:gd name="T4" fmla="*/ 0 w 210"/>
                <a:gd name="T5" fmla="*/ 2147483647 h 23"/>
                <a:gd name="T6" fmla="*/ 0 w 21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23"/>
                <a:gd name="T14" fmla="*/ 210 w 21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23">
                  <a:moveTo>
                    <a:pt x="210" y="0"/>
                  </a:moveTo>
                  <a:lnTo>
                    <a:pt x="210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694488" y="6480175"/>
              <a:ext cx="333375" cy="36513"/>
            </a:xfrm>
            <a:custGeom>
              <a:avLst/>
              <a:gdLst>
                <a:gd name="T0" fmla="*/ 2147483647 w 210"/>
                <a:gd name="T1" fmla="*/ 0 h 23"/>
                <a:gd name="T2" fmla="*/ 2147483647 w 210"/>
                <a:gd name="T3" fmla="*/ 2147483647 h 23"/>
                <a:gd name="T4" fmla="*/ 0 w 210"/>
                <a:gd name="T5" fmla="*/ 2147483647 h 23"/>
                <a:gd name="T6" fmla="*/ 0 w 21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23"/>
                <a:gd name="T14" fmla="*/ 210 w 21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23">
                  <a:moveTo>
                    <a:pt x="210" y="0"/>
                  </a:moveTo>
                  <a:lnTo>
                    <a:pt x="210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763963" y="6196013"/>
              <a:ext cx="333375" cy="34925"/>
            </a:xfrm>
            <a:custGeom>
              <a:avLst/>
              <a:gdLst>
                <a:gd name="T0" fmla="*/ 2147483647 w 210"/>
                <a:gd name="T1" fmla="*/ 0 h 22"/>
                <a:gd name="T2" fmla="*/ 2147483647 w 210"/>
                <a:gd name="T3" fmla="*/ 2147483647 h 22"/>
                <a:gd name="T4" fmla="*/ 0 w 210"/>
                <a:gd name="T5" fmla="*/ 2147483647 h 22"/>
                <a:gd name="T6" fmla="*/ 0 w 210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22"/>
                <a:gd name="T14" fmla="*/ 210 w 21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22">
                  <a:moveTo>
                    <a:pt x="210" y="0"/>
                  </a:moveTo>
                  <a:lnTo>
                    <a:pt x="210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171825" y="3930650"/>
              <a:ext cx="331788" cy="36513"/>
            </a:xfrm>
            <a:custGeom>
              <a:avLst/>
              <a:gdLst>
                <a:gd name="T0" fmla="*/ 2147483647 w 209"/>
                <a:gd name="T1" fmla="*/ 0 h 23"/>
                <a:gd name="T2" fmla="*/ 2147483647 w 209"/>
                <a:gd name="T3" fmla="*/ 2147483647 h 23"/>
                <a:gd name="T4" fmla="*/ 0 w 209"/>
                <a:gd name="T5" fmla="*/ 2147483647 h 23"/>
                <a:gd name="T6" fmla="*/ 0 w 20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23"/>
                <a:gd name="T14" fmla="*/ 209 w 20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23">
                  <a:moveTo>
                    <a:pt x="209" y="0"/>
                  </a:moveTo>
                  <a:lnTo>
                    <a:pt x="209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80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1" y="54102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Root types.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A.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Tap root.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B.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Fibrous root system.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C.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Prop roots.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D.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Haustorial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 roots</a:t>
            </a:r>
            <a:r>
              <a:rPr lang="en-US" sz="1600" dirty="0">
                <a:ea typeface="Calibri"/>
                <a:cs typeface="Arial"/>
              </a:rPr>
              <a:t/>
            </a:r>
            <a:br>
              <a:rPr lang="en-US" sz="1600" dirty="0">
                <a:ea typeface="Calibri"/>
                <a:cs typeface="Arial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\Pictures\2013-10-31\Scan1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3159" r="3977" b="72416"/>
          <a:stretch/>
        </p:blipFill>
        <p:spPr bwMode="auto">
          <a:xfrm>
            <a:off x="249382" y="1600200"/>
            <a:ext cx="8610599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23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5105400"/>
            <a:ext cx="4229100" cy="1143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Storage roots;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Raphanus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sativus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,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radish</a:t>
            </a:r>
            <a:r>
              <a:rPr lang="en-US" sz="1600" dirty="0">
                <a:ea typeface="Calibri"/>
                <a:cs typeface="Arial"/>
              </a:rPr>
              <a:t/>
            </a:r>
            <a:br>
              <a:rPr lang="en-US" sz="1600" dirty="0">
                <a:ea typeface="Calibri"/>
                <a:cs typeface="Arial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343400" cy="411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8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029200"/>
            <a:ext cx="4114800" cy="1143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Buttress </a:t>
            </a:r>
            <a:r>
              <a:rPr lang="en-US" sz="2000" dirty="0" smtClean="0">
                <a:solidFill>
                  <a:srgbClr val="1F1410"/>
                </a:solidFill>
                <a:latin typeface="Times New Roman"/>
                <a:ea typeface="Times-Roman"/>
                <a:cs typeface="Arial"/>
              </a:rPr>
              <a:t>roots,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Ficus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  <a:cs typeface="Arial"/>
              </a:rPr>
              <a:t>rubiginosa</a:t>
            </a:r>
            <a:r>
              <a:rPr lang="en-US" sz="1600" dirty="0">
                <a:ea typeface="Calibri"/>
                <a:cs typeface="Arial"/>
              </a:rPr>
              <a:t/>
            </a:r>
            <a:br>
              <a:rPr lang="en-US" sz="1600" dirty="0">
                <a:ea typeface="Calibri"/>
                <a:cs typeface="Arial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414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84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953000"/>
            <a:ext cx="61722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1F1410"/>
                </a:solidFill>
                <a:latin typeface="Times New Roman"/>
                <a:ea typeface="Calibri"/>
              </a:rPr>
              <a:t>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Pneumatophores;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Avicennia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</a:rPr>
              <a:t>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germinans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, black mangrove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3276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3528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3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953000"/>
            <a:ext cx="2895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Times New Roman"/>
              </a:rPr>
              <a:t>SEED STRUCTURE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837"/>
            <a:ext cx="7546426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70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81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Blank Presentation</vt:lpstr>
      <vt:lpstr>PowerPoint Presentation</vt:lpstr>
      <vt:lpstr>PowerPoint Presentation</vt:lpstr>
      <vt:lpstr>Root types. A. Tap root. B. Fibrous root system. C. Prop roots. D. Haustorial roots </vt:lpstr>
      <vt:lpstr>Storage roots; Raphanus sativus, radish </vt:lpstr>
      <vt:lpstr>Buttress roots, Ficus rubiginosa </vt:lpstr>
      <vt:lpstr> Pneumatophores; Avicennia germinans, black mangrove</vt:lpstr>
      <vt:lpstr>SEED STRUCTURE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8</cp:revision>
  <dcterms:created xsi:type="dcterms:W3CDTF">2006-08-16T00:00:00Z</dcterms:created>
  <dcterms:modified xsi:type="dcterms:W3CDTF">2013-11-22T13:02:05Z</dcterms:modified>
</cp:coreProperties>
</file>