
<file path=[Content_Types].xml><?xml version="1.0" encoding="utf-8"?>
<Types xmlns="http://schemas.openxmlformats.org/package/2006/content-types">
  <Default ContentType="image/png" Extension="png"/>
  <Default ContentType="image/x-emf" Extension="emf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 ?><Relationships xmlns="http://schemas.openxmlformats.org/package/2006/relationships"><Relationship Id="rId2" Target="../media/image7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 ?><Relationships xmlns="http://schemas.openxmlformats.org/package/2006/relationships"><Relationship Id="rId2" Target="../media/image3.pn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2" Target="../media/image4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 ?><Relationships xmlns="http://schemas.openxmlformats.org/package/2006/relationships"><Relationship Id="rId2" Target="../media/image6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2133599"/>
          </a:xfrm>
        </p:spPr>
        <p:txBody>
          <a:bodyPr>
            <a:noAutofit/>
          </a:bodyPr>
          <a:lstStyle/>
          <a:p>
            <a:r>
              <a:rPr lang="en-US" sz="5400" b="1" dirty="0"/>
              <a:t>Comparative genomic </a:t>
            </a:r>
            <a:r>
              <a:rPr lang="en-US" sz="5400" b="1" dirty="0" smtClean="0"/>
              <a:t>hybridization (CGH)</a:t>
            </a:r>
            <a:endParaRPr lang="en-US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8763000" cy="406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54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4744" y="279542"/>
            <a:ext cx="1933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/>
              <a:t>BLOCKING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199" y="1295400"/>
            <a:ext cx="842132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Chromosomal regions with </a:t>
            </a:r>
            <a:r>
              <a:rPr lang="en-US" sz="2000" b="1" dirty="0">
                <a:solidFill>
                  <a:srgbClr val="00B050"/>
                </a:solidFill>
              </a:rPr>
              <a:t>short </a:t>
            </a:r>
            <a:r>
              <a:rPr lang="en-US" sz="2000" b="1" dirty="0" smtClean="0">
                <a:solidFill>
                  <a:srgbClr val="00B050"/>
                </a:solidFill>
              </a:rPr>
              <a:t>repetitive DNA </a:t>
            </a:r>
            <a:r>
              <a:rPr lang="en-US" sz="2000" dirty="0"/>
              <a:t>sequences </a:t>
            </a:r>
            <a:r>
              <a:rPr lang="en-US" sz="2000" dirty="0" smtClean="0"/>
              <a:t>occur throughout </a:t>
            </a:r>
            <a:r>
              <a:rPr lang="en-US" sz="2000" dirty="0"/>
              <a:t>the </a:t>
            </a:r>
            <a:r>
              <a:rPr lang="en-US" sz="2000" dirty="0" smtClean="0"/>
              <a:t>whole genome</a:t>
            </a:r>
            <a:r>
              <a:rPr lang="en-US" sz="2000" dirty="0"/>
              <a:t>, but in a high number at all </a:t>
            </a:r>
            <a:r>
              <a:rPr lang="en-US" sz="2000" b="1" dirty="0" smtClean="0"/>
              <a:t>centromeres</a:t>
            </a:r>
            <a:r>
              <a:rPr lang="en-US" sz="2000" dirty="0" smtClean="0"/>
              <a:t>, </a:t>
            </a:r>
            <a:r>
              <a:rPr lang="en-US" sz="2000" b="1" dirty="0" smtClean="0"/>
              <a:t>telomeres</a:t>
            </a:r>
            <a:r>
              <a:rPr lang="en-US" sz="2000" dirty="0"/>
              <a:t>, and some specific </a:t>
            </a:r>
            <a:r>
              <a:rPr lang="en-US" sz="2000" dirty="0" smtClean="0"/>
              <a:t>regions (chromosome </a:t>
            </a:r>
            <a:r>
              <a:rPr lang="en-US" sz="2000" dirty="0"/>
              <a:t>arms </a:t>
            </a:r>
            <a:r>
              <a:rPr lang="en-US" sz="2000" b="1" dirty="0"/>
              <a:t>1p</a:t>
            </a:r>
            <a:r>
              <a:rPr lang="en-US" sz="2000" dirty="0"/>
              <a:t> and 16p, and </a:t>
            </a:r>
            <a:r>
              <a:rPr lang="en-US" sz="2000" dirty="0" smtClean="0"/>
              <a:t>chromosomes </a:t>
            </a:r>
            <a:r>
              <a:rPr lang="en-US" sz="2000" b="1" dirty="0" smtClean="0"/>
              <a:t>19 </a:t>
            </a:r>
            <a:r>
              <a:rPr lang="en-US" sz="2000" b="1" dirty="0"/>
              <a:t>and 22</a:t>
            </a:r>
            <a:r>
              <a:rPr lang="en-US" sz="2000" dirty="0"/>
              <a:t>). The lengths of these </a:t>
            </a:r>
            <a:r>
              <a:rPr lang="en-US" sz="2000" dirty="0" smtClean="0"/>
              <a:t>regions are </a:t>
            </a:r>
            <a:r>
              <a:rPr lang="en-US" sz="2000" dirty="0"/>
              <a:t>highly variable between individuals (</a:t>
            </a:r>
            <a:r>
              <a:rPr lang="en-US" sz="2000" dirty="0" smtClean="0"/>
              <a:t>and thus </a:t>
            </a:r>
            <a:r>
              <a:rPr lang="en-US" sz="2000" dirty="0"/>
              <a:t>between </a:t>
            </a:r>
            <a:r>
              <a:rPr lang="en-US" sz="2000" dirty="0" err="1"/>
              <a:t>tumour</a:t>
            </a:r>
            <a:r>
              <a:rPr lang="en-US" sz="2000" dirty="0"/>
              <a:t> and reference DNA</a:t>
            </a:r>
            <a:r>
              <a:rPr lang="en-US" sz="2000" dirty="0" smtClean="0"/>
              <a:t>), and </a:t>
            </a:r>
            <a:r>
              <a:rPr lang="en-US" sz="2000" dirty="0"/>
              <a:t>this can interfere with CGH </a:t>
            </a:r>
            <a:r>
              <a:rPr lang="en-US" sz="2000" dirty="0" smtClean="0"/>
              <a:t>analysis. Therefore</a:t>
            </a:r>
            <a:r>
              <a:rPr lang="en-US" sz="2000" dirty="0"/>
              <a:t>, repetitive DNA regions are </a:t>
            </a:r>
            <a:r>
              <a:rPr lang="en-US" sz="2000" dirty="0" smtClean="0"/>
              <a:t>blocked with </a:t>
            </a:r>
            <a:r>
              <a:rPr lang="en-US" sz="2000" dirty="0" err="1"/>
              <a:t>unlabelled</a:t>
            </a:r>
            <a:r>
              <a:rPr lang="en-US" sz="2000" dirty="0"/>
              <a:t> Cot-1 DNA (placental </a:t>
            </a:r>
            <a:r>
              <a:rPr lang="en-US" sz="2000" dirty="0" smtClean="0"/>
              <a:t>DNA from </a:t>
            </a:r>
            <a:r>
              <a:rPr lang="en-US" sz="2000" dirty="0"/>
              <a:t>50 to 100 </a:t>
            </a:r>
            <a:r>
              <a:rPr lang="en-US" sz="2000" dirty="0" err="1"/>
              <a:t>bp</a:t>
            </a:r>
            <a:r>
              <a:rPr lang="en-US" sz="2000" dirty="0"/>
              <a:t>, which is enriched </a:t>
            </a:r>
            <a:r>
              <a:rPr lang="en-US" sz="2000" dirty="0" smtClean="0"/>
              <a:t>for repetitive </a:t>
            </a:r>
            <a:r>
              <a:rPr lang="en-US" sz="2000" dirty="0"/>
              <a:t>DNA sequences). Suboptimal </a:t>
            </a:r>
            <a:r>
              <a:rPr lang="en-US" sz="2000" dirty="0" smtClean="0"/>
              <a:t>blocking, seen </a:t>
            </a:r>
            <a:r>
              <a:rPr lang="en-US" sz="2000" dirty="0"/>
              <a:t>as non-black centromeres, can lead </a:t>
            </a:r>
            <a:r>
              <a:rPr lang="en-US" sz="2000" dirty="0" smtClean="0"/>
              <a:t>to a </a:t>
            </a:r>
            <a:r>
              <a:rPr lang="en-US" sz="2000" dirty="0"/>
              <a:t>reduced amplitude of the green to red </a:t>
            </a:r>
            <a:r>
              <a:rPr lang="en-US" sz="2000" dirty="0" smtClean="0"/>
              <a:t>ratio and </a:t>
            </a:r>
            <a:r>
              <a:rPr lang="en-US" sz="2000" dirty="0"/>
              <a:t>gains and losses may go </a:t>
            </a:r>
            <a:r>
              <a:rPr lang="en-US" sz="2000" dirty="0" smtClean="0"/>
              <a:t>undetected. As </a:t>
            </a:r>
            <a:r>
              <a:rPr lang="en-US" sz="2000" dirty="0"/>
              <a:t>an alternative to blocking, removal </a:t>
            </a:r>
            <a:r>
              <a:rPr lang="en-US" sz="2000" dirty="0" smtClean="0"/>
              <a:t>of repetitive </a:t>
            </a:r>
            <a:r>
              <a:rPr lang="en-US" sz="2000" dirty="0"/>
              <a:t>sequences from the probe may </a:t>
            </a:r>
            <a:r>
              <a:rPr lang="en-US" sz="2000" dirty="0" smtClean="0"/>
              <a:t>be another </a:t>
            </a:r>
            <a:r>
              <a:rPr lang="en-US" sz="2000" dirty="0"/>
              <a:t>solution to this problem.</a:t>
            </a:r>
          </a:p>
        </p:txBody>
      </p:sp>
    </p:spTree>
    <p:extLst>
      <p:ext uri="{BB962C8B-B14F-4D97-AF65-F5344CB8AC3E}">
        <p14:creationId xmlns:p14="http://schemas.microsoft.com/office/powerpoint/2010/main" val="321267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4744" y="279542"/>
            <a:ext cx="2588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HYBRIDISATION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44" y="762000"/>
            <a:ext cx="8600656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9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2" l="85" r="101" t="27"/>
          <a:stretch/>
        </p:blipFill>
        <p:spPr>
          <a:xfrm>
            <a:off x="228600" y="228600"/>
            <a:ext cx="8763000" cy="620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8284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</a:t>
            </a:r>
            <a:r>
              <a:rPr lang="en-US" b="1" dirty="0"/>
              <a:t>is Comparative genomic hybridization (CGH</a:t>
            </a:r>
            <a:r>
              <a:rPr lang="en-US" b="1" dirty="0" smtClean="0"/>
              <a:t>) ?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676400"/>
            <a:ext cx="6172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/>
              <a:t>Is a </a:t>
            </a:r>
            <a:r>
              <a:rPr lang="en-US" sz="3200" dirty="0"/>
              <a:t>technique that permits the detection of </a:t>
            </a:r>
            <a:r>
              <a:rPr lang="en-US" sz="3200" dirty="0" smtClean="0"/>
              <a:t>chromosomal </a:t>
            </a:r>
            <a:r>
              <a:rPr lang="en-US" sz="3200" dirty="0" smtClean="0">
                <a:solidFill>
                  <a:srgbClr val="00B050"/>
                </a:solidFill>
              </a:rPr>
              <a:t>copy </a:t>
            </a:r>
            <a:r>
              <a:rPr lang="en-US" sz="3200" dirty="0">
                <a:solidFill>
                  <a:srgbClr val="00B050"/>
                </a:solidFill>
              </a:rPr>
              <a:t>number</a:t>
            </a:r>
            <a:r>
              <a:rPr lang="en-US" sz="3200" dirty="0"/>
              <a:t> changes without </a:t>
            </a:r>
            <a:r>
              <a:rPr lang="en-US" sz="3200" dirty="0" smtClean="0"/>
              <a:t>the need </a:t>
            </a:r>
            <a:r>
              <a:rPr lang="en-US" sz="3200" dirty="0"/>
              <a:t>for cell culturing</a:t>
            </a:r>
            <a:r>
              <a:rPr lang="en-US" sz="3200" dirty="0" smtClean="0"/>
              <a:t>.</a:t>
            </a:r>
          </a:p>
          <a:p>
            <a:pPr algn="just"/>
            <a:endParaRPr lang="en-US" sz="3200" dirty="0"/>
          </a:p>
          <a:p>
            <a:pPr algn="just"/>
            <a:r>
              <a:rPr lang="en-US" sz="2800" dirty="0" err="1"/>
              <a:t>Kallioniemi</a:t>
            </a:r>
            <a:r>
              <a:rPr lang="en-US" sz="2800" dirty="0"/>
              <a:t> et al at the University of </a:t>
            </a:r>
            <a:r>
              <a:rPr lang="en-US" sz="2800" dirty="0" smtClean="0"/>
              <a:t>California, San </a:t>
            </a:r>
            <a:r>
              <a:rPr lang="en-US" sz="2800" dirty="0"/>
              <a:t>Francisco were the first to </a:t>
            </a:r>
            <a:r>
              <a:rPr lang="en-US" sz="2800" dirty="0" smtClean="0"/>
              <a:t>report CGH </a:t>
            </a:r>
            <a:r>
              <a:rPr lang="en-US" sz="2800" dirty="0"/>
              <a:t>as a new chromosome analysis </a:t>
            </a:r>
            <a:r>
              <a:rPr lang="en-US" sz="2800" dirty="0" smtClean="0"/>
              <a:t>technique in </a:t>
            </a:r>
            <a:r>
              <a:rPr lang="en-US" sz="2800" dirty="0">
                <a:solidFill>
                  <a:srgbClr val="00B050"/>
                </a:solidFill>
              </a:rPr>
              <a:t>1992,1</a:t>
            </a:r>
            <a:r>
              <a:rPr lang="en-US" sz="2800" dirty="0"/>
              <a:t> shortly followed by du </a:t>
            </a:r>
            <a:r>
              <a:rPr lang="en-US" sz="2800" dirty="0" err="1"/>
              <a:t>Manoir</a:t>
            </a:r>
            <a:r>
              <a:rPr lang="en-US" sz="2800" dirty="0"/>
              <a:t> et </a:t>
            </a:r>
            <a:r>
              <a:rPr lang="en-US" sz="2800" dirty="0" smtClean="0"/>
              <a:t>al.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529" y="2667000"/>
            <a:ext cx="2614891" cy="402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59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524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b="1" dirty="0" lang="en-US" smtClean="0" sz="3600"/>
              <a:t>Principle of CGH</a:t>
            </a:r>
            <a:endParaRPr b="1" dirty="0" lang="en-US" sz="3600"/>
          </a:p>
        </p:txBody>
      </p:sp>
      <p:sp>
        <p:nvSpPr>
          <p:cNvPr id="3" name="Rectangle 2"/>
          <p:cNvSpPr/>
          <p:nvPr/>
        </p:nvSpPr>
        <p:spPr>
          <a:xfrm>
            <a:off x="228600" y="762000"/>
            <a:ext cx="870895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dirty="0" lang="en-US" smtClean="0"/>
              <a:t>The principle of CGH is that, the </a:t>
            </a:r>
            <a:r>
              <a:rPr dirty="0" err="1" lang="en-US" smtClean="0"/>
              <a:t>tumour</a:t>
            </a:r>
            <a:r>
              <a:rPr dirty="0" lang="en-US" smtClean="0"/>
              <a:t> </a:t>
            </a:r>
            <a:r>
              <a:rPr dirty="0" lang="en-US"/>
              <a:t>DNA is labelled with a </a:t>
            </a:r>
            <a:r>
              <a:rPr dirty="0" lang="en-US" smtClean="0"/>
              <a:t>green </a:t>
            </a:r>
            <a:r>
              <a:rPr dirty="0" err="1" lang="en-US" smtClean="0"/>
              <a:t>fluorochrome</a:t>
            </a:r>
            <a:r>
              <a:rPr dirty="0" lang="en-US"/>
              <a:t>, mixed (1:1) with red </a:t>
            </a:r>
            <a:r>
              <a:rPr dirty="0" lang="en-US" smtClean="0"/>
              <a:t>labelled normal </a:t>
            </a:r>
            <a:r>
              <a:rPr dirty="0" lang="en-US"/>
              <a:t>DNA, and </a:t>
            </a:r>
            <a:r>
              <a:rPr dirty="0" err="1" lang="en-US"/>
              <a:t>hybridised</a:t>
            </a:r>
            <a:r>
              <a:rPr dirty="0" lang="en-US"/>
              <a:t> to </a:t>
            </a:r>
            <a:r>
              <a:rPr dirty="0" lang="en-US" smtClean="0"/>
              <a:t>normal human </a:t>
            </a:r>
            <a:r>
              <a:rPr dirty="0" lang="en-US"/>
              <a:t>metaphase preparations. The </a:t>
            </a:r>
            <a:r>
              <a:rPr dirty="0" lang="en-US" smtClean="0"/>
              <a:t>normal reference </a:t>
            </a:r>
            <a:r>
              <a:rPr dirty="0" lang="en-US"/>
              <a:t>DNA and the metaphases </a:t>
            </a:r>
            <a:r>
              <a:rPr dirty="0" lang="en-US" smtClean="0"/>
              <a:t>are obtained </a:t>
            </a:r>
            <a:r>
              <a:rPr dirty="0" lang="en-US"/>
              <a:t>from a healthy volunteer and do </a:t>
            </a:r>
            <a:r>
              <a:rPr dirty="0" lang="en-US" smtClean="0"/>
              <a:t>not need </a:t>
            </a:r>
            <a:r>
              <a:rPr dirty="0" lang="en-US"/>
              <a:t>to be from the patient. The green and </a:t>
            </a:r>
            <a:r>
              <a:rPr dirty="0" lang="en-US" smtClean="0"/>
              <a:t>red labelled </a:t>
            </a:r>
            <a:r>
              <a:rPr dirty="0" lang="en-US"/>
              <a:t>DNA fragments compete for </a:t>
            </a:r>
            <a:r>
              <a:rPr dirty="0" err="1" lang="en-US" smtClean="0"/>
              <a:t>hybridisation</a:t>
            </a:r>
            <a:r>
              <a:rPr dirty="0" lang="en-US"/>
              <a:t> </a:t>
            </a:r>
            <a:r>
              <a:rPr dirty="0" lang="en-US" smtClean="0"/>
              <a:t>to </a:t>
            </a:r>
            <a:r>
              <a:rPr dirty="0" lang="en-US"/>
              <a:t>their locus of origin on the </a:t>
            </a:r>
            <a:r>
              <a:rPr dirty="0" lang="en-US" smtClean="0"/>
              <a:t>chromosomes. The </a:t>
            </a:r>
            <a:r>
              <a:rPr dirty="0" lang="en-US"/>
              <a:t>green to red fluorescence </a:t>
            </a:r>
            <a:r>
              <a:rPr dirty="0" lang="en-US" smtClean="0"/>
              <a:t>ratio measured </a:t>
            </a:r>
            <a:r>
              <a:rPr dirty="0" lang="en-US"/>
              <a:t>along the chromosomal axis </a:t>
            </a:r>
            <a:r>
              <a:rPr dirty="0" lang="en-US" smtClean="0"/>
              <a:t>represents loss </a:t>
            </a:r>
            <a:r>
              <a:rPr dirty="0" lang="en-US"/>
              <a:t>(ratio &lt; 1) or gain (ratio &gt; 1) </a:t>
            </a:r>
            <a:r>
              <a:rPr dirty="0" lang="en-US" smtClean="0"/>
              <a:t>of genetic </a:t>
            </a:r>
            <a:r>
              <a:rPr dirty="0" lang="en-US"/>
              <a:t>material in the </a:t>
            </a:r>
            <a:r>
              <a:rPr dirty="0" err="1" lang="en-US"/>
              <a:t>tumour</a:t>
            </a:r>
            <a:r>
              <a:rPr dirty="0" lang="en-US"/>
              <a:t> at that </a:t>
            </a:r>
            <a:r>
              <a:rPr dirty="0" lang="en-US" smtClean="0"/>
              <a:t>specific locus.</a:t>
            </a:r>
            <a:endParaRPr dirty="0" lang="en-US"/>
          </a:p>
        </p:txBody>
      </p:sp>
      <p:pic>
        <p:nvPicPr>
          <p:cNvPr id="2052" name="Picture 4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"/>
          <a:stretch/>
        </p:blipFill>
        <p:spPr bwMode="auto">
          <a:xfrm>
            <a:off x="351475" y="2819400"/>
            <a:ext cx="8563925" cy="3859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12734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Applications of CGH?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Because </a:t>
            </a:r>
            <a:r>
              <a:rPr lang="en-US" sz="2400" b="1" dirty="0">
                <a:solidFill>
                  <a:srgbClr val="00B050"/>
                </a:solidFill>
              </a:rPr>
              <a:t>no </a:t>
            </a:r>
            <a:r>
              <a:rPr lang="en-US" sz="2400" b="1" dirty="0" smtClean="0">
                <a:solidFill>
                  <a:srgbClr val="00B050"/>
                </a:solidFill>
              </a:rPr>
              <a:t>cell culturing </a:t>
            </a:r>
            <a:r>
              <a:rPr lang="en-US" sz="2400" b="1" dirty="0">
                <a:solidFill>
                  <a:srgbClr val="00B050"/>
                </a:solidFill>
              </a:rPr>
              <a:t>is required </a:t>
            </a:r>
            <a:r>
              <a:rPr lang="en-US" sz="2400" dirty="0"/>
              <a:t>for CGH, this </a:t>
            </a:r>
            <a:r>
              <a:rPr lang="en-US" sz="2400" dirty="0" smtClean="0"/>
              <a:t>technique has </a:t>
            </a:r>
            <a:r>
              <a:rPr lang="en-US" sz="2400" dirty="0"/>
              <a:t>enabled tremendous progress in the </a:t>
            </a:r>
            <a:r>
              <a:rPr lang="en-US" sz="2400" dirty="0" smtClean="0"/>
              <a:t>analysis of </a:t>
            </a:r>
            <a:r>
              <a:rPr lang="en-US" sz="2400" dirty="0"/>
              <a:t>chromosomal changes in </a:t>
            </a:r>
            <a:r>
              <a:rPr lang="en-US" sz="2400" b="1" dirty="0">
                <a:solidFill>
                  <a:srgbClr val="00B050"/>
                </a:solidFill>
              </a:rPr>
              <a:t>solid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tumours</a:t>
            </a:r>
            <a:r>
              <a:rPr lang="en-US" sz="2400" dirty="0"/>
              <a:t>.</a:t>
            </a:r>
            <a:endParaRPr lang="en-US" sz="2400" dirty="0" smtClean="0"/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Applied in </a:t>
            </a:r>
            <a:r>
              <a:rPr lang="en-US" sz="2400" dirty="0"/>
              <a:t>cancer </a:t>
            </a:r>
            <a:r>
              <a:rPr lang="en-US" sz="2400" dirty="0" smtClean="0"/>
              <a:t>research include </a:t>
            </a:r>
            <a:r>
              <a:rPr lang="en-US" sz="2400" dirty="0"/>
              <a:t>screening of </a:t>
            </a:r>
            <a:r>
              <a:rPr lang="en-US" sz="2400" dirty="0" err="1"/>
              <a:t>tumours</a:t>
            </a:r>
            <a:r>
              <a:rPr lang="en-US" sz="2400" dirty="0"/>
              <a:t> for </a:t>
            </a:r>
            <a:r>
              <a:rPr lang="en-US" sz="2400" dirty="0" smtClean="0"/>
              <a:t>genetic aberrations, searching </a:t>
            </a:r>
            <a:r>
              <a:rPr lang="en-US" sz="2400" dirty="0"/>
              <a:t>for </a:t>
            </a:r>
            <a:r>
              <a:rPr lang="en-US" sz="2400" b="1" dirty="0">
                <a:solidFill>
                  <a:srgbClr val="00B050"/>
                </a:solidFill>
              </a:rPr>
              <a:t>genes involved </a:t>
            </a:r>
            <a:r>
              <a:rPr lang="en-US" sz="2400" dirty="0" smtClean="0"/>
              <a:t>in the </a:t>
            </a:r>
            <a:r>
              <a:rPr lang="en-US" sz="2400" dirty="0"/>
              <a:t>carcinogenesis of particular subsets </a:t>
            </a:r>
            <a:r>
              <a:rPr lang="en-US" sz="2400" dirty="0" smtClean="0"/>
              <a:t>of cancers, analyzing </a:t>
            </a:r>
            <a:r>
              <a:rPr lang="en-US" sz="2400" dirty="0" err="1"/>
              <a:t>tumours</a:t>
            </a:r>
            <a:r>
              <a:rPr lang="en-US" sz="2400" dirty="0"/>
              <a:t> in </a:t>
            </a:r>
            <a:r>
              <a:rPr lang="en-US" sz="2400" dirty="0" smtClean="0"/>
              <a:t>experimental models </a:t>
            </a:r>
            <a:r>
              <a:rPr lang="en-US" sz="2400" dirty="0"/>
              <a:t>to obtain an insight into </a:t>
            </a:r>
            <a:r>
              <a:rPr lang="en-US" sz="2400" b="1" dirty="0" err="1" smtClean="0">
                <a:solidFill>
                  <a:srgbClr val="00B050"/>
                </a:solidFill>
              </a:rPr>
              <a:t>tumour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progression, </a:t>
            </a:r>
            <a:r>
              <a:rPr lang="en-US" sz="2400" b="1" dirty="0">
                <a:solidFill>
                  <a:srgbClr val="00B050"/>
                </a:solidFill>
              </a:rPr>
              <a:t>diagnostic </a:t>
            </a:r>
            <a:r>
              <a:rPr lang="en-US" sz="2400" b="1" dirty="0" smtClean="0">
                <a:solidFill>
                  <a:srgbClr val="00B050"/>
                </a:solidFill>
              </a:rPr>
              <a:t>classification, and prognosis </a:t>
            </a:r>
            <a:r>
              <a:rPr lang="en-US" sz="2400" b="1" dirty="0">
                <a:solidFill>
                  <a:srgbClr val="00B050"/>
                </a:solidFill>
              </a:rPr>
              <a:t>assessment</a:t>
            </a:r>
            <a:r>
              <a:rPr lang="en-US" sz="2400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Apart from these </a:t>
            </a:r>
            <a:r>
              <a:rPr lang="en-US" sz="2400" dirty="0" smtClean="0"/>
              <a:t>oncological applications</a:t>
            </a:r>
            <a:r>
              <a:rPr lang="en-US" sz="2400" dirty="0"/>
              <a:t>, CGH analysis has also been </a:t>
            </a:r>
            <a:r>
              <a:rPr lang="en-US" sz="2400" dirty="0" smtClean="0"/>
              <a:t>used to </a:t>
            </a:r>
            <a:r>
              <a:rPr lang="en-US" sz="2400" dirty="0"/>
              <a:t>study </a:t>
            </a:r>
            <a:r>
              <a:rPr lang="en-US" sz="2400" b="1" dirty="0">
                <a:solidFill>
                  <a:srgbClr val="00B050"/>
                </a:solidFill>
              </a:rPr>
              <a:t>chromosomal aberrations in fetal </a:t>
            </a:r>
            <a:r>
              <a:rPr lang="en-US" sz="2400" b="1" dirty="0" smtClean="0">
                <a:solidFill>
                  <a:srgbClr val="00B050"/>
                </a:solidFill>
              </a:rPr>
              <a:t>and neonatal </a:t>
            </a:r>
            <a:r>
              <a:rPr lang="en-US" sz="2400" b="1" dirty="0">
                <a:solidFill>
                  <a:srgbClr val="00B050"/>
                </a:solidFill>
              </a:rPr>
              <a:t>genomes.</a:t>
            </a:r>
          </a:p>
        </p:txBody>
      </p:sp>
    </p:spTree>
    <p:extLst>
      <p:ext uri="{BB962C8B-B14F-4D97-AF65-F5344CB8AC3E}">
        <p14:creationId xmlns:p14="http://schemas.microsoft.com/office/powerpoint/2010/main" val="355641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Disadvantages of CGH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610600" cy="52578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800"/>
              </a:spcAft>
            </a:pPr>
            <a:r>
              <a:rPr lang="en-US" sz="2400" dirty="0"/>
              <a:t>CGH is a relatively </a:t>
            </a:r>
            <a:r>
              <a:rPr lang="en-US" sz="2400" b="1" dirty="0">
                <a:solidFill>
                  <a:srgbClr val="FF0000"/>
                </a:solidFill>
              </a:rPr>
              <a:t>time consuming </a:t>
            </a:r>
            <a:r>
              <a:rPr lang="en-US" sz="2400" dirty="0" smtClean="0"/>
              <a:t>and difficult </a:t>
            </a:r>
            <a:r>
              <a:rPr lang="en-US" sz="2400" dirty="0"/>
              <a:t>technique with a number of limitations.</a:t>
            </a:r>
          </a:p>
          <a:p>
            <a:pPr algn="just">
              <a:spcAft>
                <a:spcPts val="1800"/>
              </a:spcAft>
            </a:pPr>
            <a:r>
              <a:rPr lang="en-US" sz="2400" dirty="0"/>
              <a:t>It cannot detect structural </a:t>
            </a:r>
            <a:r>
              <a:rPr lang="en-US" sz="2400" dirty="0" smtClean="0"/>
              <a:t>chromosomal aberrations </a:t>
            </a:r>
            <a:r>
              <a:rPr lang="en-US" sz="2400" dirty="0"/>
              <a:t>without copy number </a:t>
            </a:r>
            <a:r>
              <a:rPr lang="en-US" sz="2400" dirty="0" smtClean="0"/>
              <a:t>changes, such </a:t>
            </a:r>
            <a:r>
              <a:rPr lang="en-US" sz="2400" dirty="0"/>
              <a:t>as </a:t>
            </a:r>
            <a:r>
              <a:rPr lang="en-US" sz="2400" b="1" dirty="0">
                <a:solidFill>
                  <a:srgbClr val="FF0000"/>
                </a:solidFill>
              </a:rPr>
              <a:t>balanced chromosomal </a:t>
            </a:r>
            <a:r>
              <a:rPr lang="en-US" sz="2400" b="1" dirty="0" smtClean="0">
                <a:solidFill>
                  <a:srgbClr val="FF0000"/>
                </a:solidFill>
              </a:rPr>
              <a:t>translocations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inversions</a:t>
            </a:r>
            <a:r>
              <a:rPr lang="en-US" sz="2400" dirty="0"/>
              <a:t>, or </a:t>
            </a:r>
            <a:r>
              <a:rPr lang="en-US" sz="2400" b="1" dirty="0">
                <a:solidFill>
                  <a:srgbClr val="FF0000"/>
                </a:solidFill>
              </a:rPr>
              <a:t>ring </a:t>
            </a:r>
            <a:r>
              <a:rPr lang="en-US" sz="2400" b="1" dirty="0" smtClean="0">
                <a:solidFill>
                  <a:srgbClr val="FF0000"/>
                </a:solidFill>
              </a:rPr>
              <a:t>chromosomes</a:t>
            </a:r>
          </a:p>
          <a:p>
            <a:pPr algn="just">
              <a:spcAft>
                <a:spcPts val="1800"/>
              </a:spcAft>
            </a:pPr>
            <a:r>
              <a:rPr lang="en-US" sz="2400" dirty="0" smtClean="0"/>
              <a:t>It </a:t>
            </a:r>
            <a:r>
              <a:rPr lang="en-US" sz="2400" dirty="0"/>
              <a:t>also has </a:t>
            </a:r>
            <a:r>
              <a:rPr lang="en-US" sz="2400" dirty="0" smtClean="0"/>
              <a:t>the disadvantage </a:t>
            </a:r>
            <a:r>
              <a:rPr lang="en-US" sz="2400" dirty="0"/>
              <a:t>of being </a:t>
            </a:r>
            <a:r>
              <a:rPr lang="en-US" sz="2400" b="1" dirty="0">
                <a:solidFill>
                  <a:srgbClr val="FF0000"/>
                </a:solidFill>
              </a:rPr>
              <a:t>less sensitive</a:t>
            </a:r>
            <a:r>
              <a:rPr lang="en-US" sz="2400" dirty="0"/>
              <a:t> than </a:t>
            </a:r>
            <a:r>
              <a:rPr lang="en-US" sz="2400" dirty="0" smtClean="0"/>
              <a:t>PCR based </a:t>
            </a:r>
            <a:r>
              <a:rPr lang="en-US" sz="2400" dirty="0"/>
              <a:t>methods in detecting deletions. </a:t>
            </a:r>
            <a:endParaRPr lang="en-US" sz="2400" dirty="0" smtClean="0"/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Theoretically, the </a:t>
            </a:r>
            <a:r>
              <a:rPr lang="en-US" sz="2400" dirty="0"/>
              <a:t>loss or gain of one copy of a </a:t>
            </a:r>
            <a:r>
              <a:rPr lang="en-US" sz="2400" dirty="0" smtClean="0"/>
              <a:t>certain chromosome </a:t>
            </a:r>
            <a:r>
              <a:rPr lang="en-US" sz="2400" dirty="0"/>
              <a:t>in a diploid genome should </a:t>
            </a:r>
            <a:r>
              <a:rPr lang="en-US" sz="2400" dirty="0" smtClean="0"/>
              <a:t>result in </a:t>
            </a:r>
            <a:r>
              <a:rPr lang="en-US" sz="2400" dirty="0"/>
              <a:t>a fluorescence ratio of 0.5 or 1.5. </a:t>
            </a:r>
            <a:r>
              <a:rPr lang="en-US" sz="2400" dirty="0" smtClean="0"/>
              <a:t>However, in </a:t>
            </a:r>
            <a:r>
              <a:rPr lang="en-US" sz="2400" dirty="0"/>
              <a:t>experiments comparing male and </a:t>
            </a:r>
            <a:r>
              <a:rPr lang="en-US" sz="2400" dirty="0" smtClean="0"/>
              <a:t>female DNA</a:t>
            </a:r>
            <a:r>
              <a:rPr lang="en-US" sz="2400" dirty="0"/>
              <a:t>, where the fluorescence ratio for the </a:t>
            </a:r>
            <a:r>
              <a:rPr lang="en-US" sz="2400" b="1" dirty="0" smtClean="0">
                <a:solidFill>
                  <a:srgbClr val="FF0000"/>
                </a:solidFill>
              </a:rPr>
              <a:t>X chromosome </a:t>
            </a:r>
            <a:r>
              <a:rPr lang="en-US" sz="2400" dirty="0"/>
              <a:t>should be 0.5 or 2.0, these </a:t>
            </a:r>
            <a:r>
              <a:rPr lang="en-US" sz="2400" dirty="0" smtClean="0"/>
              <a:t>ratios are </a:t>
            </a:r>
            <a:r>
              <a:rPr lang="en-US" sz="2400" dirty="0"/>
              <a:t>never found in practice.</a:t>
            </a:r>
          </a:p>
        </p:txBody>
      </p:sp>
    </p:spTree>
    <p:extLst>
      <p:ext uri="{BB962C8B-B14F-4D97-AF65-F5344CB8AC3E}">
        <p14:creationId xmlns:p14="http://schemas.microsoft.com/office/powerpoint/2010/main" val="21516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Steps for preforming CGH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610600" cy="5257800"/>
          </a:xfrm>
        </p:spPr>
        <p:txBody>
          <a:bodyPr>
            <a:normAutofit/>
          </a:bodyPr>
          <a:lstStyle/>
          <a:p>
            <a:pPr marL="457200" indent="-457200" algn="just">
              <a:spcAft>
                <a:spcPts val="1800"/>
              </a:spcAft>
              <a:buFont typeface="+mj-lt"/>
              <a:buAutoNum type="arabicPeriod"/>
            </a:pPr>
            <a:r>
              <a:rPr lang="en-US" sz="2400" dirty="0"/>
              <a:t>METAPHASE SLIDE </a:t>
            </a:r>
            <a:r>
              <a:rPr lang="en-US" sz="2400" dirty="0" smtClean="0"/>
              <a:t>PREPARATION</a:t>
            </a:r>
          </a:p>
          <a:p>
            <a:pPr marL="0" indent="0" algn="just">
              <a:buNone/>
            </a:pPr>
            <a:r>
              <a:rPr lang="en-US" dirty="0"/>
              <a:t>Metaphase chromosomes are prepared </a:t>
            </a:r>
            <a:r>
              <a:rPr lang="en-US" dirty="0" smtClean="0"/>
              <a:t>according to </a:t>
            </a:r>
            <a:r>
              <a:rPr lang="en-US" dirty="0"/>
              <a:t>standard protocols using </a:t>
            </a:r>
            <a:r>
              <a:rPr lang="en-US" dirty="0" err="1" smtClean="0"/>
              <a:t>phytohaemagglutinin</a:t>
            </a:r>
            <a:r>
              <a:rPr lang="en-US" dirty="0"/>
              <a:t> </a:t>
            </a:r>
            <a:r>
              <a:rPr lang="en-US" dirty="0" smtClean="0"/>
              <a:t>stimulated </a:t>
            </a:r>
            <a:r>
              <a:rPr lang="en-US" dirty="0"/>
              <a:t>peripheral blood </a:t>
            </a:r>
            <a:r>
              <a:rPr lang="en-US" dirty="0" smtClean="0"/>
              <a:t>lymphocytes from </a:t>
            </a:r>
            <a:r>
              <a:rPr lang="en-US" dirty="0"/>
              <a:t>a </a:t>
            </a:r>
            <a:r>
              <a:rPr lang="en-US" dirty="0" err="1"/>
              <a:t>karyotypically</a:t>
            </a:r>
            <a:r>
              <a:rPr lang="en-US" dirty="0"/>
              <a:t> normal man </a:t>
            </a:r>
            <a:r>
              <a:rPr lang="en-US" dirty="0" smtClean="0"/>
              <a:t>or woman</a:t>
            </a:r>
            <a:r>
              <a:rPr lang="en-US" dirty="0"/>
              <a:t>. Because women have two X </a:t>
            </a:r>
            <a:r>
              <a:rPr lang="en-US" dirty="0" smtClean="0"/>
              <a:t>chromosomes and </a:t>
            </a:r>
            <a:r>
              <a:rPr lang="en-US" dirty="0"/>
              <a:t>the Y chromosome does not </a:t>
            </a:r>
            <a:r>
              <a:rPr lang="en-US" dirty="0" smtClean="0"/>
              <a:t>contain much </a:t>
            </a:r>
            <a:r>
              <a:rPr lang="en-US" dirty="0"/>
              <a:t>genetic information, it is preferable </a:t>
            </a:r>
            <a:r>
              <a:rPr lang="en-US" dirty="0" smtClean="0"/>
              <a:t>to use </a:t>
            </a:r>
            <a:r>
              <a:rPr lang="en-US" dirty="0"/>
              <a:t>metaphase spreads from women.</a:t>
            </a:r>
          </a:p>
        </p:txBody>
      </p:sp>
    </p:spTree>
    <p:extLst>
      <p:ext uri="{BB962C8B-B14F-4D97-AF65-F5344CB8AC3E}">
        <p14:creationId xmlns:p14="http://schemas.microsoft.com/office/powerpoint/2010/main" val="270524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7750"/>
            <a:ext cx="8839200" cy="58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4744" y="279542"/>
            <a:ext cx="5566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/>
              <a:t>DNA</a:t>
            </a:r>
            <a:r>
              <a:rPr lang="en-US" dirty="0"/>
              <a:t> </a:t>
            </a:r>
            <a:r>
              <a:rPr lang="en-US" sz="2400" dirty="0"/>
              <a:t>ISOLATION</a:t>
            </a:r>
            <a:r>
              <a:rPr lang="en-US" dirty="0"/>
              <a:t> </a:t>
            </a:r>
            <a:r>
              <a:rPr lang="en-US" sz="2400" dirty="0"/>
              <a:t>FROM</a:t>
            </a:r>
            <a:r>
              <a:rPr lang="en-US" dirty="0"/>
              <a:t> </a:t>
            </a:r>
            <a:r>
              <a:rPr lang="en-US" sz="2400" dirty="0"/>
              <a:t>TUMOUR</a:t>
            </a:r>
            <a:r>
              <a:rPr lang="en-US" dirty="0"/>
              <a:t> </a:t>
            </a:r>
            <a:r>
              <a:rPr lang="en-US" sz="2400" dirty="0"/>
              <a:t>TISSUE</a:t>
            </a:r>
          </a:p>
        </p:txBody>
      </p:sp>
    </p:spTree>
    <p:extLst>
      <p:ext uri="{BB962C8B-B14F-4D97-AF65-F5344CB8AC3E}">
        <p14:creationId xmlns:p14="http://schemas.microsoft.com/office/powerpoint/2010/main" val="34597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744" y="279542"/>
            <a:ext cx="5368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DNA LABELLING (NICK TRANSLATION)</a:t>
            </a:r>
            <a:endParaRPr lang="en-US" sz="2400" dirty="0"/>
          </a:p>
        </p:txBody>
      </p:sp>
      <p:pic>
        <p:nvPicPr>
          <p:cNvPr id="4100" name="Picture 4" descr="Difference Between Nick Translation and Primer Extension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68106"/>
            <a:ext cx="6096000" cy="506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5916" y="894338"/>
            <a:ext cx="8300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Is the, </a:t>
            </a:r>
            <a:r>
              <a:rPr lang="en-US" dirty="0"/>
              <a:t>cutting DNA </a:t>
            </a:r>
            <a:r>
              <a:rPr lang="en-US" dirty="0" smtClean="0"/>
              <a:t>and substituting </a:t>
            </a:r>
            <a:r>
              <a:rPr lang="en-US" dirty="0" err="1"/>
              <a:t>unlabelled</a:t>
            </a:r>
            <a:r>
              <a:rPr lang="en-US" dirty="0"/>
              <a:t> nucleotides with </a:t>
            </a:r>
            <a:r>
              <a:rPr lang="en-US" dirty="0" err="1" smtClean="0"/>
              <a:t>digoxigenin</a:t>
            </a:r>
            <a:r>
              <a:rPr lang="en-US" dirty="0" smtClean="0"/>
              <a:t>, biotin</a:t>
            </a:r>
            <a:r>
              <a:rPr lang="en-US" dirty="0"/>
              <a:t>, or </a:t>
            </a:r>
            <a:r>
              <a:rPr lang="en-US" dirty="0" err="1"/>
              <a:t>fluorochrome</a:t>
            </a:r>
            <a:r>
              <a:rPr lang="en-US" dirty="0"/>
              <a:t> </a:t>
            </a:r>
            <a:r>
              <a:rPr lang="en-US" dirty="0" smtClean="0"/>
              <a:t>labelled nucleotides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6705600" y="1828800"/>
            <a:ext cx="685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6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066800"/>
            <a:ext cx="8991599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4744" y="279542"/>
            <a:ext cx="5368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DNA LABELLING (NICK TRANSLATION)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85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635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Comparative genomic hybridization (CGH)</vt:lpstr>
      <vt:lpstr>What is Comparative genomic hybridization (CGH) ?</vt:lpstr>
      <vt:lpstr>Principle of CGH</vt:lpstr>
      <vt:lpstr>Applications of CGH?</vt:lpstr>
      <vt:lpstr>Disadvantages of CGH</vt:lpstr>
      <vt:lpstr>Steps for preforming CGH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genomic hybridization (CGH)</dc:title>
  <dc:creator>nawand for pc</dc:creator>
  <cp:lastModifiedBy>Abdullah Shareef</cp:lastModifiedBy>
  <cp:revision>13</cp:revision>
  <dcterms:created xsi:type="dcterms:W3CDTF">2006-08-16T00:00:00Z</dcterms:created>
  <dcterms:modified xsi:type="dcterms:W3CDTF">2023-03-29T10:53:48Z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801357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