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 id="2147483844" r:id="rId2"/>
  </p:sldMasterIdLst>
  <p:sldIdLst>
    <p:sldId id="256" r:id="rId3"/>
    <p:sldId id="257"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155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7796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7990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36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3293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22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492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37635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6427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4781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8555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1698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45594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6546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4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499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566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833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068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421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112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860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9/25/2021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6449779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9/25/2021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72795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9144000" cy="1470025"/>
          </a:xfrm>
        </p:spPr>
        <p:txBody>
          <a:bodyPr>
            <a:normAutofit/>
          </a:bodyPr>
          <a:lstStyle/>
          <a:p>
            <a:r>
              <a:rPr lang="en-US" b="1" dirty="0" smtClean="0"/>
              <a:t>Lab2   </a:t>
            </a:r>
            <a:r>
              <a:rPr lang="en-US" b="1" dirty="0"/>
              <a:t>	</a:t>
            </a:r>
            <a:r>
              <a:rPr lang="en-US" b="1" dirty="0" smtClean="0"/>
              <a:t>                 </a:t>
            </a:r>
            <a:endParaRPr lang="en-US" dirty="0"/>
          </a:p>
        </p:txBody>
      </p:sp>
      <p:sp>
        <p:nvSpPr>
          <p:cNvPr id="3" name="Subtitle 2"/>
          <p:cNvSpPr>
            <a:spLocks noGrp="1"/>
          </p:cNvSpPr>
          <p:nvPr>
            <p:ph type="subTitle" idx="1"/>
          </p:nvPr>
        </p:nvSpPr>
        <p:spPr>
          <a:xfrm>
            <a:off x="1371600" y="2590800"/>
            <a:ext cx="6400800" cy="1752600"/>
          </a:xfrm>
        </p:spPr>
        <p:txBody>
          <a:bodyPr>
            <a:noAutofit/>
          </a:bodyPr>
          <a:lstStyle/>
          <a:p>
            <a:r>
              <a:rPr lang="en-US" sz="6000" b="1" dirty="0">
                <a:solidFill>
                  <a:srgbClr val="C00000"/>
                </a:solidFill>
                <a:ea typeface="+mj-ea"/>
                <a:cs typeface="+mj-cs"/>
              </a:rPr>
              <a:t>Cell </a:t>
            </a:r>
            <a:r>
              <a:rPr lang="en-US" sz="6000" b="1" dirty="0" smtClean="0">
                <a:solidFill>
                  <a:srgbClr val="C00000"/>
                </a:solidFill>
                <a:ea typeface="+mj-ea"/>
                <a:cs typeface="+mj-cs"/>
              </a:rPr>
              <a:t>dimension</a:t>
            </a:r>
          </a:p>
          <a:p>
            <a:endParaRPr lang="en-US" sz="6000" b="1" dirty="0" smtClean="0">
              <a:solidFill>
                <a:srgbClr val="C00000"/>
              </a:solidFill>
              <a:ea typeface="+mj-ea"/>
              <a:cs typeface="+mj-cs"/>
            </a:endParaRPr>
          </a:p>
          <a:p>
            <a:r>
              <a:rPr lang="en-US" dirty="0" err="1">
                <a:solidFill>
                  <a:srgbClr val="002060"/>
                </a:solidFill>
              </a:rPr>
              <a:t>Msc.Awat.Y.Hasan</a:t>
            </a:r>
            <a:r>
              <a:rPr lang="en-US" dirty="0">
                <a:solidFill>
                  <a:srgbClr val="002060"/>
                </a:solidFill>
              </a:rPr>
              <a:t> </a:t>
            </a:r>
          </a:p>
          <a:p>
            <a:r>
              <a:rPr lang="en-US" dirty="0" err="1">
                <a:solidFill>
                  <a:srgbClr val="002060"/>
                </a:solidFill>
              </a:rPr>
              <a:t>Msc.Mustafa.F.Rajab</a:t>
            </a:r>
            <a:endParaRPr lang="en-US" dirty="0">
              <a:solidFill>
                <a:srgbClr val="002060"/>
              </a:solidFill>
            </a:endParaRPr>
          </a:p>
          <a:p>
            <a:r>
              <a:rPr lang="en-US" sz="6000" b="1" dirty="0">
                <a:solidFill>
                  <a:srgbClr val="002060"/>
                </a:solidFill>
                <a:ea typeface="+mj-ea"/>
                <a:cs typeface="+mj-cs"/>
              </a:rPr>
              <a:t/>
            </a:r>
            <a:br>
              <a:rPr lang="en-US" sz="6000" b="1" dirty="0">
                <a:solidFill>
                  <a:srgbClr val="002060"/>
                </a:solidFill>
                <a:ea typeface="+mj-ea"/>
                <a:cs typeface="+mj-cs"/>
              </a:rPr>
            </a:br>
            <a:endParaRPr lang="en-US" sz="6000" b="1" dirty="0">
              <a:solidFill>
                <a:srgbClr val="002060"/>
              </a:solidFill>
            </a:endParaRPr>
          </a:p>
        </p:txBody>
      </p:sp>
    </p:spTree>
    <p:extLst>
      <p:ext uri="{BB962C8B-B14F-4D97-AF65-F5344CB8AC3E}">
        <p14:creationId xmlns:p14="http://schemas.microsoft.com/office/powerpoint/2010/main" val="798119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1470025"/>
          </a:xfrm>
        </p:spPr>
        <p:txBody>
          <a:bodyPr>
            <a:normAutofit/>
          </a:bodyPr>
          <a:lstStyle/>
          <a:p>
            <a:r>
              <a:rPr lang="en-US" b="1" dirty="0"/>
              <a:t>Learning objectives</a:t>
            </a:r>
            <a:r>
              <a:rPr lang="en-US" dirty="0"/>
              <a:t/>
            </a:r>
            <a:br>
              <a:rPr lang="en-US" dirty="0"/>
            </a:br>
            <a:endParaRPr lang="en-US" dirty="0"/>
          </a:p>
        </p:txBody>
      </p:sp>
      <p:sp>
        <p:nvSpPr>
          <p:cNvPr id="3" name="Subtitle 2"/>
          <p:cNvSpPr>
            <a:spLocks noGrp="1"/>
          </p:cNvSpPr>
          <p:nvPr>
            <p:ph type="subTitle" idx="1"/>
          </p:nvPr>
        </p:nvSpPr>
        <p:spPr>
          <a:xfrm>
            <a:off x="228600" y="1524000"/>
            <a:ext cx="8610600" cy="5029200"/>
          </a:xfrm>
        </p:spPr>
        <p:txBody>
          <a:bodyPr>
            <a:normAutofit/>
          </a:bodyPr>
          <a:lstStyle/>
          <a:p>
            <a:pPr marL="342900" lvl="0" indent="-342900" algn="justLow">
              <a:lnSpc>
                <a:spcPct val="150000"/>
              </a:lnSpc>
              <a:spcBef>
                <a:spcPts val="0"/>
              </a:spcBef>
              <a:buFont typeface="Symbol"/>
              <a:buChar char=""/>
              <a:tabLst>
                <a:tab pos="5505450" algn="l"/>
              </a:tabLst>
            </a:pPr>
            <a:r>
              <a:rPr lang="en-US" dirty="0">
                <a:solidFill>
                  <a:schemeClr val="tx1"/>
                </a:solidFill>
                <a:latin typeface="Times New Roman"/>
                <a:ea typeface="Times New Roman"/>
              </a:rPr>
              <a:t>Cell dimension.</a:t>
            </a:r>
            <a:endParaRPr lang="en-US" sz="2400" dirty="0">
              <a:solidFill>
                <a:schemeClr val="tx1"/>
              </a:solidFill>
              <a:latin typeface="Times New Roman"/>
              <a:ea typeface="Times New Roman"/>
            </a:endParaRPr>
          </a:p>
          <a:p>
            <a:pPr marL="342900" lvl="0" indent="-342900" algn="justLow">
              <a:lnSpc>
                <a:spcPct val="150000"/>
              </a:lnSpc>
              <a:spcBef>
                <a:spcPts val="0"/>
              </a:spcBef>
              <a:buFont typeface="Symbol"/>
              <a:buChar char=""/>
              <a:tabLst>
                <a:tab pos="5505450" algn="l"/>
              </a:tabLst>
            </a:pPr>
            <a:r>
              <a:rPr lang="en-US" dirty="0">
                <a:solidFill>
                  <a:schemeClr val="tx1"/>
                </a:solidFill>
                <a:latin typeface="Times New Roman"/>
                <a:ea typeface="Times New Roman"/>
              </a:rPr>
              <a:t>Ocular and stage micrometer.</a:t>
            </a:r>
            <a:endParaRPr lang="en-US" sz="2400" dirty="0">
              <a:solidFill>
                <a:schemeClr val="tx1"/>
              </a:solidFill>
              <a:latin typeface="Times New Roman"/>
              <a:ea typeface="Times New Roman"/>
            </a:endParaRPr>
          </a:p>
          <a:p>
            <a:pPr marL="342900" lvl="0" indent="-342900" algn="justLow">
              <a:lnSpc>
                <a:spcPct val="150000"/>
              </a:lnSpc>
              <a:spcBef>
                <a:spcPts val="0"/>
              </a:spcBef>
              <a:buFont typeface="Symbol"/>
              <a:buChar char=""/>
              <a:tabLst>
                <a:tab pos="5505450" algn="l"/>
              </a:tabLst>
            </a:pPr>
            <a:r>
              <a:rPr lang="en-US" dirty="0">
                <a:solidFill>
                  <a:schemeClr val="tx1"/>
                </a:solidFill>
                <a:latin typeface="Times New Roman"/>
                <a:ea typeface="Times New Roman"/>
              </a:rPr>
              <a:t>Methods of determination cell dimension.</a:t>
            </a:r>
            <a:endParaRPr lang="en-US" sz="2400" dirty="0">
              <a:solidFill>
                <a:schemeClr val="tx1"/>
              </a:solidFill>
              <a:latin typeface="Times New Roman"/>
              <a:ea typeface="Times New Roman"/>
            </a:endParaRPr>
          </a:p>
          <a:p>
            <a:pPr indent="457200" algn="justLow">
              <a:lnSpc>
                <a:spcPct val="150000"/>
              </a:lnSpc>
              <a:spcBef>
                <a:spcPts val="0"/>
              </a:spcBef>
              <a:tabLst>
                <a:tab pos="5505450" algn="l"/>
              </a:tabLst>
            </a:pPr>
            <a:r>
              <a:rPr lang="en-US" sz="4000" b="1" dirty="0">
                <a:solidFill>
                  <a:schemeClr val="tx1"/>
                </a:solidFill>
                <a:latin typeface="Times New Roman"/>
                <a:ea typeface="Times New Roman"/>
              </a:rPr>
              <a:t>Materials</a:t>
            </a:r>
            <a:endParaRPr lang="en-US" sz="2400" dirty="0">
              <a:solidFill>
                <a:schemeClr val="tx1"/>
              </a:solidFill>
              <a:latin typeface="Times New Roman"/>
              <a:ea typeface="Times New Roman"/>
            </a:endParaRPr>
          </a:p>
          <a:p>
            <a:pPr indent="457200" algn="justLow">
              <a:lnSpc>
                <a:spcPct val="150000"/>
              </a:lnSpc>
              <a:spcBef>
                <a:spcPts val="0"/>
              </a:spcBef>
              <a:tabLst>
                <a:tab pos="5505450" algn="l"/>
              </a:tabLst>
            </a:pPr>
            <a:r>
              <a:rPr lang="en-US" dirty="0">
                <a:solidFill>
                  <a:schemeClr val="tx1"/>
                </a:solidFill>
                <a:latin typeface="Times New Roman"/>
                <a:ea typeface="Times New Roman"/>
              </a:rPr>
              <a:t>Microscope, stage micrometer, ocular micrometer, specimen, ruler and electron micrograph.</a:t>
            </a:r>
            <a:endParaRPr lang="en-US" sz="2400" dirty="0">
              <a:solidFill>
                <a:schemeClr val="tx1"/>
              </a:solidFill>
              <a:latin typeface="Times New Roman"/>
              <a:ea typeface="Times New Roman"/>
            </a:endParaRPr>
          </a:p>
          <a:p>
            <a:pPr indent="457200" algn="justLow">
              <a:lnSpc>
                <a:spcPct val="150000"/>
              </a:lnSpc>
              <a:spcBef>
                <a:spcPts val="0"/>
              </a:spcBef>
              <a:tabLst>
                <a:tab pos="5505450" algn="l"/>
              </a:tabLst>
            </a:pPr>
            <a:r>
              <a:rPr lang="en-US" dirty="0">
                <a:solidFill>
                  <a:schemeClr val="tx1"/>
                </a:solidFill>
                <a:latin typeface="Times New Roman"/>
                <a:ea typeface="Times New Roman"/>
              </a:rPr>
              <a:t> </a:t>
            </a:r>
            <a:endParaRPr lang="en-US" sz="2400" dirty="0">
              <a:solidFill>
                <a:schemeClr val="tx1"/>
              </a:solidFill>
              <a:latin typeface="Times New Roman"/>
              <a:ea typeface="Times New Roman"/>
            </a:endParaRPr>
          </a:p>
          <a:p>
            <a:endParaRPr lang="en-US" dirty="0"/>
          </a:p>
        </p:txBody>
      </p:sp>
    </p:spTree>
    <p:extLst>
      <p:ext uri="{BB962C8B-B14F-4D97-AF65-F5344CB8AC3E}">
        <p14:creationId xmlns:p14="http://schemas.microsoft.com/office/powerpoint/2010/main" val="352019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l" rtl="1">
              <a:spcBef>
                <a:spcPts val="0"/>
              </a:spcBef>
              <a:spcAft>
                <a:spcPts val="0"/>
              </a:spcAft>
              <a:tabLst>
                <a:tab pos="5505450" algn="l"/>
              </a:tabLst>
            </a:pPr>
            <a:r>
              <a:rPr lang="en-US" b="1" dirty="0">
                <a:latin typeface="Times New Roman"/>
                <a:ea typeface="Times New Roman"/>
              </a:rPr>
              <a:t>Cell dimension</a:t>
            </a:r>
            <a:r>
              <a:rPr lang="en-US" sz="2800" dirty="0">
                <a:latin typeface="Times New Roman"/>
                <a:ea typeface="Times New Roman"/>
              </a:rPr>
              <a:t/>
            </a:r>
            <a:br>
              <a:rPr lang="en-US" sz="2800" dirty="0">
                <a:latin typeface="Times New Roman"/>
                <a:ea typeface="Times New Roman"/>
              </a:rPr>
            </a:b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a:t>To measure the length or diameter of cell or component of the cell such as organelles we need, an </a:t>
            </a:r>
            <a:r>
              <a:rPr lang="en-US" b="1" dirty="0"/>
              <a:t>ocular micrometer </a:t>
            </a:r>
            <a:r>
              <a:rPr lang="en-US" dirty="0"/>
              <a:t>which has a scale. This is simply a disc of glass upon which equally spaced divisions are etched. The scale may be divided into 50 subdivisions, or 100 subdivisions. If we want to use the ocular micrometer, we have to calibrate it against a fixed and known ruler, the </a:t>
            </a:r>
            <a:r>
              <a:rPr lang="en-US" b="1" dirty="0"/>
              <a:t>stage micrometer</a:t>
            </a:r>
            <a:r>
              <a:rPr lang="en-US" dirty="0"/>
              <a:t>. </a:t>
            </a:r>
          </a:p>
        </p:txBody>
      </p:sp>
    </p:spTree>
    <p:extLst>
      <p:ext uri="{BB962C8B-B14F-4D97-AF65-F5344CB8AC3E}">
        <p14:creationId xmlns:p14="http://schemas.microsoft.com/office/powerpoint/2010/main" val="285607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Ocular micrometer</a:t>
            </a:r>
            <a:r>
              <a:rPr lang="en-US" dirty="0"/>
              <a:t/>
            </a:r>
            <a:br>
              <a:rPr lang="en-US" dirty="0"/>
            </a:br>
            <a:endParaRPr lang="en-US" dirty="0"/>
          </a:p>
        </p:txBody>
      </p:sp>
      <p:pic>
        <p:nvPicPr>
          <p:cNvPr id="4" name="Content Placeholder 3" descr="C:\Users\Khder\Desktop\111.pn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835122" y="1825625"/>
            <a:ext cx="3473756" cy="4351338"/>
          </a:xfrm>
          <a:prstGeom prst="rect">
            <a:avLst/>
          </a:prstGeom>
          <a:noFill/>
          <a:ln>
            <a:noFill/>
          </a:ln>
        </p:spPr>
      </p:pic>
    </p:spTree>
    <p:extLst>
      <p:ext uri="{BB962C8B-B14F-4D97-AF65-F5344CB8AC3E}">
        <p14:creationId xmlns:p14="http://schemas.microsoft.com/office/powerpoint/2010/main" val="367430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Stage micrometer</a:t>
            </a:r>
            <a:r>
              <a:rPr lang="en-US" dirty="0"/>
              <a:t/>
            </a:r>
            <a:br>
              <a:rPr lang="en-US" dirty="0"/>
            </a:br>
            <a:endParaRPr lang="en-US" dirty="0"/>
          </a:p>
        </p:txBody>
      </p:sp>
      <p:pic>
        <p:nvPicPr>
          <p:cNvPr id="4" name="Content Placeholder 3" descr="C:\Users\Khder\Desktop\333.pn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309232" y="2310370"/>
            <a:ext cx="6525536" cy="3381847"/>
          </a:xfrm>
          <a:prstGeom prst="rect">
            <a:avLst/>
          </a:prstGeom>
          <a:noFill/>
          <a:ln>
            <a:noFill/>
          </a:ln>
        </p:spPr>
      </p:pic>
    </p:spTree>
    <p:extLst>
      <p:ext uri="{BB962C8B-B14F-4D97-AF65-F5344CB8AC3E}">
        <p14:creationId xmlns:p14="http://schemas.microsoft.com/office/powerpoint/2010/main" val="219028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524000"/>
          </a:xfrm>
        </p:spPr>
        <p:txBody>
          <a:bodyPr>
            <a:normAutofit/>
          </a:bodyPr>
          <a:lstStyle/>
          <a:p>
            <a:r>
              <a:rPr lang="en-US" dirty="0"/>
              <a:t>How can you determine the diameter of the structures of the electron micrograph ?</a:t>
            </a:r>
          </a:p>
        </p:txBody>
      </p:sp>
      <p:sp>
        <p:nvSpPr>
          <p:cNvPr id="3" name="Content Placeholder 2"/>
          <p:cNvSpPr>
            <a:spLocks noGrp="1"/>
          </p:cNvSpPr>
          <p:nvPr>
            <p:ph idx="1"/>
          </p:nvPr>
        </p:nvSpPr>
        <p:spPr/>
        <p:txBody>
          <a:bodyPr>
            <a:normAutofit/>
          </a:bodyPr>
          <a:lstStyle/>
          <a:p>
            <a:r>
              <a:rPr lang="en-US" b="1" dirty="0" smtClean="0"/>
              <a:t>Equation</a:t>
            </a:r>
            <a:endParaRPr lang="en-US" b="1" dirty="0"/>
          </a:p>
          <a:p>
            <a:r>
              <a:rPr lang="en-US" dirty="0"/>
              <a:t>Magnification can be worked out from a photograph or drawing using the equation below:</a:t>
            </a:r>
          </a:p>
          <a:p>
            <a:r>
              <a:rPr lang="en-US" dirty="0"/>
              <a:t>The same unit of measurement should be used when making the calculation - </a:t>
            </a:r>
            <a:r>
              <a:rPr lang="en-US" dirty="0" err="1"/>
              <a:t>metre</a:t>
            </a:r>
            <a:r>
              <a:rPr lang="en-US" dirty="0"/>
              <a:t> (m), </a:t>
            </a:r>
            <a:r>
              <a:rPr lang="en-US" dirty="0" err="1"/>
              <a:t>millimetre</a:t>
            </a:r>
            <a:r>
              <a:rPr lang="en-US" dirty="0"/>
              <a:t> (mm) or </a:t>
            </a:r>
            <a:r>
              <a:rPr lang="en-US" dirty="0" err="1"/>
              <a:t>micrometre</a:t>
            </a:r>
            <a:r>
              <a:rPr lang="en-US" dirty="0"/>
              <a:t> (µm</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857250"/>
            <a:ext cx="59436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4023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Autofit/>
          </a:bodyPr>
          <a:lstStyle/>
          <a:p>
            <a:pPr algn="l"/>
            <a:r>
              <a:rPr lang="en-US" sz="2400" dirty="0" smtClean="0"/>
              <a:t>-To </a:t>
            </a:r>
            <a:r>
              <a:rPr lang="en-US" sz="2400" dirty="0"/>
              <a:t>convert </a:t>
            </a:r>
            <a:r>
              <a:rPr lang="en-US" sz="2400" dirty="0" err="1"/>
              <a:t>millimetres</a:t>
            </a:r>
            <a:r>
              <a:rPr lang="en-US" sz="2400" dirty="0"/>
              <a:t> into </a:t>
            </a:r>
            <a:r>
              <a:rPr lang="en-US" sz="2400" dirty="0" err="1"/>
              <a:t>micrometres</a:t>
            </a:r>
            <a:r>
              <a:rPr lang="en-US" sz="2400" dirty="0"/>
              <a:t>, multiply by 1000.</a:t>
            </a:r>
            <a:br>
              <a:rPr lang="en-US" sz="2400" dirty="0"/>
            </a:br>
            <a:r>
              <a:rPr lang="en-US" sz="2400" dirty="0"/>
              <a:t/>
            </a:r>
            <a:br>
              <a:rPr lang="en-US" sz="2400" dirty="0"/>
            </a:br>
            <a:r>
              <a:rPr lang="en-US" sz="2400" b="1" u="sng" dirty="0">
                <a:solidFill>
                  <a:srgbClr val="FF0000"/>
                </a:solidFill>
              </a:rPr>
              <a:t>Actual Length </a:t>
            </a:r>
            <a:r>
              <a:rPr lang="en-US" sz="2400" dirty="0"/>
              <a:t>= length of the </a:t>
            </a:r>
            <a:r>
              <a:rPr lang="en-US" sz="2400" b="1" dirty="0"/>
              <a:t>I</a:t>
            </a:r>
            <a:r>
              <a:rPr lang="en-US" sz="2400" dirty="0"/>
              <a:t>mage divided by the </a:t>
            </a:r>
            <a:r>
              <a:rPr lang="en-US" sz="2400" b="1" dirty="0"/>
              <a:t>M</a:t>
            </a:r>
            <a:r>
              <a:rPr lang="en-US" sz="2400" dirty="0"/>
              <a:t>agnification.</a:t>
            </a:r>
            <a:br>
              <a:rPr lang="en-US" sz="2400" dirty="0"/>
            </a:br>
            <a:r>
              <a:rPr lang="en-US" sz="2400" u="sng" dirty="0">
                <a:solidFill>
                  <a:srgbClr val="FF0000"/>
                </a:solidFill>
              </a:rPr>
              <a:t>Magnification</a:t>
            </a:r>
            <a:r>
              <a:rPr lang="en-US" sz="2400" dirty="0"/>
              <a:t> = length of the </a:t>
            </a:r>
            <a:r>
              <a:rPr lang="en-US" sz="2400" b="1" dirty="0"/>
              <a:t>I</a:t>
            </a:r>
            <a:r>
              <a:rPr lang="en-US" sz="2400" dirty="0"/>
              <a:t>mage divided by the </a:t>
            </a:r>
            <a:r>
              <a:rPr lang="en-US" sz="2400" b="1" dirty="0"/>
              <a:t>A</a:t>
            </a:r>
            <a:r>
              <a:rPr lang="en-US" sz="2400" dirty="0"/>
              <a:t>ctual Length</a:t>
            </a:r>
            <a:r>
              <a:rPr lang="en-US" sz="2400" dirty="0" smtClean="0"/>
              <a:t>.</a:t>
            </a:r>
            <a:br>
              <a:rPr lang="en-US" sz="2400" dirty="0" smtClean="0"/>
            </a:br>
            <a:r>
              <a:rPr lang="en-US" sz="2400" dirty="0"/>
              <a:t/>
            </a:r>
            <a:br>
              <a:rPr lang="en-US" sz="2400" dirty="0"/>
            </a:br>
            <a:r>
              <a:rPr lang="en-US" sz="3200" b="1" u="sng" dirty="0"/>
              <a:t>Scale bar</a:t>
            </a:r>
            <a:r>
              <a:rPr lang="en-US" sz="2400" b="1" dirty="0"/>
              <a:t/>
            </a:r>
            <a:br>
              <a:rPr lang="en-US" sz="2400" b="1" dirty="0"/>
            </a:br>
            <a:r>
              <a:rPr lang="en-US" sz="2400" dirty="0"/>
              <a:t/>
            </a:r>
            <a:br>
              <a:rPr lang="en-US" sz="2400" dirty="0"/>
            </a:br>
            <a:r>
              <a:rPr lang="en-US" sz="2400" dirty="0"/>
              <a:t>Working out magnification:</a:t>
            </a:r>
            <a:br>
              <a:rPr lang="en-US" sz="2400" dirty="0"/>
            </a:br>
            <a:r>
              <a:rPr lang="en-US" sz="2400" dirty="0" smtClean="0"/>
              <a:t>-Measure </a:t>
            </a:r>
            <a:r>
              <a:rPr lang="en-US" sz="2400" dirty="0"/>
              <a:t>the scale bar image (beside drawing) in mm.</a:t>
            </a:r>
            <a:br>
              <a:rPr lang="en-US" sz="2400" dirty="0"/>
            </a:br>
            <a:r>
              <a:rPr lang="en-US" sz="2400" dirty="0" smtClean="0"/>
              <a:t>-Convert </a:t>
            </a:r>
            <a:r>
              <a:rPr lang="en-US" sz="2400" dirty="0"/>
              <a:t>to µm (multiply by 1000).</a:t>
            </a:r>
            <a:br>
              <a:rPr lang="en-US" sz="2400" dirty="0"/>
            </a:br>
            <a:r>
              <a:rPr lang="en-US" sz="2400" dirty="0" smtClean="0"/>
              <a:t>-Magnification </a:t>
            </a:r>
            <a:r>
              <a:rPr lang="en-US" sz="2400" dirty="0"/>
              <a:t>= scale bar image divided by actual scale bar length (written on the scale bar).</a:t>
            </a:r>
            <a:br>
              <a:rPr lang="en-US" sz="2400" dirty="0"/>
            </a:br>
            <a:endParaRPr lang="en-US" sz="2400" dirty="0"/>
          </a:p>
        </p:txBody>
      </p:sp>
    </p:spTree>
    <p:extLst>
      <p:ext uri="{BB962C8B-B14F-4D97-AF65-F5344CB8AC3E}">
        <p14:creationId xmlns:p14="http://schemas.microsoft.com/office/powerpoint/2010/main" val="1237931511"/>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80</TotalTime>
  <Words>188</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Symbol</vt:lpstr>
      <vt:lpstr>Times New Roman</vt:lpstr>
      <vt:lpstr>Office Theme</vt:lpstr>
      <vt:lpstr>Retrospect</vt:lpstr>
      <vt:lpstr>Lab2                     </vt:lpstr>
      <vt:lpstr>Learning objectives </vt:lpstr>
      <vt:lpstr>Cell dimension </vt:lpstr>
      <vt:lpstr>  Ocular micrometer </vt:lpstr>
      <vt:lpstr>Stage micrometer </vt:lpstr>
      <vt:lpstr>How can you determine the diameter of the structures of the electron micrograph ?</vt:lpstr>
      <vt:lpstr>-To convert millimetres into micrometres, multiply by 1000.  Actual Length = length of the Image divided by the Magnification. Magnification = length of the Image divided by the Actual Length.  Scale bar  Working out magnification: -Measure the scale bar image (beside drawing) in mm. -Convert to µm (multiply by 1000). -Magnification = scale bar image divided by actual scale bar length (written on the scale bar).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Lab2                  Shawnim Mushir </dc:title>
  <dc:creator>Rebar</dc:creator>
  <cp:lastModifiedBy>DR.Ahmed Saker 2o1O</cp:lastModifiedBy>
  <cp:revision>6</cp:revision>
  <dcterms:created xsi:type="dcterms:W3CDTF">2006-08-16T00:00:00Z</dcterms:created>
  <dcterms:modified xsi:type="dcterms:W3CDTF">2021-09-25T19:24:58Z</dcterms:modified>
</cp:coreProperties>
</file>