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4" r:id="rId3"/>
    <p:sldId id="265" r:id="rId4"/>
    <p:sldId id="263" r:id="rId5"/>
    <p:sldId id="257" r:id="rId6"/>
    <p:sldId id="258" r:id="rId7"/>
    <p:sldId id="259" r:id="rId8"/>
    <p:sldId id="260" r:id="rId9"/>
    <p:sldId id="261" r:id="rId10"/>
    <p:sldId id="266" r:id="rId11"/>
    <p:sldId id="262"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AD257E6-43ED-4DEA-BBAA-97B0222792B3}" type="datetimeFigureOut">
              <a:rPr lang="ar-IQ" smtClean="0"/>
              <a:t>22/07/1444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101FEC-F87B-497A-888A-8E4C39403EC6}" type="slidenum">
              <a:rPr lang="ar-IQ" smtClean="0"/>
              <a:t>‹#›</a:t>
            </a:fld>
            <a:endParaRPr lang="ar-IQ"/>
          </a:p>
        </p:txBody>
      </p:sp>
    </p:spTree>
    <p:extLst>
      <p:ext uri="{BB962C8B-B14F-4D97-AF65-F5344CB8AC3E}">
        <p14:creationId xmlns:p14="http://schemas.microsoft.com/office/powerpoint/2010/main" val="354259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AD257E6-43ED-4DEA-BBAA-97B0222792B3}" type="datetimeFigureOut">
              <a:rPr lang="ar-IQ" smtClean="0"/>
              <a:t>22/07/1444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101FEC-F87B-497A-888A-8E4C39403EC6}" type="slidenum">
              <a:rPr lang="ar-IQ" smtClean="0"/>
              <a:t>‹#›</a:t>
            </a:fld>
            <a:endParaRPr lang="ar-IQ"/>
          </a:p>
        </p:txBody>
      </p:sp>
    </p:spTree>
    <p:extLst>
      <p:ext uri="{BB962C8B-B14F-4D97-AF65-F5344CB8AC3E}">
        <p14:creationId xmlns:p14="http://schemas.microsoft.com/office/powerpoint/2010/main" val="20399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AD257E6-43ED-4DEA-BBAA-97B0222792B3}" type="datetimeFigureOut">
              <a:rPr lang="ar-IQ" smtClean="0"/>
              <a:t>22/07/1444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101FEC-F87B-497A-888A-8E4C39403EC6}" type="slidenum">
              <a:rPr lang="ar-IQ" smtClean="0"/>
              <a:t>‹#›</a:t>
            </a:fld>
            <a:endParaRPr lang="ar-IQ"/>
          </a:p>
        </p:txBody>
      </p:sp>
    </p:spTree>
    <p:extLst>
      <p:ext uri="{BB962C8B-B14F-4D97-AF65-F5344CB8AC3E}">
        <p14:creationId xmlns:p14="http://schemas.microsoft.com/office/powerpoint/2010/main" val="297454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AD257E6-43ED-4DEA-BBAA-97B0222792B3}" type="datetimeFigureOut">
              <a:rPr lang="ar-IQ" smtClean="0"/>
              <a:t>22/07/1444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101FEC-F87B-497A-888A-8E4C39403EC6}" type="slidenum">
              <a:rPr lang="ar-IQ" smtClean="0"/>
              <a:t>‹#›</a:t>
            </a:fld>
            <a:endParaRPr lang="ar-IQ"/>
          </a:p>
        </p:txBody>
      </p:sp>
    </p:spTree>
    <p:extLst>
      <p:ext uri="{BB962C8B-B14F-4D97-AF65-F5344CB8AC3E}">
        <p14:creationId xmlns:p14="http://schemas.microsoft.com/office/powerpoint/2010/main" val="414597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257E6-43ED-4DEA-BBAA-97B0222792B3}" type="datetimeFigureOut">
              <a:rPr lang="ar-IQ" smtClean="0"/>
              <a:t>22/07/1444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101FEC-F87B-497A-888A-8E4C39403EC6}" type="slidenum">
              <a:rPr lang="ar-IQ" smtClean="0"/>
              <a:t>‹#›</a:t>
            </a:fld>
            <a:endParaRPr lang="ar-IQ"/>
          </a:p>
        </p:txBody>
      </p:sp>
    </p:spTree>
    <p:extLst>
      <p:ext uri="{BB962C8B-B14F-4D97-AF65-F5344CB8AC3E}">
        <p14:creationId xmlns:p14="http://schemas.microsoft.com/office/powerpoint/2010/main" val="108919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AD257E6-43ED-4DEA-BBAA-97B0222792B3}" type="datetimeFigureOut">
              <a:rPr lang="ar-IQ" smtClean="0"/>
              <a:t>22/07/1444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4101FEC-F87B-497A-888A-8E4C39403EC6}" type="slidenum">
              <a:rPr lang="ar-IQ" smtClean="0"/>
              <a:t>‹#›</a:t>
            </a:fld>
            <a:endParaRPr lang="ar-IQ"/>
          </a:p>
        </p:txBody>
      </p:sp>
    </p:spTree>
    <p:extLst>
      <p:ext uri="{BB962C8B-B14F-4D97-AF65-F5344CB8AC3E}">
        <p14:creationId xmlns:p14="http://schemas.microsoft.com/office/powerpoint/2010/main" val="316158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AD257E6-43ED-4DEA-BBAA-97B0222792B3}" type="datetimeFigureOut">
              <a:rPr lang="ar-IQ" smtClean="0"/>
              <a:t>22/07/1444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4101FEC-F87B-497A-888A-8E4C39403EC6}" type="slidenum">
              <a:rPr lang="ar-IQ" smtClean="0"/>
              <a:t>‹#›</a:t>
            </a:fld>
            <a:endParaRPr lang="ar-IQ"/>
          </a:p>
        </p:txBody>
      </p:sp>
    </p:spTree>
    <p:extLst>
      <p:ext uri="{BB962C8B-B14F-4D97-AF65-F5344CB8AC3E}">
        <p14:creationId xmlns:p14="http://schemas.microsoft.com/office/powerpoint/2010/main" val="125496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AD257E6-43ED-4DEA-BBAA-97B0222792B3}" type="datetimeFigureOut">
              <a:rPr lang="ar-IQ" smtClean="0"/>
              <a:t>22/07/1444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4101FEC-F87B-497A-888A-8E4C39403EC6}" type="slidenum">
              <a:rPr lang="ar-IQ" smtClean="0"/>
              <a:t>‹#›</a:t>
            </a:fld>
            <a:endParaRPr lang="ar-IQ"/>
          </a:p>
        </p:txBody>
      </p:sp>
    </p:spTree>
    <p:extLst>
      <p:ext uri="{BB962C8B-B14F-4D97-AF65-F5344CB8AC3E}">
        <p14:creationId xmlns:p14="http://schemas.microsoft.com/office/powerpoint/2010/main" val="66171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257E6-43ED-4DEA-BBAA-97B0222792B3}" type="datetimeFigureOut">
              <a:rPr lang="ar-IQ" smtClean="0"/>
              <a:t>22/07/1444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4101FEC-F87B-497A-888A-8E4C39403EC6}" type="slidenum">
              <a:rPr lang="ar-IQ" smtClean="0"/>
              <a:t>‹#›</a:t>
            </a:fld>
            <a:endParaRPr lang="ar-IQ"/>
          </a:p>
        </p:txBody>
      </p:sp>
    </p:spTree>
    <p:extLst>
      <p:ext uri="{BB962C8B-B14F-4D97-AF65-F5344CB8AC3E}">
        <p14:creationId xmlns:p14="http://schemas.microsoft.com/office/powerpoint/2010/main" val="330129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257E6-43ED-4DEA-BBAA-97B0222792B3}" type="datetimeFigureOut">
              <a:rPr lang="ar-IQ" smtClean="0"/>
              <a:t>22/07/1444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4101FEC-F87B-497A-888A-8E4C39403EC6}" type="slidenum">
              <a:rPr lang="ar-IQ" smtClean="0"/>
              <a:t>‹#›</a:t>
            </a:fld>
            <a:endParaRPr lang="ar-IQ"/>
          </a:p>
        </p:txBody>
      </p:sp>
    </p:spTree>
    <p:extLst>
      <p:ext uri="{BB962C8B-B14F-4D97-AF65-F5344CB8AC3E}">
        <p14:creationId xmlns:p14="http://schemas.microsoft.com/office/powerpoint/2010/main" val="19807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257E6-43ED-4DEA-BBAA-97B0222792B3}" type="datetimeFigureOut">
              <a:rPr lang="ar-IQ" smtClean="0"/>
              <a:t>22/07/1444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4101FEC-F87B-497A-888A-8E4C39403EC6}" type="slidenum">
              <a:rPr lang="ar-IQ" smtClean="0"/>
              <a:t>‹#›</a:t>
            </a:fld>
            <a:endParaRPr lang="ar-IQ"/>
          </a:p>
        </p:txBody>
      </p:sp>
    </p:spTree>
    <p:extLst>
      <p:ext uri="{BB962C8B-B14F-4D97-AF65-F5344CB8AC3E}">
        <p14:creationId xmlns:p14="http://schemas.microsoft.com/office/powerpoint/2010/main" val="398854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AD257E6-43ED-4DEA-BBAA-97B0222792B3}" type="datetimeFigureOut">
              <a:rPr lang="ar-IQ" smtClean="0"/>
              <a:t>22/07/1444</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4101FEC-F87B-497A-888A-8E4C39403EC6}" type="slidenum">
              <a:rPr lang="ar-IQ" smtClean="0"/>
              <a:t>‹#›</a:t>
            </a:fld>
            <a:endParaRPr lang="ar-IQ"/>
          </a:p>
        </p:txBody>
      </p:sp>
    </p:spTree>
    <p:extLst>
      <p:ext uri="{BB962C8B-B14F-4D97-AF65-F5344CB8AC3E}">
        <p14:creationId xmlns:p14="http://schemas.microsoft.com/office/powerpoint/2010/main" val="1537161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natureclaim.com/medicine/info/hintonia/" TargetMode="External"/><Relationship Id="rId3" Type="http://schemas.openxmlformats.org/officeDocument/2006/relationships/hyperlink" Target="https://natureclaim.com/medicine/info/passionflower/" TargetMode="External"/><Relationship Id="rId7" Type="http://schemas.openxmlformats.org/officeDocument/2006/relationships/hyperlink" Target="https://natureclaim.com/medicine/info/aloe/" TargetMode="External"/><Relationship Id="rId2" Type="http://schemas.openxmlformats.org/officeDocument/2006/relationships/hyperlink" Target="https://natureclaim.com/medicine/info/mullein/" TargetMode="External"/><Relationship Id="rId1" Type="http://schemas.openxmlformats.org/officeDocument/2006/relationships/slideLayout" Target="../slideLayouts/slideLayout2.xml"/><Relationship Id="rId6" Type="http://schemas.openxmlformats.org/officeDocument/2006/relationships/hyperlink" Target="https://natureclaim.com/medicine/info/cape-aloe/" TargetMode="External"/><Relationship Id="rId5" Type="http://schemas.openxmlformats.org/officeDocument/2006/relationships/hyperlink" Target="https://natureclaim.com/medicine/info/garlic/" TargetMode="External"/><Relationship Id="rId4" Type="http://schemas.openxmlformats.org/officeDocument/2006/relationships/hyperlink" Target="https://natureclaim.com/medicine/info/lemon-bal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natureclaim.com/medicine/info/aloe/" TargetMode="Externa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hyperlink" Target="https://natureclaim.com/medicine/info/lemon-balm/" TargetMode="External"/><Relationship Id="rId12" Type="http://schemas.openxmlformats.org/officeDocument/2006/relationships/hyperlink" Target="https://natureclaim.com/medicine/info/passionflower/" TargetMode="External"/><Relationship Id="rId2" Type="http://schemas.openxmlformats.org/officeDocument/2006/relationships/image" Target="../media/image1.jpeg"/><Relationship Id="rId16" Type="http://schemas.openxmlformats.org/officeDocument/2006/relationships/hyperlink" Target="https://natureclaim.com/medicine/info/hintonia/" TargetMode="Externa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6.jpeg"/><Relationship Id="rId5" Type="http://schemas.openxmlformats.org/officeDocument/2006/relationships/image" Target="../media/image4.jpeg"/><Relationship Id="rId15" Type="http://schemas.openxmlformats.org/officeDocument/2006/relationships/image" Target="../media/image8.jpeg"/><Relationship Id="rId10" Type="http://schemas.openxmlformats.org/officeDocument/2006/relationships/hyperlink" Target="https://natureclaim.com/medicine/info/mullein/" TargetMode="External"/><Relationship Id="rId4" Type="http://schemas.openxmlformats.org/officeDocument/2006/relationships/image" Target="../media/image3.jpeg"/><Relationship Id="rId9" Type="http://schemas.openxmlformats.org/officeDocument/2006/relationships/hyperlink" Target="https://natureclaim.com/medicine/info/cape-aloe/" TargetMode="External"/><Relationship Id="rId14" Type="http://schemas.openxmlformats.org/officeDocument/2006/relationships/hyperlink" Target="https://natureclaim.com/medicine/info/garl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692696"/>
            <a:ext cx="7920880" cy="4320480"/>
          </a:xfrm>
        </p:spPr>
        <p:txBody>
          <a:bodyPr>
            <a:normAutofit/>
          </a:bodyPr>
          <a:lstStyle/>
          <a:p>
            <a:r>
              <a:rPr lang="en-US" dirty="0" smtClean="0">
                <a:solidFill>
                  <a:schemeClr val="tx1"/>
                </a:solidFill>
              </a:rPr>
              <a:t>EXTENDED RESPONSE</a:t>
            </a:r>
          </a:p>
          <a:p>
            <a:pPr algn="l"/>
            <a:r>
              <a:rPr lang="en-US" dirty="0" smtClean="0">
                <a:solidFill>
                  <a:schemeClr val="tx1"/>
                </a:solidFill>
                <a:cs typeface="+mj-cs"/>
              </a:rPr>
              <a:t>Plants have been cultivated for at least 11,000 years</a:t>
            </a:r>
          </a:p>
          <a:p>
            <a:pPr algn="l"/>
            <a:r>
              <a:rPr lang="en-US" dirty="0" smtClean="0">
                <a:solidFill>
                  <a:schemeClr val="tx1"/>
                </a:solidFill>
                <a:cs typeface="+mj-cs"/>
              </a:rPr>
              <a:t>Part A identify 5 plants people use for food and 5 plants people use for other purposes</a:t>
            </a:r>
          </a:p>
          <a:p>
            <a:pPr algn="l"/>
            <a:r>
              <a:rPr lang="en-US" dirty="0" smtClean="0">
                <a:solidFill>
                  <a:schemeClr val="tx1"/>
                </a:solidFill>
                <a:cs typeface="+mj-cs"/>
              </a:rPr>
              <a:t>Part B How has human cultivation changed some plants</a:t>
            </a:r>
            <a:endParaRPr lang="ar-IQ" dirty="0">
              <a:solidFill>
                <a:schemeClr val="tx1"/>
              </a:solidFill>
              <a:cs typeface="+mj-cs"/>
            </a:endParaRPr>
          </a:p>
        </p:txBody>
      </p:sp>
    </p:spTree>
    <p:extLst>
      <p:ext uri="{BB962C8B-B14F-4D97-AF65-F5344CB8AC3E}">
        <p14:creationId xmlns:p14="http://schemas.microsoft.com/office/powerpoint/2010/main" val="2257484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ar-IQ"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693" t="8163" r="11609" b="8761"/>
          <a:stretch/>
        </p:blipFill>
        <p:spPr bwMode="auto">
          <a:xfrm>
            <a:off x="0" y="-17650"/>
            <a:ext cx="9198591" cy="687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04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741368"/>
          </a:xfrm>
        </p:spPr>
        <p:txBody>
          <a:bodyPr>
            <a:noAutofit/>
          </a:bodyPr>
          <a:lstStyle/>
          <a:p>
            <a:pPr marL="0" indent="0" algn="l" rtl="0">
              <a:buNone/>
            </a:pPr>
            <a:r>
              <a:rPr lang="en-US" sz="1500" dirty="0" smtClean="0">
                <a:cs typeface="+mj-cs"/>
              </a:rPr>
              <a:t>DIRECTIONS: Choose the letter of the answer choice</a:t>
            </a:r>
          </a:p>
          <a:p>
            <a:pPr marL="0" indent="0" algn="l" rtl="0">
              <a:buNone/>
            </a:pPr>
            <a:r>
              <a:rPr lang="en-US" sz="1500" dirty="0" smtClean="0">
                <a:cs typeface="+mj-cs"/>
              </a:rPr>
              <a:t>that best answers the question.</a:t>
            </a:r>
          </a:p>
          <a:p>
            <a:pPr marL="0" indent="0" algn="l" rtl="0">
              <a:buNone/>
            </a:pPr>
            <a:r>
              <a:rPr lang="en-US" sz="1500" dirty="0" smtClean="0">
                <a:cs typeface="+mj-cs"/>
              </a:rPr>
              <a:t>1. Early farmers selected wheat plants that had which of the following</a:t>
            </a:r>
          </a:p>
          <a:p>
            <a:pPr marL="0" indent="0" algn="l" rtl="0">
              <a:buNone/>
            </a:pPr>
            <a:r>
              <a:rPr lang="en-US" sz="1500" dirty="0" smtClean="0">
                <a:cs typeface="+mj-cs"/>
              </a:rPr>
              <a:t>characteristics?</a:t>
            </a:r>
          </a:p>
          <a:p>
            <a:pPr marL="0" indent="0" algn="l" rtl="0">
              <a:buNone/>
            </a:pPr>
            <a:r>
              <a:rPr lang="en-US" sz="1500" dirty="0" smtClean="0">
                <a:cs typeface="+mj-cs"/>
              </a:rPr>
              <a:t>A. fewest grains</a:t>
            </a:r>
          </a:p>
          <a:p>
            <a:pPr marL="0" indent="0" algn="l" rtl="0">
              <a:buNone/>
            </a:pPr>
            <a:r>
              <a:rPr lang="en-US" sz="1500" dirty="0" smtClean="0">
                <a:cs typeface="+mj-cs"/>
              </a:rPr>
              <a:t>B. largest seed pods</a:t>
            </a:r>
          </a:p>
          <a:p>
            <a:pPr marL="0" indent="0" algn="l" rtl="0">
              <a:buNone/>
            </a:pPr>
            <a:r>
              <a:rPr lang="en-US" sz="1500" dirty="0" smtClean="0">
                <a:cs typeface="+mj-cs"/>
              </a:rPr>
              <a:t>C. easily dispersed seeds</a:t>
            </a:r>
          </a:p>
          <a:p>
            <a:pPr marL="0" indent="0" algn="l" rtl="0">
              <a:buNone/>
            </a:pPr>
            <a:r>
              <a:rPr lang="en-US" sz="1500" dirty="0" smtClean="0">
                <a:cs typeface="+mj-cs"/>
              </a:rPr>
              <a:t>D. stalks not easily broken in the wind</a:t>
            </a:r>
          </a:p>
          <a:p>
            <a:pPr marL="0" indent="0" algn="l" rtl="0">
              <a:buNone/>
            </a:pPr>
            <a:r>
              <a:rPr lang="en-US" sz="1500" dirty="0" smtClean="0">
                <a:cs typeface="+mj-cs"/>
              </a:rPr>
              <a:t>2. Which plants are the major source of food for the world today?</a:t>
            </a:r>
          </a:p>
          <a:p>
            <a:pPr marL="0" indent="0" algn="l" rtl="0">
              <a:buNone/>
            </a:pPr>
            <a:r>
              <a:rPr lang="en-US" sz="1500" dirty="0" smtClean="0">
                <a:cs typeface="+mj-cs"/>
              </a:rPr>
              <a:t>a. spices</a:t>
            </a:r>
          </a:p>
          <a:p>
            <a:pPr marL="0" indent="0" algn="l" rtl="0">
              <a:buNone/>
            </a:pPr>
            <a:r>
              <a:rPr lang="en-US" sz="1500" dirty="0" err="1" smtClean="0">
                <a:cs typeface="+mj-cs"/>
              </a:rPr>
              <a:t>b.cereals</a:t>
            </a:r>
            <a:endParaRPr lang="en-US" sz="1500" dirty="0" smtClean="0">
              <a:cs typeface="+mj-cs"/>
            </a:endParaRPr>
          </a:p>
          <a:p>
            <a:pPr marL="0" indent="0" algn="l" rtl="0">
              <a:buNone/>
            </a:pPr>
            <a:r>
              <a:rPr lang="en-US" sz="1500" dirty="0" smtClean="0">
                <a:cs typeface="+mj-cs"/>
              </a:rPr>
              <a:t>c. </a:t>
            </a:r>
            <a:r>
              <a:rPr lang="en-US" sz="1500" dirty="0" err="1" smtClean="0">
                <a:cs typeface="+mj-cs"/>
              </a:rPr>
              <a:t>Iegumes</a:t>
            </a:r>
            <a:endParaRPr lang="en-US" sz="1500" dirty="0" smtClean="0">
              <a:cs typeface="+mj-cs"/>
            </a:endParaRPr>
          </a:p>
          <a:p>
            <a:pPr marL="0" indent="0" algn="l" rtl="0">
              <a:buNone/>
            </a:pPr>
            <a:r>
              <a:rPr lang="en-US" sz="1500" dirty="0" smtClean="0">
                <a:cs typeface="+mj-cs"/>
              </a:rPr>
              <a:t>d. root crops</a:t>
            </a:r>
          </a:p>
          <a:p>
            <a:pPr marL="0" indent="0" algn="l" rtl="0">
              <a:buNone/>
            </a:pPr>
            <a:r>
              <a:rPr lang="en-US" sz="1500" dirty="0" smtClean="0">
                <a:cs typeface="+mj-cs"/>
              </a:rPr>
              <a:t>3 Which of the following is an inorganic nutrient recycled by plants?</a:t>
            </a:r>
          </a:p>
          <a:p>
            <a:pPr marL="0" indent="0" algn="l" rtl="0">
              <a:buNone/>
            </a:pPr>
            <a:r>
              <a:rPr lang="en-US" sz="1500" dirty="0" smtClean="0">
                <a:cs typeface="+mj-cs"/>
              </a:rPr>
              <a:t>A. sugar</a:t>
            </a:r>
          </a:p>
          <a:p>
            <a:pPr marL="0" indent="0" algn="l" rtl="0">
              <a:buNone/>
            </a:pPr>
            <a:r>
              <a:rPr lang="en-US" sz="1500" dirty="0" smtClean="0">
                <a:cs typeface="+mj-cs"/>
              </a:rPr>
              <a:t>B. starch</a:t>
            </a:r>
          </a:p>
          <a:p>
            <a:pPr marL="0" indent="0" algn="l" rtl="0">
              <a:buNone/>
            </a:pPr>
            <a:r>
              <a:rPr lang="en-US" sz="1500" dirty="0" err="1" smtClean="0">
                <a:cs typeface="+mj-cs"/>
              </a:rPr>
              <a:t>C.cellulose</a:t>
            </a:r>
            <a:endParaRPr lang="en-US" sz="1500" dirty="0" smtClean="0">
              <a:cs typeface="+mj-cs"/>
            </a:endParaRPr>
          </a:p>
          <a:p>
            <a:pPr marL="0" indent="0" algn="l" rtl="0">
              <a:buNone/>
            </a:pPr>
            <a:r>
              <a:rPr lang="en-US" sz="1500" dirty="0" smtClean="0">
                <a:cs typeface="+mj-cs"/>
              </a:rPr>
              <a:t>D Phosphorus</a:t>
            </a:r>
          </a:p>
          <a:p>
            <a:pPr marL="0" indent="0" algn="l" rtl="0">
              <a:buNone/>
            </a:pPr>
            <a:r>
              <a:rPr lang="en-US" sz="1500" dirty="0" smtClean="0">
                <a:cs typeface="+mj-cs"/>
              </a:rPr>
              <a:t>4 Plants classified as root crops have edible underground structures. Which of</a:t>
            </a:r>
          </a:p>
          <a:p>
            <a:pPr marL="0" indent="0" algn="l" rtl="0">
              <a:buNone/>
            </a:pPr>
            <a:r>
              <a:rPr lang="en-US" sz="1500" dirty="0" smtClean="0">
                <a:cs typeface="+mj-cs"/>
              </a:rPr>
              <a:t>the food </a:t>
            </a:r>
            <a:r>
              <a:rPr lang="en-US" sz="1500" dirty="0" err="1" smtClean="0">
                <a:cs typeface="+mj-cs"/>
              </a:rPr>
              <a:t>plantsshown</a:t>
            </a:r>
            <a:r>
              <a:rPr lang="en-US" sz="1500" dirty="0" smtClean="0">
                <a:cs typeface="+mj-cs"/>
              </a:rPr>
              <a:t> above is a </a:t>
            </a:r>
            <a:r>
              <a:rPr lang="en-US" sz="1500" dirty="0" err="1" smtClean="0">
                <a:cs typeface="+mj-cs"/>
              </a:rPr>
              <a:t>rootcrop</a:t>
            </a:r>
            <a:r>
              <a:rPr lang="en-US" sz="1500" dirty="0" smtClean="0">
                <a:cs typeface="+mj-cs"/>
              </a:rPr>
              <a:t>?</a:t>
            </a:r>
          </a:p>
          <a:p>
            <a:pPr marL="0" indent="0" algn="l" rtl="0">
              <a:buNone/>
            </a:pPr>
            <a:r>
              <a:rPr lang="en-US" sz="1500" dirty="0" err="1" smtClean="0">
                <a:cs typeface="+mj-cs"/>
              </a:rPr>
              <a:t>a.rice</a:t>
            </a:r>
            <a:endParaRPr lang="en-US" sz="1500" dirty="0" smtClean="0">
              <a:cs typeface="+mj-cs"/>
            </a:endParaRPr>
          </a:p>
          <a:p>
            <a:pPr marL="0" indent="0" algn="l" rtl="0">
              <a:buNone/>
            </a:pPr>
            <a:r>
              <a:rPr lang="en-US" sz="1500" dirty="0" err="1" smtClean="0">
                <a:cs typeface="+mj-cs"/>
              </a:rPr>
              <a:t>b.pecan</a:t>
            </a:r>
            <a:endParaRPr lang="en-US" sz="1500" dirty="0" smtClean="0">
              <a:cs typeface="+mj-cs"/>
            </a:endParaRPr>
          </a:p>
          <a:p>
            <a:pPr marL="0" indent="0" algn="l" rtl="0">
              <a:buNone/>
            </a:pPr>
            <a:r>
              <a:rPr lang="en-US" sz="1500" dirty="0" smtClean="0">
                <a:cs typeface="+mj-cs"/>
              </a:rPr>
              <a:t>c. </a:t>
            </a:r>
            <a:r>
              <a:rPr lang="en-US" sz="1500" dirty="0" err="1" smtClean="0">
                <a:cs typeface="+mj-cs"/>
              </a:rPr>
              <a:t>protien</a:t>
            </a:r>
            <a:endParaRPr lang="en-US" sz="1500" dirty="0" smtClean="0">
              <a:cs typeface="+mj-cs"/>
            </a:endParaRPr>
          </a:p>
          <a:p>
            <a:pPr marL="0" indent="0" algn="l" rtl="0">
              <a:buNone/>
            </a:pPr>
            <a:r>
              <a:rPr lang="en-US" sz="1500" dirty="0" smtClean="0">
                <a:cs typeface="+mj-cs"/>
              </a:rPr>
              <a:t>d. oregano.</a:t>
            </a:r>
            <a:endParaRPr lang="ar-IQ" sz="1500" dirty="0">
              <a:cs typeface="+mj-cs"/>
            </a:endParaRPr>
          </a:p>
        </p:txBody>
      </p:sp>
    </p:spTree>
    <p:extLst>
      <p:ext uri="{BB962C8B-B14F-4D97-AF65-F5344CB8AC3E}">
        <p14:creationId xmlns:p14="http://schemas.microsoft.com/office/powerpoint/2010/main" val="204359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Botany</a:t>
            </a:r>
            <a:br>
              <a:rPr lang="en-US" dirty="0" smtClean="0"/>
            </a:br>
            <a:endParaRPr lang="ar-IQ" dirty="0"/>
          </a:p>
        </p:txBody>
      </p:sp>
      <p:sp>
        <p:nvSpPr>
          <p:cNvPr id="3" name="Content Placeholder 2"/>
          <p:cNvSpPr>
            <a:spLocks noGrp="1"/>
          </p:cNvSpPr>
          <p:nvPr>
            <p:ph idx="1"/>
          </p:nvPr>
        </p:nvSpPr>
        <p:spPr>
          <a:xfrm>
            <a:off x="457200" y="1196752"/>
            <a:ext cx="8229600" cy="4929411"/>
          </a:xfrm>
        </p:spPr>
        <p:txBody>
          <a:bodyPr>
            <a:normAutofit fontScale="92500" lnSpcReduction="10000"/>
          </a:bodyPr>
          <a:lstStyle/>
          <a:p>
            <a:pPr algn="just" rtl="0"/>
            <a:r>
              <a:rPr lang="en-US" dirty="0" smtClean="0">
                <a:cs typeface="+mj-cs"/>
              </a:rPr>
              <a:t>Plants are essential to our survival because they produce virtually or almost al our food We eat plants either directly, in the form of fruits, vegetables, and grains, or indirectly, by eating animals that consume plants </a:t>
            </a:r>
          </a:p>
          <a:p>
            <a:pPr algn="just" rtl="0"/>
            <a:r>
              <a:rPr lang="en-US" dirty="0" smtClean="0">
                <a:cs typeface="+mj-cs"/>
              </a:rPr>
              <a:t>Plants also provide medicines, clothing, paper, cosmetics, and many other products. </a:t>
            </a:r>
          </a:p>
          <a:p>
            <a:pPr algn="just" rtl="0"/>
            <a:r>
              <a:rPr lang="en-US" dirty="0" smtClean="0">
                <a:cs typeface="+mj-cs"/>
              </a:rPr>
              <a:t>Plants play a major role in the continuous cycling of the Earth s water, Oxygen, carbon dioxide, and mineral nutrients The study of plants is called botany.</a:t>
            </a:r>
            <a:endParaRPr lang="ar-IQ" dirty="0">
              <a:cs typeface="+mj-cs"/>
            </a:endParaRPr>
          </a:p>
        </p:txBody>
      </p:sp>
    </p:spTree>
    <p:extLst>
      <p:ext uri="{BB962C8B-B14F-4D97-AF65-F5344CB8AC3E}">
        <p14:creationId xmlns:p14="http://schemas.microsoft.com/office/powerpoint/2010/main" val="1396284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algn="just" rtl="0"/>
            <a:r>
              <a:rPr lang="en-US" dirty="0" smtClean="0"/>
              <a:t>Of the more than 350,000 plant species, people use at least 10,000 species for food. </a:t>
            </a:r>
            <a:r>
              <a:rPr lang="en-US" dirty="0"/>
              <a:t>i</a:t>
            </a:r>
            <a:r>
              <a:rPr lang="en-US" dirty="0" smtClean="0"/>
              <a:t>ncredibly, fewer than 20 plant species provide more than 90 percent of our food supply. The Cultivation of plants for food probably began about 11,000 years ago in the Middle East. Wheat, barley, lentils, and peas were the first domesticated food crops. </a:t>
            </a:r>
          </a:p>
          <a:p>
            <a:pPr marL="0" indent="0" algn="just" rtl="0">
              <a:buNone/>
            </a:pPr>
            <a:r>
              <a:rPr lang="en-US" dirty="0" smtClean="0"/>
              <a:t>Growing plants and raising animals for human use is called agriculture</a:t>
            </a:r>
            <a:endParaRPr lang="ar-IQ" dirty="0"/>
          </a:p>
        </p:txBody>
      </p:sp>
    </p:spTree>
    <p:extLst>
      <p:ext uri="{BB962C8B-B14F-4D97-AF65-F5344CB8AC3E}">
        <p14:creationId xmlns:p14="http://schemas.microsoft.com/office/powerpoint/2010/main" val="3716880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7"/>
            <a:ext cx="8229600" cy="5400600"/>
          </a:xfrm>
          <a:ln>
            <a:solidFill>
              <a:schemeClr val="tx2">
                <a:lumMod val="20000"/>
                <a:lumOff val="80000"/>
              </a:schemeClr>
            </a:solidFill>
          </a:ln>
        </p:spPr>
        <p:txBody>
          <a:bodyPr>
            <a:normAutofit/>
          </a:bodyPr>
          <a:lstStyle/>
          <a:p>
            <a:pPr algn="just" rtl="0"/>
            <a:r>
              <a:rPr lang="en-US" sz="2800" dirty="0" smtClean="0"/>
              <a:t>People propagated, or reproduced, individual plants that had valuable characteristics, such as plants that produced the largest or tastiest fruits.</a:t>
            </a:r>
          </a:p>
          <a:p>
            <a:pPr marL="0" indent="0" algn="just" rtl="0">
              <a:buNone/>
            </a:pPr>
            <a:endParaRPr lang="en-US" sz="2800" dirty="0" smtClean="0"/>
          </a:p>
          <a:p>
            <a:pPr algn="just" rtl="0"/>
            <a:r>
              <a:rPr lang="en-US" sz="2800" dirty="0" smtClean="0"/>
              <a:t> </a:t>
            </a:r>
            <a:r>
              <a:rPr lang="en-US" sz="2800" dirty="0" smtClean="0">
                <a:cs typeface="+mj-cs"/>
              </a:rPr>
              <a:t>In the 11,000 years that humans have been cultivating plants, we have changed many of the plants so much that they could not grow and survive without Us.</a:t>
            </a:r>
          </a:p>
          <a:p>
            <a:pPr marL="0" indent="0" algn="just" rtl="0">
              <a:buNone/>
            </a:pPr>
            <a:endParaRPr lang="en-US" sz="2800" dirty="0" smtClean="0">
              <a:cs typeface="+mj-cs"/>
            </a:endParaRPr>
          </a:p>
          <a:p>
            <a:pPr algn="just" rtl="0"/>
            <a:r>
              <a:rPr lang="en-US" sz="2800" dirty="0" smtClean="0"/>
              <a:t>Food crops can be classified in many ways, including by their use and by their ta taxonomic classification.</a:t>
            </a:r>
            <a:endParaRPr lang="ar-IQ" sz="2800" dirty="0"/>
          </a:p>
        </p:txBody>
      </p:sp>
    </p:spTree>
    <p:extLst>
      <p:ext uri="{BB962C8B-B14F-4D97-AF65-F5344CB8AC3E}">
        <p14:creationId xmlns:p14="http://schemas.microsoft.com/office/powerpoint/2010/main" val="394956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r>
              <a:rPr lang="en-US" dirty="0" smtClean="0"/>
              <a:t>Several factors have increased food production ,including the use of fertilizers and pesticides. As land is cultivated to produce an adequate food supply, the health of the environment is compromised by soil erosion depleted water supplies, and pollution.</a:t>
            </a:r>
            <a:endParaRPr lang="ar-IQ" dirty="0"/>
          </a:p>
        </p:txBody>
      </p:sp>
    </p:spTree>
    <p:extLst>
      <p:ext uri="{BB962C8B-B14F-4D97-AF65-F5344CB8AC3E}">
        <p14:creationId xmlns:p14="http://schemas.microsoft.com/office/powerpoint/2010/main" val="13543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1"/>
            <a:ext cx="8229600" cy="4824536"/>
          </a:xfrm>
        </p:spPr>
        <p:txBody>
          <a:bodyPr>
            <a:normAutofit/>
          </a:bodyPr>
          <a:lstStyle/>
          <a:p>
            <a:pPr algn="l" rtl="0"/>
            <a:r>
              <a:rPr lang="en-US" dirty="0" smtClean="0"/>
              <a:t>Plants Provide thousands of nonfood products, including clothing fabric dye, </a:t>
            </a:r>
            <a:r>
              <a:rPr lang="en-US" dirty="0" err="1" smtClean="0"/>
              <a:t>Iumber</a:t>
            </a:r>
            <a:r>
              <a:rPr lang="en-US" dirty="0" smtClean="0"/>
              <a:t>, paper, cosmetics, fuel, cork, rubber, turpentine, and pesticides,</a:t>
            </a:r>
          </a:p>
          <a:p>
            <a:pPr algn="l" rtl="0"/>
            <a:r>
              <a:rPr lang="en-US" dirty="0" smtClean="0"/>
              <a:t>Ornamental plants improve the human environment in many important ways they provide shade, minimize soil erosion, reduce noise, and </a:t>
            </a:r>
            <a:r>
              <a:rPr lang="en-US" dirty="0"/>
              <a:t>l</a:t>
            </a:r>
            <a:r>
              <a:rPr lang="en-US" dirty="0" smtClean="0"/>
              <a:t>ower home energy costs.</a:t>
            </a:r>
            <a:endParaRPr lang="ar-IQ" dirty="0"/>
          </a:p>
        </p:txBody>
      </p:sp>
    </p:spTree>
    <p:extLst>
      <p:ext uri="{BB962C8B-B14F-4D97-AF65-F5344CB8AC3E}">
        <p14:creationId xmlns:p14="http://schemas.microsoft.com/office/powerpoint/2010/main" val="16639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lgn="just" rtl="0"/>
            <a:r>
              <a:rPr lang="en-US" dirty="0" smtClean="0"/>
              <a:t>Everyday definitions of fruits and vegetables are different from botanical definitions. Many</a:t>
            </a:r>
            <a:r>
              <a:rPr lang="en-US" dirty="0"/>
              <a:t> </a:t>
            </a:r>
            <a:r>
              <a:rPr lang="en-US" dirty="0" smtClean="0"/>
              <a:t>common vegetables, such as green beans, tomatoes, squash and pumpkins, are actually fruits. Botanically speaking. A fruit is the part of a flowering plant that usually contains seeds.</a:t>
            </a:r>
            <a:endParaRPr lang="ar-IQ" dirty="0"/>
          </a:p>
        </p:txBody>
      </p:sp>
      <p:sp>
        <p:nvSpPr>
          <p:cNvPr id="6" name="TextBox 5"/>
          <p:cNvSpPr txBox="1"/>
          <p:nvPr/>
        </p:nvSpPr>
        <p:spPr>
          <a:xfrm>
            <a:off x="899592" y="4581128"/>
            <a:ext cx="7632848"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sz="2400" dirty="0" smtClean="0">
                <a:cs typeface="+mj-cs"/>
              </a:rPr>
              <a:t>Plants provide many important medicines, such as</a:t>
            </a:r>
          </a:p>
          <a:p>
            <a:pPr algn="l" rtl="0"/>
            <a:r>
              <a:rPr lang="en-US" sz="2400" smtClean="0">
                <a:cs typeface="+mj-cs"/>
              </a:rPr>
              <a:t> </a:t>
            </a:r>
            <a:r>
              <a:rPr lang="en-US" sz="2400" dirty="0" smtClean="0">
                <a:cs typeface="+mj-cs"/>
              </a:rPr>
              <a:t>quinine, morphine, and anti-cancer drugs.</a:t>
            </a:r>
            <a:endParaRPr lang="ar-IQ" sz="2400" dirty="0">
              <a:cs typeface="+mj-cs"/>
            </a:endParaRPr>
          </a:p>
        </p:txBody>
      </p:sp>
    </p:spTree>
    <p:extLst>
      <p:ext uri="{BB962C8B-B14F-4D97-AF65-F5344CB8AC3E}">
        <p14:creationId xmlns:p14="http://schemas.microsoft.com/office/powerpoint/2010/main" val="2489924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26887026"/>
              </p:ext>
            </p:extLst>
          </p:nvPr>
        </p:nvGraphicFramePr>
        <p:xfrm>
          <a:off x="18165" y="2636912"/>
          <a:ext cx="8802309" cy="576065"/>
        </p:xfrm>
        <a:graphic>
          <a:graphicData uri="http://schemas.openxmlformats.org/drawingml/2006/table">
            <a:tbl>
              <a:tblPr/>
              <a:tblGrid>
                <a:gridCol w="2934103"/>
                <a:gridCol w="2934103"/>
                <a:gridCol w="2934103"/>
              </a:tblGrid>
              <a:tr h="576065">
                <a:tc>
                  <a:txBody>
                    <a:bodyPr/>
                    <a:lstStyle/>
                    <a:p>
                      <a:pPr algn="ctr" fontAlgn="t"/>
                      <a:r>
                        <a:rPr lang="en-US" sz="2000" u="none" strike="noStrike" dirty="0">
                          <a:solidFill>
                            <a:srgbClr val="337AB7"/>
                          </a:solidFill>
                          <a:effectLst/>
                          <a:hlinkClick r:id="rId2"/>
                        </a:rPr>
                        <a:t>Mullein</a:t>
                      </a:r>
                      <a:endParaRPr lang="en-US" sz="20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2000" i="1" dirty="0" err="1">
                          <a:effectLst/>
                        </a:rPr>
                        <a:t>Verbascum</a:t>
                      </a:r>
                      <a:endParaRPr lang="en-US" sz="20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2000" dirty="0">
                          <a:effectLst/>
                        </a:rPr>
                        <a:t>ear inflammation</a:t>
                      </a: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78854591"/>
              </p:ext>
            </p:extLst>
          </p:nvPr>
        </p:nvGraphicFramePr>
        <p:xfrm>
          <a:off x="0" y="3212977"/>
          <a:ext cx="8820471" cy="1033238"/>
        </p:xfrm>
        <a:graphic>
          <a:graphicData uri="http://schemas.openxmlformats.org/drawingml/2006/table">
            <a:tbl>
              <a:tblPr/>
              <a:tblGrid>
                <a:gridCol w="2940157"/>
                <a:gridCol w="2940157"/>
                <a:gridCol w="2940157"/>
              </a:tblGrid>
              <a:tr h="648072">
                <a:tc>
                  <a:txBody>
                    <a:bodyPr/>
                    <a:lstStyle/>
                    <a:p>
                      <a:pPr algn="ctr" fontAlgn="t"/>
                      <a:r>
                        <a:rPr lang="en-US" sz="2000" u="none" strike="noStrike" dirty="0">
                          <a:solidFill>
                            <a:srgbClr val="337AB7"/>
                          </a:solidFill>
                          <a:effectLst/>
                          <a:hlinkClick r:id="rId3"/>
                        </a:rPr>
                        <a:t>Passionflower</a:t>
                      </a:r>
                      <a:endParaRPr lang="en-US" sz="20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2000" i="1" dirty="0" err="1">
                          <a:effectLst/>
                        </a:rPr>
                        <a:t>Passiflora</a:t>
                      </a:r>
                      <a:r>
                        <a:rPr lang="en-US" sz="2000" i="1" dirty="0">
                          <a:effectLst/>
                        </a:rPr>
                        <a:t> </a:t>
                      </a:r>
                      <a:r>
                        <a:rPr lang="en-US" sz="2000" i="1" dirty="0" err="1">
                          <a:effectLst/>
                        </a:rPr>
                        <a:t>incarnata</a:t>
                      </a:r>
                      <a:endParaRPr lang="en-US" sz="20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2000" dirty="0">
                          <a:effectLst/>
                        </a:rPr>
                        <a:t>anxiety, stress, sleep disorders, insomnia, mental health</a:t>
                      </a: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14136295"/>
              </p:ext>
            </p:extLst>
          </p:nvPr>
        </p:nvGraphicFramePr>
        <p:xfrm>
          <a:off x="-6625" y="1988840"/>
          <a:ext cx="8827098" cy="728438"/>
        </p:xfrm>
        <a:graphic>
          <a:graphicData uri="http://schemas.openxmlformats.org/drawingml/2006/table">
            <a:tbl>
              <a:tblPr/>
              <a:tblGrid>
                <a:gridCol w="2942366"/>
                <a:gridCol w="2942366"/>
                <a:gridCol w="2942366"/>
              </a:tblGrid>
              <a:tr h="546659">
                <a:tc>
                  <a:txBody>
                    <a:bodyPr/>
                    <a:lstStyle/>
                    <a:p>
                      <a:pPr algn="ctr" fontAlgn="t"/>
                      <a:r>
                        <a:rPr lang="en-US" sz="2000" u="none" strike="noStrike" dirty="0">
                          <a:solidFill>
                            <a:srgbClr val="337AB7"/>
                          </a:solidFill>
                          <a:effectLst/>
                          <a:hlinkClick r:id="rId4"/>
                        </a:rPr>
                        <a:t>Lemon Balm</a:t>
                      </a:r>
                      <a:endParaRPr lang="en-US" sz="20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2000" i="1" dirty="0">
                          <a:effectLst/>
                        </a:rPr>
                        <a:t>Melissa </a:t>
                      </a:r>
                      <a:r>
                        <a:rPr lang="en-US" sz="2000" i="1" dirty="0" err="1">
                          <a:effectLst/>
                        </a:rPr>
                        <a:t>officinalis</a:t>
                      </a:r>
                      <a:endParaRPr lang="en-US" sz="20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2000" dirty="0">
                          <a:effectLst/>
                        </a:rPr>
                        <a:t>anxiety, stress, memory improvement</a:t>
                      </a: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36620605"/>
              </p:ext>
            </p:extLst>
          </p:nvPr>
        </p:nvGraphicFramePr>
        <p:xfrm>
          <a:off x="15641" y="908720"/>
          <a:ext cx="8820471" cy="1033238"/>
        </p:xfrm>
        <a:graphic>
          <a:graphicData uri="http://schemas.openxmlformats.org/drawingml/2006/table">
            <a:tbl>
              <a:tblPr/>
              <a:tblGrid>
                <a:gridCol w="2940157"/>
                <a:gridCol w="2940157"/>
                <a:gridCol w="2940157"/>
              </a:tblGrid>
              <a:tr h="864096">
                <a:tc>
                  <a:txBody>
                    <a:bodyPr/>
                    <a:lstStyle/>
                    <a:p>
                      <a:pPr algn="ctr" fontAlgn="t"/>
                      <a:r>
                        <a:rPr lang="en-US" sz="2000" u="none" strike="noStrike" dirty="0">
                          <a:solidFill>
                            <a:srgbClr val="337AB7"/>
                          </a:solidFill>
                          <a:effectLst/>
                          <a:hlinkClick r:id="rId5"/>
                        </a:rPr>
                        <a:t>Garlic</a:t>
                      </a:r>
                      <a:endParaRPr lang="en-US" sz="20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2000" i="1" dirty="0">
                          <a:effectLst/>
                        </a:rPr>
                        <a:t>Allium sativum</a:t>
                      </a:r>
                      <a:endParaRPr lang="en-US" sz="20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2000" dirty="0">
                          <a:effectLst/>
                        </a:rPr>
                        <a:t>heart health, dental health, sickle cell anemia, diabetes</a:t>
                      </a: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6585220"/>
              </p:ext>
            </p:extLst>
          </p:nvPr>
        </p:nvGraphicFramePr>
        <p:xfrm>
          <a:off x="0" y="4149080"/>
          <a:ext cx="8820471" cy="576064"/>
        </p:xfrm>
        <a:graphic>
          <a:graphicData uri="http://schemas.openxmlformats.org/drawingml/2006/table">
            <a:tbl>
              <a:tblPr/>
              <a:tblGrid>
                <a:gridCol w="2940157"/>
                <a:gridCol w="2940157"/>
                <a:gridCol w="2940157"/>
              </a:tblGrid>
              <a:tr h="576064">
                <a:tc>
                  <a:txBody>
                    <a:bodyPr/>
                    <a:lstStyle/>
                    <a:p>
                      <a:pPr algn="ctr" fontAlgn="t"/>
                      <a:r>
                        <a:rPr lang="en-US" sz="2000" u="none" strike="noStrike" dirty="0">
                          <a:solidFill>
                            <a:srgbClr val="337AB7"/>
                          </a:solidFill>
                          <a:effectLst/>
                          <a:hlinkClick r:id="rId6"/>
                        </a:rPr>
                        <a:t>Cape Aloe</a:t>
                      </a:r>
                      <a:endParaRPr lang="en-US" sz="20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2000" i="1" dirty="0">
                          <a:effectLst/>
                        </a:rPr>
                        <a:t>Aloe </a:t>
                      </a:r>
                      <a:r>
                        <a:rPr lang="en-US" sz="2000" i="1" dirty="0" err="1">
                          <a:effectLst/>
                        </a:rPr>
                        <a:t>ferox</a:t>
                      </a:r>
                      <a:endParaRPr lang="en-US" sz="20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2000" dirty="0">
                          <a:effectLst/>
                        </a:rPr>
                        <a:t>anti-bacterial, anti-fungal</a:t>
                      </a: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85013220"/>
              </p:ext>
            </p:extLst>
          </p:nvPr>
        </p:nvGraphicFramePr>
        <p:xfrm>
          <a:off x="0" y="4797152"/>
          <a:ext cx="8820471" cy="850358"/>
        </p:xfrm>
        <a:graphic>
          <a:graphicData uri="http://schemas.openxmlformats.org/drawingml/2006/table">
            <a:tbl>
              <a:tblPr/>
              <a:tblGrid>
                <a:gridCol w="2940157"/>
                <a:gridCol w="2940157"/>
                <a:gridCol w="2940157"/>
              </a:tblGrid>
              <a:tr h="648072">
                <a:tc>
                  <a:txBody>
                    <a:bodyPr/>
                    <a:lstStyle/>
                    <a:p>
                      <a:pPr algn="ctr" fontAlgn="t"/>
                      <a:r>
                        <a:rPr lang="en-US" sz="2400" u="none" strike="noStrike" dirty="0">
                          <a:solidFill>
                            <a:srgbClr val="337AB7"/>
                          </a:solidFill>
                          <a:effectLst/>
                          <a:hlinkClick r:id="rId7"/>
                        </a:rPr>
                        <a:t>Aloe</a:t>
                      </a:r>
                      <a:endParaRPr lang="en-US" sz="24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2400" i="1" dirty="0">
                          <a:effectLst/>
                        </a:rPr>
                        <a:t>Aloe </a:t>
                      </a:r>
                      <a:r>
                        <a:rPr lang="en-US" sz="2400" i="1" dirty="0" err="1">
                          <a:effectLst/>
                        </a:rPr>
                        <a:t>vera</a:t>
                      </a:r>
                      <a:r>
                        <a:rPr lang="en-US" sz="2400" i="1" dirty="0">
                          <a:effectLst/>
                        </a:rPr>
                        <a:t> / Aloe </a:t>
                      </a:r>
                      <a:r>
                        <a:rPr lang="en-US" sz="2400" i="1" dirty="0" err="1">
                          <a:effectLst/>
                        </a:rPr>
                        <a:t>barbadensis</a:t>
                      </a:r>
                      <a:endParaRPr lang="en-US" sz="24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2400" dirty="0">
                          <a:effectLst/>
                        </a:rPr>
                        <a:t>anti-bacterial, moisturizer, dry skin</a:t>
                      </a: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69590127"/>
              </p:ext>
            </p:extLst>
          </p:nvPr>
        </p:nvGraphicFramePr>
        <p:xfrm>
          <a:off x="34662" y="5589240"/>
          <a:ext cx="8785809" cy="484598"/>
        </p:xfrm>
        <a:graphic>
          <a:graphicData uri="http://schemas.openxmlformats.org/drawingml/2006/table">
            <a:tbl>
              <a:tblPr/>
              <a:tblGrid>
                <a:gridCol w="2928603"/>
                <a:gridCol w="2928603"/>
                <a:gridCol w="2928603"/>
              </a:tblGrid>
              <a:tr h="332749">
                <a:tc>
                  <a:txBody>
                    <a:bodyPr/>
                    <a:lstStyle/>
                    <a:p>
                      <a:pPr algn="ctr" fontAlgn="t"/>
                      <a:r>
                        <a:rPr lang="en-US" sz="2400" u="none" strike="noStrike" dirty="0" err="1">
                          <a:solidFill>
                            <a:srgbClr val="337AB7"/>
                          </a:solidFill>
                          <a:effectLst/>
                          <a:hlinkClick r:id="rId8"/>
                        </a:rPr>
                        <a:t>Hintonia</a:t>
                      </a:r>
                      <a:endParaRPr lang="en-US" sz="24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2400" i="1" dirty="0" err="1">
                          <a:effectLst/>
                        </a:rPr>
                        <a:t>Hintonia</a:t>
                      </a:r>
                      <a:r>
                        <a:rPr lang="en-US" sz="2400" i="1" dirty="0">
                          <a:effectLst/>
                        </a:rPr>
                        <a:t> </a:t>
                      </a:r>
                      <a:r>
                        <a:rPr lang="en-US" sz="2400" i="1" dirty="0" err="1">
                          <a:effectLst/>
                        </a:rPr>
                        <a:t>latiflora</a:t>
                      </a:r>
                      <a:endParaRPr lang="en-US" sz="2400" dirty="0">
                        <a:effectLst/>
                      </a:endParaRP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2400" dirty="0">
                          <a:effectLst/>
                        </a:rPr>
                        <a:t>diabetes</a:t>
                      </a:r>
                    </a:p>
                  </a:txBody>
                  <a:tcPr marL="74274" marR="74274" marT="59419" marB="5941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
        <p:nvSpPr>
          <p:cNvPr id="13" name="TextBox 12"/>
          <p:cNvSpPr txBox="1"/>
          <p:nvPr/>
        </p:nvSpPr>
        <p:spPr>
          <a:xfrm>
            <a:off x="323528" y="260648"/>
            <a:ext cx="6192688" cy="523220"/>
          </a:xfrm>
          <a:prstGeom prst="rect">
            <a:avLst/>
          </a:prstGeom>
          <a:noFill/>
        </p:spPr>
        <p:txBody>
          <a:bodyPr wrap="square" rtlCol="1">
            <a:spAutoFit/>
          </a:bodyPr>
          <a:lstStyle/>
          <a:p>
            <a:pPr algn="l"/>
            <a:r>
              <a:rPr lang="en-US" sz="2800" dirty="0" smtClean="0"/>
              <a:t>Example about Medicine plants</a:t>
            </a:r>
            <a:endParaRPr lang="ar-IQ" sz="2800" dirty="0"/>
          </a:p>
        </p:txBody>
      </p:sp>
    </p:spTree>
    <p:extLst>
      <p:ext uri="{BB962C8B-B14F-4D97-AF65-F5344CB8AC3E}">
        <p14:creationId xmlns:p14="http://schemas.microsoft.com/office/powerpoint/2010/main" val="195954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39"/>
            <a:ext cx="2376264" cy="178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Al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698" y="244084"/>
            <a:ext cx="3194720" cy="19751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pe Alo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70440"/>
            <a:ext cx="2880320" cy="19076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emon Bal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36" y="1975032"/>
            <a:ext cx="2546648" cy="224605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ulle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9976" y="2110286"/>
            <a:ext cx="2928127" cy="21480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0728" y="3789331"/>
            <a:ext cx="1440160" cy="369332"/>
          </a:xfrm>
          <a:prstGeom prst="rect">
            <a:avLst/>
          </a:prstGeom>
          <a:solidFill>
            <a:schemeClr val="bg1"/>
          </a:solidFill>
        </p:spPr>
        <p:txBody>
          <a:bodyPr wrap="square">
            <a:spAutoFit/>
          </a:bodyPr>
          <a:lstStyle/>
          <a:p>
            <a:pPr algn="l" rtl="0"/>
            <a:r>
              <a:rPr lang="en-US" dirty="0">
                <a:solidFill>
                  <a:schemeClr val="bg1"/>
                </a:solidFill>
                <a:hlinkClick r:id="rId7"/>
              </a:rPr>
              <a:t>Lemon Balm</a:t>
            </a:r>
            <a:endParaRPr lang="ar-IQ" dirty="0">
              <a:solidFill>
                <a:schemeClr val="bg1"/>
              </a:solidFill>
            </a:endParaRPr>
          </a:p>
        </p:txBody>
      </p:sp>
      <p:sp>
        <p:nvSpPr>
          <p:cNvPr id="5" name="Rectangle 4"/>
          <p:cNvSpPr/>
          <p:nvPr/>
        </p:nvSpPr>
        <p:spPr>
          <a:xfrm>
            <a:off x="5926968" y="1825955"/>
            <a:ext cx="733264" cy="369332"/>
          </a:xfrm>
          <a:prstGeom prst="rect">
            <a:avLst/>
          </a:prstGeom>
          <a:solidFill>
            <a:schemeClr val="bg1"/>
          </a:solidFill>
        </p:spPr>
        <p:txBody>
          <a:bodyPr wrap="square">
            <a:spAutoFit/>
          </a:bodyPr>
          <a:lstStyle/>
          <a:p>
            <a:r>
              <a:rPr lang="en-US" dirty="0">
                <a:hlinkClick r:id="rId8"/>
              </a:rPr>
              <a:t>Aloe</a:t>
            </a:r>
            <a:endParaRPr lang="ar-IQ" dirty="0"/>
          </a:p>
        </p:txBody>
      </p:sp>
      <p:sp>
        <p:nvSpPr>
          <p:cNvPr id="6" name="Rectangle 5"/>
          <p:cNvSpPr/>
          <p:nvPr/>
        </p:nvSpPr>
        <p:spPr>
          <a:xfrm>
            <a:off x="2627784" y="1456623"/>
            <a:ext cx="1132040" cy="369332"/>
          </a:xfrm>
          <a:prstGeom prst="rect">
            <a:avLst/>
          </a:prstGeom>
          <a:solidFill>
            <a:schemeClr val="bg1"/>
          </a:solidFill>
        </p:spPr>
        <p:txBody>
          <a:bodyPr wrap="none">
            <a:spAutoFit/>
          </a:bodyPr>
          <a:lstStyle/>
          <a:p>
            <a:r>
              <a:rPr lang="en-US" u="sng" dirty="0">
                <a:hlinkClick r:id="rId9"/>
              </a:rPr>
              <a:t>Cape Aloe</a:t>
            </a:r>
            <a:endParaRPr lang="ar-IQ" dirty="0"/>
          </a:p>
        </p:txBody>
      </p:sp>
      <p:sp>
        <p:nvSpPr>
          <p:cNvPr id="7" name="Rectangle 6"/>
          <p:cNvSpPr/>
          <p:nvPr/>
        </p:nvSpPr>
        <p:spPr>
          <a:xfrm>
            <a:off x="2628911" y="3789331"/>
            <a:ext cx="899605" cy="369332"/>
          </a:xfrm>
          <a:prstGeom prst="rect">
            <a:avLst/>
          </a:prstGeom>
          <a:solidFill>
            <a:schemeClr val="bg1"/>
          </a:solidFill>
        </p:spPr>
        <p:txBody>
          <a:bodyPr wrap="none">
            <a:spAutoFit/>
          </a:bodyPr>
          <a:lstStyle/>
          <a:p>
            <a:r>
              <a:rPr lang="en-US" dirty="0">
                <a:hlinkClick r:id="rId10"/>
              </a:rPr>
              <a:t>Mullein</a:t>
            </a:r>
            <a:endParaRPr lang="ar-IQ" dirty="0"/>
          </a:p>
        </p:txBody>
      </p:sp>
      <p:pic>
        <p:nvPicPr>
          <p:cNvPr id="2060" name="Picture 12" descr="Passionflow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2120" y="2244046"/>
            <a:ext cx="3350298" cy="19146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652120" y="3782465"/>
            <a:ext cx="1486689" cy="369332"/>
          </a:xfrm>
          <a:prstGeom prst="rect">
            <a:avLst/>
          </a:prstGeom>
          <a:solidFill>
            <a:schemeClr val="bg1"/>
          </a:solidFill>
        </p:spPr>
        <p:txBody>
          <a:bodyPr wrap="none">
            <a:spAutoFit/>
          </a:bodyPr>
          <a:lstStyle/>
          <a:p>
            <a:pPr algn="ctr" fontAlgn="t"/>
            <a:r>
              <a:rPr lang="en-US" dirty="0">
                <a:solidFill>
                  <a:srgbClr val="337AB7"/>
                </a:solidFill>
                <a:hlinkClick r:id="rId12"/>
              </a:rPr>
              <a:t>Passionflower</a:t>
            </a:r>
            <a:endParaRPr lang="en-US" dirty="0"/>
          </a:p>
        </p:txBody>
      </p:sp>
      <p:pic>
        <p:nvPicPr>
          <p:cNvPr id="2062" name="Picture 14" descr="Garli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880" y="47821"/>
            <a:ext cx="2691791" cy="1962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289" y="1599397"/>
            <a:ext cx="724878" cy="369332"/>
          </a:xfrm>
          <a:prstGeom prst="rect">
            <a:avLst/>
          </a:prstGeom>
        </p:spPr>
        <p:txBody>
          <a:bodyPr wrap="none">
            <a:spAutoFit/>
          </a:bodyPr>
          <a:lstStyle/>
          <a:p>
            <a:pPr algn="ctr" fontAlgn="t"/>
            <a:r>
              <a:rPr lang="en-US" u="none" strike="noStrike" dirty="0" smtClean="0">
                <a:solidFill>
                  <a:srgbClr val="337AB7"/>
                </a:solidFill>
                <a:effectLst/>
                <a:hlinkClick r:id="rId14"/>
              </a:rPr>
              <a:t>Garlic</a:t>
            </a:r>
            <a:endParaRPr lang="en-US" dirty="0">
              <a:effectLst/>
            </a:endParaRPr>
          </a:p>
        </p:txBody>
      </p:sp>
      <p:pic>
        <p:nvPicPr>
          <p:cNvPr id="2064" name="Picture 16" descr="هينتونيا"/>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507" y="4337720"/>
            <a:ext cx="4782526" cy="25202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9604" y="6309320"/>
            <a:ext cx="983411" cy="369332"/>
          </a:xfrm>
          <a:prstGeom prst="rect">
            <a:avLst/>
          </a:prstGeom>
          <a:solidFill>
            <a:schemeClr val="bg1"/>
          </a:solidFill>
        </p:spPr>
        <p:txBody>
          <a:bodyPr wrap="none">
            <a:spAutoFit/>
          </a:bodyPr>
          <a:lstStyle/>
          <a:p>
            <a:pPr algn="ctr" fontAlgn="t"/>
            <a:r>
              <a:rPr lang="en-US" u="none" strike="noStrike" dirty="0" err="1" smtClean="0">
                <a:solidFill>
                  <a:srgbClr val="337AB7"/>
                </a:solidFill>
                <a:effectLst/>
                <a:hlinkClick r:id="rId16"/>
              </a:rPr>
              <a:t>Hintonia</a:t>
            </a:r>
            <a:endParaRPr lang="en-US" dirty="0">
              <a:effectLst/>
            </a:endParaRPr>
          </a:p>
        </p:txBody>
      </p:sp>
    </p:spTree>
    <p:extLst>
      <p:ext uri="{BB962C8B-B14F-4D97-AF65-F5344CB8AC3E}">
        <p14:creationId xmlns:p14="http://schemas.microsoft.com/office/powerpoint/2010/main" val="3081372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651</Words>
  <Application>Microsoft Office PowerPoint</Application>
  <PresentationFormat>On-screen Show (4:3)</PresentationFormat>
  <Paragraphs>74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Botany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dc:creator>
  <cp:lastModifiedBy>DR.Ahmed Saker</cp:lastModifiedBy>
  <cp:revision>16</cp:revision>
  <cp:lastPrinted>2023-02-11T20:01:56Z</cp:lastPrinted>
  <dcterms:created xsi:type="dcterms:W3CDTF">2023-02-11T17:26:03Z</dcterms:created>
  <dcterms:modified xsi:type="dcterms:W3CDTF">2023-02-11T21:41:42Z</dcterms:modified>
</cp:coreProperties>
</file>