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0" d="100"/>
          <a:sy n="50" d="100"/>
        </p:scale>
        <p:origin x="-1956" y="-4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9C80211-B451-4F4B-8A30-6FB637F189D9}" type="datetimeFigureOut">
              <a:rPr lang="ar-IQ" smtClean="0"/>
              <a:t>10/08/1445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6F937A8-C6DF-4BE1-A7E8-8B65A85F89B9}" type="slidenum">
              <a:rPr lang="ar-IQ" smtClean="0"/>
              <a:t>‹#›</a:t>
            </a:fld>
            <a:endParaRPr lang="ar-IQ"/>
          </a:p>
        </p:txBody>
      </p:sp>
    </p:spTree>
    <p:extLst>
      <p:ext uri="{BB962C8B-B14F-4D97-AF65-F5344CB8AC3E}">
        <p14:creationId xmlns:p14="http://schemas.microsoft.com/office/powerpoint/2010/main" val="3590536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9C80211-B451-4F4B-8A30-6FB637F189D9}" type="datetimeFigureOut">
              <a:rPr lang="ar-IQ" smtClean="0"/>
              <a:t>10/08/1445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6F937A8-C6DF-4BE1-A7E8-8B65A85F89B9}" type="slidenum">
              <a:rPr lang="ar-IQ" smtClean="0"/>
              <a:t>‹#›</a:t>
            </a:fld>
            <a:endParaRPr lang="ar-IQ"/>
          </a:p>
        </p:txBody>
      </p:sp>
    </p:spTree>
    <p:extLst>
      <p:ext uri="{BB962C8B-B14F-4D97-AF65-F5344CB8AC3E}">
        <p14:creationId xmlns:p14="http://schemas.microsoft.com/office/powerpoint/2010/main" val="4041017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9C80211-B451-4F4B-8A30-6FB637F189D9}" type="datetimeFigureOut">
              <a:rPr lang="ar-IQ" smtClean="0"/>
              <a:t>10/08/1445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6F937A8-C6DF-4BE1-A7E8-8B65A85F89B9}" type="slidenum">
              <a:rPr lang="ar-IQ" smtClean="0"/>
              <a:t>‹#›</a:t>
            </a:fld>
            <a:endParaRPr lang="ar-IQ"/>
          </a:p>
        </p:txBody>
      </p:sp>
    </p:spTree>
    <p:extLst>
      <p:ext uri="{BB962C8B-B14F-4D97-AF65-F5344CB8AC3E}">
        <p14:creationId xmlns:p14="http://schemas.microsoft.com/office/powerpoint/2010/main" val="4168554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9C80211-B451-4F4B-8A30-6FB637F189D9}" type="datetimeFigureOut">
              <a:rPr lang="ar-IQ" smtClean="0"/>
              <a:t>10/08/1445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6F937A8-C6DF-4BE1-A7E8-8B65A85F89B9}" type="slidenum">
              <a:rPr lang="ar-IQ" smtClean="0"/>
              <a:t>‹#›</a:t>
            </a:fld>
            <a:endParaRPr lang="ar-IQ"/>
          </a:p>
        </p:txBody>
      </p:sp>
    </p:spTree>
    <p:extLst>
      <p:ext uri="{BB962C8B-B14F-4D97-AF65-F5344CB8AC3E}">
        <p14:creationId xmlns:p14="http://schemas.microsoft.com/office/powerpoint/2010/main" val="1496203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80211-B451-4F4B-8A30-6FB637F189D9}" type="datetimeFigureOut">
              <a:rPr lang="ar-IQ" smtClean="0"/>
              <a:t>10/08/1445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6F937A8-C6DF-4BE1-A7E8-8B65A85F89B9}" type="slidenum">
              <a:rPr lang="ar-IQ" smtClean="0"/>
              <a:t>‹#›</a:t>
            </a:fld>
            <a:endParaRPr lang="ar-IQ"/>
          </a:p>
        </p:txBody>
      </p:sp>
    </p:spTree>
    <p:extLst>
      <p:ext uri="{BB962C8B-B14F-4D97-AF65-F5344CB8AC3E}">
        <p14:creationId xmlns:p14="http://schemas.microsoft.com/office/powerpoint/2010/main" val="2537429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9C80211-B451-4F4B-8A30-6FB637F189D9}" type="datetimeFigureOut">
              <a:rPr lang="ar-IQ" smtClean="0"/>
              <a:t>10/08/1445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6F937A8-C6DF-4BE1-A7E8-8B65A85F89B9}" type="slidenum">
              <a:rPr lang="ar-IQ" smtClean="0"/>
              <a:t>‹#›</a:t>
            </a:fld>
            <a:endParaRPr lang="ar-IQ"/>
          </a:p>
        </p:txBody>
      </p:sp>
    </p:spTree>
    <p:extLst>
      <p:ext uri="{BB962C8B-B14F-4D97-AF65-F5344CB8AC3E}">
        <p14:creationId xmlns:p14="http://schemas.microsoft.com/office/powerpoint/2010/main" val="2318134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9C80211-B451-4F4B-8A30-6FB637F189D9}" type="datetimeFigureOut">
              <a:rPr lang="ar-IQ" smtClean="0"/>
              <a:t>10/08/1445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6F937A8-C6DF-4BE1-A7E8-8B65A85F89B9}" type="slidenum">
              <a:rPr lang="ar-IQ" smtClean="0"/>
              <a:t>‹#›</a:t>
            </a:fld>
            <a:endParaRPr lang="ar-IQ"/>
          </a:p>
        </p:txBody>
      </p:sp>
    </p:spTree>
    <p:extLst>
      <p:ext uri="{BB962C8B-B14F-4D97-AF65-F5344CB8AC3E}">
        <p14:creationId xmlns:p14="http://schemas.microsoft.com/office/powerpoint/2010/main" val="3321004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9C80211-B451-4F4B-8A30-6FB637F189D9}" type="datetimeFigureOut">
              <a:rPr lang="ar-IQ" smtClean="0"/>
              <a:t>10/08/1445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6F937A8-C6DF-4BE1-A7E8-8B65A85F89B9}" type="slidenum">
              <a:rPr lang="ar-IQ" smtClean="0"/>
              <a:t>‹#›</a:t>
            </a:fld>
            <a:endParaRPr lang="ar-IQ"/>
          </a:p>
        </p:txBody>
      </p:sp>
    </p:spTree>
    <p:extLst>
      <p:ext uri="{BB962C8B-B14F-4D97-AF65-F5344CB8AC3E}">
        <p14:creationId xmlns:p14="http://schemas.microsoft.com/office/powerpoint/2010/main" val="1454830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80211-B451-4F4B-8A30-6FB637F189D9}" type="datetimeFigureOut">
              <a:rPr lang="ar-IQ" smtClean="0"/>
              <a:t>10/08/1445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6F937A8-C6DF-4BE1-A7E8-8B65A85F89B9}" type="slidenum">
              <a:rPr lang="ar-IQ" smtClean="0"/>
              <a:t>‹#›</a:t>
            </a:fld>
            <a:endParaRPr lang="ar-IQ"/>
          </a:p>
        </p:txBody>
      </p:sp>
    </p:spTree>
    <p:extLst>
      <p:ext uri="{BB962C8B-B14F-4D97-AF65-F5344CB8AC3E}">
        <p14:creationId xmlns:p14="http://schemas.microsoft.com/office/powerpoint/2010/main" val="1670173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C80211-B451-4F4B-8A30-6FB637F189D9}" type="datetimeFigureOut">
              <a:rPr lang="ar-IQ" smtClean="0"/>
              <a:t>10/08/1445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6F937A8-C6DF-4BE1-A7E8-8B65A85F89B9}" type="slidenum">
              <a:rPr lang="ar-IQ" smtClean="0"/>
              <a:t>‹#›</a:t>
            </a:fld>
            <a:endParaRPr lang="ar-IQ"/>
          </a:p>
        </p:txBody>
      </p:sp>
    </p:spTree>
    <p:extLst>
      <p:ext uri="{BB962C8B-B14F-4D97-AF65-F5344CB8AC3E}">
        <p14:creationId xmlns:p14="http://schemas.microsoft.com/office/powerpoint/2010/main" val="3769830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C80211-B451-4F4B-8A30-6FB637F189D9}" type="datetimeFigureOut">
              <a:rPr lang="ar-IQ" smtClean="0"/>
              <a:t>10/08/1445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6F937A8-C6DF-4BE1-A7E8-8B65A85F89B9}" type="slidenum">
              <a:rPr lang="ar-IQ" smtClean="0"/>
              <a:t>‹#›</a:t>
            </a:fld>
            <a:endParaRPr lang="ar-IQ"/>
          </a:p>
        </p:txBody>
      </p:sp>
    </p:spTree>
    <p:extLst>
      <p:ext uri="{BB962C8B-B14F-4D97-AF65-F5344CB8AC3E}">
        <p14:creationId xmlns:p14="http://schemas.microsoft.com/office/powerpoint/2010/main" val="3199772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9C80211-B451-4F4B-8A30-6FB637F189D9}" type="datetimeFigureOut">
              <a:rPr lang="ar-IQ" smtClean="0"/>
              <a:t>10/08/1445</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6F937A8-C6DF-4BE1-A7E8-8B65A85F89B9}" type="slidenum">
              <a:rPr lang="ar-IQ" smtClean="0"/>
              <a:t>‹#›</a:t>
            </a:fld>
            <a:endParaRPr lang="ar-IQ"/>
          </a:p>
        </p:txBody>
      </p:sp>
    </p:spTree>
    <p:extLst>
      <p:ext uri="{BB962C8B-B14F-4D97-AF65-F5344CB8AC3E}">
        <p14:creationId xmlns:p14="http://schemas.microsoft.com/office/powerpoint/2010/main" val="2570226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Choosing the subject of a scientific report</a:t>
            </a:r>
            <a:endParaRPr lang="ar-IQ" dirty="0"/>
          </a:p>
        </p:txBody>
      </p:sp>
      <p:sp>
        <p:nvSpPr>
          <p:cNvPr id="3" name="Subtitle 2"/>
          <p:cNvSpPr>
            <a:spLocks noGrp="1"/>
          </p:cNvSpPr>
          <p:nvPr>
            <p:ph type="subTitle" idx="1"/>
          </p:nvPr>
        </p:nvSpPr>
        <p:spPr/>
        <p:txBody>
          <a:bodyPr>
            <a:normAutofit/>
          </a:bodyPr>
          <a:lstStyle/>
          <a:p>
            <a:pPr algn="l"/>
            <a:r>
              <a:rPr lang="en-US" sz="2400" dirty="0" smtClean="0">
                <a:solidFill>
                  <a:schemeClr val="tx1"/>
                </a:solidFill>
              </a:rPr>
              <a:t>By</a:t>
            </a:r>
          </a:p>
          <a:p>
            <a:pPr algn="l"/>
            <a:r>
              <a:rPr lang="en-US" sz="2400" dirty="0" smtClean="0">
                <a:solidFill>
                  <a:schemeClr val="tx1"/>
                </a:solidFill>
              </a:rPr>
              <a:t>Dr.</a:t>
            </a:r>
            <a:r>
              <a:rPr lang="en-US" sz="2400" dirty="0" smtClean="0">
                <a:solidFill>
                  <a:schemeClr val="tx1"/>
                </a:solidFill>
              </a:rPr>
              <a:t> Abdulqader M. Younis</a:t>
            </a:r>
            <a:endParaRPr lang="ar-IQ" sz="2400" dirty="0" smtClean="0">
              <a:solidFill>
                <a:schemeClr val="tx1"/>
              </a:solidFill>
            </a:endParaRPr>
          </a:p>
          <a:p>
            <a:pPr algn="l"/>
            <a:r>
              <a:rPr lang="en-US" sz="2400" dirty="0" smtClean="0">
                <a:solidFill>
                  <a:schemeClr val="tx1"/>
                </a:solidFill>
              </a:rPr>
              <a:t>PhD. In Environmental Pollution </a:t>
            </a:r>
          </a:p>
        </p:txBody>
      </p:sp>
    </p:spTree>
    <p:extLst>
      <p:ext uri="{BB962C8B-B14F-4D97-AF65-F5344CB8AC3E}">
        <p14:creationId xmlns:p14="http://schemas.microsoft.com/office/powerpoint/2010/main" val="3877673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Considerations:</a:t>
            </a:r>
            <a:endParaRPr lang="ar-IQ" dirty="0"/>
          </a:p>
        </p:txBody>
      </p:sp>
      <p:sp>
        <p:nvSpPr>
          <p:cNvPr id="3" name="Content Placeholder 2"/>
          <p:cNvSpPr>
            <a:spLocks noGrp="1"/>
          </p:cNvSpPr>
          <p:nvPr>
            <p:ph idx="1"/>
          </p:nvPr>
        </p:nvSpPr>
        <p:spPr/>
        <p:txBody>
          <a:bodyPr>
            <a:normAutofit fontScale="85000" lnSpcReduction="10000"/>
          </a:bodyPr>
          <a:lstStyle/>
          <a:p>
            <a:pPr algn="just" rtl="0"/>
            <a:r>
              <a:rPr lang="en-US" dirty="0" smtClean="0"/>
              <a:t>Ethical Considerations: Discuss any ethical considerations associated with the chosen subject, particularly if it involves human subjects, animal welfare, or environmental justice issues. Students should conduct research and report findings in an ethical and responsible manner, taking into account the potential consequences of their work on individuals and ecosystems.</a:t>
            </a:r>
            <a:r>
              <a:rPr lang="ar-IQ" dirty="0" smtClean="0"/>
              <a:t> </a:t>
            </a:r>
          </a:p>
          <a:p>
            <a:pPr algn="just"/>
            <a:r>
              <a:rPr lang="ar-IQ" sz="2400" dirty="0" smtClean="0"/>
              <a:t>ڕەچاوکردنی ئەخلاقی: باسی هەر ڕەچاوکردنی ئەخلاقییەک بکە کە پەیوەندی بە بابەتەکەی هەڵبژێردراوەوە هەیە، بە تایبەتی ئەگەر بابەتەکانی مرۆڤ، خۆشگوزەرانی ئاژەڵان، یان پرسەکانی دادپەروەری ژینگەیی لەخۆبگرێت. پێویستە خوێندکاران توێژینەوە ئەنجام بدەن و ئەنجامەکان بە شێوەیەکی ئەخلاقی و بەرپرسیارانە ڕاپۆرت بکەن، بە لەبەرچاوگرتنی دەرئەنجامە ئەگەرییەکانی کارەکانیان لەسەر تاک و ئیکۆسیستەمەکان.</a:t>
            </a:r>
            <a:endParaRPr lang="en-US" sz="2400" dirty="0" smtClean="0"/>
          </a:p>
          <a:p>
            <a:pPr algn="just" rtl="0"/>
            <a:endParaRPr lang="ar-IQ" dirty="0"/>
          </a:p>
        </p:txBody>
      </p:sp>
    </p:spTree>
    <p:extLst>
      <p:ext uri="{BB962C8B-B14F-4D97-AF65-F5344CB8AC3E}">
        <p14:creationId xmlns:p14="http://schemas.microsoft.com/office/powerpoint/2010/main" val="2714684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85000" lnSpcReduction="20000"/>
          </a:bodyPr>
          <a:lstStyle/>
          <a:p>
            <a:pPr algn="just" rtl="0"/>
            <a:r>
              <a:rPr lang="en-US" dirty="0" smtClean="0"/>
              <a:t>By considering these factors and roles when choosing a scientific (environmental) subject for a report, university students can select topics that are meaningful, relevant, and contribute to the advancement of knowledge in the field of environmental science. Additionally, engaging in research and reporting on environmental topics provides students with valuable skills in critical thinking, data analysis, and communication that are essential for success in their academic and professional endeavors.</a:t>
            </a:r>
          </a:p>
          <a:p>
            <a:pPr algn="just"/>
            <a:r>
              <a:rPr lang="ar-IQ" sz="2600" dirty="0" smtClean="0"/>
              <a:t>بە ڕەچاوکردنی ئەم هۆکار و ڕۆڵانە لە کاتی هەڵبژاردنی بابەتێکی زانستی (ژینگەیی) بۆ ڕاپۆرتێک، خوێندکارانی زانکۆ دەتوانن بابەتگەلێک هەڵبژێرن کە مانادار و پەیوەندیدار بن و بەشداربن لە پێشخستنی زانست لە بواری زانستی ژینگەدا. سەرەڕای ئەوەش، بەشداریکردن لە توێژینەوە و ڕاپۆرتکردن لەسەر بابەتەکانی ژینگە، کارامەیی بەنرخ لە بیرکردنەوەی ڕەخنەگرانە، شیکاری داتا و پەیوەندیکردندا بە خوێندکاران دەبەخشێت کە پێویستە بۆ سەرکەوتن لە هەوڵە ئەکادیمی و پیشەییەکانیاندا.</a:t>
            </a:r>
            <a:endParaRPr lang="en-US" sz="2600" dirty="0" smtClean="0"/>
          </a:p>
          <a:p>
            <a:pPr algn="just" rtl="0"/>
            <a:endParaRPr lang="ar-IQ" dirty="0"/>
          </a:p>
        </p:txBody>
      </p:sp>
    </p:spTree>
    <p:extLst>
      <p:ext uri="{BB962C8B-B14F-4D97-AF65-F5344CB8AC3E}">
        <p14:creationId xmlns:p14="http://schemas.microsoft.com/office/powerpoint/2010/main" val="2269001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algn="ctr"/>
            <a:endParaRPr lang="ar-IQ" sz="4800" dirty="0" smtClean="0"/>
          </a:p>
          <a:p>
            <a:pPr algn="ctr"/>
            <a:endParaRPr lang="ar-IQ" sz="4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036496"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456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ar-IQ" dirty="0"/>
          </a:p>
        </p:txBody>
      </p:sp>
      <p:sp>
        <p:nvSpPr>
          <p:cNvPr id="3" name="Content Placeholder 2"/>
          <p:cNvSpPr>
            <a:spLocks noGrp="1"/>
          </p:cNvSpPr>
          <p:nvPr>
            <p:ph idx="1"/>
          </p:nvPr>
        </p:nvSpPr>
        <p:spPr/>
        <p:txBody>
          <a:bodyPr/>
          <a:lstStyle/>
          <a:p>
            <a:pPr algn="just"/>
            <a:r>
              <a:rPr lang="en-US" dirty="0" smtClean="0"/>
              <a:t>Choosing the subject of a scientific report, particularly in the field of environmental science, for a university student involves several important considerations. Here are some key steps and roles of choosing a scientific (environmental) subject for a report:</a:t>
            </a:r>
            <a:endParaRPr lang="ar-IQ" dirty="0"/>
          </a:p>
        </p:txBody>
      </p:sp>
    </p:spTree>
    <p:extLst>
      <p:ext uri="{BB962C8B-B14F-4D97-AF65-F5344CB8AC3E}">
        <p14:creationId xmlns:p14="http://schemas.microsoft.com/office/powerpoint/2010/main" val="1185574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 and Passion</a:t>
            </a:r>
            <a:endParaRPr lang="ar-IQ" dirty="0"/>
          </a:p>
        </p:txBody>
      </p:sp>
      <p:sp>
        <p:nvSpPr>
          <p:cNvPr id="3" name="Content Placeholder 2"/>
          <p:cNvSpPr>
            <a:spLocks noGrp="1"/>
          </p:cNvSpPr>
          <p:nvPr>
            <p:ph idx="1"/>
          </p:nvPr>
        </p:nvSpPr>
        <p:spPr/>
        <p:txBody>
          <a:bodyPr>
            <a:normAutofit fontScale="92500" lnSpcReduction="10000"/>
          </a:bodyPr>
          <a:lstStyle/>
          <a:p>
            <a:pPr algn="just" rtl="0"/>
            <a:r>
              <a:rPr lang="en-US" dirty="0" smtClean="0"/>
              <a:t>Interest and Passion: Encourage students to choose a subject that aligns with their interests and passions within the field of environmental science. When students are passionate about the subject matter, they are more likely to engage deeply with the research and produce a high-quality report.</a:t>
            </a:r>
          </a:p>
          <a:p>
            <a:pPr algn="just"/>
            <a:r>
              <a:rPr lang="ar-IQ" sz="2600" dirty="0" smtClean="0"/>
              <a:t>حەز و خولیا: هاندانی خوێندکاران بۆ هەڵبژاردنی بابەتێک کە هاوتەریب بێت لەگەڵ ئارەزوو و خولیاکانیان لەناو بواری زانستی ژینگەدا. کاتێک خوێندکاران سۆزیان بۆ بابەتەکە هەیە، ئەگەری ئەوە زیاترە کە بە قووڵی بەشداری توێژینەوەکە بکەن و ڕاپۆرتێکی کوالیتی بەرز بەرهەم بهێنن.</a:t>
            </a:r>
            <a:endParaRPr lang="ar-IQ" sz="2600" dirty="0"/>
          </a:p>
        </p:txBody>
      </p:sp>
    </p:spTree>
    <p:extLst>
      <p:ext uri="{BB962C8B-B14F-4D97-AF65-F5344CB8AC3E}">
        <p14:creationId xmlns:p14="http://schemas.microsoft.com/office/powerpoint/2010/main" val="246724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Relevance and Importance</a:t>
            </a:r>
            <a:endParaRPr lang="ar-IQ" dirty="0"/>
          </a:p>
        </p:txBody>
      </p:sp>
      <p:sp>
        <p:nvSpPr>
          <p:cNvPr id="3" name="Content Placeholder 2"/>
          <p:cNvSpPr>
            <a:spLocks noGrp="1"/>
          </p:cNvSpPr>
          <p:nvPr>
            <p:ph idx="1"/>
          </p:nvPr>
        </p:nvSpPr>
        <p:spPr/>
        <p:txBody>
          <a:bodyPr>
            <a:normAutofit fontScale="92500"/>
          </a:bodyPr>
          <a:lstStyle/>
          <a:p>
            <a:pPr algn="just" rtl="0"/>
            <a:r>
              <a:rPr lang="en-US" dirty="0" smtClean="0"/>
              <a:t>Relevance and Importance: Emphasize the importance of selecting a subject that is relevant to current environmental issues or concerns. Encourage students to explore topics that address pressing environmental challenges or contribute to the understanding of key ecological processes.</a:t>
            </a:r>
          </a:p>
          <a:p>
            <a:pPr algn="just"/>
            <a:r>
              <a:rPr lang="ar-IQ" sz="2600" dirty="0" smtClean="0"/>
              <a:t>پەیوەندی و گرنگی: جەخت لەسەر گرنگی هەڵبژاردنی بابەتێک بکەرەوە کە پەیوەندی بە پرسە ژینگەییەکان یان نیگەرانییەکانی ئێستاوە هەبێت. هاندانی خوێندکاران بۆ گەڕان بەدوای ئەو بابەتانەی کە باس لە ئاستەنگە ژینگەییەکانی زەق دەکەن یان بەشداری بکەن لە تێگەیشتن لە پرۆسەی سەرەکی ئیکۆلۆژی.</a:t>
            </a:r>
            <a:endParaRPr lang="ar-IQ" sz="2600" dirty="0"/>
          </a:p>
        </p:txBody>
      </p:sp>
    </p:spTree>
    <p:extLst>
      <p:ext uri="{BB962C8B-B14F-4D97-AF65-F5344CB8AC3E}">
        <p14:creationId xmlns:p14="http://schemas.microsoft.com/office/powerpoint/2010/main" val="3107369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Requirements</a:t>
            </a:r>
            <a:endParaRPr lang="ar-IQ" dirty="0"/>
          </a:p>
        </p:txBody>
      </p:sp>
      <p:sp>
        <p:nvSpPr>
          <p:cNvPr id="3" name="Content Placeholder 2"/>
          <p:cNvSpPr>
            <a:spLocks noGrp="1"/>
          </p:cNvSpPr>
          <p:nvPr>
            <p:ph idx="1"/>
          </p:nvPr>
        </p:nvSpPr>
        <p:spPr/>
        <p:txBody>
          <a:bodyPr>
            <a:normAutofit lnSpcReduction="10000"/>
          </a:bodyPr>
          <a:lstStyle/>
          <a:p>
            <a:pPr algn="just" rtl="0"/>
            <a:r>
              <a:rPr lang="en-US" dirty="0" smtClean="0"/>
              <a:t>Academic Requirements: Consider any specific academic requirements or guidelines provided by the instructor or university department. Ensure that the chosen subject meets the criteria outlined for the assignment and aligns with the learning objectives of the course.</a:t>
            </a:r>
          </a:p>
          <a:p>
            <a:pPr algn="just"/>
            <a:r>
              <a:rPr lang="ar-IQ" sz="2200" dirty="0" smtClean="0"/>
              <a:t>ڕەسەنایەتی و بەشداریکردن: هاندانی خوێندکاران بۆ هەڵبژاردنی بابەتێک کە دەرفەتی توێژینەوەی ڕەسەن یان پێشکەشکردنی تێڕوانینێکی نوێ لە بواری زانستی ژینگەدا. پێویستە خوێندکاران ئامانجیان گەڕان بەدوای ئەو بابەتانەدا بێت کە بە شێوەیەکی بەرفراوان لێکۆڵینەوەیان لەسەر نەکراوە یان ڕێبازی نوێ پێشکەش بکەن بۆ چارەسەرکردنی پرسە ژینگەییەکان.</a:t>
            </a:r>
            <a:endParaRPr lang="ar-IQ" sz="2200" dirty="0"/>
          </a:p>
        </p:txBody>
      </p:sp>
    </p:spTree>
    <p:extLst>
      <p:ext uri="{BB962C8B-B14F-4D97-AF65-F5344CB8AC3E}">
        <p14:creationId xmlns:p14="http://schemas.microsoft.com/office/powerpoint/2010/main" val="1696397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Originality and Contribution</a:t>
            </a:r>
            <a:endParaRPr lang="ar-IQ" dirty="0"/>
          </a:p>
        </p:txBody>
      </p:sp>
      <p:sp>
        <p:nvSpPr>
          <p:cNvPr id="3" name="Content Placeholder 2"/>
          <p:cNvSpPr>
            <a:spLocks noGrp="1"/>
          </p:cNvSpPr>
          <p:nvPr>
            <p:ph idx="1"/>
          </p:nvPr>
        </p:nvSpPr>
        <p:spPr/>
        <p:txBody>
          <a:bodyPr>
            <a:normAutofit fontScale="92500" lnSpcReduction="20000"/>
          </a:bodyPr>
          <a:lstStyle/>
          <a:p>
            <a:pPr algn="just" rtl="0"/>
            <a:r>
              <a:rPr lang="en-US" dirty="0" smtClean="0"/>
              <a:t>Originality and Contribution: Encourage students to choose a subject that offers opportunities for original research or contributes new insights to the field of environmental science. Students should aim to explore topics that have not been extensively studied or offer novel approaches to addressing environmental issues.</a:t>
            </a:r>
          </a:p>
          <a:p>
            <a:pPr algn="just"/>
            <a:r>
              <a:rPr lang="ar-IQ" sz="2400" dirty="0" smtClean="0"/>
              <a:t>ڕەسەنایەتی و بەشداریکردن: هاندانی خوێندکاران بۆ هەڵبژاردنی بابەتێک کە دەرفەتی توێژینەوەی ڕەسەن یان پێشکەشکردنی تێڕوانینێکی نوێ لە بواری زانستی ژینگەدا. پێویستە خوێندکاران ئامانجیان گەڕان بەدوای ئەو بابەتانەدا بێت کە بە شێوەیەکی بەرفراوان لێکۆڵینەوەیان لەسەر نەکراوە یان ڕێبازی نوێ پێشکەش بکەن بۆ چارەسەرکردنی پرسە ژینگەییەکان.</a:t>
            </a:r>
            <a:endParaRPr lang="en-US" sz="2400" dirty="0" smtClean="0"/>
          </a:p>
          <a:p>
            <a:endParaRPr lang="en-US" dirty="0" smtClean="0"/>
          </a:p>
          <a:p>
            <a:endParaRPr lang="en-US" dirty="0" smtClean="0"/>
          </a:p>
          <a:p>
            <a:endParaRPr lang="ar-IQ" dirty="0"/>
          </a:p>
        </p:txBody>
      </p:sp>
    </p:spTree>
    <p:extLst>
      <p:ext uri="{BB962C8B-B14F-4D97-AF65-F5344CB8AC3E}">
        <p14:creationId xmlns:p14="http://schemas.microsoft.com/office/powerpoint/2010/main" val="3087363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Feasibility</a:t>
            </a:r>
            <a:endParaRPr lang="ar-IQ" dirty="0"/>
          </a:p>
        </p:txBody>
      </p:sp>
      <p:sp>
        <p:nvSpPr>
          <p:cNvPr id="3" name="Content Placeholder 2"/>
          <p:cNvSpPr>
            <a:spLocks noGrp="1"/>
          </p:cNvSpPr>
          <p:nvPr>
            <p:ph idx="1"/>
          </p:nvPr>
        </p:nvSpPr>
        <p:spPr/>
        <p:txBody>
          <a:bodyPr>
            <a:normAutofit fontScale="92500"/>
          </a:bodyPr>
          <a:lstStyle/>
          <a:p>
            <a:pPr algn="just" rtl="0"/>
            <a:r>
              <a:rPr lang="en-US" dirty="0" smtClean="0"/>
              <a:t>Feasibility: Assess the feasibility of conducting research on the chosen subject within the constraints of the assignment timeline, resources, and available data. Students should select topics that are manageable in scope and realistic in terms of research methods and data collection.</a:t>
            </a:r>
          </a:p>
          <a:p>
            <a:pPr algn="just"/>
            <a:r>
              <a:rPr lang="ar-IQ" sz="2200" dirty="0" smtClean="0"/>
              <a:t>ئیمکانیات: هەڵسەنگاندنی ئیمکانی ئەنجامدانی توێژینەوە لەسەر بابەتەکەی هەڵبژێردراو لە چوارچێوەی سنووردارکردنی هێڵی کاتیی ئەرکەکە، سەرچاوەکان و زانیارییە بەردەستەکان. پێویستە خوێندکاران ئەو بابەتانە هەڵبژێرن کە لە ڕووی پانتاییەوە بەڕێوەببرێن و لە ڕووی شێوازەکانی توێژینەوە و کۆکردنەوەی زانیارییەکانەوە واقیعی بن.</a:t>
            </a:r>
            <a:endParaRPr lang="ar-IQ" sz="2200" dirty="0"/>
          </a:p>
        </p:txBody>
      </p:sp>
    </p:spTree>
    <p:extLst>
      <p:ext uri="{BB962C8B-B14F-4D97-AF65-F5344CB8AC3E}">
        <p14:creationId xmlns:p14="http://schemas.microsoft.com/office/powerpoint/2010/main" val="1071878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Interdisciplinary Approach</a:t>
            </a:r>
            <a:endParaRPr lang="ar-IQ" dirty="0"/>
          </a:p>
        </p:txBody>
      </p:sp>
      <p:sp>
        <p:nvSpPr>
          <p:cNvPr id="3" name="Content Placeholder 2"/>
          <p:cNvSpPr>
            <a:spLocks noGrp="1"/>
          </p:cNvSpPr>
          <p:nvPr>
            <p:ph idx="1"/>
          </p:nvPr>
        </p:nvSpPr>
        <p:spPr>
          <a:xfrm>
            <a:off x="457200" y="1340768"/>
            <a:ext cx="8229600" cy="4785395"/>
          </a:xfrm>
        </p:spPr>
        <p:txBody>
          <a:bodyPr>
            <a:normAutofit fontScale="77500" lnSpcReduction="20000"/>
          </a:bodyPr>
          <a:lstStyle/>
          <a:p>
            <a:pPr algn="just" rtl="0"/>
            <a:r>
              <a:rPr lang="en-US" dirty="0" smtClean="0"/>
              <a:t>Interdisciplinary Approach: Encourage students to consider interdisciplinary perspectives when choosing a scientific (environmental) subject for their report. Environmental science often intersects with other disciplines such as biology, chemistry, geography, sociology, and economics. Encourage students to explore topics that integrate insights from multiple disciplines to provide a comprehensive understanding of the subject matter.</a:t>
            </a:r>
            <a:r>
              <a:rPr lang="ar-IQ" dirty="0" smtClean="0"/>
              <a:t> </a:t>
            </a:r>
          </a:p>
          <a:p>
            <a:pPr algn="just"/>
            <a:r>
              <a:rPr lang="ar-IQ" dirty="0" smtClean="0"/>
              <a:t>ڕێبازی نێوان زانستەکان: هاندانی خوێندکاران کە دیدگای نێوان زانستەکان لەبەرچاو بگرن لە کاتی هەڵبژاردنی بابەتێکی زانستی (ژینگەیی) بۆ ڕاپۆرتەکەیان. زۆرجار زانستی ژینگە لەگەڵ دیسیپلینەکانی دیکەی وەک بایۆلۆجی، کیمیا، جوگرافیا، کۆمەڵناسی و ئابووریدا یەکدەگرێتەوە. هاندانی خوێندکاران بۆ گەڕان بەدوای بابەتەکاندا کە تێڕوانینەکانی چەندین دیسیپلین تێکەڵ دەکەن بۆ ئەوەی تێگەیشتنێکی گشتگیر لە بابەتەکە پێشکەش بکەن.</a:t>
            </a:r>
            <a:endParaRPr lang="ar-IQ" dirty="0"/>
          </a:p>
        </p:txBody>
      </p:sp>
    </p:spTree>
    <p:extLst>
      <p:ext uri="{BB962C8B-B14F-4D97-AF65-F5344CB8AC3E}">
        <p14:creationId xmlns:p14="http://schemas.microsoft.com/office/powerpoint/2010/main" val="2919122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and Implications</a:t>
            </a:r>
            <a:endParaRPr lang="ar-IQ" dirty="0"/>
          </a:p>
        </p:txBody>
      </p:sp>
      <p:sp>
        <p:nvSpPr>
          <p:cNvPr id="3" name="Content Placeholder 2"/>
          <p:cNvSpPr>
            <a:spLocks noGrp="1"/>
          </p:cNvSpPr>
          <p:nvPr>
            <p:ph idx="1"/>
          </p:nvPr>
        </p:nvSpPr>
        <p:spPr/>
        <p:txBody>
          <a:bodyPr>
            <a:normAutofit fontScale="92500" lnSpcReduction="20000"/>
          </a:bodyPr>
          <a:lstStyle/>
          <a:p>
            <a:pPr algn="just" rtl="0"/>
            <a:r>
              <a:rPr lang="en-US" dirty="0" smtClean="0"/>
              <a:t>Impact and Implications: Consider the potential impact and implications of the chosen subject on environmental conservation, policy-making, or public awareness. Encourage students to select topics that have real-world relevance and offer opportunities for meaningful contributions to environmental stewardship and sustainability efforts.</a:t>
            </a:r>
            <a:r>
              <a:rPr lang="ar-IQ" dirty="0" smtClean="0"/>
              <a:t> </a:t>
            </a:r>
          </a:p>
          <a:p>
            <a:pPr algn="just"/>
            <a:r>
              <a:rPr lang="ar-IQ" sz="2400" dirty="0" smtClean="0"/>
              <a:t>کاریگەری و کاریگەرییەکان: کاریگەری و کاریگەرییە ئەگەرییەکانی بابەتەکەی هەڵبژێردراو لەسەر پاراستنی ژینگە، داڕشتنی سیاسەت، یان هۆشیاری گشتی لەبەرچاو بگرن. هاندانی خوێندکاران بۆ هەڵبژاردنی ئەو بابەتانەی کە پەیوەندییان بە جیهانی ڕاستەقینەوە هەیە و دەرفەتەکان بۆ بەشداریکردنی مانادار لە بەڕێوەبردنی ژینگە و هەوڵەکانی بەردەوامیی پێشکەش بکەن.</a:t>
            </a:r>
            <a:endParaRPr lang="ar-IQ" sz="2400" dirty="0"/>
          </a:p>
        </p:txBody>
      </p:sp>
    </p:spTree>
    <p:extLst>
      <p:ext uri="{BB962C8B-B14F-4D97-AF65-F5344CB8AC3E}">
        <p14:creationId xmlns:p14="http://schemas.microsoft.com/office/powerpoint/2010/main" val="201134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TotalTime>
  <Words>1013</Words>
  <Application>Microsoft Office PowerPoint</Application>
  <PresentationFormat>On-screen Show (4:3)</PresentationFormat>
  <Paragraphs>33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Choosing the subject of a scientific report</vt:lpstr>
      <vt:lpstr>Introduction</vt:lpstr>
      <vt:lpstr>Interest and Passion</vt:lpstr>
      <vt:lpstr>Relevance and Importance</vt:lpstr>
      <vt:lpstr>Academic Requirements</vt:lpstr>
      <vt:lpstr>Originality and Contribution</vt:lpstr>
      <vt:lpstr>Feasibility</vt:lpstr>
      <vt:lpstr>Interdisciplinary Approach</vt:lpstr>
      <vt:lpstr>Impact and Implications</vt:lpstr>
      <vt:lpstr>Ethical Considerations:</vt:lpstr>
      <vt:lpstr>PowerPoint Presentation</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Choosing the subject of a scientific report</dc:title>
  <dc:creator>DR.Ahmed Saker</dc:creator>
  <cp:lastModifiedBy>DR.Ahmed Saker</cp:lastModifiedBy>
  <cp:revision>5</cp:revision>
  <dcterms:created xsi:type="dcterms:W3CDTF">2024-02-19T18:54:57Z</dcterms:created>
  <dcterms:modified xsi:type="dcterms:W3CDTF">2024-02-19T19:31:45Z</dcterms:modified>
</cp:coreProperties>
</file>