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0CE1A2A-02DE-4132-854F-2D862E9432F4}" type="datetimeFigureOut">
              <a:rPr lang="ar-IQ" smtClean="0"/>
              <a:t>03/08/1445</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4F1462-BC14-4486-ABB2-CF2CBA1B282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D4F1462-BC14-4486-ABB2-CF2CBA1B282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D4F1462-BC14-4486-ABB2-CF2CBA1B282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D4F1462-BC14-4486-ABB2-CF2CBA1B282E}"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D4F1462-BC14-4486-ABB2-CF2CBA1B282E}"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D4F1462-BC14-4486-ABB2-CF2CBA1B282E}"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D4F1462-BC14-4486-ABB2-CF2CBA1B282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D4F1462-BC14-4486-ABB2-CF2CBA1B282E}"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CE1A2A-02DE-4132-854F-2D862E9432F4}" type="datetimeFigureOut">
              <a:rPr lang="ar-IQ" smtClean="0"/>
              <a:t>03/08/1445</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D4F1462-BC14-4486-ABB2-CF2CBA1B282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0CE1A2A-02DE-4132-854F-2D862E9432F4}" type="datetimeFigureOut">
              <a:rPr lang="ar-IQ" smtClean="0"/>
              <a:t>03/08/1445</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D4F1462-BC14-4486-ABB2-CF2CBA1B282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0CE1A2A-02DE-4132-854F-2D862E9432F4}" type="datetimeFigureOut">
              <a:rPr lang="ar-IQ" smtClean="0"/>
              <a:t>03/08/1445</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4F1462-BC14-4486-ABB2-CF2CBA1B282E}"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0CE1A2A-02DE-4132-854F-2D862E9432F4}" type="datetimeFigureOut">
              <a:rPr lang="ar-IQ" smtClean="0"/>
              <a:t>03/08/1445</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4F1462-BC14-4486-ABB2-CF2CBA1B282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asybib.com/guides/citation-guides/harvard-referencing/how-to-reference-a-website-harvard/" TargetMode="External"/><Relationship Id="rId2" Type="http://schemas.openxmlformats.org/officeDocument/2006/relationships/hyperlink" Target="https://twitter.com/SenKevinCramer/status/130891554824439808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Understanding Harvard Style Referencing in Academic Articles</a:t>
            </a:r>
            <a:endPar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ubtitle 2"/>
          <p:cNvSpPr>
            <a:spLocks noGrp="1"/>
          </p:cNvSpPr>
          <p:nvPr>
            <p:ph type="subTitle" idx="1"/>
          </p:nvPr>
        </p:nvSpPr>
        <p:spPr/>
        <p:txBody>
          <a:bodyPr>
            <a:normAutofit fontScale="92500" lnSpcReduction="10000"/>
          </a:bodyPr>
          <a:lstStyle/>
          <a:p>
            <a:pPr algn="l"/>
            <a:r>
              <a:rPr lang="en-US" b="1" dirty="0" smtClean="0">
                <a:solidFill>
                  <a:schemeClr val="tx1"/>
                </a:solidFill>
              </a:rPr>
              <a:t>By </a:t>
            </a:r>
            <a:endParaRPr lang="en-US" sz="2400" b="1" dirty="0" smtClean="0">
              <a:solidFill>
                <a:schemeClr val="tx1"/>
              </a:solidFill>
            </a:endParaRPr>
          </a:p>
          <a:p>
            <a:pPr algn="l"/>
            <a:r>
              <a:rPr lang="en-US" sz="2400" dirty="0" smtClean="0">
                <a:solidFill>
                  <a:srgbClr val="FF0000"/>
                </a:solidFill>
              </a:rPr>
              <a:t>Dr. Abdulqader M. Younis</a:t>
            </a:r>
          </a:p>
          <a:p>
            <a:pPr algn="l"/>
            <a:r>
              <a:rPr lang="en-US" sz="2400" dirty="0" smtClean="0">
                <a:solidFill>
                  <a:srgbClr val="FF0000"/>
                </a:solidFill>
              </a:rPr>
              <a:t>PhD. In Environmental Pollution</a:t>
            </a:r>
            <a:endParaRPr lang="ar-IQ" sz="2400" dirty="0">
              <a:solidFill>
                <a:srgbClr val="FF0000"/>
              </a:solidFill>
            </a:endParaRPr>
          </a:p>
        </p:txBody>
      </p:sp>
    </p:spTree>
    <p:extLst>
      <p:ext uri="{BB962C8B-B14F-4D97-AF65-F5344CB8AC3E}">
        <p14:creationId xmlns:p14="http://schemas.microsoft.com/office/powerpoint/2010/main" val="2960394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0"/>
            <a:r>
              <a:rPr lang="en-US" dirty="0" smtClean="0"/>
              <a:t>KA. </a:t>
            </a:r>
            <a:r>
              <a:rPr lang="en-US" dirty="0" err="1" smtClean="0"/>
              <a:t>Hawrami</a:t>
            </a:r>
            <a:r>
              <a:rPr lang="en-US" dirty="0" smtClean="0"/>
              <a:t>, NM. </a:t>
            </a:r>
            <a:r>
              <a:rPr lang="en-US" dirty="0" err="1" smtClean="0"/>
              <a:t>Crout</a:t>
            </a:r>
            <a:r>
              <a:rPr lang="en-US" dirty="0" smtClean="0"/>
              <a:t>, G. Shaw, and EH. Bailey</a:t>
            </a:r>
            <a:r>
              <a:rPr lang="en-US" dirty="0"/>
              <a:t>.</a:t>
            </a:r>
            <a:r>
              <a:rPr lang="en-US" dirty="0" smtClean="0"/>
              <a:t>(2020)</a:t>
            </a:r>
            <a:r>
              <a:rPr lang="en-US" dirty="0" smtClean="0"/>
              <a:t> </a:t>
            </a:r>
            <a:r>
              <a:rPr lang="en-US" dirty="0" smtClean="0"/>
              <a:t>‘ </a:t>
            </a:r>
            <a:r>
              <a:rPr lang="en-US" dirty="0" smtClean="0"/>
              <a:t>Assessment of potentially toxic elements in vegetables cultivated in urban and </a:t>
            </a:r>
            <a:r>
              <a:rPr lang="en-US" dirty="0" err="1" smtClean="0"/>
              <a:t>peri</a:t>
            </a:r>
            <a:r>
              <a:rPr lang="en-US" dirty="0" smtClean="0"/>
              <a:t>-urban sites in the Kurdistan region of Iraq and implications for human health</a:t>
            </a:r>
            <a:r>
              <a:rPr lang="en-US" dirty="0" smtClean="0"/>
              <a:t>’</a:t>
            </a:r>
            <a:r>
              <a:rPr lang="en-US" dirty="0" smtClean="0"/>
              <a:t> Environmental Geochemistry and Health, 42(5): 1359–1385, doi:10.1007/s10653-019-00426-z. </a:t>
            </a:r>
            <a:endParaRPr lang="ar-IQ" dirty="0"/>
          </a:p>
        </p:txBody>
      </p:sp>
      <p:sp>
        <p:nvSpPr>
          <p:cNvPr id="2" name="Title 1"/>
          <p:cNvSpPr>
            <a:spLocks noGrp="1"/>
          </p:cNvSpPr>
          <p:nvPr>
            <p:ph type="title"/>
          </p:nvPr>
        </p:nvSpPr>
        <p:spPr/>
        <p:txBody>
          <a:bodyPr/>
          <a:lstStyle/>
          <a:p>
            <a:r>
              <a:rPr lang="en-US" dirty="0" smtClean="0"/>
              <a:t>Example with DOI</a:t>
            </a:r>
            <a:endParaRPr lang="ar-IQ" dirty="0"/>
          </a:p>
        </p:txBody>
      </p:sp>
    </p:spTree>
    <p:extLst>
      <p:ext uri="{BB962C8B-B14F-4D97-AF65-F5344CB8AC3E}">
        <p14:creationId xmlns:p14="http://schemas.microsoft.com/office/powerpoint/2010/main" val="266384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just" rtl="0" fontAlgn="base">
              <a:buNone/>
            </a:pPr>
            <a:r>
              <a:rPr lang="en-US" dirty="0" smtClean="0"/>
              <a:t>In-text </a:t>
            </a:r>
            <a:r>
              <a:rPr lang="en-US" dirty="0"/>
              <a:t>citation structure and example:</a:t>
            </a:r>
          </a:p>
          <a:p>
            <a:pPr marL="0" indent="0" algn="just" rtl="0" fontAlgn="base">
              <a:buNone/>
            </a:pPr>
            <a:r>
              <a:rPr lang="en-US" dirty="0"/>
              <a:t>(Author Surname, Publication Year)</a:t>
            </a:r>
          </a:p>
          <a:p>
            <a:pPr marL="0" indent="0" algn="just" rtl="0" fontAlgn="base">
              <a:buNone/>
            </a:pPr>
            <a:r>
              <a:rPr lang="en-US" dirty="0"/>
              <a:t>(Ingle, 2020)</a:t>
            </a:r>
          </a:p>
          <a:p>
            <a:pPr marL="0" indent="0" algn="just" rtl="0" fontAlgn="base">
              <a:buNone/>
            </a:pPr>
            <a:r>
              <a:rPr lang="en-US" dirty="0"/>
              <a:t>Reference structure and example:</a:t>
            </a:r>
          </a:p>
          <a:p>
            <a:pPr marL="0" indent="0" algn="just" rtl="0" fontAlgn="base">
              <a:buNone/>
            </a:pPr>
            <a:r>
              <a:rPr lang="en-US" dirty="0"/>
              <a:t>Author Surname, Initials. (Publication Year) ‘Article title’, </a:t>
            </a:r>
            <a:r>
              <a:rPr lang="en-US" i="1" dirty="0"/>
              <a:t>Newspaper/Magazine Name</a:t>
            </a:r>
            <a:r>
              <a:rPr lang="en-US" dirty="0"/>
              <a:t>, Day Month Published, Page(s). Available at: URL or DOI (Accessed: date). </a:t>
            </a:r>
          </a:p>
          <a:p>
            <a:pPr marL="0" indent="0" algn="just" rtl="0" fontAlgn="base">
              <a:buNone/>
            </a:pPr>
            <a:r>
              <a:rPr lang="en-US" dirty="0"/>
              <a:t>Ingle, S. (2020) ‘Geraint Thomas insists he has nothing to prove at road world championships’, </a:t>
            </a:r>
            <a:r>
              <a:rPr lang="en-US" i="1" dirty="0"/>
              <a:t>The Guardian,</a:t>
            </a:r>
            <a:r>
              <a:rPr lang="en-US" dirty="0"/>
              <a:t> 24 September. Available at: https://www.theguardian.com/sprot/2020/sep/24/geraint-thomas-insists-he-has-nothing-to-prove-at-road-world-championships-cycling (Accessed: 11 October 2020).</a:t>
            </a:r>
          </a:p>
          <a:p>
            <a:pPr marL="0" indent="0" algn="just" rtl="0" fontAlgn="base">
              <a:buNone/>
            </a:pPr>
            <a:r>
              <a:rPr lang="en-US" dirty="0"/>
              <a:t> For online articles, you should always include the URL and date of access.</a:t>
            </a:r>
          </a:p>
          <a:p>
            <a:pPr marL="0" indent="0" algn="just" rtl="0">
              <a:buNone/>
            </a:pPr>
            <a:endParaRPr lang="ar-IQ" dirty="0"/>
          </a:p>
        </p:txBody>
      </p:sp>
      <p:sp>
        <p:nvSpPr>
          <p:cNvPr id="2" name="Title 1"/>
          <p:cNvSpPr>
            <a:spLocks noGrp="1"/>
          </p:cNvSpPr>
          <p:nvPr>
            <p:ph type="title"/>
          </p:nvPr>
        </p:nvSpPr>
        <p:spPr/>
        <p:txBody>
          <a:bodyPr>
            <a:normAutofit fontScale="90000"/>
          </a:bodyPr>
          <a:lstStyle/>
          <a:p>
            <a:r>
              <a:rPr lang="en-US" dirty="0" smtClean="0"/>
              <a:t>Newspaper or magazine</a:t>
            </a:r>
            <a:br>
              <a:rPr lang="en-US" dirty="0" smtClean="0"/>
            </a:br>
            <a:endParaRPr lang="ar-IQ" dirty="0"/>
          </a:p>
        </p:txBody>
      </p:sp>
    </p:spTree>
    <p:extLst>
      <p:ext uri="{BB962C8B-B14F-4D97-AF65-F5344CB8AC3E}">
        <p14:creationId xmlns:p14="http://schemas.microsoft.com/office/powerpoint/2010/main" val="72719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l" rtl="0" fontAlgn="base"/>
            <a:r>
              <a:rPr lang="en-US" dirty="0" smtClean="0"/>
              <a:t>References </a:t>
            </a:r>
            <a:r>
              <a:rPr lang="en-US" dirty="0"/>
              <a:t>for social media posts have a similar format to online articles. However, sometimes they don’t have a true ‘title’. For example, for Twitter posts, the full text of the tweet is used as the title, unless the tweet is overly long.</a:t>
            </a:r>
          </a:p>
          <a:p>
            <a:pPr algn="l" rtl="0" fontAlgn="base"/>
            <a:r>
              <a:rPr lang="en-US" dirty="0"/>
              <a:t>Author/Poster Surname, Initial(s). [@Handle] (Publication year) Content of Post [Social Media Site] Day Month Published. Available at: URL (Accessed: Day Month Year).</a:t>
            </a:r>
          </a:p>
          <a:p>
            <a:pPr algn="l" rtl="0" fontAlgn="base"/>
            <a:r>
              <a:rPr lang="en-US" dirty="0"/>
              <a:t>Cramer, K. [@</a:t>
            </a:r>
            <a:r>
              <a:rPr lang="en-US" dirty="0" err="1"/>
              <a:t>SenKevinCramer</a:t>
            </a:r>
            <a:r>
              <a:rPr lang="en-US" dirty="0"/>
              <a:t>] (2020) Supreme Court vacancies are an important issue to the people I serve [Twitter] 24 September. Available at: </a:t>
            </a:r>
            <a:r>
              <a:rPr lang="en-US" dirty="0">
                <a:hlinkClick r:id="rId2"/>
              </a:rPr>
              <a:t>https://twitter.com/SenKevinCramer/status/1308915548244398081</a:t>
            </a:r>
            <a:r>
              <a:rPr lang="en-US" dirty="0"/>
              <a:t> (Accessed: 25 September 2020).</a:t>
            </a:r>
          </a:p>
          <a:p>
            <a:pPr algn="l" rtl="0" fontAlgn="base"/>
            <a:r>
              <a:rPr lang="en-US" dirty="0"/>
              <a:t>The format for citing social media is different than the format for citing regular websites and web pages. This guide on </a:t>
            </a:r>
            <a:r>
              <a:rPr lang="en-US" dirty="0">
                <a:hlinkClick r:id="rId3"/>
              </a:rPr>
              <a:t>how to cite a website in Harvard style</a:t>
            </a:r>
            <a:r>
              <a:rPr lang="en-US" dirty="0"/>
              <a:t> provides details on how to cite web content that is not posted on social media.</a:t>
            </a:r>
          </a:p>
          <a:p>
            <a:pPr algn="l" rtl="0"/>
            <a:endParaRPr lang="ar-IQ" dirty="0"/>
          </a:p>
        </p:txBody>
      </p:sp>
      <p:sp>
        <p:nvSpPr>
          <p:cNvPr id="2" name="Title 1"/>
          <p:cNvSpPr>
            <a:spLocks noGrp="1"/>
          </p:cNvSpPr>
          <p:nvPr>
            <p:ph type="title"/>
          </p:nvPr>
        </p:nvSpPr>
        <p:spPr/>
        <p:txBody>
          <a:bodyPr>
            <a:normAutofit fontScale="90000"/>
          </a:bodyPr>
          <a:lstStyle/>
          <a:p>
            <a:r>
              <a:rPr lang="en-US" dirty="0" smtClean="0"/>
              <a:t>Reference structure and example:</a:t>
            </a:r>
            <a:br>
              <a:rPr lang="en-US" dirty="0" smtClean="0"/>
            </a:br>
            <a:endParaRPr lang="ar-IQ" dirty="0"/>
          </a:p>
        </p:txBody>
      </p:sp>
    </p:spTree>
    <p:extLst>
      <p:ext uri="{BB962C8B-B14F-4D97-AF65-F5344CB8AC3E}">
        <p14:creationId xmlns:p14="http://schemas.microsoft.com/office/powerpoint/2010/main" val="3020710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5"/>
          </a:xfrm>
        </p:spPr>
        <p:txBody>
          <a:bodyPr>
            <a:normAutofit fontScale="70000" lnSpcReduction="20000"/>
          </a:bodyPr>
          <a:lstStyle/>
          <a:p>
            <a:pPr algn="just" rtl="0"/>
            <a:r>
              <a:rPr lang="en-US" dirty="0" smtClean="0"/>
              <a:t>a. Demonstrates academic integrity by acknowledging the intellectual contributions of others.</a:t>
            </a:r>
          </a:p>
          <a:p>
            <a:pPr algn="just" rtl="0"/>
            <a:r>
              <a:rPr lang="en-US" dirty="0" smtClean="0"/>
              <a:t>b. Allows readers to trace and verify the sources used in the text, enhancing credibility and transparency.</a:t>
            </a:r>
          </a:p>
          <a:p>
            <a:pPr algn="just" rtl="0"/>
            <a:r>
              <a:rPr lang="en-US" dirty="0" smtClean="0"/>
              <a:t>c. Facilitates the dissemination of knowledge by providing a standardized format for referencing across disciplines.</a:t>
            </a:r>
          </a:p>
          <a:p>
            <a:pPr rtl="0"/>
            <a:r>
              <a:rPr lang="ar-IQ" dirty="0" smtClean="0"/>
              <a:t>گرنگی ئاماژەدان بە شێوازی هارڤارد لە نووسینی ئەکادیمیدا:</a:t>
            </a:r>
          </a:p>
          <a:p>
            <a:pPr rtl="0"/>
            <a:r>
              <a:rPr lang="ar-IQ" dirty="0" smtClean="0"/>
              <a:t>ا. یەکپارچەیی ئەکادیمی نیشان دەدات بە داننان بە بەشدارییە فیکرییەکانی ئەوانی دیکە.</a:t>
            </a:r>
          </a:p>
          <a:p>
            <a:pPr rtl="0"/>
            <a:r>
              <a:rPr lang="ar-IQ" dirty="0" smtClean="0"/>
              <a:t>ب. ڕێگە بە خوێنەران دەدات بەدواداچوون و پشتڕاستکردنەوەی ئەو سەرچاوانەی کە لە دەقەکەدا بەکارهێنراون، ئەمەش متمانە و شەفافیەت بەرز دەکاتەوە.</a:t>
            </a:r>
          </a:p>
          <a:p>
            <a:pPr rtl="0"/>
            <a:r>
              <a:rPr lang="ar-IQ" dirty="0" smtClean="0"/>
              <a:t>ج. ئاسانکاری بۆ بڵاوکردنەوەی زانیاری دەکات بە دابینکردنی فۆرماتێکی ستاندارد بۆ </a:t>
            </a:r>
            <a:endParaRPr lang="en-US" dirty="0" smtClean="0"/>
          </a:p>
          <a:p>
            <a:pPr rtl="0"/>
            <a:r>
              <a:rPr lang="ar-IQ" dirty="0" smtClean="0"/>
              <a:t>أهمية مرجعية أسلوب هارفارد في الكتابة الأكاديمية:</a:t>
            </a:r>
          </a:p>
          <a:p>
            <a:pPr rtl="0"/>
            <a:r>
              <a:rPr lang="ar-IQ" dirty="0" smtClean="0"/>
              <a:t>أ. يُظهر النزاهة الأكاديمية من خلال الاعتراف بالمساهمات الفكرية للآخرين.</a:t>
            </a:r>
          </a:p>
          <a:p>
            <a:pPr rtl="0"/>
            <a:r>
              <a:rPr lang="ar-IQ" dirty="0" smtClean="0"/>
              <a:t>ب. يتيح للقراء تتبع المصادر المستخدمة في النص والتحقق منها، مما يعزز المصداقية والشفافية.</a:t>
            </a:r>
          </a:p>
          <a:p>
            <a:pPr rtl="0"/>
            <a:r>
              <a:rPr lang="ar-IQ" dirty="0" smtClean="0"/>
              <a:t>ج. يسهل نشر المعرفة من خلال توفير تنسيق موحد للمراجع عبر التخصصات.ئاماژەدان لە سەرانسەری دیسیپلینەکاندا.</a:t>
            </a:r>
            <a:endParaRPr lang="ar-IQ" dirty="0"/>
          </a:p>
        </p:txBody>
      </p:sp>
      <p:sp>
        <p:nvSpPr>
          <p:cNvPr id="2" name="Title 1"/>
          <p:cNvSpPr>
            <a:spLocks noGrp="1"/>
          </p:cNvSpPr>
          <p:nvPr>
            <p:ph type="title"/>
          </p:nvPr>
        </p:nvSpPr>
        <p:spPr/>
        <p:txBody>
          <a:bodyPr>
            <a:normAutofit fontScale="90000"/>
          </a:bodyPr>
          <a:lstStyle/>
          <a:p>
            <a:r>
              <a:rPr lang="en-US" dirty="0" smtClean="0"/>
              <a:t>Importance of Harvard Style Referencing in Academic Writing:</a:t>
            </a:r>
            <a:br>
              <a:rPr lang="en-US" dirty="0" smtClean="0"/>
            </a:br>
            <a:endParaRPr lang="ar-IQ" dirty="0"/>
          </a:p>
        </p:txBody>
      </p:sp>
    </p:spTree>
    <p:extLst>
      <p:ext uri="{BB962C8B-B14F-4D97-AF65-F5344CB8AC3E}">
        <p14:creationId xmlns:p14="http://schemas.microsoft.com/office/powerpoint/2010/main" val="366342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rtl="0"/>
            <a:r>
              <a:rPr lang="en-US" dirty="0" smtClean="0"/>
              <a:t>In conclusion, mastering Harvard style referencing is essential for any academic writer striving to uphold the highest standards of scholarly communication. By adhering to the principles of clarity, consistency, and accuracy, you can effectively acknowledge the contributions of others while enhancing the credibility and reliability of your own work. Embrace Harvard style referencing as a tool for fostering academic integrity and advancing the collective pursuit of knowledge.</a:t>
            </a:r>
            <a:endParaRPr lang="ar-IQ" dirty="0"/>
          </a:p>
        </p:txBody>
      </p:sp>
      <p:sp>
        <p:nvSpPr>
          <p:cNvPr id="2" name="Title 1"/>
          <p:cNvSpPr>
            <a:spLocks noGrp="1"/>
          </p:cNvSpPr>
          <p:nvPr>
            <p:ph type="title"/>
          </p:nvPr>
        </p:nvSpPr>
        <p:spPr/>
        <p:txBody>
          <a:bodyPr>
            <a:normAutofit fontScale="90000"/>
          </a:bodyPr>
          <a:lstStyle/>
          <a:p>
            <a:r>
              <a:rPr lang="en-US" dirty="0" smtClean="0"/>
              <a:t>Conclusion:</a:t>
            </a:r>
            <a:br>
              <a:rPr lang="en-US" dirty="0" smtClean="0"/>
            </a:br>
            <a:endParaRPr lang="ar-IQ" dirty="0"/>
          </a:p>
        </p:txBody>
      </p:sp>
    </p:spTree>
    <p:extLst>
      <p:ext uri="{BB962C8B-B14F-4D97-AF65-F5344CB8AC3E}">
        <p14:creationId xmlns:p14="http://schemas.microsoft.com/office/powerpoint/2010/main" val="193701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lgn="ctr" rtl="0">
              <a:buNone/>
            </a:pP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Introduction </a:t>
            </a:r>
          </a:p>
          <a:p>
            <a:pPr algn="just" rtl="0"/>
            <a:r>
              <a:rPr lang="en-US" dirty="0" smtClean="0"/>
              <a:t>We explore the complex realm of academic reference today, with a special emphasis on the Harvard style. Learning the art of referencing is essential for building credibility and providing credit where credit is due, regardless of experience level in research or student status. The fundamentals and rules of Harvard style referencing, its importance in academic writing, and helpful hints for successfully implementing it into your papers will all be covered in this lecture.</a:t>
            </a:r>
            <a:endParaRPr lang="ar-IQ" dirty="0"/>
          </a:p>
        </p:txBody>
      </p:sp>
    </p:spTree>
    <p:extLst>
      <p:ext uri="{BB962C8B-B14F-4D97-AF65-F5344CB8AC3E}">
        <p14:creationId xmlns:p14="http://schemas.microsoft.com/office/powerpoint/2010/main" val="342472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just" rtl="0"/>
            <a:r>
              <a:rPr lang="en-US" dirty="0">
                <a:solidFill>
                  <a:srgbClr val="FF0000"/>
                </a:solidFill>
              </a:rPr>
              <a:t>Understanding Harvard Style Referencing: </a:t>
            </a:r>
            <a:endParaRPr lang="en-US" dirty="0" smtClean="0">
              <a:solidFill>
                <a:srgbClr val="FF0000"/>
              </a:solidFill>
            </a:endParaRPr>
          </a:p>
          <a:p>
            <a:pPr algn="just" rtl="0"/>
            <a:r>
              <a:rPr lang="en-US" dirty="0" smtClean="0"/>
              <a:t>a</a:t>
            </a:r>
            <a:r>
              <a:rPr lang="en-US" dirty="0"/>
              <a:t>. Harvard referencing is a widely-used citation style that emphasizes clarity, consistency, and accessibility in acknowledging sources. </a:t>
            </a:r>
            <a:endParaRPr lang="en-US" dirty="0" smtClean="0"/>
          </a:p>
          <a:p>
            <a:pPr algn="just" rtl="0"/>
            <a:r>
              <a:rPr lang="en-US" dirty="0" smtClean="0"/>
              <a:t>b</a:t>
            </a:r>
            <a:r>
              <a:rPr lang="en-US" dirty="0"/>
              <a:t>. Unlike other citation styles, Harvard referencing incorporates brief in-text citations (author's last name and year of publication) within the body of the text. </a:t>
            </a:r>
            <a:endParaRPr lang="en-US" dirty="0" smtClean="0"/>
          </a:p>
        </p:txBody>
      </p:sp>
    </p:spTree>
    <p:extLst>
      <p:ext uri="{BB962C8B-B14F-4D97-AF65-F5344CB8AC3E}">
        <p14:creationId xmlns:p14="http://schemas.microsoft.com/office/powerpoint/2010/main" val="322234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rtl="0"/>
            <a:r>
              <a:rPr lang="en-US" dirty="0" smtClean="0">
                <a:solidFill>
                  <a:srgbClr val="FF0000"/>
                </a:solidFill>
              </a:rPr>
              <a:t>Understanding Harvard Style Referencing: </a:t>
            </a:r>
          </a:p>
          <a:p>
            <a:pPr algn="just" rtl="0"/>
            <a:r>
              <a:rPr lang="en-US" dirty="0" smtClean="0"/>
              <a:t>c. A detailed reference list is then provided at the end of the document, listing all sources cited in the text alphabetically by author's last name. </a:t>
            </a:r>
          </a:p>
          <a:p>
            <a:pPr algn="just" rtl="0"/>
            <a:r>
              <a:rPr lang="en-US" dirty="0" smtClean="0"/>
              <a:t>d. Harvard referencing allows readers to easily locate and verify the sources used by the author, promoting transparency and academic integrity.</a:t>
            </a:r>
            <a:endParaRPr lang="ar-IQ" dirty="0" smtClean="0"/>
          </a:p>
          <a:p>
            <a:endParaRPr lang="ar-IQ" dirty="0"/>
          </a:p>
        </p:txBody>
      </p:sp>
    </p:spTree>
    <p:extLst>
      <p:ext uri="{BB962C8B-B14F-4D97-AF65-F5344CB8AC3E}">
        <p14:creationId xmlns:p14="http://schemas.microsoft.com/office/powerpoint/2010/main" val="329724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rtl="0"/>
            <a:r>
              <a:rPr lang="en-US" dirty="0" smtClean="0"/>
              <a:t>a</a:t>
            </a:r>
            <a:r>
              <a:rPr lang="en-US" dirty="0"/>
              <a:t>. Books: Author(s) last name, initial(s). (Year). Title. Edition (if applicable). Place of publication: Publisher. </a:t>
            </a:r>
            <a:endParaRPr lang="en-US" dirty="0" smtClean="0"/>
          </a:p>
          <a:p>
            <a:pPr marL="0" indent="0" algn="just" rtl="0" fontAlgn="base">
              <a:buNone/>
            </a:pPr>
            <a:r>
              <a:rPr lang="en-US" dirty="0"/>
              <a:t>In-text citation structure and example: </a:t>
            </a:r>
          </a:p>
          <a:p>
            <a:pPr marL="0" indent="0" algn="just" rtl="0" fontAlgn="base">
              <a:buNone/>
            </a:pPr>
            <a:r>
              <a:rPr lang="en-US" dirty="0"/>
              <a:t>(Author Surname, Publication Year)</a:t>
            </a:r>
          </a:p>
          <a:p>
            <a:pPr marL="0" indent="0" algn="just" rtl="0" fontAlgn="base">
              <a:buNone/>
            </a:pPr>
            <a:r>
              <a:rPr lang="en-US" dirty="0"/>
              <a:t>(</a:t>
            </a:r>
            <a:r>
              <a:rPr lang="en-US" dirty="0" err="1"/>
              <a:t>Ozeki</a:t>
            </a:r>
            <a:r>
              <a:rPr lang="en-US" dirty="0"/>
              <a:t>, 2013) </a:t>
            </a:r>
          </a:p>
          <a:p>
            <a:pPr marL="0" indent="0" algn="just" rtl="0" fontAlgn="base">
              <a:buNone/>
            </a:pPr>
            <a:r>
              <a:rPr lang="en-US" dirty="0"/>
              <a:t>Reference </a:t>
            </a:r>
            <a:r>
              <a:rPr lang="en-US" dirty="0" smtClean="0"/>
              <a:t>example</a:t>
            </a:r>
            <a:r>
              <a:rPr lang="en-US" dirty="0"/>
              <a:t>: </a:t>
            </a:r>
          </a:p>
          <a:p>
            <a:pPr marL="0" indent="0" algn="just" rtl="0" fontAlgn="base">
              <a:buNone/>
            </a:pPr>
            <a:r>
              <a:rPr lang="en-US" dirty="0" err="1" smtClean="0"/>
              <a:t>Ozeki</a:t>
            </a:r>
            <a:r>
              <a:rPr lang="en-US" dirty="0"/>
              <a:t>, R. (2013) </a:t>
            </a:r>
            <a:r>
              <a:rPr lang="en-US" i="1" dirty="0"/>
              <a:t>A tale for the time being</a:t>
            </a:r>
            <a:r>
              <a:rPr lang="en-US" dirty="0"/>
              <a:t>. New York: Penguin Books. </a:t>
            </a:r>
            <a:endParaRPr lang="en-US" dirty="0" smtClean="0"/>
          </a:p>
          <a:p>
            <a:pPr marL="0" indent="0" algn="just" rtl="0" fontAlgn="base">
              <a:buNone/>
            </a:pPr>
            <a:r>
              <a:rPr lang="en-US" dirty="0" smtClean="0"/>
              <a:t>(Bloom, 2005)</a:t>
            </a:r>
            <a:endParaRPr lang="en-US" dirty="0" smtClean="0"/>
          </a:p>
          <a:p>
            <a:pPr marL="0" indent="0" algn="just" rtl="0">
              <a:buNone/>
            </a:pPr>
            <a:r>
              <a:rPr lang="en-US" dirty="0"/>
              <a:t>Bloom, H. (2005) </a:t>
            </a:r>
            <a:r>
              <a:rPr lang="en-US" i="1" dirty="0"/>
              <a:t>Novelists and novels</a:t>
            </a:r>
            <a:r>
              <a:rPr lang="en-US" dirty="0"/>
              <a:t>. Philadelphia: Chelsea House Publishers.</a:t>
            </a:r>
            <a:endParaRPr lang="en-US" dirty="0" smtClean="0"/>
          </a:p>
          <a:p>
            <a:pPr marL="0" indent="0" algn="just" rtl="0">
              <a:buNone/>
            </a:pPr>
            <a:r>
              <a:rPr lang="en-US" dirty="0" smtClean="0"/>
              <a:t>b</a:t>
            </a:r>
            <a:r>
              <a:rPr lang="en-US" dirty="0"/>
              <a:t>. Journal Articles: Author(s) last name, initial(s). (Year). Article title. Journal Name, volume number(issue number), page range. </a:t>
            </a:r>
            <a:endParaRPr lang="en-US" dirty="0" smtClean="0"/>
          </a:p>
          <a:p>
            <a:pPr algn="just" rtl="0"/>
            <a:endParaRPr lang="en-US" dirty="0" smtClean="0"/>
          </a:p>
        </p:txBody>
      </p:sp>
      <p:sp>
        <p:nvSpPr>
          <p:cNvPr id="2" name="Title 1"/>
          <p:cNvSpPr>
            <a:spLocks noGrp="1"/>
          </p:cNvSpPr>
          <p:nvPr>
            <p:ph type="title"/>
          </p:nvPr>
        </p:nvSpPr>
        <p:spPr>
          <a:xfrm>
            <a:off x="457200" y="274638"/>
            <a:ext cx="8229600" cy="1426170"/>
          </a:xfrm>
        </p:spPr>
        <p:txBody>
          <a:bodyPr>
            <a:normAutofit fontScale="90000"/>
          </a:bodyPr>
          <a:lstStyle/>
          <a:p>
            <a:pPr algn="just"/>
            <a:r>
              <a:rPr lang="en-US" b="1" dirty="0" smtClean="0"/>
              <a:t>Components of Harvard Style References:</a:t>
            </a:r>
            <a:r>
              <a:rPr lang="en-US" dirty="0" smtClean="0"/>
              <a:t/>
            </a:r>
            <a:br>
              <a:rPr lang="en-US" dirty="0" smtClean="0"/>
            </a:br>
            <a:endParaRPr lang="ar-IQ" dirty="0"/>
          </a:p>
        </p:txBody>
      </p:sp>
    </p:spTree>
    <p:extLst>
      <p:ext uri="{BB962C8B-B14F-4D97-AF65-F5344CB8AC3E}">
        <p14:creationId xmlns:p14="http://schemas.microsoft.com/office/powerpoint/2010/main" val="2211577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pPr marL="0" indent="0" algn="just" rtl="0" fontAlgn="base">
              <a:buNone/>
            </a:pPr>
            <a:r>
              <a:rPr lang="en-US" dirty="0">
                <a:solidFill>
                  <a:srgbClr val="FF0000"/>
                </a:solidFill>
              </a:rPr>
              <a:t>Book with two or three authors</a:t>
            </a:r>
          </a:p>
          <a:p>
            <a:pPr marL="0" indent="0" algn="just" rtl="0" fontAlgn="base">
              <a:buNone/>
            </a:pPr>
            <a:r>
              <a:rPr lang="en-US" dirty="0"/>
              <a:t>For books with two or three authors, the names of all the authors are given in both the in-text citation and the reference entry. </a:t>
            </a:r>
          </a:p>
          <a:p>
            <a:pPr marL="0" indent="0" algn="just" rtl="0" fontAlgn="base">
              <a:buNone/>
            </a:pPr>
            <a:r>
              <a:rPr lang="en-US" dirty="0"/>
              <a:t>In-text citation structure and example: </a:t>
            </a:r>
          </a:p>
          <a:p>
            <a:pPr marL="0" indent="0" algn="just" rtl="0" fontAlgn="base">
              <a:buNone/>
            </a:pPr>
            <a:r>
              <a:rPr lang="en-US" dirty="0"/>
              <a:t>(1</a:t>
            </a:r>
            <a:r>
              <a:rPr lang="en-US" baseline="30000" dirty="0"/>
              <a:t>st</a:t>
            </a:r>
            <a:r>
              <a:rPr lang="en-US" dirty="0"/>
              <a:t> Author Surname and 2</a:t>
            </a:r>
            <a:r>
              <a:rPr lang="en-US" baseline="30000" dirty="0"/>
              <a:t>nd</a:t>
            </a:r>
            <a:r>
              <a:rPr lang="en-US" dirty="0"/>
              <a:t> Author Surname, Publication Year) </a:t>
            </a:r>
          </a:p>
          <a:p>
            <a:pPr marL="0" indent="0" algn="just" rtl="0" fontAlgn="base">
              <a:buNone/>
            </a:pPr>
            <a:r>
              <a:rPr lang="en-US" dirty="0"/>
              <a:t>(Lodge and Wood, 2000)</a:t>
            </a:r>
          </a:p>
          <a:p>
            <a:pPr marL="0" indent="0" algn="just" rtl="0" fontAlgn="base">
              <a:buNone/>
            </a:pPr>
            <a:r>
              <a:rPr lang="en-US" dirty="0"/>
              <a:t>Reference structure and example: </a:t>
            </a:r>
          </a:p>
          <a:p>
            <a:pPr marL="0" indent="0" algn="just" rtl="0" fontAlgn="base">
              <a:buNone/>
            </a:pPr>
            <a:r>
              <a:rPr lang="en-US" dirty="0"/>
              <a:t>1</a:t>
            </a:r>
            <a:r>
              <a:rPr lang="en-US" baseline="30000" dirty="0"/>
              <a:t>st</a:t>
            </a:r>
            <a:r>
              <a:rPr lang="en-US" dirty="0"/>
              <a:t> Author Surname, Initials. and 2</a:t>
            </a:r>
            <a:r>
              <a:rPr lang="en-US" baseline="30000" dirty="0"/>
              <a:t>nd</a:t>
            </a:r>
            <a:r>
              <a:rPr lang="en-US" dirty="0"/>
              <a:t> Author Surname, Initials. (Publication Year) </a:t>
            </a:r>
            <a:r>
              <a:rPr lang="en-US" i="1" dirty="0"/>
              <a:t>Title of the text in italics.</a:t>
            </a:r>
            <a:r>
              <a:rPr lang="en-US" dirty="0"/>
              <a:t> Place of Publication: Publisher. </a:t>
            </a:r>
          </a:p>
          <a:p>
            <a:pPr marL="0" indent="0" algn="just" rtl="0" fontAlgn="base">
              <a:buNone/>
            </a:pPr>
            <a:r>
              <a:rPr lang="en-US" dirty="0"/>
              <a:t>Lodge, D. and Wood, N. (2000) </a:t>
            </a:r>
            <a:r>
              <a:rPr lang="en-US" i="1" dirty="0"/>
              <a:t>Modern criticism and theory: a reader. </a:t>
            </a:r>
            <a:r>
              <a:rPr lang="en-US" dirty="0"/>
              <a:t>2nd </a:t>
            </a:r>
            <a:r>
              <a:rPr lang="en-US" dirty="0" err="1"/>
              <a:t>edn</a:t>
            </a:r>
            <a:r>
              <a:rPr lang="en-US" dirty="0"/>
              <a:t>. Harlow: Longman. </a:t>
            </a:r>
          </a:p>
          <a:p>
            <a:pPr marL="0" indent="0" algn="just" rtl="0">
              <a:buNone/>
            </a:pPr>
            <a:endParaRPr lang="ar-IQ" dirty="0"/>
          </a:p>
        </p:txBody>
      </p:sp>
    </p:spTree>
    <p:extLst>
      <p:ext uri="{BB962C8B-B14F-4D97-AF65-F5344CB8AC3E}">
        <p14:creationId xmlns:p14="http://schemas.microsoft.com/office/powerpoint/2010/main" val="231730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pPr marL="0" indent="0" algn="just" rtl="0" fontAlgn="base">
              <a:buNone/>
            </a:pPr>
            <a:r>
              <a:rPr lang="en-US" dirty="0">
                <a:solidFill>
                  <a:srgbClr val="FF0000"/>
                </a:solidFill>
              </a:rPr>
              <a:t>Book with four or more authors</a:t>
            </a:r>
          </a:p>
          <a:p>
            <a:pPr marL="0" indent="0" algn="just" rtl="0" fontAlgn="base">
              <a:buNone/>
            </a:pPr>
            <a:r>
              <a:rPr lang="en-US" dirty="0"/>
              <a:t>If the number of authors is four or more, only the first author’s name is used followed by </a:t>
            </a:r>
            <a:r>
              <a:rPr lang="en-US" i="1" dirty="0"/>
              <a:t>‘et al.’</a:t>
            </a:r>
            <a:r>
              <a:rPr lang="en-US" dirty="0"/>
              <a:t>,</a:t>
            </a:r>
            <a:r>
              <a:rPr lang="en-US" i="1" dirty="0"/>
              <a:t> </a:t>
            </a:r>
            <a:r>
              <a:rPr lang="en-US" dirty="0" err="1"/>
              <a:t>italicised</a:t>
            </a:r>
            <a:r>
              <a:rPr lang="en-US" dirty="0"/>
              <a:t>, which is Latin for ‘and others’.</a:t>
            </a:r>
          </a:p>
          <a:p>
            <a:pPr marL="0" indent="0" algn="just" rtl="0" fontAlgn="base">
              <a:buNone/>
            </a:pPr>
            <a:r>
              <a:rPr lang="en-US" dirty="0"/>
              <a:t>In-text citation structure and example: </a:t>
            </a:r>
          </a:p>
          <a:p>
            <a:pPr marL="0" indent="0" algn="just" rtl="0" fontAlgn="base">
              <a:buNone/>
            </a:pPr>
            <a:r>
              <a:rPr lang="en-US" dirty="0"/>
              <a:t>(1</a:t>
            </a:r>
            <a:r>
              <a:rPr lang="en-US" baseline="30000" dirty="0"/>
              <a:t>st</a:t>
            </a:r>
            <a:r>
              <a:rPr lang="en-US" dirty="0"/>
              <a:t> Author Surname </a:t>
            </a:r>
            <a:r>
              <a:rPr lang="en-US" i="1" dirty="0"/>
              <a:t>et al.,</a:t>
            </a:r>
            <a:r>
              <a:rPr lang="en-US" dirty="0"/>
              <a:t> Publication Year)</a:t>
            </a:r>
          </a:p>
          <a:p>
            <a:pPr marL="0" indent="0" algn="just" rtl="0" fontAlgn="base">
              <a:buNone/>
            </a:pPr>
            <a:r>
              <a:rPr lang="en-US" dirty="0"/>
              <a:t>(</a:t>
            </a:r>
            <a:r>
              <a:rPr lang="en-US" dirty="0" err="1"/>
              <a:t>Akmajian</a:t>
            </a:r>
            <a:r>
              <a:rPr lang="en-US" dirty="0"/>
              <a:t> </a:t>
            </a:r>
            <a:r>
              <a:rPr lang="en-US" i="1" dirty="0"/>
              <a:t>et al.</a:t>
            </a:r>
            <a:r>
              <a:rPr lang="en-US" dirty="0"/>
              <a:t>, 2014)</a:t>
            </a:r>
          </a:p>
          <a:p>
            <a:pPr marL="0" indent="0" algn="just" rtl="0" fontAlgn="base">
              <a:buNone/>
            </a:pPr>
            <a:r>
              <a:rPr lang="en-US" dirty="0"/>
              <a:t>Reference structure and example:</a:t>
            </a:r>
          </a:p>
          <a:p>
            <a:pPr marL="0" indent="0" algn="just" rtl="0" fontAlgn="base">
              <a:buNone/>
            </a:pPr>
            <a:r>
              <a:rPr lang="en-US" dirty="0"/>
              <a:t>1</a:t>
            </a:r>
            <a:r>
              <a:rPr lang="en-US" baseline="30000" dirty="0"/>
              <a:t>st</a:t>
            </a:r>
            <a:r>
              <a:rPr lang="en-US" dirty="0"/>
              <a:t> Author Surname, Initials. </a:t>
            </a:r>
            <a:r>
              <a:rPr lang="en-US" i="1" dirty="0"/>
              <a:t>et al.</a:t>
            </a:r>
            <a:r>
              <a:rPr lang="en-US" dirty="0"/>
              <a:t> (Publication Year) </a:t>
            </a:r>
            <a:r>
              <a:rPr lang="en-US" i="1" dirty="0"/>
              <a:t>Title of the text in italics.</a:t>
            </a:r>
            <a:r>
              <a:rPr lang="en-US" dirty="0"/>
              <a:t> Place of Publication: Publisher.</a:t>
            </a:r>
          </a:p>
          <a:p>
            <a:pPr marL="0" indent="0" algn="just" rtl="0" fontAlgn="base">
              <a:buNone/>
            </a:pPr>
            <a:r>
              <a:rPr lang="en-US" dirty="0" err="1"/>
              <a:t>Akmajian</a:t>
            </a:r>
            <a:r>
              <a:rPr lang="en-US" dirty="0"/>
              <a:t>, A. </a:t>
            </a:r>
            <a:r>
              <a:rPr lang="en-US" i="1" dirty="0"/>
              <a:t>et al.</a:t>
            </a:r>
            <a:r>
              <a:rPr lang="en-US" dirty="0"/>
              <a:t> (2014) </a:t>
            </a:r>
            <a:r>
              <a:rPr lang="en-US" i="1" dirty="0"/>
              <a:t>Linguistics: an introduction to language and communication</a:t>
            </a:r>
            <a:r>
              <a:rPr lang="en-US" dirty="0"/>
              <a:t>. 6th </a:t>
            </a:r>
            <a:r>
              <a:rPr lang="en-US" dirty="0" err="1"/>
              <a:t>edn</a:t>
            </a:r>
            <a:r>
              <a:rPr lang="en-US" dirty="0"/>
              <a:t>. Cambridge, MA: MIT Press.</a:t>
            </a:r>
          </a:p>
          <a:p>
            <a:pPr algn="just" rtl="0"/>
            <a:endParaRPr lang="ar-IQ" dirty="0"/>
          </a:p>
        </p:txBody>
      </p:sp>
    </p:spTree>
    <p:extLst>
      <p:ext uri="{BB962C8B-B14F-4D97-AF65-F5344CB8AC3E}">
        <p14:creationId xmlns:p14="http://schemas.microsoft.com/office/powerpoint/2010/main" val="305619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04813"/>
            <a:ext cx="8229600" cy="572135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marL="0" indent="0" algn="just" rtl="0" fontAlgn="base">
              <a:buNone/>
            </a:pPr>
            <a:r>
              <a:rPr lang="en-US" dirty="0">
                <a:solidFill>
                  <a:srgbClr val="FF0000"/>
                </a:solidFill>
              </a:rPr>
              <a:t>Book with translator</a:t>
            </a:r>
            <a:r>
              <a:rPr lang="en-US" dirty="0"/>
              <a:t> </a:t>
            </a:r>
          </a:p>
          <a:p>
            <a:pPr marL="0" indent="0" algn="just" rtl="0" fontAlgn="base">
              <a:buNone/>
            </a:pPr>
            <a:r>
              <a:rPr lang="en-US" dirty="0"/>
              <a:t>For books with a translator, only the author’s name is included in the in-text reference.  The translator is given in the reference list entry, along with the language from which it was translated. This comes right after the title.</a:t>
            </a:r>
          </a:p>
          <a:p>
            <a:pPr marL="0" indent="0" algn="just" rtl="0" fontAlgn="base">
              <a:buNone/>
            </a:pPr>
            <a:r>
              <a:rPr lang="en-US" dirty="0"/>
              <a:t>In-text citation structure and example: </a:t>
            </a:r>
          </a:p>
          <a:p>
            <a:pPr marL="0" indent="0" algn="just" rtl="0" fontAlgn="base">
              <a:buNone/>
            </a:pPr>
            <a:r>
              <a:rPr lang="en-US" dirty="0"/>
              <a:t>(Author Surname, Publication Year)</a:t>
            </a:r>
          </a:p>
          <a:p>
            <a:pPr marL="0" indent="0" algn="just" rtl="0" fontAlgn="base">
              <a:buNone/>
            </a:pPr>
            <a:r>
              <a:rPr lang="en-US" dirty="0"/>
              <a:t>(Dostoevsky, 1993)</a:t>
            </a:r>
          </a:p>
          <a:p>
            <a:pPr marL="0" indent="0" algn="just" rtl="0" fontAlgn="base">
              <a:buNone/>
            </a:pPr>
            <a:r>
              <a:rPr lang="en-US" dirty="0"/>
              <a:t>Reference structure and example: </a:t>
            </a:r>
          </a:p>
          <a:p>
            <a:pPr marL="0" indent="0" algn="just" rtl="0" fontAlgn="base">
              <a:buNone/>
            </a:pPr>
            <a:r>
              <a:rPr lang="en-US" dirty="0"/>
              <a:t>Author Surname, Initials. (Publication Year) </a:t>
            </a:r>
            <a:r>
              <a:rPr lang="en-US" i="1" dirty="0"/>
              <a:t>Title of the text in italics.</a:t>
            </a:r>
            <a:r>
              <a:rPr lang="en-US" dirty="0"/>
              <a:t> Translated from the Language by Translator Initials. Surname. Place of Publication: Publisher. </a:t>
            </a:r>
          </a:p>
          <a:p>
            <a:pPr marL="0" indent="0" algn="just" rtl="0" fontAlgn="base">
              <a:buNone/>
            </a:pPr>
            <a:r>
              <a:rPr lang="en-US" dirty="0"/>
              <a:t>Dostoevsky, F. (1993) </a:t>
            </a:r>
            <a:r>
              <a:rPr lang="en-US" i="1" dirty="0"/>
              <a:t>Crime and punishment</a:t>
            </a:r>
            <a:r>
              <a:rPr lang="en-US" dirty="0"/>
              <a:t>. Translated from the Russian by R. </a:t>
            </a:r>
            <a:r>
              <a:rPr lang="en-US" dirty="0" err="1"/>
              <a:t>Pevear</a:t>
            </a:r>
            <a:r>
              <a:rPr lang="en-US" dirty="0"/>
              <a:t> and L. </a:t>
            </a:r>
            <a:r>
              <a:rPr lang="en-US" dirty="0" err="1"/>
              <a:t>Volokhonsky</a:t>
            </a:r>
            <a:r>
              <a:rPr lang="en-US" dirty="0"/>
              <a:t>. London: Vintage. </a:t>
            </a:r>
          </a:p>
          <a:p>
            <a:pPr marL="0" indent="0" algn="just" rtl="0">
              <a:buNone/>
            </a:pPr>
            <a:endParaRPr lang="ar-IQ" dirty="0"/>
          </a:p>
        </p:txBody>
      </p:sp>
    </p:spTree>
    <p:extLst>
      <p:ext uri="{BB962C8B-B14F-4D97-AF65-F5344CB8AC3E}">
        <p14:creationId xmlns:p14="http://schemas.microsoft.com/office/powerpoint/2010/main" val="101279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62500" lnSpcReduction="20000"/>
          </a:bodyPr>
          <a:lstStyle/>
          <a:p>
            <a:pPr marL="0" indent="0" algn="just" rtl="0" fontAlgn="base">
              <a:buNone/>
            </a:pPr>
            <a:r>
              <a:rPr lang="en-US" dirty="0" smtClean="0"/>
              <a:t>Journal </a:t>
            </a:r>
            <a:r>
              <a:rPr lang="en-US" dirty="0"/>
              <a:t>articles are highly credible sources of information. The example below was authored by more than three individuals, so the term ‘</a:t>
            </a:r>
            <a:r>
              <a:rPr lang="en-US" i="1" dirty="0"/>
              <a:t>et al.</a:t>
            </a:r>
            <a:r>
              <a:rPr lang="en-US" dirty="0"/>
              <a:t>’ is used in lieu of listing all authors.</a:t>
            </a:r>
          </a:p>
          <a:p>
            <a:pPr marL="0" indent="0" algn="just" rtl="0" fontAlgn="base">
              <a:buNone/>
            </a:pPr>
            <a:r>
              <a:rPr lang="en-US" dirty="0"/>
              <a:t>In-text citation structure and example:</a:t>
            </a:r>
          </a:p>
          <a:p>
            <a:pPr marL="0" indent="0" algn="just" rtl="0" fontAlgn="base">
              <a:buNone/>
            </a:pPr>
            <a:r>
              <a:rPr lang="en-US" dirty="0"/>
              <a:t>(Author Surname, Publication Year)</a:t>
            </a:r>
          </a:p>
          <a:p>
            <a:pPr marL="0" indent="0" algn="just" rtl="0" fontAlgn="base">
              <a:buNone/>
            </a:pPr>
            <a:r>
              <a:rPr lang="en-US" dirty="0"/>
              <a:t>(</a:t>
            </a:r>
            <a:r>
              <a:rPr lang="en-US" dirty="0" err="1"/>
              <a:t>Lomolino</a:t>
            </a:r>
            <a:r>
              <a:rPr lang="en-US" dirty="0"/>
              <a:t> </a:t>
            </a:r>
            <a:r>
              <a:rPr lang="en-US" i="1" dirty="0"/>
              <a:t>et al.,</a:t>
            </a:r>
            <a:r>
              <a:rPr lang="en-US" dirty="0"/>
              <a:t> 2020)</a:t>
            </a:r>
          </a:p>
          <a:p>
            <a:pPr marL="0" indent="0" algn="just" rtl="0" fontAlgn="base">
              <a:buNone/>
            </a:pPr>
            <a:r>
              <a:rPr lang="en-US" dirty="0"/>
              <a:t>Journal reference list entries often have extra information, such as article title, volume, issue number, page numbers, or a specific date.</a:t>
            </a:r>
          </a:p>
          <a:p>
            <a:pPr marL="0" indent="0" algn="just" rtl="0" fontAlgn="base">
              <a:buNone/>
            </a:pPr>
            <a:r>
              <a:rPr lang="en-US" dirty="0"/>
              <a:t>With journals, the volume number follows the title. If there are any specific parts of the issue, numbered or organized according to months, these details are mentioned alongside in brackets. </a:t>
            </a:r>
          </a:p>
          <a:p>
            <a:pPr marL="0" indent="0" algn="just" rtl="0" fontAlgn="base">
              <a:buNone/>
            </a:pPr>
            <a:r>
              <a:rPr lang="en-US" dirty="0"/>
              <a:t>Reference structure and example:</a:t>
            </a:r>
          </a:p>
          <a:p>
            <a:pPr marL="0" indent="0" algn="just" rtl="0" fontAlgn="base">
              <a:buNone/>
            </a:pPr>
            <a:r>
              <a:rPr lang="en-US" dirty="0"/>
              <a:t>Author Surname, Initials. (Publication Year) ‘Article title’, </a:t>
            </a:r>
            <a:r>
              <a:rPr lang="en-US" i="1" dirty="0"/>
              <a:t>Journal Name</a:t>
            </a:r>
            <a:r>
              <a:rPr lang="en-US" dirty="0"/>
              <a:t>, Volume(Issue), Page(s). Available at: URL or DOI (Accessed: date). </a:t>
            </a:r>
          </a:p>
          <a:p>
            <a:pPr marL="0" indent="0" algn="just" rtl="0" fontAlgn="base">
              <a:buNone/>
            </a:pPr>
            <a:r>
              <a:rPr lang="en-US" dirty="0" err="1"/>
              <a:t>Lomolino</a:t>
            </a:r>
            <a:r>
              <a:rPr lang="en-US" dirty="0"/>
              <a:t>, M. </a:t>
            </a:r>
            <a:r>
              <a:rPr lang="en-US" i="1" dirty="0"/>
              <a:t>et al.</a:t>
            </a:r>
            <a:r>
              <a:rPr lang="en-US" dirty="0"/>
              <a:t> (2013) ‘Of mice and mammoths: generality and antiquity of the island rule’, </a:t>
            </a:r>
            <a:r>
              <a:rPr lang="en-US" i="1" dirty="0"/>
              <a:t>Journal of Biogeography</a:t>
            </a:r>
            <a:r>
              <a:rPr lang="en-US" dirty="0"/>
              <a:t>, 40(8), pp. 1427-1439. Available at: https://www.jstor/org/stable/23463664 (Accessed: 10 September 2020).</a:t>
            </a:r>
          </a:p>
          <a:p>
            <a:pPr marL="0" indent="0" algn="just" rtl="0">
              <a:buNone/>
            </a:pPr>
            <a:endParaRPr lang="ar-IQ" dirty="0"/>
          </a:p>
        </p:txBody>
      </p:sp>
      <p:sp>
        <p:nvSpPr>
          <p:cNvPr id="2" name="Title 1"/>
          <p:cNvSpPr>
            <a:spLocks noGrp="1"/>
          </p:cNvSpPr>
          <p:nvPr>
            <p:ph type="title"/>
          </p:nvPr>
        </p:nvSpPr>
        <p:spPr>
          <a:xfrm>
            <a:off x="457200" y="274638"/>
            <a:ext cx="8229600" cy="994122"/>
          </a:xfrm>
        </p:spPr>
        <p:txBody>
          <a:bodyPr>
            <a:normAutofit fontScale="90000"/>
          </a:bodyPr>
          <a:lstStyle/>
          <a:p>
            <a:r>
              <a:rPr lang="en-US" dirty="0" smtClean="0"/>
              <a:t>Journal articles</a:t>
            </a:r>
            <a:br>
              <a:rPr lang="en-US" dirty="0" smtClean="0"/>
            </a:br>
            <a:endParaRPr lang="ar-IQ" dirty="0"/>
          </a:p>
        </p:txBody>
      </p:sp>
    </p:spTree>
    <p:extLst>
      <p:ext uri="{BB962C8B-B14F-4D97-AF65-F5344CB8AC3E}">
        <p14:creationId xmlns:p14="http://schemas.microsoft.com/office/powerpoint/2010/main" val="2630306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831</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Understanding Harvard Style Referencing in Academic Articles</vt:lpstr>
      <vt:lpstr>PowerPoint Presentation</vt:lpstr>
      <vt:lpstr>PowerPoint Presentation</vt:lpstr>
      <vt:lpstr>PowerPoint Presentation</vt:lpstr>
      <vt:lpstr>Components of Harvard Style References: </vt:lpstr>
      <vt:lpstr>PowerPoint Presentation</vt:lpstr>
      <vt:lpstr>PowerPoint Presentation</vt:lpstr>
      <vt:lpstr>PowerPoint Presentation</vt:lpstr>
      <vt:lpstr>Journal articles </vt:lpstr>
      <vt:lpstr>Example with DOI</vt:lpstr>
      <vt:lpstr>Newspaper or magazine </vt:lpstr>
      <vt:lpstr>Reference structure and example: </vt:lpstr>
      <vt:lpstr>Importance of Harvard Style Referencing in Academic Writing: </vt:lpstr>
      <vt:lpstr>Conclusion: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Harvard Style Referencing in Academic Articles</dc:title>
  <dc:creator>DR.Ahmed Saker</dc:creator>
  <cp:lastModifiedBy>DR.Ahmed Saker</cp:lastModifiedBy>
  <cp:revision>7</cp:revision>
  <dcterms:created xsi:type="dcterms:W3CDTF">2024-02-12T20:40:36Z</dcterms:created>
  <dcterms:modified xsi:type="dcterms:W3CDTF">2024-02-12T21:49:58Z</dcterms:modified>
</cp:coreProperties>
</file>