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655711C1-DC7F-45AE-B5EE-B1E44D830BA3}" type="datetimeFigureOut">
              <a:rPr lang="ar-IQ" smtClean="0"/>
              <a:t>03/05/1445</a:t>
            </a:fld>
            <a:endParaRPr lang="ar-IQ"/>
          </a:p>
        </p:txBody>
      </p:sp>
      <p:sp>
        <p:nvSpPr>
          <p:cNvPr id="20" name="Footer Placeholder 19"/>
          <p:cNvSpPr>
            <a:spLocks noGrp="1"/>
          </p:cNvSpPr>
          <p:nvPr>
            <p:ph type="ftr" sz="quarter" idx="11"/>
          </p:nvPr>
        </p:nvSpPr>
        <p:spPr/>
        <p:txBody>
          <a:bodyPr/>
          <a:lstStyle>
            <a:extLst/>
          </a:lstStyle>
          <a:p>
            <a:endParaRPr lang="ar-IQ"/>
          </a:p>
        </p:txBody>
      </p:sp>
      <p:sp>
        <p:nvSpPr>
          <p:cNvPr id="10" name="Slide Number Placeholder 9"/>
          <p:cNvSpPr>
            <a:spLocks noGrp="1"/>
          </p:cNvSpPr>
          <p:nvPr>
            <p:ph type="sldNum" sz="quarter" idx="12"/>
          </p:nvPr>
        </p:nvSpPr>
        <p:spPr/>
        <p:txBody>
          <a:bodyPr/>
          <a:lstStyle>
            <a:extLst/>
          </a:lstStyle>
          <a:p>
            <a:fld id="{23E97AA1-2F42-42E8-963A-A1B69D7BE5F3}" type="slidenum">
              <a:rPr lang="ar-IQ" smtClean="0"/>
              <a:t>‹#›</a:t>
            </a:fld>
            <a:endParaRPr lang="ar-IQ"/>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5711C1-DC7F-45AE-B5EE-B1E44D830BA3}" type="datetimeFigureOut">
              <a:rPr lang="ar-IQ" smtClean="0"/>
              <a:t>03/05/1445</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23E97AA1-2F42-42E8-963A-A1B69D7BE5F3}"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5711C1-DC7F-45AE-B5EE-B1E44D830BA3}" type="datetimeFigureOut">
              <a:rPr lang="ar-IQ" smtClean="0"/>
              <a:t>03/05/1445</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23E97AA1-2F42-42E8-963A-A1B69D7BE5F3}"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5711C1-DC7F-45AE-B5EE-B1E44D830BA3}" type="datetimeFigureOut">
              <a:rPr lang="ar-IQ" smtClean="0"/>
              <a:t>03/05/1445</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23E97AA1-2F42-42E8-963A-A1B69D7BE5F3}"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55711C1-DC7F-45AE-B5EE-B1E44D830BA3}" type="datetimeFigureOut">
              <a:rPr lang="ar-IQ" smtClean="0"/>
              <a:t>03/05/1445</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23E97AA1-2F42-42E8-963A-A1B69D7BE5F3}" type="slidenum">
              <a:rPr lang="ar-IQ" smtClean="0"/>
              <a:t>‹#›</a:t>
            </a:fld>
            <a:endParaRPr lang="ar-IQ"/>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55711C1-DC7F-45AE-B5EE-B1E44D830BA3}" type="datetimeFigureOut">
              <a:rPr lang="ar-IQ" smtClean="0"/>
              <a:t>03/05/1445</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23E97AA1-2F42-42E8-963A-A1B69D7BE5F3}"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55711C1-DC7F-45AE-B5EE-B1E44D830BA3}" type="datetimeFigureOut">
              <a:rPr lang="ar-IQ" smtClean="0"/>
              <a:t>03/05/1445</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23E97AA1-2F42-42E8-963A-A1B69D7BE5F3}"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55711C1-DC7F-45AE-B5EE-B1E44D830BA3}" type="datetimeFigureOut">
              <a:rPr lang="ar-IQ" smtClean="0"/>
              <a:t>03/05/1445</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23E97AA1-2F42-42E8-963A-A1B69D7BE5F3}"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55711C1-DC7F-45AE-B5EE-B1E44D830BA3}" type="datetimeFigureOut">
              <a:rPr lang="ar-IQ" smtClean="0"/>
              <a:t>03/05/1445</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23E97AA1-2F42-42E8-963A-A1B69D7BE5F3}" type="slidenum">
              <a:rPr lang="ar-IQ" smtClean="0"/>
              <a:t>‹#›</a:t>
            </a:fld>
            <a:endParaRPr lang="ar-IQ"/>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55711C1-DC7F-45AE-B5EE-B1E44D830BA3}" type="datetimeFigureOut">
              <a:rPr lang="ar-IQ" smtClean="0"/>
              <a:t>03/05/1445</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23E97AA1-2F42-42E8-963A-A1B69D7BE5F3}"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655711C1-DC7F-45AE-B5EE-B1E44D830BA3}" type="datetimeFigureOut">
              <a:rPr lang="ar-IQ" smtClean="0"/>
              <a:t>03/05/1445</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23E97AA1-2F42-42E8-963A-A1B69D7BE5F3}" type="slidenum">
              <a:rPr lang="ar-IQ" smtClean="0"/>
              <a:t>‹#›</a:t>
            </a:fld>
            <a:endParaRPr lang="ar-IQ"/>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55711C1-DC7F-45AE-B5EE-B1E44D830BA3}" type="datetimeFigureOut">
              <a:rPr lang="ar-IQ" smtClean="0"/>
              <a:t>03/05/1445</a:t>
            </a:fld>
            <a:endParaRPr lang="ar-IQ"/>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3E97AA1-2F42-42E8-963A-A1B69D7BE5F3}" type="slidenum">
              <a:rPr lang="ar-IQ" smtClean="0"/>
              <a:t>‹#›</a:t>
            </a:fld>
            <a:endParaRPr lang="ar-IQ"/>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patagonia.com/hom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tesla.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mpactday.eu/blog/eco-friendly-company" TargetMode="External"/><Relationship Id="rId2" Type="http://schemas.openxmlformats.org/officeDocument/2006/relationships/hyperlink" Target="https://en.wikipedia.org/wiki/Sustainable_busines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en.wikipedia.org/wiki/Environmentally_friendl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6753"/>
            <a:ext cx="7772400" cy="2403698"/>
          </a:xfrm>
        </p:spPr>
        <p:txBody>
          <a:bodyPr>
            <a:normAutofit fontScale="90000"/>
          </a:bodyPr>
          <a:lstStyle/>
          <a:p>
            <a:r>
              <a:rPr lang="en-US" b="1" dirty="0"/>
              <a:t>Building an Eco-Friendly Company: Strategies and Best Examples</a:t>
            </a:r>
            <a:br>
              <a:rPr lang="en-US" b="1" dirty="0"/>
            </a:br>
            <a:endParaRPr lang="ar-IQ" dirty="0"/>
          </a:p>
        </p:txBody>
      </p:sp>
      <p:sp>
        <p:nvSpPr>
          <p:cNvPr id="3" name="Subtitle 2"/>
          <p:cNvSpPr>
            <a:spLocks noGrp="1"/>
          </p:cNvSpPr>
          <p:nvPr>
            <p:ph type="subTitle" idx="1"/>
          </p:nvPr>
        </p:nvSpPr>
        <p:spPr>
          <a:xfrm>
            <a:off x="1187624" y="4077072"/>
            <a:ext cx="7406640" cy="1752600"/>
          </a:xfrm>
        </p:spPr>
        <p:txBody>
          <a:bodyPr>
            <a:normAutofit/>
          </a:bodyPr>
          <a:lstStyle/>
          <a:p>
            <a:r>
              <a:rPr lang="en-US" dirty="0" smtClean="0"/>
              <a:t>By </a:t>
            </a:r>
          </a:p>
          <a:p>
            <a:r>
              <a:rPr lang="en-US" dirty="0" smtClean="0"/>
              <a:t>Abdulqader M. Youns</a:t>
            </a:r>
            <a:endParaRPr lang="ar-IQ" dirty="0"/>
          </a:p>
        </p:txBody>
      </p:sp>
    </p:spTree>
    <p:extLst>
      <p:ext uri="{BB962C8B-B14F-4D97-AF65-F5344CB8AC3E}">
        <p14:creationId xmlns:p14="http://schemas.microsoft.com/office/powerpoint/2010/main" val="3934129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Why are Environmentally Friendly Businesses Important?</a:t>
            </a:r>
            <a:endParaRPr lang="ar-IQ" sz="3200" dirty="0"/>
          </a:p>
        </p:txBody>
      </p:sp>
      <p:sp>
        <p:nvSpPr>
          <p:cNvPr id="3" name="Content Placeholder 2"/>
          <p:cNvSpPr>
            <a:spLocks noGrp="1"/>
          </p:cNvSpPr>
          <p:nvPr>
            <p:ph idx="1"/>
          </p:nvPr>
        </p:nvSpPr>
        <p:spPr/>
        <p:txBody>
          <a:bodyPr>
            <a:normAutofit fontScale="70000" lnSpcReduction="20000"/>
          </a:bodyPr>
          <a:lstStyle/>
          <a:p>
            <a:pPr algn="just" rtl="0"/>
            <a:r>
              <a:rPr lang="en-US" dirty="0" smtClean="0"/>
              <a:t>Environmentally friendly businesses contribute to the overall well-being of communities and society. Companies protecting the environment can also promote sustainable practices, they help create healthier living environments for people. They reduce air and water pollution, promote clean and renewable energy sources, value environmentally sustainable practices, and contribute to the preservation of biodiversity. This, in turn, leads to improved public health, better quality of life, and a more sustainable future for all.</a:t>
            </a:r>
          </a:p>
          <a:p>
            <a:pPr algn="just" rtl="0"/>
            <a:r>
              <a:rPr lang="ar-IQ" dirty="0" smtClean="0"/>
              <a:t>بازرگانییە ژینگەدۆستەکان بەشدارن لە خۆشگوزەرانی گشتی کۆمەڵگاکان و کۆمەڵگا. هەروەها کۆمپانیاکانی پاراستنی ژینگە دەتوانن پەرە بە پراکتیزەکردنی بەردەوام بدەن، ئەوان یارمەتی دروستکردنی ژینگەی ژیانی تەندروستتر دەدەن بۆ خەڵک. ئەوان پیسبوونی هەوا و ئاو کەمدەکەنەوە، سەرچاوەی وزەی پاک و نوێبووەوە بەرەوپێش دەبەن، بەها بە پراکتیزە بەردەوامەکانی ژینگە دەدەن و بەشداری دەکەن لە پاراستنی جۆراوجۆری زیندوو. ئەمەش لە بەرامبەردا دەبێتە هۆی باشتربوونی تەندروستی گشتی و باشتربوونی کوالیتی ژیان و داهاتوویەکی بەردەوامتر بۆ هەمووان.</a:t>
            </a:r>
            <a:endParaRPr lang="ar-IQ" dirty="0"/>
          </a:p>
        </p:txBody>
      </p:sp>
    </p:spTree>
    <p:extLst>
      <p:ext uri="{BB962C8B-B14F-4D97-AF65-F5344CB8AC3E}">
        <p14:creationId xmlns:p14="http://schemas.microsoft.com/office/powerpoint/2010/main" val="1489216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Why are Environmentally Friendly Businesses Important?</a:t>
            </a:r>
            <a:endParaRPr lang="ar-IQ" dirty="0"/>
          </a:p>
        </p:txBody>
      </p:sp>
      <p:sp>
        <p:nvSpPr>
          <p:cNvPr id="3" name="Content Placeholder 2"/>
          <p:cNvSpPr>
            <a:spLocks noGrp="1"/>
          </p:cNvSpPr>
          <p:nvPr>
            <p:ph idx="1"/>
          </p:nvPr>
        </p:nvSpPr>
        <p:spPr/>
        <p:txBody>
          <a:bodyPr>
            <a:normAutofit fontScale="47500" lnSpcReduction="20000"/>
          </a:bodyPr>
          <a:lstStyle/>
          <a:p>
            <a:pPr marL="0" indent="0" algn="just" rtl="0">
              <a:buNone/>
            </a:pPr>
            <a:r>
              <a:rPr lang="en-US" sz="5800" dirty="0" smtClean="0"/>
              <a:t>4-Last </a:t>
            </a:r>
            <a:r>
              <a:rPr lang="en-US" sz="5800" dirty="0"/>
              <a:t>but not least, environmentally friendly businesses contribute to the creation of a green economy. Eco entrepreneurs drive innovation in sustainable sectors, creating new job opportunities and economic growth. By pioneering green initiatives and technologies, they help shape industries towards more sustainable practices and contribute to a more resilient and prosperous economy. </a:t>
            </a:r>
            <a:r>
              <a:rPr lang="ar-IQ" sz="5800" dirty="0" smtClean="0"/>
              <a:t>لە </a:t>
            </a:r>
          </a:p>
          <a:p>
            <a:pPr algn="just" rtl="0"/>
            <a:r>
              <a:rPr lang="ar-IQ" dirty="0" smtClean="0"/>
              <a:t>کۆتاییدا، بازرگانییە ژینگەدۆستەکان بەشدارن لە دروستکردنی ئابوورییەکی سەوز. خاوەنکارانی ئیکۆ داهێنان لە کەرتە بەردەوامەکاندا دەهێننە ئاراوە، هەلی کار و گەشەی ئابووری نوێ دەڕەخسێنن. بە پێشەنگایەتیکردنی دەستپێشخەرییە سەوزەکان و تەکنەلۆژیاکان، یارمەتیدەرن لە داڕشتنی پیشەسازییەکان بەرەو پراکتیزەکردنی بەردەوامتر و بەشداری دەکەن لە ئابوورییەکی خۆڕاگرتر و خۆشگوزەرانتر.</a:t>
            </a:r>
            <a:endParaRPr lang="ar-SA" dirty="0" smtClean="0"/>
          </a:p>
          <a:p>
            <a:pPr algn="just" rtl="0"/>
            <a:endParaRPr lang="ar-IQ" dirty="0"/>
          </a:p>
        </p:txBody>
      </p:sp>
    </p:spTree>
    <p:extLst>
      <p:ext uri="{BB962C8B-B14F-4D97-AF65-F5344CB8AC3E}">
        <p14:creationId xmlns:p14="http://schemas.microsoft.com/office/powerpoint/2010/main" val="5682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432048"/>
          </a:xfrm>
        </p:spPr>
        <p:txBody>
          <a:bodyPr>
            <a:normAutofit fontScale="90000"/>
          </a:bodyPr>
          <a:lstStyle/>
          <a:p>
            <a:pPr rtl="0"/>
            <a:r>
              <a:rPr lang="en-US" sz="2700" b="1" dirty="0"/>
              <a:t>Driving Business Growth through Green </a:t>
            </a:r>
            <a:r>
              <a:rPr lang="en-US" sz="2700" b="1" dirty="0" smtClean="0"/>
              <a:t>Initiatives</a:t>
            </a:r>
            <a:br>
              <a:rPr lang="en-US" sz="2700" b="1" dirty="0" smtClean="0"/>
            </a:br>
            <a:r>
              <a:rPr lang="ar-IQ" sz="2700" b="1" dirty="0" smtClean="0"/>
              <a:t>هاندانی گەشەی بازرگانی لە ڕێگەی دەستپێشخەرییە سەوزەکانەوە</a:t>
            </a:r>
            <a:r>
              <a:rPr lang="en-US" b="1" dirty="0"/>
              <a:t/>
            </a:r>
            <a:br>
              <a:rPr lang="en-US" b="1" dirty="0"/>
            </a:br>
            <a:endParaRPr lang="ar-IQ" dirty="0"/>
          </a:p>
        </p:txBody>
      </p:sp>
      <p:sp>
        <p:nvSpPr>
          <p:cNvPr id="3" name="Content Placeholder 2"/>
          <p:cNvSpPr>
            <a:spLocks noGrp="1"/>
          </p:cNvSpPr>
          <p:nvPr>
            <p:ph idx="1"/>
          </p:nvPr>
        </p:nvSpPr>
        <p:spPr>
          <a:xfrm>
            <a:off x="457200" y="769258"/>
            <a:ext cx="8229600" cy="5356906"/>
          </a:xfrm>
        </p:spPr>
        <p:txBody>
          <a:bodyPr>
            <a:normAutofit fontScale="92500" lnSpcReduction="10000"/>
          </a:bodyPr>
          <a:lstStyle/>
          <a:p>
            <a:pPr algn="just" rtl="0"/>
            <a:r>
              <a:rPr lang="en-US" dirty="0" smtClean="0"/>
              <a:t>In today’s rapidly evolving business landscape, incorporating green initiatives into company practices is an ethical choice and a smart business strategy. Green initiatives refer to sustainable practices and environmentally friendly measures adopted by businesses to reduce their ecological footprint. Here are some green initiative examples.</a:t>
            </a:r>
          </a:p>
          <a:p>
            <a:pPr algn="just" rtl="0"/>
            <a:r>
              <a:rPr lang="ar-IQ" sz="2200" dirty="0" smtClean="0"/>
              <a:t>لە دیمەنی بازرگانی ئەمڕۆدا کە بە خێرایی پەرەدەستێنێت، تێکەڵکردنی دەستپێشخەرییە سەوزەکان لە پراکتیکەکانی کۆمپانیاکەدا هەڵبژاردنێکی ئەخلاقییە و ستراتیژییەکی بازرگانی زیرەکە. دەستپێشخەرییە سەوزەکان ئاماژەن بۆ پراکتیزە بەردەوامەکان و ڕێوشوێنە ژینگەدۆستەکان کە لەلایەن بازرگانەکانەوە گیراوەتەبەر بۆ کەمکردنەوەی شوێنپێی ئیکۆلۆژی خۆیان. لێرەدا چەند نموونەیەکی دەستپێشخەری سەوز دەخەینەڕوو</a:t>
            </a:r>
            <a:r>
              <a:rPr lang="ar-IQ" dirty="0" smtClean="0"/>
              <a:t>.</a:t>
            </a:r>
            <a:endParaRPr lang="ar-IQ" dirty="0"/>
          </a:p>
        </p:txBody>
      </p:sp>
    </p:spTree>
    <p:extLst>
      <p:ext uri="{BB962C8B-B14F-4D97-AF65-F5344CB8AC3E}">
        <p14:creationId xmlns:p14="http://schemas.microsoft.com/office/powerpoint/2010/main" val="18125360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Driving Business Growth through Green Initiatives</a:t>
            </a:r>
            <a:br>
              <a:rPr lang="en-US" sz="2800" b="1" dirty="0" smtClean="0"/>
            </a:br>
            <a:r>
              <a:rPr lang="ar-IQ" sz="2800" b="1" dirty="0" smtClean="0"/>
              <a:t>هاندانی گەشەی بازرگانی لە ڕێگەی دەستپێشخەرییە سەوزەکانەوە</a:t>
            </a:r>
            <a:endParaRPr lang="ar-IQ" sz="2800" dirty="0"/>
          </a:p>
        </p:txBody>
      </p:sp>
      <p:sp>
        <p:nvSpPr>
          <p:cNvPr id="3" name="Content Placeholder 2"/>
          <p:cNvSpPr>
            <a:spLocks noGrp="1"/>
          </p:cNvSpPr>
          <p:nvPr>
            <p:ph idx="1"/>
          </p:nvPr>
        </p:nvSpPr>
        <p:spPr/>
        <p:txBody>
          <a:bodyPr>
            <a:normAutofit fontScale="62500" lnSpcReduction="20000"/>
          </a:bodyPr>
          <a:lstStyle/>
          <a:p>
            <a:pPr algn="just" rtl="0"/>
            <a:r>
              <a:rPr lang="en-US" sz="4000" dirty="0" smtClean="0"/>
              <a:t>One of the significant advantages of implementing green initiatives is the positive impact on a company’s brand image. Consumers are increasingly conscious of environmental issues and prefer to support environmentally friendly companies. By positioning themselves as environmentally responsible, businesses can attract a growing base of eco-conscious customers. Recognizing an environmentally friendly company builds trust and loyalty, ultimately driving business growth.</a:t>
            </a:r>
            <a:endParaRPr lang="ar-IQ" sz="4000" dirty="0" smtClean="0"/>
          </a:p>
          <a:p>
            <a:r>
              <a:rPr lang="ar-IQ" sz="2900" dirty="0" smtClean="0"/>
              <a:t>یەکێک لە سوودە بەرچاوەکانی جێبەجێکردنی دەستپێشخەرییە سەوزەکان کاریگەری ئەرێنییە لەسەر وێنەی براندی کۆمپانیایەک. بەکارهێنەران تادێت ئاگاداری پرسە ژینگەییەکان دەبن و پێیان باشە پشتگیری لە کۆمپانیا ژینگەدۆستەکان بکەن. بە جێگیرکردنی خۆیان وەک بەرپرسیار لە ڕووی ژینگەییەوە، بزنسەکان دەتوانن بنکەیەکی گەشەسەندوو لە کڕیارە هۆشیارەکانی ژینگە ڕابکێشن. داننان بە کۆمپانیایەکی ژینگەدۆست متمانە و دڵسۆزی دروست دەکات، لە کۆتاییدا گەشەی بازرگانی دەباتە پێشەوە.</a:t>
            </a:r>
            <a:endParaRPr lang="ar-IQ" sz="2900" dirty="0"/>
          </a:p>
        </p:txBody>
      </p:sp>
    </p:spTree>
    <p:extLst>
      <p:ext uri="{BB962C8B-B14F-4D97-AF65-F5344CB8AC3E}">
        <p14:creationId xmlns:p14="http://schemas.microsoft.com/office/powerpoint/2010/main" val="17966372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Driving Business Growth through Green Initiatives</a:t>
            </a:r>
            <a:br>
              <a:rPr lang="en-US" sz="2400" b="1" dirty="0" smtClean="0"/>
            </a:br>
            <a:r>
              <a:rPr lang="ar-IQ" sz="2400" b="1" dirty="0" smtClean="0"/>
              <a:t>هاندانی گەشەی بازرگانی لە ڕێگەی دەستپێشخەرییە سەوزەکانەوە</a:t>
            </a:r>
            <a:endParaRPr lang="ar-IQ" sz="2400" dirty="0"/>
          </a:p>
        </p:txBody>
      </p:sp>
      <p:sp>
        <p:nvSpPr>
          <p:cNvPr id="3" name="Content Placeholder 2"/>
          <p:cNvSpPr>
            <a:spLocks noGrp="1"/>
          </p:cNvSpPr>
          <p:nvPr>
            <p:ph idx="1"/>
          </p:nvPr>
        </p:nvSpPr>
        <p:spPr/>
        <p:txBody>
          <a:bodyPr>
            <a:noAutofit/>
          </a:bodyPr>
          <a:lstStyle/>
          <a:p>
            <a:pPr algn="just" rtl="0"/>
            <a:r>
              <a:rPr lang="en-US" sz="2100" dirty="0" smtClean="0"/>
              <a:t>Furthermore, green initiatives can foster innovation and provide a competitive edge. By embracing sustainable and environmentally friendly ideas, companies are encouraged to think creatively and develop new products, services, and processes that align with environmental values. Green entrepreneurs and environmentally conscious individuals often drive demand for innovative solutions, presenting a significant market opportunity for businesses that prioritize sustainability. Businesses that actively engage in green initiatives are also better positioned to comply with evolving environmental regulations. Governments and regulatory bodies are increasingly imposing stricter environmental standards and requirements. By proactively adopting sustainable practices, companies can avoid penalties and ensure long-term business continuity.</a:t>
            </a:r>
          </a:p>
          <a:p>
            <a:pPr algn="just" rtl="0"/>
            <a:endParaRPr lang="ar-IQ" sz="2100" dirty="0"/>
          </a:p>
        </p:txBody>
      </p:sp>
    </p:spTree>
    <p:extLst>
      <p:ext uri="{BB962C8B-B14F-4D97-AF65-F5344CB8AC3E}">
        <p14:creationId xmlns:p14="http://schemas.microsoft.com/office/powerpoint/2010/main" val="172520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85000" lnSpcReduction="10000"/>
          </a:bodyPr>
          <a:lstStyle/>
          <a:p>
            <a:r>
              <a:rPr lang="ar-IQ" dirty="0" smtClean="0"/>
              <a:t>جگە لەوەش دەستپێشخەرییە سەوزەکان دەتوانن داهێنان پەروەردە بکەن و پێشەنگی کێبڕکێ دابین بکەن. بە وەرگرتنی بیرۆکەی بەردەوام و ژینگەدۆستانە، کۆمپانیاکان هاندەدرێن بۆ بیرکردنەوەی داهێنەرانە و پەرەپێدانی بەرهەم و خزمەتگوزاری و پرۆسەی نوێ کە لەگەڵ بەهاکانی ژینگەدا هاوتەریبن. زۆرجار خاوەنکارە سەوزەکان و کەسانی هۆشیاری ژینگەیی خواست لەسەر چارەسەری داهێنەرانە دەهێننە ئاراوە، ئەمەش دەرفەتێکی بەرچاوی بازاڕ بۆ ئەو بزنسانە دەڕەخسێنێت کە بەردەوامیی لە پێشینەی کارەکانیان دادەنێن. هەروەها ئەو بزنسانەی کە چالاکانە بەشداری دەستپێشخەرییە سەوزەکان دەکەن، لە دۆخێکی باشتردان بۆ پابەندبوون بە ڕێسا ژینگەییەکانی پەرەسەندوو. حکومەتەکان و دەزگاکانی ڕێکخستنی زیاتر ستاندارد و مەرجی توندتری ژینگەیی دەسەپێنن. بە وەرگرتنی چالاکانە شێوازە بەردەوامەکان، کۆمپانیاکان دەتوانن خۆیان لە سزاکان بەدوور بگرن و بەردەوامیی درێژخایەنی بازرگانی مسۆگەر بکەن.</a:t>
            </a:r>
            <a:endParaRPr lang="ar-IQ" dirty="0"/>
          </a:p>
        </p:txBody>
      </p:sp>
    </p:spTree>
    <p:extLst>
      <p:ext uri="{BB962C8B-B14F-4D97-AF65-F5344CB8AC3E}">
        <p14:creationId xmlns:p14="http://schemas.microsoft.com/office/powerpoint/2010/main" val="2036727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Autofit/>
          </a:bodyPr>
          <a:lstStyle/>
          <a:p>
            <a:r>
              <a:rPr lang="ar-IQ" sz="2400" dirty="0" smtClean="0"/>
              <a:t/>
            </a:r>
            <a:br>
              <a:rPr lang="ar-IQ" sz="2400" dirty="0" smtClean="0"/>
            </a:br>
            <a:r>
              <a:rPr lang="en-US" sz="2400" dirty="0" smtClean="0"/>
              <a:t>Beyond Green Labels: Best Examples of Environmentally Friendly Companies</a:t>
            </a:r>
            <a:r>
              <a:rPr lang="ar-IQ" sz="2400" dirty="0" smtClean="0"/>
              <a:t>لە دەرەوەی لیبێڵە سەوزەکان: باشترین نموونەی کۆمپانیا ژینگەدۆستەکان</a:t>
            </a:r>
            <a:endParaRPr lang="ar-IQ" sz="2400" dirty="0"/>
          </a:p>
        </p:txBody>
      </p:sp>
      <p:sp>
        <p:nvSpPr>
          <p:cNvPr id="3" name="Content Placeholder 2"/>
          <p:cNvSpPr>
            <a:spLocks noGrp="1"/>
          </p:cNvSpPr>
          <p:nvPr>
            <p:ph idx="1"/>
          </p:nvPr>
        </p:nvSpPr>
        <p:spPr>
          <a:xfrm>
            <a:off x="0" y="1600200"/>
            <a:ext cx="9144000" cy="5257800"/>
          </a:xfrm>
        </p:spPr>
        <p:txBody>
          <a:bodyPr>
            <a:noAutofit/>
          </a:bodyPr>
          <a:lstStyle/>
          <a:p>
            <a:pPr algn="just" rtl="0"/>
            <a:r>
              <a:rPr lang="en-US" sz="2400" dirty="0"/>
              <a:t>Environmentally friendly companies go beyond mere green labels and what are the environmental trends in business. They truly integrate sustainable practices into their core operations. These companies not only strive to minimize their environmental impact but also actively contribute to the well-being of the planet. By implementing innovative strategies and demonstrating a strong commitment to environmental protection, they serve as inspiring examples of eco-friendly companies. </a:t>
            </a:r>
            <a:endParaRPr lang="ar-IQ" sz="1600" dirty="0"/>
          </a:p>
          <a:p>
            <a:pPr algn="just"/>
            <a:r>
              <a:rPr lang="ar-IQ" sz="2000" dirty="0" smtClean="0"/>
              <a:t>کۆمپانیا ژینگەدۆستەکان لە تەنها لیبێڵی سەوز تێدەپەڕن و ڕەوتە ژینگەییەکان لە بازرگانیدا چین. ئەوان بەڕاستی پراکتیزە بەردەوامەکان لە کارە سەرەکییەکانیاندا تێکەڵ دەکەن. ئەم کۆمپانیایانە نەک هەر هەوڵدەدەن کاریگەریەکانیان لەسەر ژینگە کەم بکەنەوە بەڵکو چالاکانە بەشداری لە خۆشگوزەرانی هەسارەکەدا دەکەن. بە جێبەجێکردنی ستراتیژی داهێنەرانە و نیشاندانی پابەندبوونێکی بەهێز بە پاراستنی ژینگە، ئەوان وەک نموونەی ئیلهامبەخشی کۆمپانیا دۆستەکانی ژینگە کاردەکەن.</a:t>
            </a:r>
            <a:endParaRPr lang="ar-IQ" sz="2000" dirty="0"/>
          </a:p>
        </p:txBody>
      </p:sp>
    </p:spTree>
    <p:extLst>
      <p:ext uri="{BB962C8B-B14F-4D97-AF65-F5344CB8AC3E}">
        <p14:creationId xmlns:p14="http://schemas.microsoft.com/office/powerpoint/2010/main" val="39059085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229600" cy="6552728"/>
          </a:xfrm>
        </p:spPr>
        <p:txBody>
          <a:bodyPr>
            <a:normAutofit lnSpcReduction="10000"/>
          </a:bodyPr>
          <a:lstStyle/>
          <a:p>
            <a:pPr algn="just" rtl="0"/>
            <a:r>
              <a:rPr lang="en-US" sz="2400" dirty="0"/>
              <a:t>1. </a:t>
            </a:r>
            <a:r>
              <a:rPr lang="en-US" sz="2400" b="1" dirty="0">
                <a:hlinkClick r:id="rId2"/>
              </a:rPr>
              <a:t>Patagonia</a:t>
            </a:r>
            <a:endParaRPr lang="en-US" sz="2400" dirty="0"/>
          </a:p>
          <a:p>
            <a:pPr algn="just" rtl="0"/>
            <a:r>
              <a:rPr lang="en-US" sz="2400" dirty="0"/>
              <a:t>Patagonia is renowned for its commitment to environmental sustainability. As an outdoor clothing and gear company, they prioritize responsible sourcing, using recycled materials, and minimizing waste. They also support environmental initiatives and encourage their customers to repair and recycle their products through programs like “Worn Wear.” Patagonia’s dedication to sustainable business practices has earned them a reputation as a leader in the environmentally friendly fashion industry</a:t>
            </a:r>
            <a:r>
              <a:rPr lang="en-US" sz="2400" dirty="0" smtClean="0"/>
              <a:t>.</a:t>
            </a:r>
          </a:p>
          <a:p>
            <a:pPr algn="just"/>
            <a:r>
              <a:rPr lang="ar-IQ" sz="2400" dirty="0" smtClean="0"/>
              <a:t>پاتاگۆنیا بە پابەندبوونی بە بەردەوامیی ژینگەیی بەناوبانگە. وەک کۆمپانیایەکی جل و بەرگ و ئامێری دەرەوە، سەرچاوەی بەرپرسیارانە و بەکارهێنانی کەرەستەی ڕیسایکل کراو و کەمکردنەوەی بەفیڕۆدان لە پێشینەن. هەروەها پشتگیری لە دەستپێشخەرییە ژینگەییەکان دەکەن و هانی کڕیارەکانیان دەدەن بۆ چاککردنەوە و ڕیسایکلکردنی بەرهەمەکانیان لە ڕێگەی بەرنامەکانی وەک "پۆشینی لەبەرکراو". خۆبەخشی پاتاگۆنیا بۆ پراکتیزە بازرگانییە بەردەوامەکان ناوبانگێکی زۆری بەدەستهێناوە وەک پێشەنگێک لە پیشەسازی مۆدەی ژینگەدۆستانەدا.</a:t>
            </a:r>
            <a:endParaRPr lang="en-US" sz="2400" dirty="0"/>
          </a:p>
          <a:p>
            <a:pPr algn="just" rtl="0"/>
            <a:endParaRPr lang="ar-IQ" sz="2400" dirty="0"/>
          </a:p>
        </p:txBody>
      </p:sp>
    </p:spTree>
    <p:extLst>
      <p:ext uri="{BB962C8B-B14F-4D97-AF65-F5344CB8AC3E}">
        <p14:creationId xmlns:p14="http://schemas.microsoft.com/office/powerpoint/2010/main" val="27715075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60648"/>
            <a:ext cx="9144000" cy="5865515"/>
          </a:xfrm>
        </p:spPr>
        <p:txBody>
          <a:bodyPr>
            <a:normAutofit fontScale="55000" lnSpcReduction="20000"/>
          </a:bodyPr>
          <a:lstStyle/>
          <a:p>
            <a:pPr algn="l" rtl="0"/>
            <a:r>
              <a:rPr lang="en-US" sz="4400" dirty="0" smtClean="0"/>
              <a:t>2. Interface</a:t>
            </a:r>
          </a:p>
          <a:p>
            <a:endParaRPr lang="en-US" dirty="0" smtClean="0"/>
          </a:p>
          <a:p>
            <a:pPr marL="0" indent="0" algn="just" rtl="0">
              <a:buNone/>
            </a:pPr>
            <a:r>
              <a:rPr lang="en-US" sz="3800" dirty="0" smtClean="0"/>
              <a:t>Interface is a global modular carpet manufacturer that demonstrates a commitment to environmental protection through green business practices. They have set a bold mission to become a “restorative company.” Interface focuses on reducing its carbon footprint, eliminating waste, and implementing sustainable manufacturing processes. Notably, they have made significant progress towards their goal of achieving a negative environmental impact by 2020 through innovative initiatives such as Mission Zero and the use of renewable energy sources.</a:t>
            </a:r>
            <a:endParaRPr lang="ar-IQ" sz="3800" dirty="0" smtClean="0"/>
          </a:p>
          <a:p>
            <a:pPr marL="0" indent="0" algn="just">
              <a:buNone/>
            </a:pPr>
            <a:endParaRPr lang="ar-IQ" sz="3800" dirty="0"/>
          </a:p>
          <a:p>
            <a:pPr marL="0" indent="0" algn="just" rtl="0">
              <a:buNone/>
            </a:pPr>
            <a:r>
              <a:rPr lang="ar-IQ" sz="3800" dirty="0" smtClean="0"/>
              <a:t>2. ڕووکارئینتەرفەیس کۆمپانیایەکی جیهانییە بۆ بەرهەمهێنانی فەرشی مۆدیۆلار کە پابەندبوونی خۆی بە پاراستنی ژینگە لە ڕێگەی پراکتیکەکانی بازرگانی سەوزەوە نیشان دەدات. ئەوان ئەرکێکی بوێرانەیان داناوە بۆ ئەوەی ببنە "کۆمپانیایەکی نۆژەنکردنەوە". ئینتەرفەیس گرنگی بە کەمکردنەوەی شوێنپێی کاربۆنی خۆی و نەهێشتنی پاشماوە و جێبەجێکردنی پرۆسەی بەرهەمهێنانی بەردەوام دەدات. جێگای سەرنجە، پێشکەوتنی بەرچاویان بەدەستهێناوە بەرەو ئامانجەکەیان کە تا ساڵی ٢٠٢٠ کاریگەری نەرێنی لەسەر ژینگە بەدەست بهێنن لە ڕێگەی دەستپێشخەرییە داهێنەرەکانی وەک ئەرکی سفر و بەکارهێنانی سەرچاوەی وزەی نوێبووەوە.</a:t>
            </a:r>
            <a:endParaRPr lang="ar-IQ" sz="3800" dirty="0"/>
          </a:p>
        </p:txBody>
      </p:sp>
    </p:spTree>
    <p:extLst>
      <p:ext uri="{BB962C8B-B14F-4D97-AF65-F5344CB8AC3E}">
        <p14:creationId xmlns:p14="http://schemas.microsoft.com/office/powerpoint/2010/main" val="39231598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5937523"/>
          </a:xfrm>
        </p:spPr>
        <p:txBody>
          <a:bodyPr>
            <a:normAutofit fontScale="77500" lnSpcReduction="20000"/>
          </a:bodyPr>
          <a:lstStyle/>
          <a:p>
            <a:pPr algn="just" rtl="0"/>
            <a:r>
              <a:rPr lang="en-US" dirty="0"/>
              <a:t>3. </a:t>
            </a:r>
            <a:r>
              <a:rPr lang="en-US" b="1" dirty="0">
                <a:hlinkClick r:id="rId2"/>
              </a:rPr>
              <a:t>Tesla</a:t>
            </a:r>
            <a:endParaRPr lang="en-US" dirty="0"/>
          </a:p>
          <a:p>
            <a:pPr algn="just" rtl="0"/>
            <a:r>
              <a:rPr lang="en-US" dirty="0"/>
              <a:t>Tesla revolutionized the automotive industry by making electric vehicles (EVs) popular and driving the change toward sustainable transportation. With a vision to accelerate the world’s transition to sustainable energy, Tesla designs and manufactures high-performance EVs and energy storage solutions. By promoting zero-emission transportation and investing in renewable energy infrastructure, Tesla has become synonymous with innovation and environmental sustainability</a:t>
            </a:r>
            <a:r>
              <a:rPr lang="en-US" dirty="0" smtClean="0"/>
              <a:t>.</a:t>
            </a:r>
          </a:p>
          <a:p>
            <a:pPr algn="just"/>
            <a:r>
              <a:rPr lang="ar-IQ" dirty="0" smtClean="0"/>
              <a:t>3. تێسلا</a:t>
            </a:r>
          </a:p>
          <a:p>
            <a:pPr algn="just"/>
            <a:r>
              <a:rPr lang="ar-IQ" dirty="0" smtClean="0"/>
              <a:t>تێسلا شۆڕشێکی گەورەی لە پیشەسازی ئۆتۆمبێلدا کرد بە کردنی ئۆتۆمبێلی کارەبایی (</a:t>
            </a:r>
            <a:r>
              <a:rPr lang="en-US" dirty="0" smtClean="0"/>
              <a:t>EV) </a:t>
            </a:r>
            <a:r>
              <a:rPr lang="ar-IQ" dirty="0" smtClean="0"/>
              <a:t>و گۆڕانکارییەکەی بەرەو گواستنەوەی بەردەوام برد. بە دیدگایەک بۆ خێراکردنی گواستنەوەی جیهان بۆ وزەی بەردەوام، تێسلا دیزاین و بەرهەمهێنانی ئۆتۆمبێلی </a:t>
            </a:r>
            <a:r>
              <a:rPr lang="en-US" dirty="0" smtClean="0"/>
              <a:t>EV </a:t>
            </a:r>
            <a:r>
              <a:rPr lang="ar-IQ" dirty="0" smtClean="0"/>
              <a:t>بە توانای بەرز و چارەسەری هەڵگرتنی وزە دەکات. بە پێشخستنی گواستنەوەی سفر دەردانی گازی ژەهراوی و وەبەرهێنان لە ژێرخانی وزەی نوێبووەوە، تێسلا بووەتە هاوواتای داهێنان و بەردەوامیی ژینگەیی.</a:t>
            </a:r>
            <a:endParaRPr lang="en-US" dirty="0"/>
          </a:p>
          <a:p>
            <a:pPr algn="l" rtl="0"/>
            <a:endParaRPr lang="ar-IQ" dirty="0"/>
          </a:p>
        </p:txBody>
      </p:sp>
    </p:spTree>
    <p:extLst>
      <p:ext uri="{BB962C8B-B14F-4D97-AF65-F5344CB8AC3E}">
        <p14:creationId xmlns:p14="http://schemas.microsoft.com/office/powerpoint/2010/main" val="3554889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7500" lnSpcReduction="20000"/>
          </a:bodyPr>
          <a:lstStyle/>
          <a:p>
            <a:pPr algn="l"/>
            <a:r>
              <a:rPr lang="en-US" dirty="0"/>
              <a:t>Building an </a:t>
            </a:r>
            <a:r>
              <a:rPr lang="en-US" b="1" dirty="0">
                <a:hlinkClick r:id="rId2"/>
              </a:rPr>
              <a:t>eco-friendly company</a:t>
            </a:r>
            <a:r>
              <a:rPr lang="en-US" dirty="0"/>
              <a:t> is not only a responsible choice but also a strategic one in today’s business landscape. With growing awareness of environmental issues and increasing consumer demand for sustainable products and services – businesses are recognizing the need to embrace environmentally friendly practices. </a:t>
            </a:r>
            <a:r>
              <a:rPr lang="en-US" b="1" dirty="0">
                <a:hlinkClick r:id="rId3"/>
              </a:rPr>
              <a:t>Environmental business</a:t>
            </a:r>
            <a:r>
              <a:rPr lang="en-US" dirty="0"/>
              <a:t> practices have gained significant traction in recent years, driven by the pressing need to address climate change, resource depletion, and other environmental challenges. By adopting environmentally friendly business practices, companies can minimize their negative impact on the planet while creating long-term value and competitive advantage. </a:t>
            </a:r>
            <a:endParaRPr lang="ar-IQ" dirty="0"/>
          </a:p>
        </p:txBody>
      </p:sp>
    </p:spTree>
    <p:extLst>
      <p:ext uri="{BB962C8B-B14F-4D97-AF65-F5344CB8AC3E}">
        <p14:creationId xmlns:p14="http://schemas.microsoft.com/office/powerpoint/2010/main" val="32630687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5937523"/>
          </a:xfrm>
        </p:spPr>
        <p:txBody>
          <a:bodyPr>
            <a:normAutofit fontScale="77500" lnSpcReduction="20000"/>
          </a:bodyPr>
          <a:lstStyle/>
          <a:p>
            <a:pPr algn="just" rtl="0"/>
            <a:r>
              <a:rPr lang="en-US" dirty="0" smtClean="0"/>
              <a:t>4. Seventh Generation</a:t>
            </a:r>
          </a:p>
          <a:p>
            <a:pPr algn="just" rtl="0"/>
            <a:r>
              <a:rPr lang="en-US" dirty="0" smtClean="0"/>
              <a:t>Seventh Generation is a leading provider of environmentally friendly household and personal care products. They prioritize the use of plant-based ingredients, promote biodegradability, and reduce packaging waste. Seventh Generation advocates for ingredient transparency and works towards eliminating harmful chemicals from their products. By offering sustainable alternatives, they empower consumers to make eco-conscious choices in their everyday lives.</a:t>
            </a:r>
          </a:p>
          <a:p>
            <a:pPr algn="just"/>
            <a:r>
              <a:rPr lang="ar-IQ" dirty="0" smtClean="0"/>
              <a:t>4. نەوەی حەوتەمنەوەی</a:t>
            </a:r>
          </a:p>
          <a:p>
            <a:pPr algn="just"/>
            <a:r>
              <a:rPr lang="ar-IQ" dirty="0" smtClean="0"/>
              <a:t> حەوتەم پێشەنگێکە لە دابینکردنی بەرهەمە ژینگەدۆستەکانی ماڵ و چاودێری کەسی. ئەوان بەکارهێنانی پێکهاتەکانی بنەمای ڕووەکی لە پێشینە دادەنێن، پەرە بە تێکچوونی زیندەیی دەدەن و پاشماوەی پاکەتەکان کەم دەکەنەوە. نەوەی حەوتەم داکۆکی لە شەفافیەتی پێکهاتەکان دەکات و کاردەکات بۆ نەهێشتنی ماددە کیمیاییە زیانبەخشەکان لە بەرهەمەکانیاندا. بە پێشکەشکردنی بەدیلەکانی بەردەوام، بەکارهێنەران بەهێز دەکەن بۆ هەڵبژاردنی هۆشیاری ژینگەیی لە ژیانی ڕۆژانەیاندا.</a:t>
            </a:r>
            <a:endParaRPr lang="ar-IQ" dirty="0"/>
          </a:p>
        </p:txBody>
      </p:sp>
    </p:spTree>
    <p:extLst>
      <p:ext uri="{BB962C8B-B14F-4D97-AF65-F5344CB8AC3E}">
        <p14:creationId xmlns:p14="http://schemas.microsoft.com/office/powerpoint/2010/main" val="12011160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229600" cy="6741368"/>
          </a:xfrm>
        </p:spPr>
        <p:txBody>
          <a:bodyPr>
            <a:noAutofit/>
          </a:bodyPr>
          <a:lstStyle/>
          <a:p>
            <a:pPr algn="just" rtl="0"/>
            <a:r>
              <a:rPr lang="en-US" sz="2400" dirty="0" smtClean="0"/>
              <a:t>5. IKEA </a:t>
            </a:r>
          </a:p>
          <a:p>
            <a:pPr algn="just" rtl="0"/>
            <a:r>
              <a:rPr lang="en-US" sz="2400" dirty="0" smtClean="0"/>
              <a:t>IKEA, the Swedish furniture retailer and one of the green business examples has made significant moves in incorporating sustainability into its operations. They are committed to using renewable energy, reducing emissions, and promoting responsible forest management. IKEA also aims to inspire customers to live more sustainably by offering energy-efficient products, supporting recycling programs, and providing guidance on sustainable living through its “People &amp; Planet Positive” initiative.</a:t>
            </a:r>
          </a:p>
          <a:p>
            <a:pPr algn="just"/>
            <a:r>
              <a:rPr lang="ar-IQ" sz="2400" dirty="0" smtClean="0"/>
              <a:t>5</a:t>
            </a:r>
            <a:r>
              <a:rPr lang="ar-IQ" sz="1800" dirty="0" smtClean="0"/>
              <a:t>. ئایکیا</a:t>
            </a:r>
          </a:p>
          <a:p>
            <a:pPr algn="just"/>
            <a:r>
              <a:rPr lang="ar-IQ" sz="1800" dirty="0" smtClean="0"/>
              <a:t>ئایکیا، فرۆشیاری مۆبیلیاتی سویدی و یەکێک لە نموونەکانی بازرگانی سەوز هەنگاوی بەرچاوی ناوە لە هێنانە ناوەوەی بەردەوامیی لە کارەکانیدا. ئەوان پابەندن بە بەکارهێنانی وزەی نوێبووەوە و کەمکردنەوەی دەردانی گازی ژەهراوی و پێشخستنی بەڕێوەبردنی بەرپرسیارانەی دارستانەکان. هەروەها ئامانجی ئیکیا ئیلهام بەخش بێت بۆ کڕیارەکان بۆ ئەوەی بە شێوەیەکی بەردەوامتر بژین لە ڕێگەی پێشکەشکردنی بەرهەمی کارامەی وزە، پشتگیریکردنی بەرنامەکانی ڕیسایکلکردن، و پێشکەشکردنی ڕێنمایی لەسەر ژیانی بەردەوام لە ڕێگەی دەستپێشخەرییەکەی "خەڵک و هەسارەی ئەرێنی".</a:t>
            </a:r>
            <a:endParaRPr lang="ar-IQ" sz="2000" dirty="0"/>
          </a:p>
        </p:txBody>
      </p:sp>
    </p:spTree>
    <p:extLst>
      <p:ext uri="{BB962C8B-B14F-4D97-AF65-F5344CB8AC3E}">
        <p14:creationId xmlns:p14="http://schemas.microsoft.com/office/powerpoint/2010/main" val="20327784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0" y="116632"/>
            <a:ext cx="9036496" cy="6480720"/>
          </a:xfrm>
        </p:spPr>
        <p:txBody>
          <a:bodyPr>
            <a:normAutofit/>
          </a:bodyPr>
          <a:lstStyle/>
          <a:p>
            <a:pPr algn="just" rtl="0"/>
            <a:r>
              <a:rPr lang="en-US" dirty="0"/>
              <a:t>It’s important to note that the examples mentioned here are just a few among many environmentally friendly companies and going green ideas that are making a positive impact worldwide. The common thread among these companies is their genuine commitment to environmental sustainability, going beyond green labels and integrating sustainable practices into every aspect of their operations. Each of these companies with green initiatives is the perfect example of how to be an environmentally friendly business. </a:t>
            </a:r>
            <a:endParaRPr lang="ar-IQ" dirty="0"/>
          </a:p>
        </p:txBody>
      </p:sp>
    </p:spTree>
    <p:extLst>
      <p:ext uri="{BB962C8B-B14F-4D97-AF65-F5344CB8AC3E}">
        <p14:creationId xmlns:p14="http://schemas.microsoft.com/office/powerpoint/2010/main" val="971259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10000"/>
          </a:bodyPr>
          <a:lstStyle/>
          <a:p>
            <a:pPr algn="l"/>
            <a:r>
              <a:rPr lang="en-US" dirty="0" smtClean="0"/>
              <a:t>Environmental entrepreneurs are at the forefront of driving change in the business landscape. They are individuals who have a good overview and idea about the environment, as well as business environment awareness, so they can identify market opportunities within the realm of sustainability and create businesses that help the environment while delivering products and services that meet consumer needs. These entrepreneurs demonstrate that profitability and environmental stewardship can go hand in hand, inspiring others to follow suit.</a:t>
            </a:r>
            <a:endParaRPr lang="ar-IQ" dirty="0"/>
          </a:p>
        </p:txBody>
      </p:sp>
    </p:spTree>
    <p:extLst>
      <p:ext uri="{BB962C8B-B14F-4D97-AF65-F5344CB8AC3E}">
        <p14:creationId xmlns:p14="http://schemas.microsoft.com/office/powerpoint/2010/main" val="1263726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ar-IQ" dirty="0" smtClean="0"/>
              <a:t>خاوەنکارانی ژینگەیی لە پێشەنگی گۆڕانکاریدان لە دیمەنی بازرگانیدا. ئەوان کەسانێکن کە تێڕوانینێکی گشتی و بیرۆکەیەکی باشیان هەیە سەبارەت بە ژینگە، هەروەها هۆشیاری ژینگەی بازرگانیشیان هەیە، بۆیە دەتوانن دەرفەتەکانی بازاڕ لە چوارچێوەی کایەی بەردەوامیدا دەستنیشان بکەن و بازرگانی دروست بکەن کە یارمەتی ژینگە بدەن لە هەمان کاتدا بەرهەم و خزمەتگوزاری پێشکەش بکەن کە پێداویستییەکانی بەکاربەر دابین دەکەن. ئەم خاوەنکارانە نیشان دەدەن کە قازانج و بەڕێوەبردنی ژینگەیی دەتوانن شانبەشانی یەکتر بڕۆن، ئیلهام بەخش بن بۆ ئەوانی دیکە بۆ ئەوەی بەدوایدا بگەڕێن.</a:t>
            </a:r>
            <a:endParaRPr lang="ar-IQ" dirty="0"/>
          </a:p>
        </p:txBody>
      </p:sp>
    </p:spTree>
    <p:extLst>
      <p:ext uri="{BB962C8B-B14F-4D97-AF65-F5344CB8AC3E}">
        <p14:creationId xmlns:p14="http://schemas.microsoft.com/office/powerpoint/2010/main" val="2070053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5724128" y="1577831"/>
            <a:ext cx="3271557"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539552" y="332656"/>
            <a:ext cx="8280920" cy="923330"/>
          </a:xfrm>
          <a:prstGeom prst="rect">
            <a:avLst/>
          </a:prstGeom>
        </p:spPr>
        <p:txBody>
          <a:bodyPr wrap="square">
            <a:spAutoFit/>
          </a:bodyPr>
          <a:lstStyle/>
          <a:p>
            <a:pPr algn="ctr"/>
            <a:r>
              <a:rPr lang="en-US" b="1" dirty="0"/>
              <a:t>The Rise of Environmental Entrepreneurship: Building a Sustainable </a:t>
            </a:r>
            <a:r>
              <a:rPr lang="en-US" b="1" dirty="0" smtClean="0"/>
              <a:t>Business</a:t>
            </a:r>
          </a:p>
          <a:p>
            <a:pPr algn="ctr"/>
            <a:r>
              <a:rPr lang="ar-IQ" b="1" dirty="0" smtClean="0"/>
              <a:t>سەرهەڵدانی کارگێڕی ژینگەیی: بنیاتنانی بزنسێکی بەردەوام</a:t>
            </a:r>
            <a:endParaRPr lang="en-US" b="1" dirty="0" smtClean="0"/>
          </a:p>
          <a:p>
            <a:pPr algn="ctr"/>
            <a:r>
              <a:rPr lang="ar-IQ" b="1" dirty="0" smtClean="0"/>
              <a:t>صعود ريادة الأعمال البيئية: بناء أعمال مستدامة</a:t>
            </a:r>
            <a:endParaRPr lang="en-US" b="1" dirty="0"/>
          </a:p>
        </p:txBody>
      </p:sp>
      <p:sp>
        <p:nvSpPr>
          <p:cNvPr id="5" name="Rectangle 4"/>
          <p:cNvSpPr/>
          <p:nvPr/>
        </p:nvSpPr>
        <p:spPr>
          <a:xfrm>
            <a:off x="179512" y="1484784"/>
            <a:ext cx="5328592" cy="4893647"/>
          </a:xfrm>
          <a:prstGeom prst="rect">
            <a:avLst/>
          </a:prstGeom>
        </p:spPr>
        <p:txBody>
          <a:bodyPr wrap="square">
            <a:spAutoFit/>
          </a:bodyPr>
          <a:lstStyle/>
          <a:p>
            <a:pPr algn="just"/>
            <a:r>
              <a:rPr lang="en-US" sz="2400" dirty="0" smtClean="0"/>
              <a:t>Sustainability lies at the heart of eco-friendly entrepreneurship. These environmental businesses are committed to operating in a way that meets the needs of the present generation without compromising the ability of future generations to meet their own needs. </a:t>
            </a:r>
            <a:r>
              <a:rPr lang="ar-IQ" sz="2400" dirty="0" smtClean="0"/>
              <a:t>ەردەوامیی لە دڵی کارگێڕی دۆستی ژینگەدایە. ئەم بازرگانییە ژینگەپارێزانە پابەندن بە کارکردن بە شێوەیەک کە پێداویستییەکانی نەوەی ئێستا دابین بکات بەبێ ئەوەی سازش لەسەر توانای نەوەکانی داهاتوو بکەن بۆ دابینکردنی پێداویستییەکانی خۆیان.</a:t>
            </a:r>
            <a:r>
              <a:rPr lang="en-US" sz="2400" dirty="0" smtClean="0"/>
              <a:t>                                                </a:t>
            </a:r>
            <a:endParaRPr lang="ar-IQ" sz="2400" dirty="0"/>
          </a:p>
        </p:txBody>
      </p:sp>
    </p:spTree>
    <p:extLst>
      <p:ext uri="{BB962C8B-B14F-4D97-AF65-F5344CB8AC3E}">
        <p14:creationId xmlns:p14="http://schemas.microsoft.com/office/powerpoint/2010/main" val="69364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8640"/>
            <a:ext cx="8229600" cy="6264696"/>
          </a:xfrm>
        </p:spPr>
        <p:txBody>
          <a:bodyPr>
            <a:normAutofit fontScale="85000" lnSpcReduction="20000"/>
          </a:bodyPr>
          <a:lstStyle/>
          <a:p>
            <a:pPr algn="ctr"/>
            <a:r>
              <a:rPr lang="en-US" b="1" dirty="0" smtClean="0"/>
              <a:t>The Rise of Environmental Entrepreneurship: Building a Sustainable Business</a:t>
            </a:r>
          </a:p>
          <a:p>
            <a:pPr algn="ctr"/>
            <a:r>
              <a:rPr lang="ar-IQ" b="1" dirty="0" smtClean="0"/>
              <a:t>سەرهەڵدانی کارگێڕی ژینگەیی: بنیاتنانی بزنسێکی بەردەوام</a:t>
            </a:r>
            <a:endParaRPr lang="en-US" b="1" dirty="0" smtClean="0"/>
          </a:p>
          <a:p>
            <a:pPr algn="ctr"/>
            <a:r>
              <a:rPr lang="ar-IQ" b="1" dirty="0" smtClean="0"/>
              <a:t>صعود ريادة الأعمال البيئية: بناء أعمال مستدامة</a:t>
            </a:r>
            <a:endParaRPr lang="en-US" b="1" dirty="0" smtClean="0"/>
          </a:p>
          <a:p>
            <a:pPr algn="just"/>
            <a:r>
              <a:rPr lang="en-US" dirty="0" smtClean="0"/>
              <a:t>They strive for a balance between economic growth, social progress, and environmental protection. Environmental sustainability in business extends beyond individual companies. It involves a larger movement of businesses and environmental sustainability initiatives. Collaborations and partnerships between businesses, government bodies, and non-profit organizations are crucial in driving change and creating a sustainable future.</a:t>
            </a:r>
          </a:p>
          <a:p>
            <a:pPr algn="just"/>
            <a:r>
              <a:rPr lang="ar-IQ" sz="2300" dirty="0" smtClean="0"/>
              <a:t>هەوڵ دەدەن هاوسەنگی لە نێوان گەشەی ئابووری و پێشکەوتنی کۆمەڵایەتی و پاراستنی ژینگەدا هەبێت. بەردەوامیی ژینگەیی لە بازرگانیدا لە تاکە کۆمپانیاکان زیاترە. جوڵەیەکی گەورەتری بازرگانی و دەستپێشخەرییەکانی بەردەوامیی ژینگەیی لەخۆدەگرێت. هاوکاری و هاوبەشی نێوان بازرگانەکان، دەزگاکانی حکومەت و ڕێکخراوە قازانج نەویستەکان زۆر گرنگن لە هاندانی گۆڕانکاری و دروستکردنی داهاتوویەکی بەردەوام.</a:t>
            </a:r>
            <a:r>
              <a:rPr lang="en-US" sz="2300" dirty="0" smtClean="0"/>
              <a:t>          </a:t>
            </a:r>
            <a:endParaRPr lang="ar-IQ" sz="2300" dirty="0"/>
          </a:p>
        </p:txBody>
      </p:sp>
    </p:spTree>
    <p:extLst>
      <p:ext uri="{BB962C8B-B14F-4D97-AF65-F5344CB8AC3E}">
        <p14:creationId xmlns:p14="http://schemas.microsoft.com/office/powerpoint/2010/main" val="2000601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772816"/>
          </a:xfrm>
        </p:spPr>
        <p:txBody>
          <a:bodyPr>
            <a:noAutofit/>
          </a:bodyPr>
          <a:lstStyle/>
          <a:p>
            <a:r>
              <a:rPr lang="en-US" sz="2000" b="1" dirty="0" smtClean="0"/>
              <a:t>The Rise of Environmental Entrepreneurship: Building a Sustainable Business</a:t>
            </a:r>
            <a:br>
              <a:rPr lang="en-US" sz="2000" b="1" dirty="0" smtClean="0"/>
            </a:br>
            <a:r>
              <a:rPr lang="ar-IQ" sz="2000" b="1" dirty="0" smtClean="0"/>
              <a:t>سەرهەڵدانی کارگێڕی ژینگەیی: بنیاتنانی بزنسێکی بەردەوام</a:t>
            </a:r>
            <a:r>
              <a:rPr lang="en-US" sz="2000" b="1" dirty="0" smtClean="0"/>
              <a:t/>
            </a:r>
            <a:br>
              <a:rPr lang="en-US" sz="2000" b="1" dirty="0" smtClean="0"/>
            </a:br>
            <a:r>
              <a:rPr lang="ar-IQ" sz="2000" b="1" dirty="0" smtClean="0"/>
              <a:t>صعود ريادة الأعمال البيئية: بناء أعمال مستدامة</a:t>
            </a:r>
            <a:r>
              <a:rPr lang="en-US" sz="2000" b="1" dirty="0" smtClean="0"/>
              <a:t/>
            </a:r>
            <a:br>
              <a:rPr lang="en-US" sz="2000" b="1" dirty="0" smtClean="0"/>
            </a:br>
            <a:endParaRPr lang="ar-IQ" sz="2000" dirty="0"/>
          </a:p>
        </p:txBody>
      </p:sp>
      <p:sp>
        <p:nvSpPr>
          <p:cNvPr id="3" name="Content Placeholder 2"/>
          <p:cNvSpPr>
            <a:spLocks noGrp="1"/>
          </p:cNvSpPr>
          <p:nvPr>
            <p:ph idx="1"/>
          </p:nvPr>
        </p:nvSpPr>
        <p:spPr/>
        <p:txBody>
          <a:bodyPr>
            <a:normAutofit fontScale="47500" lnSpcReduction="20000"/>
          </a:bodyPr>
          <a:lstStyle/>
          <a:p>
            <a:pPr marL="0" indent="0" algn="just" rtl="0">
              <a:buNone/>
            </a:pPr>
            <a:r>
              <a:rPr lang="en-US" sz="5100" dirty="0" smtClean="0"/>
              <a:t>There are numerous benefits to environment-friendly companies. Apart from contributing to a healthier planet, environmentally friendly businesses often enjoy an improved brand reputation, increased customer loyalty, and a competitive advantage in the market. They attract environmentally conscious consumers who prioritize sustainability in their purchasing decisions. And that is only one of the benefits being an environmentally friendly business</a:t>
            </a:r>
            <a:r>
              <a:rPr lang="en-US" dirty="0" smtClean="0"/>
              <a:t>                                </a:t>
            </a:r>
            <a:r>
              <a:rPr lang="ar-IQ" dirty="0" smtClean="0"/>
              <a:t>   </a:t>
            </a:r>
            <a:r>
              <a:rPr lang="en-US" dirty="0" smtClean="0"/>
              <a:t> </a:t>
            </a:r>
            <a:endParaRPr lang="ar-IQ" dirty="0" smtClean="0"/>
          </a:p>
          <a:p>
            <a:pPr marL="0" indent="0" algn="l">
              <a:buNone/>
            </a:pPr>
            <a:r>
              <a:rPr lang="en-US" dirty="0" smtClean="0"/>
              <a:t>.</a:t>
            </a:r>
          </a:p>
          <a:p>
            <a:pPr marL="0" indent="0" algn="just">
              <a:buNone/>
            </a:pPr>
            <a:r>
              <a:rPr lang="ar-IQ" dirty="0" smtClean="0"/>
              <a:t>کۆمپانیا دۆستەکانی ژینگە سوودی زۆری هەیە. جگە لە بەشداریکردن لە هەسارەیەکی تەندروستتر، بازرگانییە ژینگەدۆستەکان زۆرجار چێژ لە ناوبانگێکی باشتری براند و زیادبوونی دڵسۆزی کڕیار و سوودی کێبڕکێ لە بازاڕدا وەردەگرن. ئەوان بەکارهێنەرانی هۆشیاری ژینگەیی بۆ خۆیان ڕادەکێشن کە لە بڕیارەکانی کڕینیاندا بەردەوامیی لە پێشینە دادەنێن. وە ئەوە تەنها یەکێکە لە سوودەکانی بوون بە بزنسێکی ژینگەدۆست.</a:t>
            </a:r>
            <a:r>
              <a:rPr lang="en-US" dirty="0" smtClean="0"/>
              <a:t>           </a:t>
            </a:r>
            <a:endParaRPr lang="ar-IQ" dirty="0"/>
          </a:p>
        </p:txBody>
      </p:sp>
    </p:spTree>
    <p:extLst>
      <p:ext uri="{BB962C8B-B14F-4D97-AF65-F5344CB8AC3E}">
        <p14:creationId xmlns:p14="http://schemas.microsoft.com/office/powerpoint/2010/main" val="3896106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t>Why are Environmentally Friendly Businesses Important?</a:t>
            </a:r>
            <a:br>
              <a:rPr lang="en-US" sz="2800" b="1" dirty="0"/>
            </a:br>
            <a:endParaRPr lang="ar-IQ" sz="2800" dirty="0"/>
          </a:p>
        </p:txBody>
      </p:sp>
      <p:sp>
        <p:nvSpPr>
          <p:cNvPr id="3" name="Content Placeholder 2"/>
          <p:cNvSpPr>
            <a:spLocks noGrp="1"/>
          </p:cNvSpPr>
          <p:nvPr>
            <p:ph idx="1"/>
          </p:nvPr>
        </p:nvSpPr>
        <p:spPr>
          <a:xfrm>
            <a:off x="457200" y="1124744"/>
            <a:ext cx="8229600" cy="5001419"/>
          </a:xfrm>
        </p:spPr>
        <p:txBody>
          <a:bodyPr>
            <a:normAutofit fontScale="77500" lnSpcReduction="20000"/>
          </a:bodyPr>
          <a:lstStyle/>
          <a:p>
            <a:pPr marL="0" indent="0" algn="just" rtl="0">
              <a:buNone/>
            </a:pPr>
            <a:r>
              <a:rPr lang="en-US" sz="3600" dirty="0" smtClean="0"/>
              <a:t>1- The </a:t>
            </a:r>
            <a:r>
              <a:rPr lang="en-US" sz="3600" dirty="0"/>
              <a:t>importance of environmentally friendly businesses cannot be overstated. One of the key reasons why environmentally friendly businesses are important is their ability to reduce the adverse environmental impact of traditional business practices. Conventional businesses often contribute to pollution, resource depletion, and climate change. In contrast, environmentally friendly businesses actively work to minimize their </a:t>
            </a:r>
            <a:r>
              <a:rPr lang="en-US" sz="3600" dirty="0" smtClean="0"/>
              <a:t>environmental </a:t>
            </a:r>
            <a:r>
              <a:rPr lang="en-US" sz="3600" dirty="0"/>
              <a:t>footprint</a:t>
            </a:r>
            <a:r>
              <a:rPr lang="en-US" sz="3600" dirty="0" smtClean="0"/>
              <a:t>.                                    </a:t>
            </a:r>
          </a:p>
          <a:p>
            <a:pPr marL="0" indent="0" algn="just">
              <a:buNone/>
            </a:pPr>
            <a:r>
              <a:rPr lang="en-US" sz="2600" dirty="0" smtClean="0"/>
              <a:t> </a:t>
            </a:r>
            <a:r>
              <a:rPr lang="ar-IQ" sz="2600" dirty="0" smtClean="0"/>
              <a:t>گرنگی بازرگانی دۆستی ژینگە ناتوانرێت زیادەڕەوی تێدا بکرێت. یەکێک لە هۆکارە سەرەکییەکانی ئەوەی کە بازرگانییە ژینگەدۆستەکان گرنگن، توانای کەمکردنەوەی کاریگەرییە نەرێنییە ژینگەییەکانی پراکتیزە بازرگانییە تەقلیدییەکانە. زۆرجار بازرگانییە ئاساییەکان بەشدارن لە پیسبوون و کەمبوونەوەی سەرچاوەکان و گۆڕانی کەشوهەوا. لە بەرامبەردا، بازرگانییە ژینگەدۆستەکان چالاکانە کاردەکەن بۆ کەمکردنەوەی شوێنپێی ژینگەیی خۆیان.</a:t>
            </a:r>
            <a:r>
              <a:rPr lang="en-US" dirty="0" smtClean="0"/>
              <a:t> </a:t>
            </a:r>
            <a:endParaRPr lang="ar-IQ" dirty="0"/>
          </a:p>
        </p:txBody>
      </p:sp>
    </p:spTree>
    <p:extLst>
      <p:ext uri="{BB962C8B-B14F-4D97-AF65-F5344CB8AC3E}">
        <p14:creationId xmlns:p14="http://schemas.microsoft.com/office/powerpoint/2010/main" val="2497002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Why are Environmentally Friendly Businesses Important?</a:t>
            </a:r>
            <a:br>
              <a:rPr lang="en-US" sz="3200" b="1" dirty="0" smtClean="0"/>
            </a:br>
            <a:endParaRPr lang="ar-IQ" sz="3200" dirty="0"/>
          </a:p>
        </p:txBody>
      </p:sp>
      <p:sp>
        <p:nvSpPr>
          <p:cNvPr id="3" name="Content Placeholder 2"/>
          <p:cNvSpPr>
            <a:spLocks noGrp="1"/>
          </p:cNvSpPr>
          <p:nvPr>
            <p:ph idx="1"/>
          </p:nvPr>
        </p:nvSpPr>
        <p:spPr/>
        <p:txBody>
          <a:bodyPr>
            <a:normAutofit fontScale="77500" lnSpcReduction="20000"/>
          </a:bodyPr>
          <a:lstStyle/>
          <a:p>
            <a:pPr algn="just" rtl="0"/>
            <a:r>
              <a:rPr lang="en-US" sz="3300" dirty="0" smtClean="0"/>
              <a:t>2- Another </a:t>
            </a:r>
            <a:r>
              <a:rPr lang="en-US" sz="3300" dirty="0"/>
              <a:t>reason for the importance of environmentally friendly businesses is their role in promoting </a:t>
            </a:r>
            <a:r>
              <a:rPr lang="en-US" sz="3300" b="1" dirty="0">
                <a:hlinkClick r:id="rId2"/>
              </a:rPr>
              <a:t>eco-friendly practices</a:t>
            </a:r>
            <a:r>
              <a:rPr lang="en-US" sz="3300" dirty="0"/>
              <a:t>. By incorporating sustainable practices into their operations, these businesses serve as role models and inspire others. They raise awareness about the importance of environmental protection and demonstrate that it is possible to run successful businesses while </a:t>
            </a:r>
            <a:r>
              <a:rPr lang="ar-IQ" sz="3300" dirty="0" smtClean="0"/>
              <a:t>   </a:t>
            </a:r>
            <a:r>
              <a:rPr lang="en-US" sz="3300" dirty="0" smtClean="0"/>
              <a:t>prioritizing </a:t>
            </a:r>
            <a:r>
              <a:rPr lang="en-US" sz="3300" dirty="0"/>
              <a:t>the well-being </a:t>
            </a:r>
            <a:r>
              <a:rPr lang="en-US" dirty="0"/>
              <a:t>of the planet</a:t>
            </a:r>
            <a:r>
              <a:rPr lang="en-US" dirty="0" smtClean="0"/>
              <a:t>.</a:t>
            </a:r>
          </a:p>
          <a:p>
            <a:pPr algn="just"/>
            <a:r>
              <a:rPr lang="ar-IQ" sz="2300" dirty="0" smtClean="0"/>
              <a:t>هۆکارێکی دیکەی گرنگی بازرگانی دۆستی ژینگە، ڕۆڵی ئەوانە لە پێشخستنی پراکتیزە دۆستەکانی ژینگە. بە هێنانە ناوەوەی پراکتیزە بەردەوامەکان لە کارەکانیاندا، ئەم بزنسانە وەک نمونە کاردەکەن و ئیلهامبەخشن بۆ ئەوانی تر. ئەوان هۆشیاری لەسەر گرنگی پاراستنی ژینگە بەرز دەکەنەوە و نیشان دەدەن کە دەتوانرێت کاروباری سەرکەوتوو بەڕێوەبچێت لەکاتێکدا خۆشگوزەرانی هەسارەکە لە پێشینەدا بێت. </a:t>
            </a:r>
            <a:r>
              <a:rPr lang="en-US" sz="3100" dirty="0"/>
              <a:t> </a:t>
            </a:r>
            <a:endParaRPr lang="ar-IQ" sz="3100" dirty="0"/>
          </a:p>
        </p:txBody>
      </p:sp>
    </p:spTree>
    <p:extLst>
      <p:ext uri="{BB962C8B-B14F-4D97-AF65-F5344CB8AC3E}">
        <p14:creationId xmlns:p14="http://schemas.microsoft.com/office/powerpoint/2010/main" val="35611857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477</TotalTime>
  <Words>2087</Words>
  <Application>Microsoft Office PowerPoint</Application>
  <PresentationFormat>On-screen Show (4:3)</PresentationFormat>
  <Paragraphs>64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Solstice</vt:lpstr>
      <vt:lpstr>Building an Eco-Friendly Company: Strategies and Best Examples </vt:lpstr>
      <vt:lpstr>PowerPoint Presentation</vt:lpstr>
      <vt:lpstr>PowerPoint Presentation</vt:lpstr>
      <vt:lpstr>PowerPoint Presentation</vt:lpstr>
      <vt:lpstr>PowerPoint Presentation</vt:lpstr>
      <vt:lpstr>PowerPoint Presentation</vt:lpstr>
      <vt:lpstr>The Rise of Environmental Entrepreneurship: Building a Sustainable Business سەرهەڵدانی کارگێڕی ژینگەیی: بنیاتنانی بزنسێکی بەردەوام صعود ريادة الأعمال البيئية: بناء أعمال مستدامة </vt:lpstr>
      <vt:lpstr>Why are Environmentally Friendly Businesses Important? </vt:lpstr>
      <vt:lpstr>Why are Environmentally Friendly Businesses Important? </vt:lpstr>
      <vt:lpstr>Why are Environmentally Friendly Businesses Important?</vt:lpstr>
      <vt:lpstr>Why are Environmentally Friendly Businesses Important?</vt:lpstr>
      <vt:lpstr>Driving Business Growth through Green Initiatives هاندانی گەشەی بازرگانی لە ڕێگەی دەستپێشخەرییە سەوزەکانەوە </vt:lpstr>
      <vt:lpstr>Driving Business Growth through Green Initiatives هاندانی گەشەی بازرگانی لە ڕێگەی دەستپێشخەرییە سەوزەکانەوە</vt:lpstr>
      <vt:lpstr>Driving Business Growth through Green Initiatives هاندانی گەشەی بازرگانی لە ڕێگەی دەستپێشخەرییە سەوزەکانەوە</vt:lpstr>
      <vt:lpstr>PowerPoint Presentation</vt:lpstr>
      <vt:lpstr> Beyond Green Labels: Best Examples of Environmentally Friendly Companiesلە دەرەوەی لیبێڵە سەوزەکان: باشترین نموونەی کۆمپانیا ژینگەدۆستەکان</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an Eco-Friendly Company: Strategies and Best Examples</dc:title>
  <dc:creator>DR.Ahmed Saker</dc:creator>
  <cp:lastModifiedBy>DR.Ahmed Saker</cp:lastModifiedBy>
  <cp:revision>13</cp:revision>
  <dcterms:created xsi:type="dcterms:W3CDTF">2023-11-11T14:36:09Z</dcterms:created>
  <dcterms:modified xsi:type="dcterms:W3CDTF">2023-11-15T12:30:16Z</dcterms:modified>
</cp:coreProperties>
</file>