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82" r:id="rId9"/>
    <p:sldId id="266" r:id="rId10"/>
    <p:sldId id="267" r:id="rId11"/>
    <p:sldId id="268" r:id="rId12"/>
    <p:sldId id="283" r:id="rId13"/>
    <p:sldId id="270" r:id="rId14"/>
    <p:sldId id="271" r:id="rId15"/>
    <p:sldId id="272" r:id="rId16"/>
    <p:sldId id="273" r:id="rId17"/>
    <p:sldId id="284" r:id="rId18"/>
    <p:sldId id="275" r:id="rId19"/>
    <p:sldId id="285" r:id="rId20"/>
    <p:sldId id="286" r:id="rId21"/>
    <p:sldId id="281" r:id="rId22"/>
  </p:sldIdLst>
  <p:sldSz cx="6076950" cy="4552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4662" autoAdjust="0"/>
  </p:normalViewPr>
  <p:slideViewPr>
    <p:cSldViewPr snapToGrid="0" snapToObjects="1">
      <p:cViewPr>
        <p:scale>
          <a:sx n="111" d="100"/>
          <a:sy n="111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1757945"/>
            <a:ext cx="2373809" cy="279500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2" y="-614"/>
            <a:ext cx="6078532" cy="455356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43039" y="1148796"/>
            <a:ext cx="3753981" cy="799525"/>
          </a:xfrm>
        </p:spPr>
        <p:txBody>
          <a:bodyPr bIns="6073" anchor="b"/>
          <a:lstStyle>
            <a:lvl1pPr>
              <a:defRPr sz="2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805659" y="1640420"/>
            <a:ext cx="4327189" cy="218591"/>
          </a:xfrm>
        </p:spPr>
        <p:txBody>
          <a:bodyPr tIns="6073">
            <a:normAutofit/>
          </a:bodyPr>
          <a:lstStyle>
            <a:lvl1pPr marL="0" indent="0" algn="l">
              <a:buNone/>
              <a:defRPr kumimoji="0" lang="en-US" sz="900" b="0" i="0" u="none" strike="noStrike" kern="1200" cap="all" spc="26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30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7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1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1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2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25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29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07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05789" y="182330"/>
            <a:ext cx="1367314" cy="3105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847" y="182330"/>
            <a:ext cx="4000659" cy="3105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582" y="-614"/>
            <a:ext cx="6078532" cy="455356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1757945"/>
            <a:ext cx="2373809" cy="279500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44559" y="1146362"/>
            <a:ext cx="3755555" cy="801652"/>
          </a:xfrm>
        </p:spPr>
        <p:txBody>
          <a:bodyPr bIns="6073" anchor="b"/>
          <a:lstStyle>
            <a:lvl1pPr algn="l">
              <a:defRPr kumimoji="0" lang="en-US" sz="21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073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808235" y="1638679"/>
            <a:ext cx="4326788" cy="21854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900" b="0" i="0" u="none" strike="noStrike" kern="1200" cap="all" spc="266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3036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73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1101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1468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183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2203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257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2937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07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925" y="728472"/>
            <a:ext cx="2126933" cy="246466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23552" y="728472"/>
            <a:ext cx="2126933" cy="246466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925" y="728472"/>
            <a:ext cx="2126933" cy="364236"/>
          </a:xfrm>
        </p:spPr>
        <p:txBody>
          <a:bodyPr anchor="b">
            <a:normAutofit/>
          </a:bodyPr>
          <a:lstStyle>
            <a:lvl1pPr marL="0" indent="0">
              <a:buNone/>
              <a:defRPr lang="en-US" sz="900" b="0" kern="1200" cap="all" spc="26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303672" indent="0">
              <a:buNone/>
              <a:defRPr sz="1300" b="1"/>
            </a:lvl2pPr>
            <a:lvl3pPr marL="607344" indent="0">
              <a:buNone/>
              <a:defRPr sz="1200" b="1"/>
            </a:lvl3pPr>
            <a:lvl4pPr marL="911017" indent="0">
              <a:buNone/>
              <a:defRPr sz="1100" b="1"/>
            </a:lvl4pPr>
            <a:lvl5pPr marL="1214689" indent="0">
              <a:buNone/>
              <a:defRPr sz="1100" b="1"/>
            </a:lvl5pPr>
            <a:lvl6pPr marL="1518361" indent="0">
              <a:buNone/>
              <a:defRPr sz="1100" b="1"/>
            </a:lvl6pPr>
            <a:lvl7pPr marL="1822033" indent="0">
              <a:buNone/>
              <a:defRPr sz="1100" b="1"/>
            </a:lvl7pPr>
            <a:lvl8pPr marL="2125706" indent="0">
              <a:buNone/>
              <a:defRPr sz="1100" b="1"/>
            </a:lvl8pPr>
            <a:lvl9pPr marL="2429378" indent="0">
              <a:buNone/>
              <a:defRPr sz="1100" b="1"/>
            </a:lvl9pPr>
          </a:lstStyle>
          <a:p>
            <a:pPr marL="0" lvl="0" indent="0" algn="l" defTabSz="60734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393" y="1129838"/>
            <a:ext cx="2126933" cy="2064004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23552" y="728472"/>
            <a:ext cx="2126933" cy="364236"/>
          </a:xfrm>
        </p:spPr>
        <p:txBody>
          <a:bodyPr anchor="b">
            <a:normAutofit/>
          </a:bodyPr>
          <a:lstStyle>
            <a:lvl1pPr marL="0" indent="0">
              <a:buNone/>
              <a:defRPr lang="en-US" sz="900" b="0" kern="1200" cap="all" spc="266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303672" indent="0">
              <a:buNone/>
              <a:defRPr sz="1300" b="1"/>
            </a:lvl2pPr>
            <a:lvl3pPr marL="607344" indent="0">
              <a:buNone/>
              <a:defRPr sz="1200" b="1"/>
            </a:lvl3pPr>
            <a:lvl4pPr marL="911017" indent="0">
              <a:buNone/>
              <a:defRPr sz="1100" b="1"/>
            </a:lvl4pPr>
            <a:lvl5pPr marL="1214689" indent="0">
              <a:buNone/>
              <a:defRPr sz="1100" b="1"/>
            </a:lvl5pPr>
            <a:lvl6pPr marL="1518361" indent="0">
              <a:buNone/>
              <a:defRPr sz="1100" b="1"/>
            </a:lvl6pPr>
            <a:lvl7pPr marL="1822033" indent="0">
              <a:buNone/>
              <a:defRPr sz="1100" b="1"/>
            </a:lvl7pPr>
            <a:lvl8pPr marL="2125706" indent="0">
              <a:buNone/>
              <a:defRPr sz="1100" b="1"/>
            </a:lvl8pPr>
            <a:lvl9pPr marL="2429378" indent="0">
              <a:buNone/>
              <a:defRPr sz="1100" b="1"/>
            </a:lvl9pPr>
          </a:lstStyle>
          <a:p>
            <a:pPr marL="0" lvl="0" indent="0" algn="l" defTabSz="60734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23552" y="1129838"/>
            <a:ext cx="2126933" cy="2064004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1757945"/>
            <a:ext cx="2373809" cy="279500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290404" y="-290403"/>
            <a:ext cx="4552950" cy="513375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marL="0" algn="ctr" defTabSz="607344" rtl="0" eaLnBrk="1" latinLnBrk="0" hangingPunct="1"/>
            <a:endParaRPr lang="en-US" sz="12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21651" y="1046358"/>
            <a:ext cx="3463862" cy="723258"/>
          </a:xfrm>
        </p:spPr>
        <p:txBody>
          <a:bodyPr bIns="0" anchor="b"/>
          <a:lstStyle>
            <a:lvl1pPr algn="l">
              <a:defRPr kumimoji="0" lang="en-US" sz="1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073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6474" y="1738667"/>
            <a:ext cx="2530586" cy="2207223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62599" y="1495997"/>
            <a:ext cx="3851101" cy="413811"/>
          </a:xfrm>
        </p:spPr>
        <p:txBody>
          <a:bodyPr>
            <a:normAutofit/>
          </a:bodyPr>
          <a:lstStyle>
            <a:lvl1pPr marL="0" indent="0">
              <a:buNone/>
              <a:defRPr lang="en-US" sz="9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03672" indent="0">
              <a:buNone/>
              <a:defRPr sz="800"/>
            </a:lvl2pPr>
            <a:lvl3pPr marL="607344" indent="0">
              <a:buNone/>
              <a:defRPr sz="700"/>
            </a:lvl3pPr>
            <a:lvl4pPr marL="911017" indent="0">
              <a:buNone/>
              <a:defRPr sz="600"/>
            </a:lvl4pPr>
            <a:lvl5pPr marL="1214689" indent="0">
              <a:buNone/>
              <a:defRPr sz="600"/>
            </a:lvl5pPr>
            <a:lvl6pPr marL="1518361" indent="0">
              <a:buNone/>
              <a:defRPr sz="600"/>
            </a:lvl6pPr>
            <a:lvl7pPr marL="1822033" indent="0">
              <a:buNone/>
              <a:defRPr sz="600"/>
            </a:lvl7pPr>
            <a:lvl8pPr marL="2125706" indent="0">
              <a:buNone/>
              <a:defRPr sz="600"/>
            </a:lvl8pPr>
            <a:lvl9pPr marL="2429378" indent="0">
              <a:buNone/>
              <a:defRPr sz="600"/>
            </a:lvl9pPr>
          </a:lstStyle>
          <a:p>
            <a:pPr marL="0" marR="0" lvl="0" indent="0" algn="l" defTabSz="607344" rtl="0" eaLnBrk="1" fontAlgn="auto" latinLnBrk="0" hangingPunct="1">
              <a:lnSpc>
                <a:spcPct val="100000"/>
              </a:lnSpc>
              <a:spcBef>
                <a:spcPts val="199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348323" y="0"/>
            <a:ext cx="4728627" cy="455295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21469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1757945"/>
            <a:ext cx="2373809" cy="279500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3351477"/>
            <a:ext cx="2373809" cy="120147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446066" y="1140230"/>
            <a:ext cx="3646170" cy="575886"/>
          </a:xfrm>
        </p:spPr>
        <p:txBody>
          <a:bodyPr anchor="b"/>
          <a:lstStyle>
            <a:lvl1pPr algn="l">
              <a:defRPr sz="19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759938" y="1447629"/>
            <a:ext cx="4051662" cy="491719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  <a:lvl2pPr marL="303672" indent="0">
              <a:buNone/>
              <a:defRPr sz="800"/>
            </a:lvl2pPr>
            <a:lvl3pPr marL="607344" indent="0">
              <a:buNone/>
              <a:defRPr sz="700"/>
            </a:lvl3pPr>
            <a:lvl4pPr marL="911017" indent="0">
              <a:buNone/>
              <a:defRPr sz="600"/>
            </a:lvl4pPr>
            <a:lvl5pPr marL="1214689" indent="0">
              <a:buNone/>
              <a:defRPr sz="600"/>
            </a:lvl5pPr>
            <a:lvl6pPr marL="1518361" indent="0">
              <a:buNone/>
              <a:defRPr sz="600"/>
            </a:lvl6pPr>
            <a:lvl7pPr marL="1822033" indent="0">
              <a:buNone/>
              <a:defRPr sz="600"/>
            </a:lvl7pPr>
            <a:lvl8pPr marL="2125706" indent="0">
              <a:buNone/>
              <a:defRPr sz="600"/>
            </a:lvl8pPr>
            <a:lvl9pPr marL="242937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583" y="3353059"/>
            <a:ext cx="2375392" cy="119989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2" y="3353497"/>
            <a:ext cx="6078532" cy="119945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34" tIns="30367" rIns="60734" bIns="3036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26" y="242824"/>
            <a:ext cx="4998291" cy="364236"/>
          </a:xfrm>
          <a:prstGeom prst="rect">
            <a:avLst/>
          </a:prstGeom>
        </p:spPr>
        <p:txBody>
          <a:bodyPr vert="horz" lIns="60734" tIns="30367" rIns="60734" bIns="30367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926" y="730695"/>
            <a:ext cx="4998291" cy="2376622"/>
          </a:xfrm>
          <a:prstGeom prst="rect">
            <a:avLst/>
          </a:prstGeom>
        </p:spPr>
        <p:txBody>
          <a:bodyPr vert="horz" lIns="60734" tIns="30367" rIns="60734" bIns="303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33693" y="3897325"/>
            <a:ext cx="1446314" cy="133553"/>
          </a:xfrm>
          <a:prstGeom prst="rect">
            <a:avLst/>
          </a:prstGeom>
        </p:spPr>
        <p:txBody>
          <a:bodyPr vert="horz" lIns="60734" tIns="30367" rIns="60734" bIns="30367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7681" y="4172623"/>
            <a:ext cx="3139758" cy="182118"/>
          </a:xfrm>
          <a:prstGeom prst="rect">
            <a:avLst/>
          </a:prstGeom>
        </p:spPr>
        <p:txBody>
          <a:bodyPr vert="horz" lIns="60734" tIns="30367" rIns="60734" bIns="30367" rtlCol="0" anchor="ctr"/>
          <a:lstStyle>
            <a:lvl1pPr algn="r">
              <a:defRPr sz="700" cap="all" spc="133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3190" y="4096740"/>
            <a:ext cx="334232" cy="333883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6073" tIns="6073" rIns="6073" bIns="6073" rtlCol="0" anchor="ctr">
            <a:norm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7344" rtl="1" eaLnBrk="1" latinLnBrk="0" hangingPunct="1">
        <a:spcBef>
          <a:spcPct val="0"/>
        </a:spcBef>
        <a:buNone/>
        <a:defRPr sz="1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754" indent="-227754" algn="r" defTabSz="607344" rtl="1" eaLnBrk="1" latinLnBrk="0" hangingPunct="1">
        <a:spcBef>
          <a:spcPts val="531"/>
        </a:spcBef>
        <a:buFont typeface="Arial" pitchFamily="34" charset="0"/>
        <a:buNone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15395" indent="-115395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267232" indent="-109322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419068" indent="-109322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570904" indent="-115395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728813" indent="-115395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98870" indent="-109322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050706" indent="-109322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190395" indent="-109322" algn="r" defTabSz="607344" rtl="1" eaLnBrk="1" latinLnBrk="0" hangingPunct="1">
        <a:spcBef>
          <a:spcPts val="199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3672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7344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1017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4689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18361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2033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25706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29378" algn="r" defTabSz="607344" rtl="1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076950" cy="42045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003" y="4110527"/>
            <a:ext cx="58453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:</a:t>
            </a:r>
            <a:r>
              <a:rPr lang="en-US" dirty="0" smtClean="0"/>
              <a:t>Habitat conservation</a:t>
            </a:r>
            <a:r>
              <a:rPr lang="ar-IQ" dirty="0" smtClean="0"/>
              <a:t>پاراستنی </a:t>
            </a:r>
            <a:r>
              <a:rPr lang="ar-IQ" dirty="0"/>
              <a:t>شوێنی نیشتەجێبوون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39" y="138869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IQ" sz="2000" dirty="0" smtClean="0"/>
              <a:t> </a:t>
            </a:r>
            <a:r>
              <a:rPr lang="en-US" sz="2000" dirty="0" smtClean="0"/>
              <a:t>SOME </a:t>
            </a:r>
            <a:r>
              <a:rPr lang="en-US" sz="2000" dirty="0"/>
              <a:t>CHALLENGES</a:t>
            </a:r>
          </a:p>
          <a:p>
            <a:pPr algn="l"/>
            <a:r>
              <a:rPr lang="en-US" sz="2000" dirty="0" smtClean="0"/>
              <a:t> 1.Multilateral </a:t>
            </a:r>
            <a:r>
              <a:rPr lang="en-US" sz="2000" dirty="0"/>
              <a:t>trading </a:t>
            </a:r>
            <a:r>
              <a:rPr lang="en-US" sz="2000" dirty="0" smtClean="0"/>
              <a:t>system</a:t>
            </a:r>
            <a:endParaRPr lang="en-US" sz="2000" dirty="0"/>
          </a:p>
          <a:p>
            <a:pPr algn="l"/>
            <a:r>
              <a:rPr lang="en-US" sz="2000" dirty="0" smtClean="0"/>
              <a:t>2.Technological </a:t>
            </a:r>
            <a:r>
              <a:rPr lang="en-US" sz="2000" dirty="0"/>
              <a:t>innovation and transfer</a:t>
            </a:r>
          </a:p>
          <a:p>
            <a:pPr algn="l"/>
            <a:r>
              <a:rPr lang="en-US" sz="2000" dirty="0" smtClean="0"/>
              <a:t>3.Global </a:t>
            </a:r>
            <a:r>
              <a:rPr lang="en-US" sz="2000" dirty="0"/>
              <a:t>intellectual property</a:t>
            </a:r>
          </a:p>
          <a:p>
            <a:pPr algn="l"/>
            <a:r>
              <a:rPr lang="en-US" sz="2000" dirty="0" smtClean="0"/>
              <a:t> 4.Extent </a:t>
            </a:r>
            <a:r>
              <a:rPr lang="en-US" sz="2000" dirty="0"/>
              <a:t>of private investment in </a:t>
            </a:r>
            <a:r>
              <a:rPr lang="en-US" sz="2000" dirty="0" smtClean="0"/>
              <a:t>the</a:t>
            </a:r>
          </a:p>
          <a:p>
            <a:pPr marL="0" indent="0" algn="l"/>
            <a:r>
              <a:rPr lang="en-US" sz="2000" dirty="0" smtClean="0"/>
              <a:t>.</a:t>
            </a:r>
            <a:r>
              <a:rPr lang="ar-IQ" sz="2000" dirty="0" smtClean="0"/>
              <a:t> </a:t>
            </a:r>
            <a:r>
              <a:rPr lang="en-US" sz="2000" dirty="0" smtClean="0"/>
              <a:t>development of environmentally-sound technologies</a:t>
            </a:r>
            <a:endParaRPr lang="ar-IQ" sz="20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0396" y="3360289"/>
            <a:ext cx="5256554" cy="82395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1109" rIns="0" bIns="-1110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1.</a:t>
            </a:r>
            <a:r>
              <a:rPr kumimoji="0" lang="ar-SA" sz="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سیستەمی بازرگانی فرەلایەنە 2.داهێنان و گواستنەوەی تەکنەلۆژیا 3.خاوەندارێتی فیکری جیهانی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itchFamily="34" charset="0"/>
              </a:rPr>
              <a:t> 4.ڕادەی وەبەرهێنانی تایبەت لە... پەرەپێدانی تەکنەلۆژیای ژینگەیی</a:t>
            </a:r>
            <a:r>
              <a:rPr kumimoji="0" lang="ar-SA" sz="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100" dirty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77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68" y="37669"/>
            <a:ext cx="8229600" cy="452596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800" dirty="0" smtClean="0"/>
              <a:t>SURVEY </a:t>
            </a:r>
            <a:r>
              <a:rPr lang="en-US" sz="1800" dirty="0"/>
              <a:t>QUESTION - 4</a:t>
            </a:r>
          </a:p>
          <a:p>
            <a:pPr algn="l"/>
            <a:r>
              <a:rPr lang="en-US" sz="1800" dirty="0"/>
              <a:t>80% people have ideas about the followings:</a:t>
            </a:r>
          </a:p>
          <a:p>
            <a:pPr algn="l"/>
            <a:r>
              <a:rPr lang="en-US" sz="1800" dirty="0" smtClean="0"/>
              <a:t>*Wind </a:t>
            </a:r>
            <a:r>
              <a:rPr lang="en-US" sz="1800" dirty="0"/>
              <a:t>mill in Europe</a:t>
            </a:r>
          </a:p>
          <a:p>
            <a:pPr algn="l"/>
            <a:r>
              <a:rPr lang="en-US" sz="1800" dirty="0" smtClean="0"/>
              <a:t> *Solar </a:t>
            </a:r>
            <a:r>
              <a:rPr lang="en-US" sz="1800" dirty="0"/>
              <a:t>panels of Bangladesh</a:t>
            </a:r>
          </a:p>
          <a:p>
            <a:pPr algn="l"/>
            <a:r>
              <a:rPr lang="en-US" sz="1800" dirty="0" smtClean="0"/>
              <a:t>*Use </a:t>
            </a:r>
            <a:r>
              <a:rPr lang="en-US" sz="1800" dirty="0"/>
              <a:t>of bicycle in many countries</a:t>
            </a:r>
          </a:p>
          <a:p>
            <a:pPr algn="l"/>
            <a:r>
              <a:rPr lang="en-US" sz="1800" dirty="0" smtClean="0"/>
              <a:t>*Electricity </a:t>
            </a:r>
            <a:r>
              <a:rPr lang="en-US" sz="1800" dirty="0"/>
              <a:t>production from the waste in </a:t>
            </a:r>
            <a:r>
              <a:rPr lang="en-US" sz="1800" dirty="0" smtClean="0"/>
              <a:t>Germany</a:t>
            </a:r>
            <a:endParaRPr lang="en-US" sz="1800" dirty="0"/>
          </a:p>
          <a:p>
            <a:pPr algn="l"/>
            <a:r>
              <a:rPr lang="en-US" sz="1800" dirty="0" smtClean="0"/>
              <a:t>*Olympic </a:t>
            </a:r>
            <a:r>
              <a:rPr lang="en-US" sz="1800" dirty="0"/>
              <a:t>stadium in England, which make </a:t>
            </a:r>
            <a:endParaRPr lang="en-US" sz="1800" dirty="0" smtClean="0"/>
          </a:p>
          <a:p>
            <a:pPr marL="0" indent="0" algn="l">
              <a:buNone/>
            </a:pPr>
            <a:r>
              <a:rPr lang="en-US" sz="1800" dirty="0" smtClean="0"/>
              <a:t>       carbon free </a:t>
            </a:r>
            <a:r>
              <a:rPr lang="en-US" sz="1800" dirty="0"/>
              <a:t>structures</a:t>
            </a:r>
          </a:p>
          <a:p>
            <a:pPr algn="l"/>
            <a:r>
              <a:rPr lang="en-US" sz="1800" dirty="0" smtClean="0"/>
              <a:t> *Fuel </a:t>
            </a:r>
            <a:r>
              <a:rPr lang="en-US" sz="1800" dirty="0"/>
              <a:t>efficient cars in developed countries</a:t>
            </a:r>
          </a:p>
          <a:p>
            <a:pPr marL="0" indent="0" algn="l">
              <a:buNone/>
            </a:pP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1214573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013" y="335422"/>
            <a:ext cx="5259936" cy="39032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400" dirty="0"/>
              <a:t>ENABLING CONDITIONS FOR A </a:t>
            </a:r>
            <a:r>
              <a:rPr lang="en-US" sz="1400" dirty="0" smtClean="0"/>
              <a:t>GREEN ECONOMY</a:t>
            </a:r>
            <a:endParaRPr lang="en-US" sz="1400" dirty="0"/>
          </a:p>
          <a:p>
            <a:pPr algn="l"/>
            <a:r>
              <a:rPr lang="en-US" sz="1400" dirty="0"/>
              <a:t>Establish sound regulatory </a:t>
            </a:r>
            <a:r>
              <a:rPr lang="en-US" sz="1400" dirty="0" smtClean="0"/>
              <a:t>frameworks</a:t>
            </a:r>
            <a:endParaRPr lang="en-US" sz="1400" dirty="0"/>
          </a:p>
          <a:p>
            <a:pPr algn="l"/>
            <a:r>
              <a:rPr lang="en-US" sz="1400" dirty="0"/>
              <a:t>Remove harmful </a:t>
            </a:r>
            <a:r>
              <a:rPr lang="en-US" sz="1400" dirty="0" smtClean="0"/>
              <a:t>subsidies (fossil </a:t>
            </a:r>
            <a:r>
              <a:rPr lang="en-US" sz="1400" dirty="0"/>
              <a:t>fuels, </a:t>
            </a:r>
            <a:r>
              <a:rPr lang="en-US" sz="1400" dirty="0" smtClean="0"/>
              <a:t>fisheries)</a:t>
            </a:r>
            <a:endParaRPr lang="en-US" sz="1400" dirty="0"/>
          </a:p>
          <a:p>
            <a:pPr algn="l"/>
            <a:r>
              <a:rPr lang="en-US" sz="1400" dirty="0"/>
              <a:t>Prioritize green investment</a:t>
            </a:r>
          </a:p>
          <a:p>
            <a:pPr algn="l"/>
            <a:r>
              <a:rPr lang="en-US" sz="1400" dirty="0"/>
              <a:t>Utilize market </a:t>
            </a:r>
            <a:r>
              <a:rPr lang="en-US" sz="1400" dirty="0" smtClean="0"/>
              <a:t>mechanisms </a:t>
            </a:r>
            <a:r>
              <a:rPr lang="en-US" sz="1400" dirty="0"/>
              <a:t>and </a:t>
            </a:r>
            <a:r>
              <a:rPr lang="en-US" sz="1400" dirty="0" smtClean="0"/>
              <a:t>taxation</a:t>
            </a:r>
            <a:endParaRPr lang="en-US" sz="1400" dirty="0"/>
          </a:p>
          <a:p>
            <a:pPr algn="l"/>
            <a:r>
              <a:rPr lang="en-US" sz="1400" dirty="0"/>
              <a:t>Build capacity </a:t>
            </a:r>
            <a:r>
              <a:rPr lang="en-US" sz="1400" dirty="0" smtClean="0"/>
              <a:t>through </a:t>
            </a:r>
            <a:r>
              <a:rPr lang="en-US" sz="1400" dirty="0"/>
              <a:t>training and technology transfer</a:t>
            </a:r>
          </a:p>
          <a:p>
            <a:pPr algn="l"/>
            <a:r>
              <a:rPr lang="en-US" sz="1400" dirty="0" smtClean="0"/>
              <a:t>Transform consumption </a:t>
            </a:r>
            <a:r>
              <a:rPr lang="en-US" sz="1400" dirty="0"/>
              <a:t>patterns not just technology!</a:t>
            </a:r>
          </a:p>
          <a:p>
            <a:pPr algn="l"/>
            <a:r>
              <a:rPr lang="en-US" sz="1400" dirty="0" smtClean="0"/>
              <a:t>Use </a:t>
            </a:r>
            <a:r>
              <a:rPr lang="en-US" sz="1400" dirty="0"/>
              <a:t>poverty alleviation/ MDG targets</a:t>
            </a:r>
          </a:p>
          <a:p>
            <a:pPr algn="l"/>
            <a:r>
              <a:rPr lang="en-US" sz="1400" dirty="0"/>
              <a:t>Policy </a:t>
            </a:r>
            <a:r>
              <a:rPr lang="en-US" sz="1400" dirty="0" smtClean="0"/>
              <a:t>coherence</a:t>
            </a:r>
            <a:endParaRPr lang="en-US" sz="1400" dirty="0"/>
          </a:p>
          <a:p>
            <a:pPr algn="l"/>
            <a:r>
              <a:rPr lang="en-US" sz="1400" dirty="0" smtClean="0"/>
              <a:t>Private </a:t>
            </a:r>
            <a:r>
              <a:rPr lang="en-US" sz="1400" dirty="0"/>
              <a:t>sector engagement</a:t>
            </a:r>
          </a:p>
          <a:p>
            <a:pPr algn="l"/>
            <a:r>
              <a:rPr lang="en-US" sz="1400" dirty="0" smtClean="0"/>
              <a:t>.Local </a:t>
            </a:r>
            <a:r>
              <a:rPr lang="en-US" sz="1400" dirty="0"/>
              <a:t>authorities engagement</a:t>
            </a:r>
          </a:p>
          <a:p>
            <a:pPr algn="l"/>
            <a:r>
              <a:rPr lang="en-US" sz="1400" dirty="0"/>
              <a:t>Public awareness &amp; </a:t>
            </a:r>
            <a:r>
              <a:rPr lang="en-US" sz="1400" dirty="0" smtClean="0"/>
              <a:t>mobilization</a:t>
            </a:r>
            <a:endParaRPr lang="en-US" sz="1400" dirty="0"/>
          </a:p>
          <a:p>
            <a:pPr algn="l"/>
            <a:r>
              <a:rPr lang="en-US" sz="1400" dirty="0"/>
              <a:t>Intergovernmental </a:t>
            </a:r>
            <a:r>
              <a:rPr lang="en-US" sz="1400" dirty="0" smtClean="0"/>
              <a:t>co-operation</a:t>
            </a:r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33239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1653"/>
            <a:ext cx="60769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WHAT IS A GREEN ECONOMY?</a:t>
            </a:r>
          </a:p>
          <a:p>
            <a:pPr algn="just"/>
            <a:r>
              <a:rPr lang="en-US" sz="2400" dirty="0"/>
              <a:t>• A Green Economy is one that results </a:t>
            </a:r>
            <a:r>
              <a:rPr lang="en-US" sz="2400" dirty="0" smtClean="0"/>
              <a:t>in increased </a:t>
            </a:r>
            <a:r>
              <a:rPr lang="en-US" sz="2400" dirty="0"/>
              <a:t>human well-being and </a:t>
            </a:r>
            <a:r>
              <a:rPr lang="en-US" sz="2400" dirty="0" smtClean="0"/>
              <a:t>social equity</a:t>
            </a:r>
            <a:r>
              <a:rPr lang="en-US" sz="2400" dirty="0"/>
              <a:t>, while significantly </a:t>
            </a:r>
            <a:r>
              <a:rPr lang="en-US" sz="2400" dirty="0" smtClean="0"/>
              <a:t>reducing environmental </a:t>
            </a:r>
            <a:r>
              <a:rPr lang="en-US" sz="2400" dirty="0"/>
              <a:t>risks and ecological scarcities.</a:t>
            </a:r>
          </a:p>
          <a:p>
            <a:pPr algn="just"/>
            <a:r>
              <a:rPr lang="en-US" sz="2400" dirty="0"/>
              <a:t>• It is an economy that results in </a:t>
            </a:r>
            <a:r>
              <a:rPr lang="en-US" sz="2400" dirty="0" smtClean="0"/>
              <a:t>reducing environmental </a:t>
            </a:r>
            <a:r>
              <a:rPr lang="en-US" sz="2400" dirty="0"/>
              <a:t>risks and ecological </a:t>
            </a:r>
            <a:r>
              <a:rPr lang="en-US" sz="2400" dirty="0" smtClean="0"/>
              <a:t>scarcities, and </a:t>
            </a:r>
            <a:r>
              <a:rPr lang="en-US" sz="2400" dirty="0"/>
              <a:t>that aims for sustainable </a:t>
            </a:r>
            <a:r>
              <a:rPr lang="en-US" sz="2400" dirty="0" smtClean="0"/>
              <a:t>development without </a:t>
            </a:r>
            <a:r>
              <a:rPr lang="en-US" sz="2400" dirty="0"/>
              <a:t>degrading the environment</a:t>
            </a:r>
            <a:endParaRPr lang="ar-IQ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598"/>
            <a:ext cx="5888052" cy="3322177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800" dirty="0" smtClean="0"/>
              <a:t> ROLE </a:t>
            </a:r>
            <a:r>
              <a:rPr lang="en-US" sz="1800" dirty="0"/>
              <a:t>OF GOVERNMENTS</a:t>
            </a:r>
          </a:p>
          <a:p>
            <a:pPr marL="0" indent="0" algn="l"/>
            <a:r>
              <a:rPr lang="en-US" sz="1800" dirty="0" smtClean="0"/>
              <a:t>1. National </a:t>
            </a:r>
            <a:r>
              <a:rPr lang="en-US" sz="1800" dirty="0"/>
              <a:t>development plans and strategies</a:t>
            </a:r>
          </a:p>
          <a:p>
            <a:pPr algn="l"/>
            <a:r>
              <a:rPr lang="en-US" sz="1800" dirty="0" smtClean="0"/>
              <a:t>2. Key </a:t>
            </a:r>
            <a:r>
              <a:rPr lang="en-US" sz="1800" dirty="0"/>
              <a:t>sectors of GE: Energy and Agriculture</a:t>
            </a:r>
          </a:p>
          <a:p>
            <a:pPr algn="l"/>
            <a:r>
              <a:rPr lang="en-US" sz="1800" dirty="0" smtClean="0"/>
              <a:t>3. Low-carbon </a:t>
            </a:r>
            <a:r>
              <a:rPr lang="en-US" sz="1800" dirty="0"/>
              <a:t>systems</a:t>
            </a:r>
          </a:p>
          <a:p>
            <a:pPr algn="l"/>
            <a:r>
              <a:rPr lang="en-US" sz="1800" dirty="0" smtClean="0"/>
              <a:t>4. Double </a:t>
            </a:r>
            <a:r>
              <a:rPr lang="en-US" sz="1800" dirty="0"/>
              <a:t>dividend" policies: employment </a:t>
            </a:r>
            <a:r>
              <a:rPr lang="en-US" sz="1800" dirty="0" smtClean="0"/>
              <a:t>and</a:t>
            </a:r>
            <a:endParaRPr lang="en-US" sz="1800" dirty="0"/>
          </a:p>
          <a:p>
            <a:pPr marL="0" indent="0" algn="l">
              <a:buNone/>
            </a:pPr>
            <a:r>
              <a:rPr lang="en-US" sz="1800" dirty="0"/>
              <a:t>green growth</a:t>
            </a:r>
          </a:p>
          <a:p>
            <a:pPr algn="l"/>
            <a:r>
              <a:rPr lang="en-US" sz="1800" dirty="0" smtClean="0"/>
              <a:t>4. </a:t>
            </a:r>
            <a:r>
              <a:rPr lang="en-US" sz="1800" dirty="0" err="1" smtClean="0"/>
              <a:t>Labour</a:t>
            </a:r>
            <a:r>
              <a:rPr lang="en-US" sz="1800" dirty="0" smtClean="0"/>
              <a:t> </a:t>
            </a:r>
            <a:r>
              <a:rPr lang="en-US" sz="1800" dirty="0"/>
              <a:t>market adjustment: high </a:t>
            </a:r>
            <a:r>
              <a:rPr lang="en-US" sz="1800" dirty="0" err="1"/>
              <a:t>labour</a:t>
            </a:r>
            <a:r>
              <a:rPr lang="en-US" sz="1800" dirty="0"/>
              <a:t> mobility-</a:t>
            </a:r>
          </a:p>
          <a:p>
            <a:pPr marL="0" indent="0" algn="l">
              <a:buNone/>
            </a:pPr>
            <a:r>
              <a:rPr lang="en-US" sz="1800" dirty="0"/>
              <a:t>income security and national and education systems</a:t>
            </a:r>
          </a:p>
          <a:p>
            <a:pPr algn="l"/>
            <a:r>
              <a:rPr lang="en-US" sz="1800" dirty="0" smtClean="0"/>
              <a:t>5. Weaknesses </a:t>
            </a:r>
            <a:r>
              <a:rPr lang="en-US" sz="1800" dirty="0"/>
              <a:t>of a "business as usual approach</a:t>
            </a: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2108172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91028"/>
            <a:ext cx="60769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WHY A GREEN ECONOMY?</a:t>
            </a:r>
          </a:p>
          <a:p>
            <a:pPr algn="just"/>
            <a:r>
              <a:rPr lang="en-US" sz="2400" dirty="0"/>
              <a:t>• </a:t>
            </a:r>
            <a:r>
              <a:rPr lang="en-US" sz="2400" dirty="0" smtClean="0"/>
              <a:t>Initiative </a:t>
            </a:r>
            <a:r>
              <a:rPr lang="ar-IQ" sz="1400" dirty="0"/>
              <a:t>دەستپێشخەری</a:t>
            </a:r>
            <a:r>
              <a:rPr lang="en-US" sz="2400" dirty="0" smtClean="0"/>
              <a:t> </a:t>
            </a:r>
            <a:r>
              <a:rPr lang="en-US" sz="2400" dirty="0"/>
              <a:t>bon out of multiple crises </a:t>
            </a:r>
            <a:r>
              <a:rPr lang="en-US" sz="2400" dirty="0" smtClean="0"/>
              <a:t>and accelerating</a:t>
            </a:r>
            <a:r>
              <a:rPr lang="ar-IQ" sz="1600" dirty="0" smtClean="0"/>
              <a:t>خێراکردن </a:t>
            </a:r>
            <a:r>
              <a:rPr lang="en-US" sz="2400" dirty="0" smtClean="0"/>
              <a:t> </a:t>
            </a:r>
            <a:r>
              <a:rPr lang="en-US" sz="2400" dirty="0"/>
              <a:t>resource </a:t>
            </a:r>
            <a:r>
              <a:rPr lang="en-US" sz="2400" dirty="0" smtClean="0"/>
              <a:t>scarcity An </a:t>
            </a:r>
            <a:r>
              <a:rPr lang="en-US" sz="2400" dirty="0"/>
              <a:t>economic vehicle for </a:t>
            </a:r>
            <a:r>
              <a:rPr lang="en-US" sz="2400" dirty="0" smtClean="0"/>
              <a:t>sustainable Development Can take advantage of new growth trajectories designed to be more socially inclusive, as well as responsive to poverty reduction and economic diversification objectives A new economic paradigm that can drive growth of income and jobs, without creating environmental risks</a:t>
            </a:r>
            <a:endParaRPr lang="ar-IQ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512"/>
            <a:ext cx="607695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OPPORTUNITIES</a:t>
            </a:r>
            <a:r>
              <a:rPr lang="ar-IQ" sz="1400" dirty="0" smtClean="0"/>
              <a:t>دەرفەتەکانی </a:t>
            </a:r>
            <a:r>
              <a:rPr lang="en-US" dirty="0" smtClean="0"/>
              <a:t> </a:t>
            </a:r>
            <a:r>
              <a:rPr lang="en-US" dirty="0"/>
              <a:t>OF GREENECONOMY</a:t>
            </a:r>
          </a:p>
          <a:p>
            <a:pPr algn="just"/>
            <a:r>
              <a:rPr lang="en-US" dirty="0"/>
              <a:t>Can reduce poverty and </a:t>
            </a:r>
            <a:r>
              <a:rPr lang="en-US" dirty="0" smtClean="0"/>
              <a:t>inequality </a:t>
            </a:r>
            <a:r>
              <a:rPr lang="ar-IQ" sz="1000" b="1" dirty="0"/>
              <a:t>هەژاری و نایەکسانی کەم بکاتەوە</a:t>
            </a:r>
            <a:r>
              <a:rPr lang="en-US" dirty="0" smtClean="0"/>
              <a:t>. </a:t>
            </a:r>
            <a:r>
              <a:rPr lang="en-US" dirty="0"/>
              <a:t>Inextricable link between</a:t>
            </a:r>
          </a:p>
          <a:p>
            <a:pPr algn="just"/>
            <a:r>
              <a:rPr lang="en-US" dirty="0"/>
              <a:t>poverty alleviation and wise management of natural </a:t>
            </a:r>
            <a:r>
              <a:rPr lang="en-US" dirty="0" smtClean="0"/>
              <a:t>resources and ecosystems Ecosystem </a:t>
            </a:r>
            <a:r>
              <a:rPr lang="en-US" dirty="0"/>
              <a:t>services provide 47% to 90% of the so-called </a:t>
            </a:r>
            <a:r>
              <a:rPr lang="en-US" dirty="0" smtClean="0"/>
              <a:t>GDP of </a:t>
            </a:r>
            <a:r>
              <a:rPr lang="en-US" dirty="0"/>
              <a:t>the </a:t>
            </a:r>
            <a:r>
              <a:rPr lang="en-US" dirty="0" smtClean="0"/>
              <a:t>poor Common interest between developed </a:t>
            </a:r>
            <a:r>
              <a:rPr lang="en-US" dirty="0"/>
              <a:t>and developing </a:t>
            </a:r>
            <a:r>
              <a:rPr lang="en-US" dirty="0" smtClean="0"/>
              <a:t>countries.</a:t>
            </a:r>
            <a:r>
              <a:rPr lang="ar-IQ" dirty="0"/>
              <a:t> </a:t>
            </a:r>
            <a:r>
              <a:rPr lang="ar-IQ" sz="1200" dirty="0"/>
              <a:t>بەرهەمی ناوخۆیی هەژاران دابین دەکەن بەرژەوەندی هاوبەش لە نێوان وڵاتانی پێشکەوتوو و وڵاتانی تازەپێگەیشتودا.</a:t>
            </a:r>
            <a:endParaRPr lang="en-US" sz="1200" dirty="0" smtClean="0"/>
          </a:p>
          <a:p>
            <a:pPr algn="just"/>
            <a:endParaRPr lang="en-US" dirty="0"/>
          </a:p>
          <a:p>
            <a:r>
              <a:rPr lang="en-US" dirty="0"/>
              <a:t>• Partnership of policymakers and business community</a:t>
            </a:r>
          </a:p>
          <a:p>
            <a:r>
              <a:rPr lang="en-US" dirty="0"/>
              <a:t>Crucial to prioritize spending in sectors that can </a:t>
            </a:r>
            <a:r>
              <a:rPr lang="en-US" dirty="0" smtClean="0"/>
              <a:t>simultaneously promote </a:t>
            </a:r>
            <a:r>
              <a:rPr lang="en-US" dirty="0"/>
              <a:t>social, economic and environmental </a:t>
            </a:r>
            <a:r>
              <a:rPr lang="en-US" dirty="0" smtClean="0"/>
              <a:t>gains </a:t>
            </a:r>
            <a:r>
              <a:rPr lang="ar-IQ" sz="1400" dirty="0" smtClean="0"/>
              <a:t>هاوبەشی </a:t>
            </a:r>
            <a:r>
              <a:rPr lang="ar-IQ" sz="1400" dirty="0"/>
              <a:t>داڕێژەرانی سیاسەت و کۆمەڵگەی بازرگانی زۆر گرنگە بۆ یەکەمایەتیدان بە خەرجییەکان لەو کەرتانەی کە دەتوانن لە هەمان کاتدا پێشخستنی دەستکەوتە کۆمەڵایەتی و </a:t>
            </a:r>
            <a:r>
              <a:rPr lang="ar-IQ" sz="1400" dirty="0" smtClean="0"/>
              <a:t>ئابووری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6736"/>
            <a:ext cx="60769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GREEN JOB</a:t>
            </a:r>
            <a:endParaRPr lang="en-US" dirty="0"/>
          </a:p>
          <a:p>
            <a:pPr algn="just"/>
            <a:r>
              <a:rPr lang="en-US" dirty="0"/>
              <a:t>• According to the United Nations Environment </a:t>
            </a:r>
            <a:r>
              <a:rPr lang="en-US" dirty="0" smtClean="0"/>
              <a:t>Program "green </a:t>
            </a:r>
            <a:r>
              <a:rPr lang="en-US" dirty="0"/>
              <a:t>job is to work </a:t>
            </a:r>
            <a:r>
              <a:rPr lang="en-US" dirty="0" smtClean="0"/>
              <a:t>in </a:t>
            </a:r>
            <a:r>
              <a:rPr lang="en-US" dirty="0"/>
              <a:t>agricultural, </a:t>
            </a:r>
            <a:r>
              <a:rPr lang="en-US" dirty="0" smtClean="0"/>
              <a:t>manufacturing, research </a:t>
            </a:r>
            <a:r>
              <a:rPr lang="en-US" dirty="0"/>
              <a:t>and development (R&amp;D), </a:t>
            </a:r>
            <a:r>
              <a:rPr lang="en-US" dirty="0" smtClean="0"/>
              <a:t>administrative, and service </a:t>
            </a:r>
            <a:r>
              <a:rPr lang="en-US" dirty="0"/>
              <a:t>activities that contribute(s) substantially </a:t>
            </a:r>
            <a:r>
              <a:rPr lang="en-US" dirty="0" smtClean="0"/>
              <a:t>to preserving </a:t>
            </a:r>
            <a:r>
              <a:rPr lang="en-US" dirty="0"/>
              <a:t>or restoring environmental </a:t>
            </a:r>
            <a:r>
              <a:rPr lang="en-US" dirty="0" smtClean="0"/>
              <a:t>quality. Specifically</a:t>
            </a:r>
            <a:r>
              <a:rPr lang="en-US" dirty="0"/>
              <a:t>, but not exclusively, this includes jobs </a:t>
            </a:r>
            <a:r>
              <a:rPr lang="en-US" dirty="0" smtClean="0"/>
              <a:t>that help </a:t>
            </a:r>
            <a:r>
              <a:rPr lang="en-US" dirty="0"/>
              <a:t>to protect ecosystems and biodiversity; </a:t>
            </a:r>
            <a:r>
              <a:rPr lang="en-US" dirty="0" smtClean="0"/>
              <a:t>reduce energy</a:t>
            </a:r>
            <a:r>
              <a:rPr lang="en-US" dirty="0"/>
              <a:t>, materials, and water consumption </a:t>
            </a:r>
            <a:r>
              <a:rPr lang="en-US" dirty="0" smtClean="0"/>
              <a:t>through high </a:t>
            </a:r>
            <a:r>
              <a:rPr lang="en-US" dirty="0"/>
              <a:t>efficiency strategies; de-carbonize the </a:t>
            </a:r>
            <a:r>
              <a:rPr lang="en-US" dirty="0" smtClean="0"/>
              <a:t>economy; and </a:t>
            </a:r>
            <a:r>
              <a:rPr lang="en-US" dirty="0"/>
              <a:t>minimize or altogether avoid generation of </a:t>
            </a:r>
            <a:r>
              <a:rPr lang="en-US" dirty="0" smtClean="0"/>
              <a:t>all forms </a:t>
            </a:r>
            <a:r>
              <a:rPr lang="en-US" dirty="0"/>
              <a:t>of waste and </a:t>
            </a:r>
            <a:r>
              <a:rPr lang="en-US" dirty="0" smtClean="0"/>
              <a:t>pollution.</a:t>
            </a:r>
          </a:p>
          <a:p>
            <a:pPr algn="r"/>
            <a:r>
              <a:rPr lang="ar-IQ" sz="1200" dirty="0"/>
              <a:t>بەپێی بەرنامەی ژینگەی نەتەوە یەکگرتووەکان "کاری سەوز بریتییە لە کارکردن لە چالاکییە کشتوکاڵییەکان، بەرهەمهێنان، توێژینەوە و پەرەپێدان (R&amp;D)، کارگێڕی، و خزمەتگوزارییەکان کە بەشدارییەکی بەرچاو دەکەن لە پاراستن یان گەڕاندنەوەی کوالیتی ژینگە. بە تایبەتی، بەڵام نەک بە تایبەتی، ئەمە." ئەو کارانە دەگرێتەوە کە یارمەتیدەرن بۆ پاراستنی ئیکۆسیستەم و جۆراوجۆری زیندوو؛ کەمکردنەوەی وزە، کەرەستە و بەکارهێنانی ئاو لە ڕێگەی ستراتیژی کارایی بەرز؛ کەمکردنەوەی کاربۆنی ئابووری؛ و کەمکردنەوە یان بە تەواوی دوورکەوتنەوە لە دروستکردنی هەموو جۆرەکانی پاشەڕۆ و پیسبوون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26" y="497793"/>
            <a:ext cx="5619750" cy="396311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GREEEN BULDING</a:t>
            </a:r>
          </a:p>
          <a:p>
            <a:pPr algn="l"/>
            <a:r>
              <a:rPr lang="en-US" sz="1400" b="0" dirty="0"/>
              <a:t>"Green Building" </a:t>
            </a:r>
            <a:r>
              <a:rPr lang="en-US" sz="1400" b="0" dirty="0" smtClean="0"/>
              <a:t>design and </a:t>
            </a:r>
            <a:r>
              <a:rPr lang="en-US" sz="1400" b="0" dirty="0"/>
              <a:t>construction is </a:t>
            </a:r>
            <a:r>
              <a:rPr lang="en-US" sz="1400" b="0" dirty="0" smtClean="0"/>
              <a:t>the opportunity </a:t>
            </a:r>
            <a:r>
              <a:rPr lang="en-US" sz="1400" b="0" dirty="0"/>
              <a:t>to use our resources more efficiently, </a:t>
            </a:r>
            <a:r>
              <a:rPr lang="en-US" sz="1400" b="0" dirty="0" smtClean="0"/>
              <a:t>while creating </a:t>
            </a:r>
            <a:r>
              <a:rPr lang="en-US" sz="1400" b="0" dirty="0"/>
              <a:t>healthier and more energy-efficient homes.</a:t>
            </a:r>
          </a:p>
          <a:p>
            <a:pPr algn="l"/>
            <a:r>
              <a:rPr lang="en-US" sz="1400" b="0" dirty="0"/>
              <a:t>Green building design involves finding the delicate </a:t>
            </a:r>
            <a:r>
              <a:rPr lang="en-US" sz="1400" b="0" dirty="0" smtClean="0"/>
              <a:t>balance between </a:t>
            </a:r>
            <a:r>
              <a:rPr lang="en-US" sz="1400" b="0" dirty="0"/>
              <a:t>homebuilding and the sustainable environment.</a:t>
            </a:r>
          </a:p>
          <a:p>
            <a:pPr algn="l"/>
            <a:r>
              <a:rPr lang="en-US" sz="1400" b="0" dirty="0"/>
              <a:t>The common objective of green buildings is to reduce </a:t>
            </a:r>
            <a:r>
              <a:rPr lang="en-US" sz="1400" b="0" dirty="0" smtClean="0"/>
              <a:t>the overall </a:t>
            </a:r>
            <a:r>
              <a:rPr lang="en-US" sz="1400" b="0" dirty="0"/>
              <a:t>impact of the built environment on human </a:t>
            </a:r>
            <a:r>
              <a:rPr lang="en-US" sz="1400" b="0" dirty="0" smtClean="0"/>
              <a:t>health and </a:t>
            </a:r>
            <a:r>
              <a:rPr lang="en-US" sz="1400" b="0" dirty="0"/>
              <a:t>the natural environment by:</a:t>
            </a:r>
          </a:p>
          <a:p>
            <a:pPr algn="l"/>
            <a:r>
              <a:rPr lang="en-US" sz="1400" b="0" dirty="0" smtClean="0"/>
              <a:t>Efficiently </a:t>
            </a:r>
            <a:r>
              <a:rPr lang="en-US" sz="1400" b="0" dirty="0"/>
              <a:t>using energy, water, and other resources</a:t>
            </a:r>
          </a:p>
          <a:p>
            <a:pPr algn="l"/>
            <a:r>
              <a:rPr lang="en-US" sz="1400" b="0" dirty="0"/>
              <a:t>Protecting occupant health and improving employee productivity</a:t>
            </a:r>
          </a:p>
          <a:p>
            <a:pPr algn="l"/>
            <a:r>
              <a:rPr lang="en-US" sz="1400" b="0" dirty="0" smtClean="0"/>
              <a:t>Reducing </a:t>
            </a:r>
            <a:r>
              <a:rPr lang="en-US" sz="1400" b="0" dirty="0"/>
              <a:t>waste, pollution and environmental </a:t>
            </a:r>
            <a:r>
              <a:rPr lang="en-US" sz="1400" b="0" dirty="0" smtClean="0"/>
              <a:t>degradation.</a:t>
            </a:r>
          </a:p>
          <a:p>
            <a:r>
              <a:rPr lang="ar-IQ" sz="1400" dirty="0"/>
              <a:t>دیزاین و بیناسازی "بینا سەوز" دەرفەتێکە بۆ بەکارهێنانی سەرچاوەکانمان بە شێوەیەکی کاراتر، لە هەمان کاتدا دروستکردنی ماڵێکی تەندروستتر و وزە بەکارهێنەرتر. دیزاینی بینای سەوز بریتییە لە دۆزینەوەی هاوسەنگی ناسک لە نێوان بیناسازی ماڵ و ژینگەی بەردەوام. ئامانجی هاوبەشی بینا سەوزەکان کەمکردنەوەی کاریگەرییە گشتییەکانی ژینگەی بیناسازییە لەسەر تەندروستی مرۆڤ و ژینگەی سروشتی بەم شێوەیە: بەکارهێنانی وزە و ئاو و سەرچاوەکانی تر بە شێوەیەکی کارا پاراستنی تەندروستی سەرنشین و باشترکردنی بەرهەمهێنانی کارمەند کەمکردنەوەی پاشەڕۆ و پیسبوون و تێکچوونی ژینگە</a:t>
            </a:r>
            <a:endParaRPr lang="ar-IQ" sz="1400" b="0" dirty="0"/>
          </a:p>
        </p:txBody>
      </p:sp>
    </p:spTree>
    <p:extLst>
      <p:ext uri="{BB962C8B-B14F-4D97-AF65-F5344CB8AC3E}">
        <p14:creationId xmlns:p14="http://schemas.microsoft.com/office/powerpoint/2010/main" val="95043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922520"/>
            <a:ext cx="5811140" cy="493765"/>
          </a:xfrm>
        </p:spPr>
        <p:txBody>
          <a:bodyPr/>
          <a:lstStyle/>
          <a:p>
            <a:r>
              <a:rPr lang="ar-IQ" dirty="0"/>
              <a:t/>
            </a:r>
            <a:br>
              <a:rPr lang="ar-IQ" dirty="0"/>
            </a:br>
            <a:r>
              <a:rPr lang="ar-IQ" sz="1200" dirty="0"/>
              <a:t>خۆشگوزەرانی</a:t>
            </a:r>
            <a:r>
              <a:rPr lang="en-US" sz="1200" dirty="0" smtClean="0"/>
              <a:t>Welfare:</a:t>
            </a:r>
            <a:br>
              <a:rPr lang="en-US" sz="1200" dirty="0" smtClean="0"/>
            </a:br>
            <a:r>
              <a:rPr lang="ar-IQ" sz="1200" dirty="0"/>
              <a:t>هەماهەنگی بکەن</a:t>
            </a:r>
            <a:r>
              <a:rPr lang="en-US" sz="1200" dirty="0" smtClean="0"/>
              <a:t>coordinated: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0165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251</TotalTime>
  <Words>825</Words>
  <Application>Microsoft Office PowerPoint</Application>
  <PresentationFormat>Custom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خۆشگوزەرانیWelfare: هەماهەنگی بکەنcoordinated: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dc:description>generated using python-pptx</dc:description>
  <cp:lastModifiedBy>DR.Ahmed Saker</cp:lastModifiedBy>
  <cp:revision>15</cp:revision>
  <dcterms:created xsi:type="dcterms:W3CDTF">2013-01-27T09:14:16Z</dcterms:created>
  <dcterms:modified xsi:type="dcterms:W3CDTF">2023-10-07T20:36:04Z</dcterms:modified>
</cp:coreProperties>
</file>