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82" r:id="rId4"/>
    <p:sldId id="283" r:id="rId5"/>
    <p:sldId id="266" r:id="rId6"/>
    <p:sldId id="267" r:id="rId7"/>
    <p:sldId id="268" r:id="rId8"/>
    <p:sldId id="261" r:id="rId9"/>
    <p:sldId id="287" r:id="rId10"/>
    <p:sldId id="288" r:id="rId11"/>
    <p:sldId id="284" r:id="rId12"/>
    <p:sldId id="269" r:id="rId13"/>
    <p:sldId id="286" r:id="rId14"/>
    <p:sldId id="285" r:id="rId15"/>
    <p:sldId id="262" r:id="rId16"/>
    <p:sldId id="270" r:id="rId17"/>
    <p:sldId id="271" r:id="rId18"/>
    <p:sldId id="257" r:id="rId19"/>
    <p:sldId id="273" r:id="rId20"/>
    <p:sldId id="278" r:id="rId21"/>
    <p:sldId id="27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374FC-D326-4704-A1AC-B7D7C189B55F}" type="doc">
      <dgm:prSet loTypeId="urn:microsoft.com/office/officeart/2005/8/layout/target3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59CF39-8E29-4E29-8FBF-7B56BC0F5D70}">
      <dgm:prSet/>
      <dgm:spPr>
        <a:noFill/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dirty="0" smtClean="0"/>
            <a:t>Public Health </a:t>
          </a:r>
          <a:endParaRPr lang="en-US" dirty="0"/>
        </a:p>
      </dgm:t>
    </dgm:pt>
    <dgm:pt modelId="{63B82D95-9650-411C-B62A-D0064554F3C3}" type="parTrans" cxnId="{CCE6767F-2AC9-45F6-A8B6-46AE989258A0}">
      <dgm:prSet/>
      <dgm:spPr/>
      <dgm:t>
        <a:bodyPr/>
        <a:lstStyle/>
        <a:p>
          <a:endParaRPr lang="en-US"/>
        </a:p>
      </dgm:t>
    </dgm:pt>
    <dgm:pt modelId="{A92DB406-755B-4B5E-A64A-921E0A146F74}" type="sibTrans" cxnId="{CCE6767F-2AC9-45F6-A8B6-46AE989258A0}">
      <dgm:prSet/>
      <dgm:spPr/>
      <dgm:t>
        <a:bodyPr/>
        <a:lstStyle/>
        <a:p>
          <a:endParaRPr lang="en-US"/>
        </a:p>
      </dgm:t>
    </dgm:pt>
    <dgm:pt modelId="{F3E7D8C4-7CC4-4C9F-8602-9C4B1CFD7CFD}" type="pres">
      <dgm:prSet presAssocID="{8CE374FC-D326-4704-A1AC-B7D7C189B55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78340-2ACD-4F1F-BABB-ECA2EEFA5340}" type="pres">
      <dgm:prSet presAssocID="{3059CF39-8E29-4E29-8FBF-7B56BC0F5D70}" presName="circle1" presStyleLbl="node1" presStyleIdx="0" presStyleCnt="1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223FC47B-B932-423A-BA27-BF21CD7E8454}" type="pres">
      <dgm:prSet presAssocID="{3059CF39-8E29-4E29-8FBF-7B56BC0F5D70}" presName="space" presStyleCnt="0"/>
      <dgm:spPr/>
      <dgm:t>
        <a:bodyPr/>
        <a:lstStyle/>
        <a:p>
          <a:endParaRPr lang="en-US"/>
        </a:p>
      </dgm:t>
    </dgm:pt>
    <dgm:pt modelId="{21BF39BA-5EF7-4ABE-B66E-FBEC73748BDA}" type="pres">
      <dgm:prSet presAssocID="{3059CF39-8E29-4E29-8FBF-7B56BC0F5D70}" presName="rect1" presStyleLbl="alignAcc1" presStyleIdx="0" presStyleCnt="1"/>
      <dgm:spPr/>
      <dgm:t>
        <a:bodyPr/>
        <a:lstStyle/>
        <a:p>
          <a:endParaRPr lang="en-US"/>
        </a:p>
      </dgm:t>
    </dgm:pt>
    <dgm:pt modelId="{C4E5F775-1F22-4856-A8B7-268260C8AD1E}" type="pres">
      <dgm:prSet presAssocID="{3059CF39-8E29-4E29-8FBF-7B56BC0F5D7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10B51-08C7-4044-B783-BB91EA9C2A9E}" type="presOf" srcId="{3059CF39-8E29-4E29-8FBF-7B56BC0F5D70}" destId="{21BF39BA-5EF7-4ABE-B66E-FBEC73748BDA}" srcOrd="0" destOrd="0" presId="urn:microsoft.com/office/officeart/2005/8/layout/target3"/>
    <dgm:cxn modelId="{CCE6767F-2AC9-45F6-A8B6-46AE989258A0}" srcId="{8CE374FC-D326-4704-A1AC-B7D7C189B55F}" destId="{3059CF39-8E29-4E29-8FBF-7B56BC0F5D70}" srcOrd="0" destOrd="0" parTransId="{63B82D95-9650-411C-B62A-D0064554F3C3}" sibTransId="{A92DB406-755B-4B5E-A64A-921E0A146F74}"/>
    <dgm:cxn modelId="{D201E024-EC23-4F40-B058-6AEF348E7601}" type="presOf" srcId="{8CE374FC-D326-4704-A1AC-B7D7C189B55F}" destId="{F3E7D8C4-7CC4-4C9F-8602-9C4B1CFD7CFD}" srcOrd="0" destOrd="0" presId="urn:microsoft.com/office/officeart/2005/8/layout/target3"/>
    <dgm:cxn modelId="{0AC03C79-49DD-40D0-8C80-77A7455A1559}" type="presOf" srcId="{3059CF39-8E29-4E29-8FBF-7B56BC0F5D70}" destId="{C4E5F775-1F22-4856-A8B7-268260C8AD1E}" srcOrd="1" destOrd="0" presId="urn:microsoft.com/office/officeart/2005/8/layout/target3"/>
    <dgm:cxn modelId="{D3C32BBF-055E-49BF-A12C-A7A65660515C}" type="presParOf" srcId="{F3E7D8C4-7CC4-4C9F-8602-9C4B1CFD7CFD}" destId="{03778340-2ACD-4F1F-BABB-ECA2EEFA5340}" srcOrd="0" destOrd="0" presId="urn:microsoft.com/office/officeart/2005/8/layout/target3"/>
    <dgm:cxn modelId="{48ADDE84-8266-4457-B0D5-F6128F41F42B}" type="presParOf" srcId="{F3E7D8C4-7CC4-4C9F-8602-9C4B1CFD7CFD}" destId="{223FC47B-B932-423A-BA27-BF21CD7E8454}" srcOrd="1" destOrd="0" presId="urn:microsoft.com/office/officeart/2005/8/layout/target3"/>
    <dgm:cxn modelId="{B7536521-8BF3-4451-8627-00986F7A94BF}" type="presParOf" srcId="{F3E7D8C4-7CC4-4C9F-8602-9C4B1CFD7CFD}" destId="{21BF39BA-5EF7-4ABE-B66E-FBEC73748BDA}" srcOrd="2" destOrd="0" presId="urn:microsoft.com/office/officeart/2005/8/layout/target3"/>
    <dgm:cxn modelId="{F8073549-3235-4DCC-A1E2-8F17E588D7E4}" type="presParOf" srcId="{F3E7D8C4-7CC4-4C9F-8602-9C4B1CFD7CFD}" destId="{C4E5F775-1F22-4856-A8B7-268260C8AD1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11E50-69D6-42A7-A2A1-A771CA1CB349}" type="doc">
      <dgm:prSet loTypeId="urn:microsoft.com/office/officeart/2005/8/layout/vList2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B9ACF21-F225-4349-8ACC-B5F6AA6AEB9B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Set by: </a:t>
          </a:r>
          <a:r>
            <a:rPr lang="en-US" b="1" dirty="0" smtClean="0"/>
            <a:t>: Dr. Abdulqader Musheer</a:t>
          </a:r>
          <a:endParaRPr lang="en-US" dirty="0">
            <a:solidFill>
              <a:schemeClr val="tx1"/>
            </a:solidFill>
          </a:endParaRPr>
        </a:p>
      </dgm:t>
    </dgm:pt>
    <dgm:pt modelId="{9FBE3CEB-5AE3-474F-A162-3214BE062817}" type="parTrans" cxnId="{8A0A80AE-B4C8-424B-8D30-C62BBA7923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01209A-DB61-400E-A89E-79FB1D7EF9C9}" type="sibTrans" cxnId="{8A0A80AE-B4C8-424B-8D30-C62BBA7923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D31D43-86DA-4D76-A707-9A33CDD2F7AB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Lecture: 2</a:t>
          </a:r>
          <a:endParaRPr lang="en-US" dirty="0">
            <a:solidFill>
              <a:schemeClr val="tx1"/>
            </a:solidFill>
          </a:endParaRPr>
        </a:p>
      </dgm:t>
    </dgm:pt>
    <dgm:pt modelId="{333719CB-C94A-4C37-84C2-80A3344C5ED1}" type="parTrans" cxnId="{6EB73E74-4FEF-46A7-B8A7-76B8886276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236BAB-E260-4BFA-ACEF-FF2AE5C6A077}" type="sibTrans" cxnId="{6EB73E74-4FEF-46A7-B8A7-76B8886276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2C3B3F-18E6-41C2-9132-F93FBD615C75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24/10/2023. </a:t>
          </a:r>
          <a:r>
            <a:rPr lang="en-US" dirty="0" smtClean="0">
              <a:solidFill>
                <a:schemeClr val="tx1"/>
              </a:solidFill>
            </a:rPr>
            <a:t>Tuesday. </a:t>
          </a:r>
          <a:endParaRPr lang="en-US" dirty="0">
            <a:solidFill>
              <a:schemeClr val="tx1"/>
            </a:solidFill>
          </a:endParaRPr>
        </a:p>
      </dgm:t>
    </dgm:pt>
    <dgm:pt modelId="{646A087E-F3ED-4AD0-AB69-06A6D00237B2}" type="parTrans" cxnId="{EFDE6B54-253D-48BF-86E8-F58C19B0D3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03F881-CF76-4E78-A818-AE39A226F19C}" type="sibTrans" cxnId="{EFDE6B54-253D-48BF-86E8-F58C19B0D3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3876E2-3F95-419F-9854-B95FA4538E5F}" type="pres">
      <dgm:prSet presAssocID="{45C11E50-69D6-42A7-A2A1-A771CA1CB3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80A27B-E5C9-4323-9F2A-891C0C6487AB}" type="pres">
      <dgm:prSet presAssocID="{1B9ACF21-F225-4349-8ACC-B5F6AA6AEB9B}" presName="parentText" presStyleLbl="node1" presStyleIdx="0" presStyleCnt="3" custLinFactNeighborX="-1149" custLinFactNeighborY="-93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C51B-3DF5-4487-858B-861600F26B6F}" type="pres">
      <dgm:prSet presAssocID="{E101209A-DB61-400E-A89E-79FB1D7EF9C9}" presName="spacer" presStyleCnt="0"/>
      <dgm:spPr/>
      <dgm:t>
        <a:bodyPr/>
        <a:lstStyle/>
        <a:p>
          <a:endParaRPr lang="en-US"/>
        </a:p>
      </dgm:t>
    </dgm:pt>
    <dgm:pt modelId="{680CA93F-FD5C-4D14-B6DF-F2429DE44BEB}" type="pres">
      <dgm:prSet presAssocID="{52D31D43-86DA-4D76-A707-9A33CDD2F7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24097-50EA-4EA9-8263-6CA9287A9E04}" type="pres">
      <dgm:prSet presAssocID="{09236BAB-E260-4BFA-ACEF-FF2AE5C6A077}" presName="spacer" presStyleCnt="0"/>
      <dgm:spPr/>
      <dgm:t>
        <a:bodyPr/>
        <a:lstStyle/>
        <a:p>
          <a:endParaRPr lang="en-US"/>
        </a:p>
      </dgm:t>
    </dgm:pt>
    <dgm:pt modelId="{E9C4C1BA-F47A-40AA-832C-005FDADFC270}" type="pres">
      <dgm:prSet presAssocID="{C92C3B3F-18E6-41C2-9132-F93FBD615C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73E74-4FEF-46A7-B8A7-76B8886276F6}" srcId="{45C11E50-69D6-42A7-A2A1-A771CA1CB349}" destId="{52D31D43-86DA-4D76-A707-9A33CDD2F7AB}" srcOrd="1" destOrd="0" parTransId="{333719CB-C94A-4C37-84C2-80A3344C5ED1}" sibTransId="{09236BAB-E260-4BFA-ACEF-FF2AE5C6A077}"/>
    <dgm:cxn modelId="{2A75264D-9F49-4EA6-A8BD-A1792FF4A58F}" type="presOf" srcId="{C92C3B3F-18E6-41C2-9132-F93FBD615C75}" destId="{E9C4C1BA-F47A-40AA-832C-005FDADFC270}" srcOrd="0" destOrd="0" presId="urn:microsoft.com/office/officeart/2005/8/layout/vList2"/>
    <dgm:cxn modelId="{413DD8C5-A05F-4D7C-92C5-4F4161C15BA4}" type="presOf" srcId="{52D31D43-86DA-4D76-A707-9A33CDD2F7AB}" destId="{680CA93F-FD5C-4D14-B6DF-F2429DE44BEB}" srcOrd="0" destOrd="0" presId="urn:microsoft.com/office/officeart/2005/8/layout/vList2"/>
    <dgm:cxn modelId="{8A0A80AE-B4C8-424B-8D30-C62BBA7923E6}" srcId="{45C11E50-69D6-42A7-A2A1-A771CA1CB349}" destId="{1B9ACF21-F225-4349-8ACC-B5F6AA6AEB9B}" srcOrd="0" destOrd="0" parTransId="{9FBE3CEB-5AE3-474F-A162-3214BE062817}" sibTransId="{E101209A-DB61-400E-A89E-79FB1D7EF9C9}"/>
    <dgm:cxn modelId="{EFDE6B54-253D-48BF-86E8-F58C19B0D3FD}" srcId="{45C11E50-69D6-42A7-A2A1-A771CA1CB349}" destId="{C92C3B3F-18E6-41C2-9132-F93FBD615C75}" srcOrd="2" destOrd="0" parTransId="{646A087E-F3ED-4AD0-AB69-06A6D00237B2}" sibTransId="{8E03F881-CF76-4E78-A818-AE39A226F19C}"/>
    <dgm:cxn modelId="{E065887F-A2DD-468C-9A18-3EC25B908BE2}" type="presOf" srcId="{1B9ACF21-F225-4349-8ACC-B5F6AA6AEB9B}" destId="{7D80A27B-E5C9-4323-9F2A-891C0C6487AB}" srcOrd="0" destOrd="0" presId="urn:microsoft.com/office/officeart/2005/8/layout/vList2"/>
    <dgm:cxn modelId="{9B07CB67-B3F4-431D-9D70-C9F196D85CBC}" type="presOf" srcId="{45C11E50-69D6-42A7-A2A1-A771CA1CB349}" destId="{643876E2-3F95-419F-9854-B95FA4538E5F}" srcOrd="0" destOrd="0" presId="urn:microsoft.com/office/officeart/2005/8/layout/vList2"/>
    <dgm:cxn modelId="{3925B906-A72A-4872-9062-AED02D7E4E64}" type="presParOf" srcId="{643876E2-3F95-419F-9854-B95FA4538E5F}" destId="{7D80A27B-E5C9-4323-9F2A-891C0C6487AB}" srcOrd="0" destOrd="0" presId="urn:microsoft.com/office/officeart/2005/8/layout/vList2"/>
    <dgm:cxn modelId="{6E030F10-A396-4772-89E7-301825A077BF}" type="presParOf" srcId="{643876E2-3F95-419F-9854-B95FA4538E5F}" destId="{1010C51B-3DF5-4487-858B-861600F26B6F}" srcOrd="1" destOrd="0" presId="urn:microsoft.com/office/officeart/2005/8/layout/vList2"/>
    <dgm:cxn modelId="{4E9856E3-5991-4E2D-9721-4E2130565B19}" type="presParOf" srcId="{643876E2-3F95-419F-9854-B95FA4538E5F}" destId="{680CA93F-FD5C-4D14-B6DF-F2429DE44BEB}" srcOrd="2" destOrd="0" presId="urn:microsoft.com/office/officeart/2005/8/layout/vList2"/>
    <dgm:cxn modelId="{E4F76F21-BA9F-4CD1-8BFA-8F2E77ED9805}" type="presParOf" srcId="{643876E2-3F95-419F-9854-B95FA4538E5F}" destId="{C6024097-50EA-4EA9-8263-6CA9287A9E04}" srcOrd="3" destOrd="0" presId="urn:microsoft.com/office/officeart/2005/8/layout/vList2"/>
    <dgm:cxn modelId="{6E9B1081-9823-4584-8A98-6DED7D8C6CF4}" type="presParOf" srcId="{643876E2-3F95-419F-9854-B95FA4538E5F}" destId="{E9C4C1BA-F47A-40AA-832C-005FDADFC2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78340-2ACD-4F1F-BABB-ECA2EEFA5340}">
      <dsp:nvSpPr>
        <dsp:cNvPr id="0" name=""/>
        <dsp:cNvSpPr/>
      </dsp:nvSpPr>
      <dsp:spPr>
        <a:xfrm>
          <a:off x="0" y="0"/>
          <a:ext cx="1470025" cy="1470025"/>
        </a:xfrm>
        <a:prstGeom prst="pie">
          <a:avLst>
            <a:gd name="adj1" fmla="val 5400000"/>
            <a:gd name="adj2" fmla="val 1620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F39BA-5EF7-4ABE-B66E-FBEC73748BDA}">
      <dsp:nvSpPr>
        <dsp:cNvPr id="0" name=""/>
        <dsp:cNvSpPr/>
      </dsp:nvSpPr>
      <dsp:spPr>
        <a:xfrm>
          <a:off x="735012" y="0"/>
          <a:ext cx="8996978" cy="1470025"/>
        </a:xfrm>
        <a:prstGeom prst="rect">
          <a:avLst/>
        </a:prstGeom>
        <a:noFill/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Public Health </a:t>
          </a:r>
          <a:endParaRPr lang="en-US" sz="6500" kern="1200" dirty="0"/>
        </a:p>
      </dsp:txBody>
      <dsp:txXfrm>
        <a:off x="735012" y="0"/>
        <a:ext cx="8996978" cy="1470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0A27B-E5C9-4323-9F2A-891C0C6487AB}">
      <dsp:nvSpPr>
        <dsp:cNvPr id="0" name=""/>
        <dsp:cNvSpPr/>
      </dsp:nvSpPr>
      <dsp:spPr>
        <a:xfrm>
          <a:off x="0" y="4193"/>
          <a:ext cx="9046190" cy="791505"/>
        </a:xfrm>
        <a:prstGeom prst="roundRect">
          <a:avLst/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Set by: </a:t>
          </a:r>
          <a:r>
            <a:rPr lang="en-US" sz="3300" b="1" kern="1200" dirty="0" smtClean="0"/>
            <a:t>: Dr. Abdulqader Musheer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8638" y="42831"/>
        <a:ext cx="8968914" cy="714229"/>
      </dsp:txXfrm>
    </dsp:sp>
    <dsp:sp modelId="{680CA93F-FD5C-4D14-B6DF-F2429DE44BEB}">
      <dsp:nvSpPr>
        <dsp:cNvPr id="0" name=""/>
        <dsp:cNvSpPr/>
      </dsp:nvSpPr>
      <dsp:spPr>
        <a:xfrm>
          <a:off x="0" y="899647"/>
          <a:ext cx="9046190" cy="791505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Lecture: 2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8638" y="938285"/>
        <a:ext cx="8968914" cy="714229"/>
      </dsp:txXfrm>
    </dsp:sp>
    <dsp:sp modelId="{E9C4C1BA-F47A-40AA-832C-005FDADFC270}">
      <dsp:nvSpPr>
        <dsp:cNvPr id="0" name=""/>
        <dsp:cNvSpPr/>
      </dsp:nvSpPr>
      <dsp:spPr>
        <a:xfrm>
          <a:off x="0" y="1786192"/>
          <a:ext cx="9046190" cy="791505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24/10/2023. </a:t>
          </a:r>
          <a:r>
            <a:rPr lang="en-US" sz="3300" kern="1200" dirty="0" smtClean="0">
              <a:solidFill>
                <a:schemeClr val="tx1"/>
              </a:solidFill>
            </a:rPr>
            <a:t>Tuesday. 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8638" y="1824830"/>
        <a:ext cx="896891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9216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1149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11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3816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67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906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2196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9453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2083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909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4918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7A846-7F56-4026-A288-6D438D975E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C658-EC99-42F0-980E-A5D6C8E6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013764"/>
              </p:ext>
            </p:extLst>
          </p:nvPr>
        </p:nvGraphicFramePr>
        <p:xfrm>
          <a:off x="1063387" y="1447801"/>
          <a:ext cx="9731991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5669145"/>
              </p:ext>
            </p:extLst>
          </p:nvPr>
        </p:nvGraphicFramePr>
        <p:xfrm>
          <a:off x="1749188" y="3429000"/>
          <a:ext cx="904619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3312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26" y="0"/>
            <a:ext cx="12041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3200" dirty="0"/>
              <a:t>To determine the </a:t>
            </a:r>
            <a:r>
              <a:rPr lang="en-US" sz="3200" i="1" dirty="0"/>
              <a:t>characteristics</a:t>
            </a:r>
            <a:r>
              <a:rPr lang="en-US" sz="3200" dirty="0"/>
              <a:t> of the agent or causative factors. </a:t>
            </a:r>
            <a:endParaRPr lang="en-US" sz="32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3200" dirty="0"/>
              <a:t>To determine the </a:t>
            </a:r>
            <a:r>
              <a:rPr lang="en-US" sz="3200" i="1" dirty="0"/>
              <a:t>mode of transmission</a:t>
            </a:r>
            <a:r>
              <a:rPr lang="en-US" sz="3200" dirty="0"/>
              <a:t>. </a:t>
            </a:r>
            <a:endParaRPr lang="en-US" sz="32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pic>
        <p:nvPicPr>
          <p:cNvPr id="10242" name="Picture 2" descr="Transmission 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60" y="2195398"/>
            <a:ext cx="6752206" cy="448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206" y="423081"/>
            <a:ext cx="11618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To determine contributing factors.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To identify and determine </a:t>
            </a:r>
            <a:r>
              <a:rPr lang="en-US" sz="3200" i="1" dirty="0" smtClean="0"/>
              <a:t>geographic patterns</a:t>
            </a:r>
            <a:r>
              <a:rPr lang="en-US" sz="3200" dirty="0" smtClean="0"/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Impact of Climate Change on the Geographic Scope of Diseases | Intech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96" y="2219304"/>
            <a:ext cx="7603533" cy="442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8615"/>
            <a:ext cx="117370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Types of epidemiology </a:t>
            </a:r>
            <a:endParaRPr lang="en-US" sz="3200" dirty="0"/>
          </a:p>
          <a:p>
            <a:pPr lvl="0"/>
            <a:endParaRPr lang="en-US" sz="3200" u="sng" dirty="0" smtClean="0"/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US" sz="3200" u="sng" dirty="0" smtClean="0"/>
              <a:t>Descriptive </a:t>
            </a:r>
            <a:r>
              <a:rPr lang="en-US" sz="3200" u="sng" dirty="0"/>
              <a:t>epidemiology</a:t>
            </a:r>
            <a:r>
              <a:rPr lang="en-US" sz="3200" dirty="0"/>
              <a:t>: examining the distribution of disease in a population, and observing the basic features of its distribution. </a:t>
            </a:r>
          </a:p>
        </p:txBody>
      </p:sp>
      <p:pic>
        <p:nvPicPr>
          <p:cNvPr id="4098" name="Picture 2" descr="Manual of Epidemiology for District Health Management (WHO - OMS, 1989, 202  p.): CHAPTER 2. Epidemiological Principles: 2.2 Descriptive epidem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3" y="3017446"/>
            <a:ext cx="9275027" cy="32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16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8615"/>
            <a:ext cx="117370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Types of epidemiology </a:t>
            </a:r>
            <a:endParaRPr lang="en-US" sz="3200" dirty="0"/>
          </a:p>
          <a:p>
            <a:pPr lvl="0"/>
            <a:endParaRPr lang="en-US" sz="3200" u="sng" dirty="0" smtClean="0"/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US" sz="3200" u="sng" dirty="0" smtClean="0"/>
              <a:t>Analytic </a:t>
            </a:r>
            <a:r>
              <a:rPr lang="en-US" sz="3200" u="sng" dirty="0"/>
              <a:t>epidemiology</a:t>
            </a:r>
            <a:r>
              <a:rPr lang="en-US" sz="3200" dirty="0"/>
              <a:t>: investigating a hypothesis about the cause of disease by studying how exposures relate to disease.  </a:t>
            </a:r>
          </a:p>
        </p:txBody>
      </p:sp>
      <p:pic>
        <p:nvPicPr>
          <p:cNvPr id="5122" name="Picture 2" descr="Frontiers | myEpi. Epidemiology of One | Public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29" y="2697790"/>
            <a:ext cx="6005015" cy="38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04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774" y="518615"/>
            <a:ext cx="116824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Types of epidemiology </a:t>
            </a:r>
            <a:endParaRPr lang="en-US" sz="3200" dirty="0"/>
          </a:p>
          <a:p>
            <a:pPr lvl="0"/>
            <a:endParaRPr lang="en-US" sz="3200" u="sng" dirty="0" smtClean="0"/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US" sz="3200" u="sng" dirty="0" smtClean="0"/>
              <a:t>Experimental </a:t>
            </a:r>
            <a:r>
              <a:rPr lang="en-US" sz="3200" u="sng" dirty="0"/>
              <a:t>epidemiology</a:t>
            </a:r>
            <a:r>
              <a:rPr lang="en-US" sz="3200" dirty="0"/>
              <a:t>: is the study of the relationships of various factors determining the frequency and distribution of diseases in a community.  </a:t>
            </a:r>
          </a:p>
        </p:txBody>
      </p:sp>
      <p:pic>
        <p:nvPicPr>
          <p:cNvPr id="6148" name="Picture 4" descr="EXPERIMENTAL EPIDEMIOLOG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41" y="3157460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67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76" y="859808"/>
            <a:ext cx="11741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Characteristics </a:t>
            </a:r>
            <a:r>
              <a:rPr lang="en-US" sz="32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disease that we look for in descriptive studies </a:t>
            </a:r>
          </a:p>
          <a:p>
            <a:pPr lvl="0"/>
            <a:endParaRPr lang="en-US" sz="3200" b="1" kern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32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Person</a:t>
            </a:r>
            <a:endParaRPr lang="en-US" sz="3200" b="1" kern="1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US" sz="3200" dirty="0" smtClean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Age</a:t>
            </a:r>
            <a:r>
              <a:rPr lang="en-US" sz="3200" dirty="0"/>
              <a:t>, gender, ethnic group.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Genetic predisposition.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Concurrent disease.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Diet, physical activity, smoking.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Risk taking behavior.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Socioeconomic status, education, occupation.</a:t>
            </a:r>
          </a:p>
        </p:txBody>
      </p:sp>
      <p:pic>
        <p:nvPicPr>
          <p:cNvPr id="11266" name="Picture 2" descr="Guyana&amp;#39;s Ethnic Groups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30" y="1837837"/>
            <a:ext cx="3564823" cy="20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49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990" y="1523214"/>
            <a:ext cx="112230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UcPeriod" startAt="2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Presence </a:t>
            </a:r>
            <a:r>
              <a:rPr lang="en-US" sz="3200" dirty="0"/>
              <a:t>of agents or </a:t>
            </a:r>
            <a:r>
              <a:rPr lang="en-US" sz="3200" i="1" dirty="0"/>
              <a:t>vectors</a:t>
            </a:r>
            <a:r>
              <a:rPr lang="en-US" sz="3200" dirty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Climate.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Geology.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Population density.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Economic development.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Nutritional practices.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Medical practices.</a:t>
            </a:r>
          </a:p>
        </p:txBody>
      </p:sp>
      <p:pic>
        <p:nvPicPr>
          <p:cNvPr id="13314" name="Picture 2" descr="Vector-borne dise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6" y="1523214"/>
            <a:ext cx="4970391" cy="27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5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049" y="696036"/>
            <a:ext cx="88301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UcPeriod" startAt="3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Calendar </a:t>
            </a:r>
            <a:r>
              <a:rPr lang="en-US" sz="3200" dirty="0"/>
              <a:t>time.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Time since an event.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Physiologic cycles.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Age (time since birth).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Seasonality.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i="1" dirty="0"/>
              <a:t>Temporal trends</a:t>
            </a:r>
            <a:r>
              <a:rPr lang="en-US" sz="3200" dirty="0"/>
              <a:t>.</a:t>
            </a:r>
          </a:p>
        </p:txBody>
      </p:sp>
      <p:pic>
        <p:nvPicPr>
          <p:cNvPr id="14340" name="Picture 4" descr="Comparability of long-term temporal trends of POPs from co-located active  and passive air monitoring networks in Europe - Environmental Science:  Processes &amp;amp; Impacts (RSC Publishi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39" y="2980687"/>
            <a:ext cx="6064430" cy="349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797" y="450376"/>
            <a:ext cx="115642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Measures of morbidity and mortality </a:t>
            </a:r>
            <a:endParaRPr lang="en-US" sz="3200" dirty="0"/>
          </a:p>
          <a:p>
            <a:pPr lvl="0"/>
            <a:endParaRPr lang="en-US" sz="3200" dirty="0" smtClean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Examine </a:t>
            </a:r>
            <a:r>
              <a:rPr lang="en-US" sz="3200" dirty="0"/>
              <a:t>host – disease relationships and disease transmission modes.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Systematically investigate an epidemic outbreak.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Define and differentiate incidence and prevalence.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Measure key indices of morbidity and mortality.</a:t>
            </a:r>
          </a:p>
        </p:txBody>
      </p:sp>
    </p:spTree>
    <p:extLst>
      <p:ext uri="{BB962C8B-B14F-4D97-AF65-F5344CB8AC3E}">
        <p14:creationId xmlns:p14="http://schemas.microsoft.com/office/powerpoint/2010/main" val="1504848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58" y="232012"/>
            <a:ext cx="11477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Morbidity:</a:t>
            </a:r>
            <a:r>
              <a:rPr lang="en-US" sz="3200" dirty="0"/>
              <a:t> </a:t>
            </a:r>
            <a:endParaRPr lang="en-US" sz="3200" dirty="0" smtClean="0"/>
          </a:p>
          <a:p>
            <a:pPr algn="just"/>
            <a:endParaRPr lang="en-US" sz="3200" dirty="0"/>
          </a:p>
          <a:p>
            <a:pPr indent="463550" algn="just"/>
            <a:r>
              <a:rPr lang="en-US" sz="3200" dirty="0" smtClean="0"/>
              <a:t>It the </a:t>
            </a:r>
            <a:r>
              <a:rPr lang="en-US" sz="3200" dirty="0"/>
              <a:t>condition of suffering from a disease or medical condition. </a:t>
            </a:r>
            <a:endParaRPr lang="en-US" sz="3200" dirty="0" smtClean="0"/>
          </a:p>
          <a:p>
            <a:pPr indent="463550" algn="just"/>
            <a:endParaRPr lang="en-US" sz="3200" dirty="0"/>
          </a:p>
          <a:p>
            <a:pPr indent="463550" algn="just"/>
            <a:r>
              <a:rPr lang="en-US" sz="3200" dirty="0" smtClean="0"/>
              <a:t>Morbidity </a:t>
            </a:r>
            <a:r>
              <a:rPr lang="en-US" sz="3200" dirty="0"/>
              <a:t>is when you have a specific illness or condition. </a:t>
            </a:r>
            <a:endParaRPr lang="en-US" sz="3200" dirty="0" smtClean="0"/>
          </a:p>
          <a:p>
            <a:pPr indent="463550" algn="just"/>
            <a:endParaRPr lang="en-US" sz="3200" dirty="0"/>
          </a:p>
          <a:p>
            <a:pPr indent="463550" algn="just"/>
            <a:r>
              <a:rPr lang="en-US" sz="3200" dirty="0" smtClean="0"/>
              <a:t>Some </a:t>
            </a:r>
            <a:r>
              <a:rPr lang="en-US" sz="3200" dirty="0"/>
              <a:t>examples of common morbidities are heart disease, diabetes, and obesity. </a:t>
            </a:r>
            <a:endParaRPr lang="en-US" sz="3200" dirty="0" smtClean="0"/>
          </a:p>
          <a:p>
            <a:pPr indent="463550" algn="just"/>
            <a:endParaRPr lang="en-US" sz="3200" dirty="0"/>
          </a:p>
          <a:p>
            <a:pPr indent="463550" algn="just"/>
            <a:r>
              <a:rPr lang="en-US" sz="3200" dirty="0" smtClean="0"/>
              <a:t>You </a:t>
            </a:r>
            <a:r>
              <a:rPr lang="en-US" sz="3200" dirty="0"/>
              <a:t>can have more than one morbidity at a time.</a:t>
            </a:r>
          </a:p>
        </p:txBody>
      </p:sp>
    </p:spTree>
    <p:extLst>
      <p:ext uri="{BB962C8B-B14F-4D97-AF65-F5344CB8AC3E}">
        <p14:creationId xmlns:p14="http://schemas.microsoft.com/office/powerpoint/2010/main" val="42189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50878"/>
          </a:xfrm>
        </p:spPr>
        <p:txBody>
          <a:bodyPr>
            <a:normAutofit/>
          </a:bodyPr>
          <a:lstStyle/>
          <a:p>
            <a:r>
              <a:rPr lang="en-US" sz="4800" b="1" dirty="0"/>
              <a:t>Epidemiology: introduction and </a:t>
            </a:r>
            <a:r>
              <a:rPr lang="en-US" sz="4800" b="1" dirty="0" smtClean="0"/>
              <a:t>basic concepts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148" y="1419369"/>
            <a:ext cx="11409529" cy="342558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 smtClean="0"/>
              <a:t>Definition</a:t>
            </a:r>
            <a:r>
              <a:rPr lang="en-US" sz="3200" dirty="0"/>
              <a:t>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/>
              <a:t>Epidemiologists’ definition.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/>
              <a:t>Epidemiology examples.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/>
              <a:t>Uses of epidemiology.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/>
              <a:t>Types of epidemiology. 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/>
              <a:t>Characteristics of disease that we look for in descriptive studies.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/>
              <a:t>Measures of morbidity and mortality.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/>
              <a:t>Epidemiological investigation.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1823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137" y="777922"/>
            <a:ext cx="11259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Mortality</a:t>
            </a:r>
            <a:r>
              <a:rPr lang="en-US" sz="3200" dirty="0"/>
              <a:t>: </a:t>
            </a:r>
            <a:endParaRPr lang="en-US" sz="3200" dirty="0" smtClean="0"/>
          </a:p>
          <a:p>
            <a:pPr algn="just"/>
            <a:endParaRPr lang="en-US" sz="3200" dirty="0"/>
          </a:p>
          <a:p>
            <a:pPr indent="463550" algn="just"/>
            <a:r>
              <a:rPr lang="en-US" sz="3200" dirty="0" smtClean="0"/>
              <a:t>The state </a:t>
            </a:r>
            <a:r>
              <a:rPr lang="en-US" sz="3200" dirty="0"/>
              <a:t>of being subject to death</a:t>
            </a:r>
            <a:r>
              <a:rPr lang="en-US" sz="3200" dirty="0" smtClean="0"/>
              <a:t>. </a:t>
            </a:r>
          </a:p>
          <a:p>
            <a:pPr indent="463550" algn="just"/>
            <a:endParaRPr lang="en-US" sz="3200" dirty="0"/>
          </a:p>
          <a:p>
            <a:pPr indent="463550" algn="just"/>
            <a:r>
              <a:rPr lang="en-US" sz="3200" dirty="0" smtClean="0"/>
              <a:t>Mortality </a:t>
            </a:r>
            <a:r>
              <a:rPr lang="en-US" sz="3200" dirty="0"/>
              <a:t>is the condition of one day having to die or the rate of failure or loss. </a:t>
            </a:r>
            <a:endParaRPr lang="en-US" sz="3200" dirty="0" smtClean="0"/>
          </a:p>
          <a:p>
            <a:pPr indent="463550" algn="just"/>
            <a:endParaRPr lang="en-US" sz="3200" dirty="0"/>
          </a:p>
          <a:p>
            <a:pPr indent="463550" algn="just"/>
            <a:r>
              <a:rPr lang="en-US" sz="3200" dirty="0" smtClean="0"/>
              <a:t>An </a:t>
            </a:r>
            <a:r>
              <a:rPr lang="en-US" sz="3200" dirty="0"/>
              <a:t>example of mortality is that all animals eventually will die. </a:t>
            </a:r>
            <a:endParaRPr lang="en-US" sz="3200" dirty="0" smtClean="0"/>
          </a:p>
          <a:p>
            <a:pPr indent="463550"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2592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310185"/>
            <a:ext cx="115869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Epidemiological investigation</a:t>
            </a:r>
            <a:endParaRPr lang="en-US" sz="3200" dirty="0"/>
          </a:p>
          <a:p>
            <a:pPr algn="just"/>
            <a:endParaRPr lang="en-US" sz="3200" dirty="0" smtClean="0"/>
          </a:p>
          <a:p>
            <a:pPr indent="463550" algn="just"/>
            <a:r>
              <a:rPr lang="en-US" sz="3200" dirty="0" smtClean="0"/>
              <a:t>The </a:t>
            </a:r>
            <a:r>
              <a:rPr lang="en-US" sz="3200" dirty="0"/>
              <a:t>purpose of the epidemiologic investigation is to identify a problem, collect data, formulate and test hypotheses. </a:t>
            </a:r>
            <a:endParaRPr lang="en-US" sz="3200" dirty="0" smtClean="0"/>
          </a:p>
          <a:p>
            <a:pPr indent="463550" algn="just"/>
            <a:endParaRPr lang="en-US" sz="3200" dirty="0"/>
          </a:p>
          <a:p>
            <a:pPr indent="463550" algn="just"/>
            <a:r>
              <a:rPr lang="en-US" sz="3200" dirty="0" smtClean="0"/>
              <a:t>It </a:t>
            </a:r>
            <a:r>
              <a:rPr lang="en-US" sz="3200" dirty="0"/>
              <a:t>involves the collection and analysis of more facts or data to determine the cause of illness and to implement control measures to prevent additional illness.</a:t>
            </a:r>
          </a:p>
          <a:p>
            <a:pPr lvl="0" algn="just"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29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y Questi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2"/>
          <a:stretch/>
        </p:blipFill>
        <p:spPr bwMode="auto">
          <a:xfrm>
            <a:off x="1643181" y="1238650"/>
            <a:ext cx="8674527" cy="43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941696"/>
            <a:ext cx="11955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Definition </a:t>
            </a:r>
            <a:endParaRPr lang="en-US" sz="3200" b="1" kern="1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63550" algn="just"/>
            <a:endParaRPr lang="en-US" sz="3200" dirty="0" smtClean="0"/>
          </a:p>
          <a:p>
            <a:pPr indent="463550" algn="just"/>
            <a:r>
              <a:rPr lang="en-US" sz="3200" dirty="0" smtClean="0"/>
              <a:t>Epidemiology </a:t>
            </a:r>
            <a:r>
              <a:rPr lang="en-US" sz="3200" dirty="0"/>
              <a:t>is a branch of medicine, which deals with the incidence, distribution, and possible control of diseases and other factors relating to health. </a:t>
            </a:r>
          </a:p>
        </p:txBody>
      </p:sp>
      <p:pic>
        <p:nvPicPr>
          <p:cNvPr id="1026" name="Picture 2" descr="Statistics and Epidem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52" y="3633370"/>
            <a:ext cx="5443394" cy="2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68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4" y="1214651"/>
            <a:ext cx="117234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dirty="0" smtClean="0"/>
              <a:t>It </a:t>
            </a:r>
            <a:r>
              <a:rPr lang="en-US" sz="3200" dirty="0"/>
              <a:t>is the study of the determinants, distribution, and frequency of disease and the application of this study to control of health problems. </a:t>
            </a:r>
            <a:endParaRPr lang="en-US" sz="3200" dirty="0" smtClean="0"/>
          </a:p>
          <a:p>
            <a:pPr indent="463550" algn="just"/>
            <a:endParaRPr lang="en-US" sz="3200" dirty="0"/>
          </a:p>
          <a:p>
            <a:pPr indent="463550" algn="just"/>
            <a:endParaRPr lang="en-US" sz="3200" dirty="0" smtClean="0"/>
          </a:p>
          <a:p>
            <a:pPr indent="463550" algn="just"/>
            <a:r>
              <a:rPr lang="en-US" sz="3200" dirty="0" smtClean="0"/>
              <a:t>Epidemiology </a:t>
            </a:r>
            <a:r>
              <a:rPr lang="en-US" sz="3200" dirty="0"/>
              <a:t>is a cornerstone of public health, and shapes policy decisions and evidence-based practice by identifying risk factors for disease and targets for preventive </a:t>
            </a:r>
            <a:r>
              <a:rPr lang="en-US" sz="3200" dirty="0" smtClean="0"/>
              <a:t>healthcare.</a:t>
            </a:r>
            <a:endParaRPr lang="en-US" sz="3200" dirty="0"/>
          </a:p>
        </p:txBody>
      </p:sp>
      <p:pic>
        <p:nvPicPr>
          <p:cNvPr id="7176" name="Picture 8" descr="Cornerstone content. Gebruik jij het al? Ontdek hier waarom • JOR.n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20981"/>
          <a:stretch/>
        </p:blipFill>
        <p:spPr bwMode="auto">
          <a:xfrm>
            <a:off x="3930555" y="2411404"/>
            <a:ext cx="1487607" cy="13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34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66" y="1296538"/>
            <a:ext cx="11109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dirty="0" smtClean="0"/>
              <a:t>Epidemiology</a:t>
            </a:r>
            <a:r>
              <a:rPr lang="en-US" sz="3200" dirty="0"/>
              <a:t>, literally meaning, "</a:t>
            </a:r>
            <a:r>
              <a:rPr lang="en-US" sz="3200" i="1" dirty="0"/>
              <a:t>the study of what is upon the people</a:t>
            </a:r>
            <a:r>
              <a:rPr lang="en-US" sz="3200" dirty="0"/>
              <a:t>", </a:t>
            </a:r>
            <a:endParaRPr lang="en-US" sz="3200" dirty="0" smtClean="0"/>
          </a:p>
          <a:p>
            <a:pPr indent="463550" algn="just"/>
            <a:endParaRPr lang="en-US" sz="3200" dirty="0"/>
          </a:p>
          <a:p>
            <a:pPr indent="463550" algn="just"/>
            <a:r>
              <a:rPr lang="en-US" sz="3200" dirty="0" smtClean="0"/>
              <a:t>is </a:t>
            </a:r>
            <a:r>
              <a:rPr lang="en-US" sz="3200" dirty="0"/>
              <a:t>derived </a:t>
            </a:r>
            <a:r>
              <a:rPr lang="en-US" sz="3200" dirty="0" smtClean="0"/>
              <a:t>from Greek </a:t>
            </a:r>
          </a:p>
          <a:p>
            <a:pPr indent="463550" algn="just"/>
            <a:endParaRPr lang="en-US" sz="3200" b="1" dirty="0"/>
          </a:p>
          <a:p>
            <a:pPr algn="just"/>
            <a:r>
              <a:rPr lang="en-US" sz="3200" b="1" dirty="0" smtClean="0"/>
              <a:t>epi</a:t>
            </a:r>
            <a:r>
              <a:rPr lang="en-US" sz="3200" dirty="0"/>
              <a:t> 'upon, among', </a:t>
            </a:r>
            <a:endParaRPr lang="en-US" sz="3200" dirty="0" smtClean="0"/>
          </a:p>
          <a:p>
            <a:pPr algn="just"/>
            <a:r>
              <a:rPr lang="en-US" sz="3200" b="1" dirty="0" smtClean="0"/>
              <a:t>demos</a:t>
            </a:r>
            <a:r>
              <a:rPr lang="en-US" sz="3200" dirty="0" smtClean="0"/>
              <a:t> </a:t>
            </a:r>
            <a:r>
              <a:rPr lang="en-US" sz="3200" dirty="0"/>
              <a:t>'people, district', and </a:t>
            </a:r>
            <a:endParaRPr lang="en-US" sz="3200" dirty="0" smtClean="0"/>
          </a:p>
          <a:p>
            <a:pPr algn="just"/>
            <a:r>
              <a:rPr lang="en-US" sz="3200" b="1" dirty="0" smtClean="0"/>
              <a:t>logos</a:t>
            </a:r>
            <a:r>
              <a:rPr lang="en-US" sz="3200" dirty="0" smtClean="0"/>
              <a:t> </a:t>
            </a:r>
            <a:r>
              <a:rPr lang="en-US" sz="3200" dirty="0"/>
              <a:t>'study, word, discourse', suggesting that it applies only to human populations. </a:t>
            </a:r>
          </a:p>
        </p:txBody>
      </p:sp>
    </p:spTree>
    <p:extLst>
      <p:ext uri="{BB962C8B-B14F-4D97-AF65-F5344CB8AC3E}">
        <p14:creationId xmlns:p14="http://schemas.microsoft.com/office/powerpoint/2010/main" val="4157552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47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Epidemiologists’ definition</a:t>
            </a:r>
            <a:endParaRPr lang="en-US" sz="3200" dirty="0"/>
          </a:p>
          <a:p>
            <a:endParaRPr lang="en-US" sz="3200" dirty="0" smtClean="0"/>
          </a:p>
          <a:p>
            <a:pPr indent="463550" algn="just"/>
            <a:r>
              <a:rPr lang="en-US" sz="3200" dirty="0" smtClean="0"/>
              <a:t>Epidemiologists </a:t>
            </a:r>
            <a:r>
              <a:rPr lang="en-US" sz="3200" dirty="0"/>
              <a:t>are public health workers who investigate patterns and causes of disease and injury. </a:t>
            </a:r>
          </a:p>
        </p:txBody>
      </p:sp>
      <p:pic>
        <p:nvPicPr>
          <p:cNvPr id="2050" name="Picture 2" descr="Learning on the job, epidemiologists are now much sought after | Cities  News,The Indian 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 bwMode="auto">
          <a:xfrm>
            <a:off x="514350" y="3835458"/>
            <a:ext cx="5449722" cy="26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s an Epidemiologist Career for You? | Regis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09" y="251907"/>
            <a:ext cx="2893987" cy="19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43555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dirty="0" smtClean="0"/>
              <a:t>They </a:t>
            </a:r>
            <a:r>
              <a:rPr lang="en-US" sz="3200" dirty="0"/>
              <a:t>seek to reduce the risk and occurrence of negative health outcomes through research, community education and health policy.</a:t>
            </a:r>
          </a:p>
        </p:txBody>
      </p:sp>
      <p:pic>
        <p:nvPicPr>
          <p:cNvPr id="2054" name="Picture 6" descr="Epidemiologists Are the &amp;#39;Disease Detectives&amp;#39; Protecting Public Health |  HowStuffWor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114800"/>
            <a:ext cx="3479799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49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03" y="35846"/>
            <a:ext cx="119554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Epidemiology examples </a:t>
            </a:r>
            <a:endParaRPr lang="en-US" sz="3200" dirty="0"/>
          </a:p>
          <a:p>
            <a:pPr indent="457200" algn="just"/>
            <a:endParaRPr lang="en-US" sz="3200" dirty="0" smtClean="0"/>
          </a:p>
          <a:p>
            <a:pPr indent="457200" algn="just"/>
            <a:r>
              <a:rPr lang="en-US" sz="3200" dirty="0" smtClean="0"/>
              <a:t>The </a:t>
            </a:r>
            <a:r>
              <a:rPr lang="en-US" sz="3200" dirty="0"/>
              <a:t>term epidemiology is now widely applied to cover the description and causation of not only epidemic, infectious disease, but of disease in general, including related conditions. </a:t>
            </a:r>
            <a:endParaRPr lang="en-US" sz="3200" dirty="0" smtClean="0"/>
          </a:p>
          <a:p>
            <a:pPr indent="457200" algn="just"/>
            <a:endParaRPr lang="en-US" sz="3200" dirty="0"/>
          </a:p>
          <a:p>
            <a:pPr indent="457200" algn="just"/>
            <a:r>
              <a:rPr lang="en-US" sz="3200" dirty="0" smtClean="0"/>
              <a:t>Some </a:t>
            </a:r>
            <a:r>
              <a:rPr lang="en-US" sz="3200" dirty="0"/>
              <a:t>examples of topics examined through epidemiology include as </a:t>
            </a:r>
            <a:r>
              <a:rPr lang="en-US" sz="3200" i="1" dirty="0"/>
              <a:t>high blood pressure</a:t>
            </a:r>
            <a:r>
              <a:rPr lang="en-US" sz="3200" dirty="0"/>
              <a:t>, </a:t>
            </a:r>
            <a:r>
              <a:rPr lang="en-US" sz="3200" i="1" dirty="0"/>
              <a:t>mental illness</a:t>
            </a:r>
            <a:r>
              <a:rPr lang="en-US" sz="3200" dirty="0"/>
              <a:t> and </a:t>
            </a:r>
            <a:r>
              <a:rPr lang="en-US" sz="3200" i="1" dirty="0"/>
              <a:t>obesity</a:t>
            </a:r>
            <a:r>
              <a:rPr lang="en-US" sz="3200" dirty="0"/>
              <a:t>.</a:t>
            </a:r>
          </a:p>
        </p:txBody>
      </p:sp>
      <p:pic>
        <p:nvPicPr>
          <p:cNvPr id="3074" name="Picture 2" descr="Why Chronic High Blood Pressure Is So Dangerous – Cleveland Clin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414847"/>
            <a:ext cx="2646362" cy="18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I&amp;#39;s Potential to Diagnose and Treat Mental Illn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22" y="4067719"/>
            <a:ext cx="4490826" cy="252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Obesity Raises Risk of Serious Disease – Cleveland Clin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83" y="4291223"/>
            <a:ext cx="3003550" cy="20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25" y="832513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Uses </a:t>
            </a:r>
            <a:r>
              <a:rPr lang="en-US" sz="32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32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epidemiology</a:t>
            </a:r>
          </a:p>
          <a:p>
            <a:endParaRPr lang="en-US" sz="3200" b="1" kern="1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To determine, </a:t>
            </a:r>
            <a:r>
              <a:rPr lang="en-US" sz="3200" dirty="0"/>
              <a:t>describe, and report on the natural course of disease, </a:t>
            </a:r>
            <a:r>
              <a:rPr lang="en-US" sz="3200" dirty="0" smtClean="0"/>
              <a:t>disability, </a:t>
            </a:r>
            <a:r>
              <a:rPr lang="en-US" sz="3200" dirty="0"/>
              <a:t>injury, </a:t>
            </a:r>
            <a:r>
              <a:rPr lang="en-US" sz="3200" dirty="0" smtClean="0"/>
              <a:t>and </a:t>
            </a:r>
            <a:r>
              <a:rPr lang="en-US" sz="3200" dirty="0"/>
              <a:t>death</a:t>
            </a:r>
            <a:r>
              <a:rPr lang="en-US" sz="3200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3200" dirty="0"/>
              <a:t>To aid in the planning and development of </a:t>
            </a:r>
            <a:r>
              <a:rPr lang="en-US" sz="3200" i="1" dirty="0"/>
              <a:t>health services </a:t>
            </a:r>
            <a:r>
              <a:rPr lang="en-US" sz="3200" dirty="0"/>
              <a:t>and programs</a:t>
            </a:r>
            <a:r>
              <a:rPr lang="en-US" sz="3200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pic>
        <p:nvPicPr>
          <p:cNvPr id="8194" name="Picture 2" descr="5 things about health services management that are important to know!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55" y="3857133"/>
            <a:ext cx="5115540" cy="30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25" y="232012"/>
            <a:ext cx="71834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To provide administrative and planning data.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To </a:t>
            </a:r>
            <a:r>
              <a:rPr lang="en-US" sz="3200" dirty="0"/>
              <a:t>study the cause of diseases, or conditions, disorders, disabilities, etc</a:t>
            </a:r>
            <a:r>
              <a:rPr lang="en-US" sz="3200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3200" dirty="0"/>
              <a:t>To determine the primary agent responsible or ascertain </a:t>
            </a:r>
            <a:r>
              <a:rPr lang="en-US" sz="3200" i="1" dirty="0"/>
              <a:t>causative factors</a:t>
            </a:r>
            <a:r>
              <a:rPr lang="en-US" sz="3200" dirty="0"/>
              <a:t>. </a:t>
            </a:r>
            <a:endParaRPr lang="en-US" sz="3200" dirty="0" smtClean="0"/>
          </a:p>
        </p:txBody>
      </p:sp>
      <p:pic>
        <p:nvPicPr>
          <p:cNvPr id="9218" name="Picture 2" descr="Autoimmune Diseases: Causes and Risk Fact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30" y="1257676"/>
            <a:ext cx="4624509" cy="46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534</Words>
  <Application>Microsoft Office PowerPoint</Application>
  <PresentationFormat>Custom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Epidemiology: introduction and basic concepts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</dc:creator>
  <cp:lastModifiedBy>DR.Ahmed Saker</cp:lastModifiedBy>
  <cp:revision>86</cp:revision>
  <dcterms:created xsi:type="dcterms:W3CDTF">2021-11-18T16:48:41Z</dcterms:created>
  <dcterms:modified xsi:type="dcterms:W3CDTF">2023-10-23T16:30:52Z</dcterms:modified>
</cp:coreProperties>
</file>