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70" r:id="rId3"/>
    <p:sldId id="268" r:id="rId4"/>
    <p:sldId id="256" r:id="rId5"/>
    <p:sldId id="271" r:id="rId6"/>
    <p:sldId id="257" r:id="rId7"/>
    <p:sldId id="258" r:id="rId8"/>
    <p:sldId id="260" r:id="rId9"/>
    <p:sldId id="261" r:id="rId10"/>
    <p:sldId id="262" r:id="rId11"/>
    <p:sldId id="264" r:id="rId12"/>
    <p:sldId id="265" r:id="rId13"/>
    <p:sldId id="266" r:id="rId14"/>
    <p:sldId id="272" r:id="rId15"/>
    <p:sldId id="273"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9" autoAdjust="0"/>
    <p:restoredTop sz="94667" autoAdjust="0"/>
  </p:normalViewPr>
  <p:slideViewPr>
    <p:cSldViewPr>
      <p:cViewPr varScale="1">
        <p:scale>
          <a:sx n="70" d="100"/>
          <a:sy n="70" d="100"/>
        </p:scale>
        <p:origin x="-76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04/10/1445</a:t>
            </a:fld>
            <a:endParaRPr lang="ar-SA"/>
          </a:p>
        </p:txBody>
      </p:sp>
      <p:sp>
        <p:nvSpPr>
          <p:cNvPr id="5" name="Footer Placeholder 4"/>
          <p:cNvSpPr>
            <a:spLocks noGrp="1"/>
          </p:cNvSpPr>
          <p:nvPr>
            <p:ph type="ftr" sz="quarter" idx="11"/>
          </p:nvPr>
        </p:nvSpPr>
        <p:spPr/>
        <p:txBody>
          <a:bodyPr/>
          <a:lstStyle/>
          <a:p>
            <a:endParaRPr lang="ar-SA"/>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04/10/1445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04/10/1445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04/10/1445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t>04/10/1445</a:t>
            </a:fld>
            <a:endParaRPr lang="ar-SA"/>
          </a:p>
        </p:txBody>
      </p:sp>
      <p:sp>
        <p:nvSpPr>
          <p:cNvPr id="8" name="Slide Number Placeholder 7"/>
          <p:cNvSpPr>
            <a:spLocks noGrp="1"/>
          </p:cNvSpPr>
          <p:nvPr>
            <p:ph type="sldNum" sz="quarter" idx="11"/>
          </p:nvPr>
        </p:nvSpPr>
        <p:spPr/>
        <p:txBody>
          <a:bodyPr/>
          <a:lstStyle/>
          <a:p>
            <a:fld id="{0B34F065-1154-456A-91E3-76DE8E75E17B}"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04/10/1445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04/10/1445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04/10/1445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04/10/1445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04/10/1445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04/10/1445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0B34F065-1154-456A-91E3-76DE8E75E17B}" type="slidenum">
              <a:rPr lang="ar-SA" smtClean="0"/>
              <a:t>‹#›</a:t>
            </a:fld>
            <a:endParaRPr lang="ar-SA"/>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ar-SA" smtClean="0"/>
              <a:t>انقر لتحرير نمط العنوان الرئيسي</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B8ABB09-4A1D-463E-8065-109CC2B7EFAA}" type="datetimeFigureOut">
              <a:rPr lang="ar-SA" smtClean="0"/>
              <a:t>04/10/1445</a:t>
            </a:fld>
            <a:endParaRPr lang="ar-SA"/>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ar-SA"/>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0B34F065-1154-456A-91E3-76DE8E75E17B}" type="slidenum">
              <a:rPr lang="ar-SA" smtClean="0"/>
              <a:t>‹#›</a:t>
            </a:fld>
            <a:endParaRPr lang="ar-SA"/>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03052" y="1340768"/>
            <a:ext cx="8280920" cy="378565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rtl="0"/>
            <a:r>
              <a:rPr lang="en-GB" sz="2400" b="1" i="1" dirty="0">
                <a:solidFill>
                  <a:srgbClr val="000000"/>
                </a:solidFill>
                <a:latin typeface="Times New Roman" pitchFamily="18" charset="0"/>
                <a:cs typeface="Times New Roman" pitchFamily="18" charset="0"/>
              </a:rPr>
              <a:t>Environmental indicators are simple measures that tell us what is happening in the environment. </a:t>
            </a:r>
            <a:endParaRPr lang="en-GB" sz="2400" b="1" i="1" dirty="0" smtClean="0">
              <a:solidFill>
                <a:srgbClr val="000000"/>
              </a:solidFill>
              <a:latin typeface="Times New Roman" pitchFamily="18" charset="0"/>
              <a:cs typeface="Times New Roman" pitchFamily="18" charset="0"/>
            </a:endParaRPr>
          </a:p>
          <a:p>
            <a:pPr algn="just" rtl="0"/>
            <a:r>
              <a:rPr lang="en-GB" sz="2400" i="1" dirty="0" smtClean="0">
                <a:solidFill>
                  <a:srgbClr val="000000"/>
                </a:solidFill>
                <a:latin typeface="Times New Roman" pitchFamily="18" charset="0"/>
                <a:cs typeface="Times New Roman" pitchFamily="18" charset="0"/>
              </a:rPr>
              <a:t>Since </a:t>
            </a:r>
            <a:r>
              <a:rPr lang="en-GB" sz="2400" i="1" dirty="0">
                <a:solidFill>
                  <a:srgbClr val="000000"/>
                </a:solidFill>
                <a:latin typeface="Times New Roman" pitchFamily="18" charset="0"/>
                <a:cs typeface="Times New Roman" pitchFamily="18" charset="0"/>
              </a:rPr>
              <a:t>the environment is very complex, indicators provide a more practical and economical way to track the state of the environment than if we attempted to record every possible variable in the environment.</a:t>
            </a:r>
            <a:r>
              <a:rPr lang="en-GB" sz="2400" dirty="0">
                <a:solidFill>
                  <a:srgbClr val="000000"/>
                </a:solidFill>
                <a:latin typeface="Times New Roman" pitchFamily="18" charset="0"/>
                <a:cs typeface="Times New Roman" pitchFamily="18" charset="0"/>
              </a:rPr>
              <a:t> </a:t>
            </a:r>
            <a:endParaRPr lang="en-GB" sz="2400" dirty="0" smtClean="0">
              <a:solidFill>
                <a:srgbClr val="000000"/>
              </a:solidFill>
              <a:latin typeface="Times New Roman" pitchFamily="18" charset="0"/>
              <a:cs typeface="Times New Roman" pitchFamily="18" charset="0"/>
            </a:endParaRPr>
          </a:p>
          <a:p>
            <a:pPr algn="just" rtl="0"/>
            <a:r>
              <a:rPr lang="en-GB" sz="2400" dirty="0" smtClean="0">
                <a:solidFill>
                  <a:srgbClr val="000000"/>
                </a:solidFill>
                <a:latin typeface="Times New Roman" pitchFamily="18" charset="0"/>
                <a:cs typeface="Times New Roman" pitchFamily="18" charset="0"/>
              </a:rPr>
              <a:t>For </a:t>
            </a:r>
            <a:r>
              <a:rPr lang="en-GB" sz="2400" dirty="0">
                <a:solidFill>
                  <a:srgbClr val="000000"/>
                </a:solidFill>
                <a:latin typeface="Times New Roman" pitchFamily="18" charset="0"/>
                <a:cs typeface="Times New Roman" pitchFamily="18" charset="0"/>
              </a:rPr>
              <a:t>example, concentrations of ozone depleting substances (ODS) in the atmosphere, tracked over time, is a good indicator with respect to the environmental issue of stratospheric ozone depletion..</a:t>
            </a:r>
          </a:p>
        </p:txBody>
      </p:sp>
      <p:sp>
        <p:nvSpPr>
          <p:cNvPr id="3" name="مستطيل 2"/>
          <p:cNvSpPr/>
          <p:nvPr/>
        </p:nvSpPr>
        <p:spPr>
          <a:xfrm>
            <a:off x="2207940" y="35278"/>
            <a:ext cx="4447051" cy="584775"/>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GB" sz="3200" dirty="0">
                <a:solidFill>
                  <a:srgbClr val="000000"/>
                </a:solidFill>
                <a:latin typeface="Times New Roman" pitchFamily="18" charset="0"/>
                <a:cs typeface="Times New Roman" pitchFamily="18" charset="0"/>
              </a:rPr>
              <a:t>Environmental indicators </a:t>
            </a:r>
            <a:endParaRPr lang="en-GB" sz="3200" dirty="0">
              <a:solidFill>
                <a:srgbClr val="000000"/>
              </a:solidFill>
            </a:endParaRPr>
          </a:p>
        </p:txBody>
      </p:sp>
    </p:spTree>
    <p:extLst>
      <p:ext uri="{BB962C8B-B14F-4D97-AF65-F5344CB8AC3E}">
        <p14:creationId xmlns:p14="http://schemas.microsoft.com/office/powerpoint/2010/main" val="1233046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582341"/>
            <a:ext cx="8352928" cy="341632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just" rtl="0"/>
            <a:r>
              <a:rPr lang="en-GB" sz="2400" b="1" dirty="0"/>
              <a:t>The EEA Typology of Indicators</a:t>
            </a:r>
            <a:endParaRPr lang="en-GB" sz="2400" b="1" dirty="0">
              <a:latin typeface="Times New Roman" pitchFamily="18" charset="0"/>
              <a:cs typeface="Times New Roman" pitchFamily="18" charset="0"/>
            </a:endParaRPr>
          </a:p>
          <a:p>
            <a:pPr algn="just" rtl="0"/>
            <a:r>
              <a:rPr lang="en-GB" sz="2400" dirty="0">
                <a:latin typeface="Times New Roman" pitchFamily="18" charset="0"/>
                <a:cs typeface="Times New Roman" pitchFamily="18" charset="0"/>
              </a:rPr>
              <a:t>Indicators can be classified into 4 simple groups which address </a:t>
            </a:r>
            <a:r>
              <a:rPr lang="en-GB" sz="2400" dirty="0" smtClean="0">
                <a:latin typeface="Times New Roman" pitchFamily="18" charset="0"/>
                <a:cs typeface="Times New Roman" pitchFamily="18" charset="0"/>
              </a:rPr>
              <a:t>the following </a:t>
            </a:r>
            <a:r>
              <a:rPr lang="en-GB" sz="2400" dirty="0">
                <a:latin typeface="Times New Roman" pitchFamily="18" charset="0"/>
                <a:cs typeface="Times New Roman" pitchFamily="18" charset="0"/>
              </a:rPr>
              <a:t>questions:</a:t>
            </a:r>
          </a:p>
          <a:p>
            <a:pPr marL="342900" indent="-342900" algn="just" rtl="0">
              <a:buFont typeface="Arial" pitchFamily="34" charset="0"/>
              <a:buChar char="•"/>
            </a:pPr>
            <a:r>
              <a:rPr lang="en-GB" sz="2400" b="1" i="1" u="sng" dirty="0" smtClean="0">
                <a:latin typeface="Times New Roman" pitchFamily="18" charset="0"/>
                <a:cs typeface="Times New Roman" pitchFamily="18" charset="0"/>
              </a:rPr>
              <a:t>What </a:t>
            </a:r>
            <a:r>
              <a:rPr lang="en-GB" sz="2400" b="1" i="1" u="sng" dirty="0">
                <a:latin typeface="Times New Roman" pitchFamily="18" charset="0"/>
                <a:cs typeface="Times New Roman" pitchFamily="18" charset="0"/>
              </a:rPr>
              <a:t>is happening to the environment and to humans?’ (Type A </a:t>
            </a:r>
            <a:r>
              <a:rPr lang="en-GB" sz="2400" b="1" i="1" u="sng" dirty="0" smtClean="0">
                <a:latin typeface="Times New Roman" pitchFamily="18" charset="0"/>
                <a:cs typeface="Times New Roman" pitchFamily="18" charset="0"/>
              </a:rPr>
              <a:t>or Descriptive </a:t>
            </a:r>
            <a:r>
              <a:rPr lang="en-GB" sz="2400" b="1" i="1" u="sng" dirty="0">
                <a:latin typeface="Times New Roman" pitchFamily="18" charset="0"/>
                <a:cs typeface="Times New Roman" pitchFamily="18" charset="0"/>
              </a:rPr>
              <a:t>Indicators)</a:t>
            </a:r>
          </a:p>
          <a:p>
            <a:pPr marL="342900" indent="-342900" algn="just" rtl="0">
              <a:buFont typeface="Arial" pitchFamily="34" charset="0"/>
              <a:buChar char="•"/>
            </a:pPr>
            <a:r>
              <a:rPr lang="en-GB" sz="2400" dirty="0" smtClean="0">
                <a:latin typeface="Times New Roman" pitchFamily="18" charset="0"/>
                <a:cs typeface="Times New Roman" pitchFamily="18" charset="0"/>
              </a:rPr>
              <a:t>Does </a:t>
            </a:r>
            <a:r>
              <a:rPr lang="en-GB" sz="2400" dirty="0">
                <a:latin typeface="Times New Roman" pitchFamily="18" charset="0"/>
                <a:cs typeface="Times New Roman" pitchFamily="18" charset="0"/>
              </a:rPr>
              <a:t>it matter?’ (Type B or Performance indicators)</a:t>
            </a:r>
          </a:p>
          <a:p>
            <a:pPr marL="342900" indent="-342900" algn="just" rtl="0">
              <a:buFont typeface="Arial" pitchFamily="34" charset="0"/>
              <a:buChar char="•"/>
            </a:pPr>
            <a:r>
              <a:rPr lang="en-GB" sz="2400" dirty="0" smtClean="0">
                <a:latin typeface="Times New Roman" pitchFamily="18" charset="0"/>
                <a:cs typeface="Times New Roman" pitchFamily="18" charset="0"/>
              </a:rPr>
              <a:t>Are </a:t>
            </a:r>
            <a:r>
              <a:rPr lang="en-GB" sz="2400" dirty="0">
                <a:latin typeface="Times New Roman" pitchFamily="18" charset="0"/>
                <a:cs typeface="Times New Roman" pitchFamily="18" charset="0"/>
              </a:rPr>
              <a:t>we improving?’ (Type C or Efficiency indicators)</a:t>
            </a:r>
          </a:p>
          <a:p>
            <a:pPr marL="342900" indent="-342900" algn="just" rtl="0">
              <a:buFont typeface="Arial" pitchFamily="34" charset="0"/>
              <a:buChar char="•"/>
            </a:pPr>
            <a:r>
              <a:rPr lang="en-GB" sz="2400" dirty="0" smtClean="0">
                <a:latin typeface="Times New Roman" pitchFamily="18" charset="0"/>
                <a:cs typeface="Times New Roman" pitchFamily="18" charset="0"/>
              </a:rPr>
              <a:t>Are </a:t>
            </a:r>
            <a:r>
              <a:rPr lang="en-GB" sz="2400" dirty="0">
                <a:latin typeface="Times New Roman" pitchFamily="18" charset="0"/>
                <a:cs typeface="Times New Roman" pitchFamily="18" charset="0"/>
              </a:rPr>
              <a:t>we on the whole better off?’ (Type D or Total Welfare indicators)</a:t>
            </a:r>
          </a:p>
        </p:txBody>
      </p:sp>
    </p:spTree>
    <p:extLst>
      <p:ext uri="{BB962C8B-B14F-4D97-AF65-F5344CB8AC3E}">
        <p14:creationId xmlns:p14="http://schemas.microsoft.com/office/powerpoint/2010/main" val="3462993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404664"/>
            <a:ext cx="8712968" cy="3046988"/>
          </a:xfrm>
          <a:prstGeom prst="rect">
            <a:avLst/>
          </a:prstGeom>
        </p:spPr>
        <p:txBody>
          <a:bodyPr wrap="square">
            <a:spAutoFit/>
          </a:bodyPr>
          <a:lstStyle/>
          <a:p>
            <a:pPr algn="just" rtl="0"/>
            <a:r>
              <a:rPr lang="en-GB" sz="2400" b="1" dirty="0">
                <a:latin typeface="Times New Roman" pitchFamily="18" charset="0"/>
                <a:cs typeface="Times New Roman" pitchFamily="18" charset="0"/>
              </a:rPr>
              <a:t>Descriptive indicators (Type A – What is happening to </a:t>
            </a:r>
            <a:r>
              <a:rPr lang="en-GB" sz="2400" b="1" dirty="0" smtClean="0">
                <a:latin typeface="Times New Roman" pitchFamily="18" charset="0"/>
                <a:cs typeface="Times New Roman" pitchFamily="18" charset="0"/>
              </a:rPr>
              <a:t>the environment </a:t>
            </a:r>
            <a:r>
              <a:rPr lang="en-GB" sz="2400" b="1" dirty="0">
                <a:latin typeface="Times New Roman" pitchFamily="18" charset="0"/>
                <a:cs typeface="Times New Roman" pitchFamily="18" charset="0"/>
              </a:rPr>
              <a:t>and to humans?)</a:t>
            </a:r>
          </a:p>
          <a:p>
            <a:pPr algn="just" rtl="0"/>
            <a:r>
              <a:rPr lang="en-GB" sz="2400" dirty="0">
                <a:latin typeface="Times New Roman" pitchFamily="18" charset="0"/>
                <a:cs typeface="Times New Roman" pitchFamily="18" charset="0"/>
              </a:rPr>
              <a:t>Most sets of indicators presently used by nations and </a:t>
            </a:r>
            <a:r>
              <a:rPr lang="en-GB" sz="2400" dirty="0" smtClean="0">
                <a:latin typeface="Times New Roman" pitchFamily="18" charset="0"/>
                <a:cs typeface="Times New Roman" pitchFamily="18" charset="0"/>
              </a:rPr>
              <a:t>international bodies </a:t>
            </a:r>
            <a:r>
              <a:rPr lang="en-GB" sz="2400" dirty="0">
                <a:latin typeface="Times New Roman" pitchFamily="18" charset="0"/>
                <a:cs typeface="Times New Roman" pitchFamily="18" charset="0"/>
              </a:rPr>
              <a:t>are based on the DPSIR-framework or a subset of it. These </a:t>
            </a:r>
            <a:r>
              <a:rPr lang="en-GB" sz="2400" dirty="0" smtClean="0">
                <a:latin typeface="Times New Roman" pitchFamily="18" charset="0"/>
                <a:cs typeface="Times New Roman" pitchFamily="18" charset="0"/>
              </a:rPr>
              <a:t>sets describe </a:t>
            </a:r>
            <a:r>
              <a:rPr lang="en-GB" sz="2400" dirty="0">
                <a:latin typeface="Times New Roman" pitchFamily="18" charset="0"/>
                <a:cs typeface="Times New Roman" pitchFamily="18" charset="0"/>
              </a:rPr>
              <a:t>the actual situation with regard to the main </a:t>
            </a:r>
            <a:r>
              <a:rPr lang="en-GB" sz="2400" dirty="0" smtClean="0">
                <a:latin typeface="Times New Roman" pitchFamily="18" charset="0"/>
                <a:cs typeface="Times New Roman" pitchFamily="18" charset="0"/>
              </a:rPr>
              <a:t>environmental issues</a:t>
            </a:r>
            <a:r>
              <a:rPr lang="en-GB" sz="2400" dirty="0">
                <a:latin typeface="Times New Roman" pitchFamily="18" charset="0"/>
                <a:cs typeface="Times New Roman" pitchFamily="18" charset="0"/>
              </a:rPr>
              <a:t>, </a:t>
            </a:r>
            <a:r>
              <a:rPr lang="en-GB" sz="2400" b="1" u="sng" dirty="0">
                <a:latin typeface="Times New Roman" pitchFamily="18" charset="0"/>
                <a:cs typeface="Times New Roman" pitchFamily="18" charset="0"/>
              </a:rPr>
              <a:t>such as climate change, acidification, toxic contamination </a:t>
            </a:r>
            <a:r>
              <a:rPr lang="en-GB" sz="2400" b="1" u="sng" dirty="0" smtClean="0">
                <a:latin typeface="Times New Roman" pitchFamily="18" charset="0"/>
                <a:cs typeface="Times New Roman" pitchFamily="18" charset="0"/>
              </a:rPr>
              <a:t>and wastes </a:t>
            </a:r>
            <a:r>
              <a:rPr lang="en-GB" sz="2400" b="1" u="sng" dirty="0">
                <a:latin typeface="Times New Roman" pitchFamily="18" charset="0"/>
                <a:cs typeface="Times New Roman" pitchFamily="18" charset="0"/>
              </a:rPr>
              <a:t>in relation to the geographical levels at which these </a:t>
            </a:r>
            <a:r>
              <a:rPr lang="en-GB" sz="2400" b="1" u="sng" dirty="0" smtClean="0">
                <a:latin typeface="Times New Roman" pitchFamily="18" charset="0"/>
                <a:cs typeface="Times New Roman" pitchFamily="18" charset="0"/>
              </a:rPr>
              <a:t>issues manifest </a:t>
            </a:r>
            <a:r>
              <a:rPr lang="en-GB" sz="2400" b="1" u="sng" dirty="0">
                <a:latin typeface="Times New Roman" pitchFamily="18" charset="0"/>
                <a:cs typeface="Times New Roman" pitchFamily="18" charset="0"/>
              </a:rPr>
              <a:t>themselves.</a:t>
            </a:r>
          </a:p>
        </p:txBody>
      </p:sp>
    </p:spTree>
    <p:extLst>
      <p:ext uri="{BB962C8B-B14F-4D97-AF65-F5344CB8AC3E}">
        <p14:creationId xmlns:p14="http://schemas.microsoft.com/office/powerpoint/2010/main" val="3462993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476672"/>
            <a:ext cx="7920880" cy="34163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rtl="0"/>
            <a:r>
              <a:rPr lang="en-GB" sz="2400" dirty="0">
                <a:latin typeface="Times New Roman" pitchFamily="18" charset="0"/>
                <a:cs typeface="Times New Roman" pitchFamily="18" charset="0"/>
              </a:rPr>
              <a:t>Indicators for </a:t>
            </a:r>
            <a:r>
              <a:rPr lang="en-GB" sz="2400" b="1" dirty="0">
                <a:latin typeface="Times New Roman" pitchFamily="18" charset="0"/>
                <a:cs typeface="Times New Roman" pitchFamily="18" charset="0"/>
              </a:rPr>
              <a:t>driving forces </a:t>
            </a:r>
            <a:r>
              <a:rPr lang="en-GB" sz="2400" dirty="0">
                <a:latin typeface="Times New Roman" pitchFamily="18" charset="0"/>
                <a:cs typeface="Times New Roman" pitchFamily="18" charset="0"/>
              </a:rPr>
              <a:t>describe the social, demographic </a:t>
            </a:r>
            <a:r>
              <a:rPr lang="en-GB" sz="2400" dirty="0" smtClean="0">
                <a:latin typeface="Times New Roman" pitchFamily="18" charset="0"/>
                <a:cs typeface="Times New Roman" pitchFamily="18" charset="0"/>
              </a:rPr>
              <a:t>and economic </a:t>
            </a:r>
            <a:r>
              <a:rPr lang="en-GB" sz="2400" dirty="0">
                <a:latin typeface="Times New Roman" pitchFamily="18" charset="0"/>
                <a:cs typeface="Times New Roman" pitchFamily="18" charset="0"/>
              </a:rPr>
              <a:t>developments in societies and the corresponding changes </a:t>
            </a:r>
            <a:r>
              <a:rPr lang="en-GB" sz="2400" dirty="0" smtClean="0">
                <a:latin typeface="Times New Roman" pitchFamily="18" charset="0"/>
                <a:cs typeface="Times New Roman" pitchFamily="18" charset="0"/>
              </a:rPr>
              <a:t>in life </a:t>
            </a:r>
            <a:r>
              <a:rPr lang="en-GB" sz="2400" dirty="0">
                <a:latin typeface="Times New Roman" pitchFamily="18" charset="0"/>
                <a:cs typeface="Times New Roman" pitchFamily="18" charset="0"/>
              </a:rPr>
              <a:t>styles, overall levels of consumption and production patterns</a:t>
            </a:r>
            <a:r>
              <a:rPr lang="en-GB" sz="2400" dirty="0" smtClean="0">
                <a:latin typeface="Times New Roman" pitchFamily="18" charset="0"/>
                <a:cs typeface="Times New Roman" pitchFamily="18" charset="0"/>
              </a:rPr>
              <a:t>.</a:t>
            </a:r>
          </a:p>
          <a:p>
            <a:pPr algn="just" rtl="0"/>
            <a:endParaRPr lang="en-GB" sz="2400" dirty="0">
              <a:latin typeface="Times New Roman" pitchFamily="18" charset="0"/>
              <a:cs typeface="Times New Roman" pitchFamily="18" charset="0"/>
            </a:endParaRPr>
          </a:p>
          <a:p>
            <a:pPr algn="just" rtl="0"/>
            <a:r>
              <a:rPr lang="en-GB" sz="2400" dirty="0">
                <a:latin typeface="Times New Roman" pitchFamily="18" charset="0"/>
                <a:cs typeface="Times New Roman" pitchFamily="18" charset="0"/>
              </a:rPr>
              <a:t>Primary driving forces are population growth and developments in </a:t>
            </a:r>
            <a:r>
              <a:rPr lang="en-GB" sz="2400" dirty="0" smtClean="0">
                <a:latin typeface="Times New Roman" pitchFamily="18" charset="0"/>
                <a:cs typeface="Times New Roman" pitchFamily="18" charset="0"/>
              </a:rPr>
              <a:t>the needs </a:t>
            </a:r>
            <a:r>
              <a:rPr lang="en-GB" sz="2400" dirty="0">
                <a:latin typeface="Times New Roman" pitchFamily="18" charset="0"/>
                <a:cs typeface="Times New Roman" pitchFamily="18" charset="0"/>
              </a:rPr>
              <a:t>and activities of individuals. </a:t>
            </a:r>
            <a:r>
              <a:rPr lang="en-GB" sz="2400" dirty="0" smtClean="0">
                <a:latin typeface="Times New Roman" pitchFamily="18" charset="0"/>
                <a:cs typeface="Times New Roman" pitchFamily="18" charset="0"/>
              </a:rPr>
              <a:t>Through these </a:t>
            </a:r>
            <a:r>
              <a:rPr lang="en-GB" sz="2400" dirty="0">
                <a:latin typeface="Times New Roman" pitchFamily="18" charset="0"/>
                <a:cs typeface="Times New Roman" pitchFamily="18" charset="0"/>
              </a:rPr>
              <a:t>changes in production and consumption, the </a:t>
            </a:r>
            <a:r>
              <a:rPr lang="en-GB" sz="2400" b="1" dirty="0">
                <a:latin typeface="Times New Roman" pitchFamily="18" charset="0"/>
                <a:cs typeface="Times New Roman" pitchFamily="18" charset="0"/>
              </a:rPr>
              <a:t>driving forces </a:t>
            </a:r>
            <a:r>
              <a:rPr lang="en-GB" sz="2400" b="1" dirty="0" smtClean="0">
                <a:latin typeface="Times New Roman" pitchFamily="18" charset="0"/>
                <a:cs typeface="Times New Roman" pitchFamily="18" charset="0"/>
              </a:rPr>
              <a:t>exert pressure </a:t>
            </a:r>
            <a:r>
              <a:rPr lang="en-GB" sz="2400" b="1" dirty="0">
                <a:latin typeface="Times New Roman" pitchFamily="18" charset="0"/>
                <a:cs typeface="Times New Roman" pitchFamily="18" charset="0"/>
              </a:rPr>
              <a:t>on the environment</a:t>
            </a:r>
            <a:r>
              <a:rPr lang="en-GB" sz="2000" b="1" dirty="0">
                <a:latin typeface="Times New Roman" pitchFamily="18" charset="0"/>
                <a:cs typeface="Times New Roman" pitchFamily="18" charset="0"/>
              </a:rPr>
              <a:t>.</a:t>
            </a:r>
          </a:p>
        </p:txBody>
      </p:sp>
      <p:sp>
        <p:nvSpPr>
          <p:cNvPr id="3" name="مستطيل 2"/>
          <p:cNvSpPr/>
          <p:nvPr/>
        </p:nvSpPr>
        <p:spPr>
          <a:xfrm>
            <a:off x="539552" y="4221088"/>
            <a:ext cx="7920880" cy="156966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just" rtl="0"/>
            <a:r>
              <a:rPr lang="en-GB" sz="2400" b="1" dirty="0">
                <a:latin typeface="Times New Roman" pitchFamily="18" charset="0"/>
                <a:cs typeface="Times New Roman" pitchFamily="18" charset="0"/>
              </a:rPr>
              <a:t>Pressure indicators </a:t>
            </a:r>
            <a:r>
              <a:rPr lang="en-GB" sz="2400" dirty="0">
                <a:latin typeface="Times New Roman" pitchFamily="18" charset="0"/>
                <a:cs typeface="Times New Roman" pitchFamily="18" charset="0"/>
              </a:rPr>
              <a:t>describe developments in release of </a:t>
            </a:r>
            <a:r>
              <a:rPr lang="en-GB" sz="2400" dirty="0" smtClean="0">
                <a:latin typeface="Times New Roman" pitchFamily="18" charset="0"/>
                <a:cs typeface="Times New Roman" pitchFamily="18" charset="0"/>
              </a:rPr>
              <a:t>substances (emissions</a:t>
            </a:r>
            <a:r>
              <a:rPr lang="en-GB" sz="2400" dirty="0">
                <a:latin typeface="Times New Roman" pitchFamily="18" charset="0"/>
                <a:cs typeface="Times New Roman" pitchFamily="18" charset="0"/>
              </a:rPr>
              <a:t>), physical and biological agents, the use of resources </a:t>
            </a:r>
            <a:r>
              <a:rPr lang="en-GB" sz="2400" dirty="0" smtClean="0">
                <a:latin typeface="Times New Roman" pitchFamily="18" charset="0"/>
                <a:cs typeface="Times New Roman" pitchFamily="18" charset="0"/>
              </a:rPr>
              <a:t>and the</a:t>
            </a:r>
            <a:r>
              <a:rPr lang="en-GB" sz="2400" dirty="0">
                <a:latin typeface="Times New Roman" pitchFamily="18" charset="0"/>
                <a:cs typeface="Times New Roman" pitchFamily="18" charset="0"/>
              </a:rPr>
              <a:t> </a:t>
            </a:r>
            <a:r>
              <a:rPr lang="en-GB" sz="2400" dirty="0" smtClean="0">
                <a:latin typeface="Times New Roman" pitchFamily="18" charset="0"/>
                <a:cs typeface="Times New Roman" pitchFamily="18" charset="0"/>
              </a:rPr>
              <a:t>use </a:t>
            </a:r>
            <a:r>
              <a:rPr lang="en-GB" sz="2400" dirty="0">
                <a:latin typeface="Times New Roman" pitchFamily="18" charset="0"/>
                <a:cs typeface="Times New Roman" pitchFamily="18" charset="0"/>
              </a:rPr>
              <a:t>of </a:t>
            </a:r>
            <a:r>
              <a:rPr lang="en-GB" sz="2400" dirty="0" smtClean="0">
                <a:latin typeface="Times New Roman" pitchFamily="18" charset="0"/>
                <a:cs typeface="Times New Roman" pitchFamily="18" charset="0"/>
              </a:rPr>
              <a:t>land</a:t>
            </a:r>
          </a:p>
          <a:p>
            <a:pPr algn="just" rtl="0"/>
            <a:r>
              <a:rPr lang="en-GB" sz="2400" dirty="0">
                <a:latin typeface="Times New Roman" pitchFamily="18" charset="0"/>
                <a:cs typeface="Times New Roman" pitchFamily="18" charset="0"/>
              </a:rPr>
              <a:t>Examples of pressure </a:t>
            </a:r>
            <a:r>
              <a:rPr lang="en-GB" sz="2400" dirty="0" smtClean="0">
                <a:latin typeface="Times New Roman" pitchFamily="18" charset="0"/>
                <a:cs typeface="Times New Roman" pitchFamily="18" charset="0"/>
              </a:rPr>
              <a:t>indicators are </a:t>
            </a:r>
            <a:r>
              <a:rPr lang="en-GB" sz="2400" dirty="0">
                <a:latin typeface="Times New Roman" pitchFamily="18" charset="0"/>
                <a:cs typeface="Times New Roman" pitchFamily="18" charset="0"/>
              </a:rPr>
              <a:t>CO</a:t>
            </a:r>
            <a:r>
              <a:rPr lang="en-GB" sz="2400" baseline="-25000" dirty="0">
                <a:latin typeface="Times New Roman" pitchFamily="18" charset="0"/>
                <a:cs typeface="Times New Roman" pitchFamily="18" charset="0"/>
              </a:rPr>
              <a:t>2</a:t>
            </a:r>
            <a:r>
              <a:rPr lang="en-GB" sz="2400" dirty="0">
                <a:latin typeface="Times New Roman" pitchFamily="18" charset="0"/>
                <a:cs typeface="Times New Roman" pitchFamily="18" charset="0"/>
              </a:rPr>
              <a:t>-emissions per sector</a:t>
            </a:r>
          </a:p>
        </p:txBody>
      </p:sp>
    </p:spTree>
    <p:extLst>
      <p:ext uri="{BB962C8B-B14F-4D97-AF65-F5344CB8AC3E}">
        <p14:creationId xmlns:p14="http://schemas.microsoft.com/office/powerpoint/2010/main" val="3462993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764704"/>
            <a:ext cx="8064896" cy="224676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0"/>
            <a:r>
              <a:rPr lang="en-GB" sz="2800" b="1" dirty="0">
                <a:latin typeface="Times New Roman" pitchFamily="18" charset="0"/>
                <a:cs typeface="Times New Roman" pitchFamily="18" charset="0"/>
              </a:rPr>
              <a:t>State indicators </a:t>
            </a:r>
            <a:r>
              <a:rPr lang="en-GB" sz="2800" dirty="0">
                <a:latin typeface="Times New Roman" pitchFamily="18" charset="0"/>
                <a:cs typeface="Times New Roman" pitchFamily="18" charset="0"/>
              </a:rPr>
              <a:t>give a description of the quantity and quality of </a:t>
            </a:r>
            <a:r>
              <a:rPr lang="en-GB" sz="2800" dirty="0" smtClean="0">
                <a:latin typeface="Times New Roman" pitchFamily="18" charset="0"/>
                <a:cs typeface="Times New Roman" pitchFamily="18" charset="0"/>
              </a:rPr>
              <a:t>physical phenomena </a:t>
            </a:r>
            <a:r>
              <a:rPr lang="en-GB" sz="2800" dirty="0">
                <a:latin typeface="Times New Roman" pitchFamily="18" charset="0"/>
                <a:cs typeface="Times New Roman" pitchFamily="18" charset="0"/>
              </a:rPr>
              <a:t>(such as temperature), biological phenomena (such as </a:t>
            </a:r>
            <a:r>
              <a:rPr lang="en-GB" sz="2800" dirty="0" smtClean="0">
                <a:latin typeface="Times New Roman" pitchFamily="18" charset="0"/>
                <a:cs typeface="Times New Roman" pitchFamily="18" charset="0"/>
              </a:rPr>
              <a:t>fish stocks</a:t>
            </a:r>
            <a:r>
              <a:rPr lang="en-GB" sz="2800" dirty="0">
                <a:latin typeface="Times New Roman" pitchFamily="18" charset="0"/>
                <a:cs typeface="Times New Roman" pitchFamily="18" charset="0"/>
              </a:rPr>
              <a:t>) and chemical phenomena (such as atmospheric </a:t>
            </a:r>
            <a:r>
              <a:rPr lang="en-GB" sz="2800" dirty="0" smtClean="0">
                <a:latin typeface="Times New Roman" pitchFamily="18" charset="0"/>
                <a:cs typeface="Times New Roman" pitchFamily="18" charset="0"/>
              </a:rPr>
              <a:t>CO</a:t>
            </a:r>
            <a:r>
              <a:rPr lang="en-GB" sz="2800" baseline="-25000" dirty="0" smtClean="0">
                <a:latin typeface="Times New Roman" pitchFamily="18" charset="0"/>
                <a:cs typeface="Times New Roman" pitchFamily="18" charset="0"/>
              </a:rPr>
              <a:t>2</a:t>
            </a:r>
            <a:r>
              <a:rPr lang="en-GB" sz="2800" dirty="0" smtClean="0">
                <a:latin typeface="Times New Roman" pitchFamily="18" charset="0"/>
                <a:cs typeface="Times New Roman" pitchFamily="18" charset="0"/>
              </a:rPr>
              <a:t>- concentrations</a:t>
            </a:r>
            <a:r>
              <a:rPr lang="en-GB" sz="2800" dirty="0">
                <a:latin typeface="Times New Roman" pitchFamily="18" charset="0"/>
                <a:cs typeface="Times New Roman" pitchFamily="18" charset="0"/>
              </a:rPr>
              <a:t>) in a certain area.</a:t>
            </a:r>
          </a:p>
        </p:txBody>
      </p:sp>
      <p:sp>
        <p:nvSpPr>
          <p:cNvPr id="3" name="مستطيل 2"/>
          <p:cNvSpPr/>
          <p:nvPr/>
        </p:nvSpPr>
        <p:spPr>
          <a:xfrm>
            <a:off x="323528" y="3429000"/>
            <a:ext cx="8280920" cy="3108543"/>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rtl="0"/>
            <a:r>
              <a:rPr lang="en-GB" sz="2800" dirty="0">
                <a:latin typeface="Times New Roman" pitchFamily="18" charset="0"/>
                <a:cs typeface="Times New Roman" pitchFamily="18" charset="0"/>
              </a:rPr>
              <a:t>Due to </a:t>
            </a:r>
            <a:r>
              <a:rPr lang="en-GB" sz="2800" b="1" dirty="0">
                <a:latin typeface="Times New Roman" pitchFamily="18" charset="0"/>
                <a:cs typeface="Times New Roman" pitchFamily="18" charset="0"/>
              </a:rPr>
              <a:t>pressure </a:t>
            </a:r>
            <a:r>
              <a:rPr lang="en-GB" sz="2800" dirty="0">
                <a:latin typeface="Times New Roman" pitchFamily="18" charset="0"/>
                <a:cs typeface="Times New Roman" pitchFamily="18" charset="0"/>
              </a:rPr>
              <a:t>on the environment, the state of the environment changes. These changes then have impacts on the social and economic functions on the environment, such as the provision of adequate conditions for health, resources availability and biodiversity. </a:t>
            </a:r>
            <a:r>
              <a:rPr lang="en-GB" sz="2800" b="1" dirty="0">
                <a:latin typeface="Times New Roman" pitchFamily="18" charset="0"/>
                <a:cs typeface="Times New Roman" pitchFamily="18" charset="0"/>
              </a:rPr>
              <a:t>Impact indicators are used to describe these impacts.</a:t>
            </a:r>
          </a:p>
        </p:txBody>
      </p:sp>
    </p:spTree>
    <p:extLst>
      <p:ext uri="{BB962C8B-B14F-4D97-AF65-F5344CB8AC3E}">
        <p14:creationId xmlns:p14="http://schemas.microsoft.com/office/powerpoint/2010/main" val="34629938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67544" y="332656"/>
            <a:ext cx="8055644"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rtl="0"/>
            <a:r>
              <a:rPr lang="en-GB" sz="2400" dirty="0">
                <a:solidFill>
                  <a:srgbClr val="000000"/>
                </a:solidFill>
                <a:latin typeface="Times New Roman" pitchFamily="18" charset="0"/>
                <a:cs typeface="Times New Roman" pitchFamily="18" charset="0"/>
              </a:rPr>
              <a:t>Impacts occur in a certain sequence: air pollution may cause </a:t>
            </a:r>
            <a:r>
              <a:rPr lang="en-GB" sz="2400" dirty="0" smtClean="0">
                <a:solidFill>
                  <a:srgbClr val="000000"/>
                </a:solidFill>
                <a:latin typeface="Times New Roman" pitchFamily="18" charset="0"/>
                <a:cs typeface="Times New Roman" pitchFamily="18" charset="0"/>
              </a:rPr>
              <a:t>global warming </a:t>
            </a:r>
            <a:r>
              <a:rPr lang="en-GB" sz="2400" dirty="0">
                <a:solidFill>
                  <a:srgbClr val="000000"/>
                </a:solidFill>
                <a:latin typeface="Times New Roman" pitchFamily="18" charset="0"/>
                <a:cs typeface="Times New Roman" pitchFamily="18" charset="0"/>
              </a:rPr>
              <a:t>(</a:t>
            </a:r>
            <a:r>
              <a:rPr lang="en-GB" sz="2400" b="1" u="sng" dirty="0">
                <a:solidFill>
                  <a:srgbClr val="000000"/>
                </a:solidFill>
                <a:latin typeface="Times New Roman" pitchFamily="18" charset="0"/>
                <a:cs typeface="Times New Roman" pitchFamily="18" charset="0"/>
              </a:rPr>
              <a:t>primary effect</a:t>
            </a:r>
            <a:r>
              <a:rPr lang="en-GB" sz="2400" dirty="0">
                <a:solidFill>
                  <a:srgbClr val="000000"/>
                </a:solidFill>
                <a:latin typeface="Times New Roman" pitchFamily="18" charset="0"/>
                <a:cs typeface="Times New Roman" pitchFamily="18" charset="0"/>
              </a:rPr>
              <a:t>), which may in turn cause an increase </a:t>
            </a:r>
            <a:r>
              <a:rPr lang="en-GB" sz="2400" dirty="0" smtClean="0">
                <a:solidFill>
                  <a:srgbClr val="000000"/>
                </a:solidFill>
                <a:latin typeface="Times New Roman" pitchFamily="18" charset="0"/>
                <a:cs typeface="Times New Roman" pitchFamily="18" charset="0"/>
              </a:rPr>
              <a:t>in temperature </a:t>
            </a:r>
            <a:r>
              <a:rPr lang="en-GB" sz="2400" dirty="0">
                <a:solidFill>
                  <a:srgbClr val="000000"/>
                </a:solidFill>
                <a:latin typeface="Times New Roman" pitchFamily="18" charset="0"/>
                <a:cs typeface="Times New Roman" pitchFamily="18" charset="0"/>
              </a:rPr>
              <a:t>(</a:t>
            </a:r>
            <a:r>
              <a:rPr lang="en-GB" sz="2400" b="1" dirty="0">
                <a:solidFill>
                  <a:srgbClr val="000000"/>
                </a:solidFill>
                <a:latin typeface="Times New Roman" pitchFamily="18" charset="0"/>
                <a:cs typeface="Times New Roman" pitchFamily="18" charset="0"/>
              </a:rPr>
              <a:t>secondary effect</a:t>
            </a:r>
            <a:r>
              <a:rPr lang="en-GB" sz="2400" dirty="0">
                <a:solidFill>
                  <a:srgbClr val="000000"/>
                </a:solidFill>
                <a:latin typeface="Times New Roman" pitchFamily="18" charset="0"/>
                <a:cs typeface="Times New Roman" pitchFamily="18" charset="0"/>
              </a:rPr>
              <a:t>), which may provoke a rise of sea </a:t>
            </a:r>
            <a:r>
              <a:rPr lang="en-GB" sz="2400" dirty="0" smtClean="0">
                <a:solidFill>
                  <a:srgbClr val="000000"/>
                </a:solidFill>
                <a:latin typeface="Times New Roman" pitchFamily="18" charset="0"/>
                <a:cs typeface="Times New Roman" pitchFamily="18" charset="0"/>
              </a:rPr>
              <a:t>level (</a:t>
            </a:r>
            <a:r>
              <a:rPr lang="en-GB" sz="2400" b="1" u="sng" dirty="0" smtClean="0">
                <a:solidFill>
                  <a:srgbClr val="000000"/>
                </a:solidFill>
                <a:latin typeface="Times New Roman" pitchFamily="18" charset="0"/>
                <a:cs typeface="Times New Roman" pitchFamily="18" charset="0"/>
              </a:rPr>
              <a:t>tertiary </a:t>
            </a:r>
            <a:r>
              <a:rPr lang="en-GB" sz="2400" b="1" u="sng" dirty="0">
                <a:solidFill>
                  <a:srgbClr val="000000"/>
                </a:solidFill>
                <a:latin typeface="Times New Roman" pitchFamily="18" charset="0"/>
                <a:cs typeface="Times New Roman" pitchFamily="18" charset="0"/>
              </a:rPr>
              <a:t>impact</a:t>
            </a:r>
            <a:r>
              <a:rPr lang="en-GB" sz="2400" dirty="0">
                <a:solidFill>
                  <a:srgbClr val="000000"/>
                </a:solidFill>
                <a:latin typeface="Times New Roman" pitchFamily="18" charset="0"/>
                <a:cs typeface="Times New Roman" pitchFamily="18" charset="0"/>
              </a:rPr>
              <a:t>), which could result in the loss of biodiversity.</a:t>
            </a:r>
          </a:p>
        </p:txBody>
      </p:sp>
      <p:sp>
        <p:nvSpPr>
          <p:cNvPr id="5" name="مستطيل 4"/>
          <p:cNvSpPr/>
          <p:nvPr/>
        </p:nvSpPr>
        <p:spPr>
          <a:xfrm>
            <a:off x="467544" y="3429000"/>
            <a:ext cx="8055644"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0"/>
            <a:r>
              <a:rPr lang="en-GB" sz="2400" dirty="0">
                <a:solidFill>
                  <a:srgbClr val="000000"/>
                </a:solidFill>
                <a:latin typeface="Times New Roman" pitchFamily="18" charset="0"/>
                <a:cs typeface="Times New Roman" pitchFamily="18" charset="0"/>
              </a:rPr>
              <a:t>Response indicators refer to responses by groups (and individuals) in society, as well as government attempts to prevent, compensate, ameliorate or adapt to changes in the state of the environment</a:t>
            </a:r>
          </a:p>
        </p:txBody>
      </p:sp>
    </p:spTree>
    <p:extLst>
      <p:ext uri="{BB962C8B-B14F-4D97-AF65-F5344CB8AC3E}">
        <p14:creationId xmlns:p14="http://schemas.microsoft.com/office/powerpoint/2010/main" val="121678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276872"/>
            <a:ext cx="6192688" cy="3528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ستطيل 3"/>
          <p:cNvSpPr/>
          <p:nvPr/>
        </p:nvSpPr>
        <p:spPr>
          <a:xfrm>
            <a:off x="226616" y="752624"/>
            <a:ext cx="8055644"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0"/>
            <a:r>
              <a:rPr lang="en-GB" sz="2400" dirty="0" smtClean="0">
                <a:solidFill>
                  <a:srgbClr val="000000"/>
                </a:solidFill>
                <a:latin typeface="Times New Roman" pitchFamily="18" charset="0"/>
                <a:cs typeface="Times New Roman" pitchFamily="18" charset="0"/>
              </a:rPr>
              <a:t>Q/ Create  Environmental issues example based on this DPSIR framework?   </a:t>
            </a:r>
            <a:endParaRPr lang="en-GB" sz="24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750492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07940" y="35278"/>
            <a:ext cx="4447051" cy="584775"/>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GB" sz="3200" dirty="0">
                <a:solidFill>
                  <a:srgbClr val="000000"/>
                </a:solidFill>
                <a:latin typeface="Times New Roman" pitchFamily="18" charset="0"/>
                <a:cs typeface="Times New Roman" pitchFamily="18" charset="0"/>
              </a:rPr>
              <a:t>Environmental indicators </a:t>
            </a:r>
            <a:endParaRPr lang="en-GB" sz="3200" dirty="0">
              <a:solidFill>
                <a:srgbClr val="000000"/>
              </a:solidFill>
            </a:endParaRPr>
          </a:p>
        </p:txBody>
      </p:sp>
      <p:sp>
        <p:nvSpPr>
          <p:cNvPr id="4" name="مستطيل 3"/>
          <p:cNvSpPr/>
          <p:nvPr/>
        </p:nvSpPr>
        <p:spPr>
          <a:xfrm>
            <a:off x="291005" y="2132856"/>
            <a:ext cx="8280920"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rtl="0"/>
            <a:r>
              <a:rPr lang="en-GB" sz="2400" dirty="0">
                <a:solidFill>
                  <a:srgbClr val="202122"/>
                </a:solidFill>
                <a:latin typeface="Times New Roman" pitchFamily="18" charset="0"/>
                <a:cs typeface="Times New Roman" pitchFamily="18" charset="0"/>
              </a:rPr>
              <a:t>Environmental indicators have been defined in different ways but common themes </a:t>
            </a:r>
            <a:r>
              <a:rPr lang="en-GB" sz="2400" dirty="0" smtClean="0">
                <a:solidFill>
                  <a:srgbClr val="202122"/>
                </a:solidFill>
                <a:latin typeface="Times New Roman" pitchFamily="18" charset="0"/>
                <a:cs typeface="Times New Roman" pitchFamily="18" charset="0"/>
              </a:rPr>
              <a:t>exist.</a:t>
            </a:r>
          </a:p>
          <a:p>
            <a:pPr algn="just" rtl="0"/>
            <a:r>
              <a:rPr lang="en-GB" sz="2400" b="1" dirty="0" smtClean="0">
                <a:solidFill>
                  <a:srgbClr val="202122"/>
                </a:solidFill>
                <a:latin typeface="Times New Roman" pitchFamily="18" charset="0"/>
                <a:cs typeface="Times New Roman" pitchFamily="18" charset="0"/>
              </a:rPr>
              <a:t>An </a:t>
            </a:r>
            <a:r>
              <a:rPr lang="en-GB" sz="2400" b="1" dirty="0">
                <a:solidFill>
                  <a:srgbClr val="202122"/>
                </a:solidFill>
                <a:latin typeface="Times New Roman" pitchFamily="18" charset="0"/>
                <a:cs typeface="Times New Roman" pitchFamily="18" charset="0"/>
              </a:rPr>
              <a:t>environmental indicator is a numerical value that helps provide insight into the state of the environment or human health</a:t>
            </a:r>
            <a:r>
              <a:rPr lang="en-GB" sz="2400" dirty="0">
                <a:solidFill>
                  <a:srgbClr val="202122"/>
                </a:solidFill>
                <a:latin typeface="Times New Roman" pitchFamily="18" charset="0"/>
                <a:cs typeface="Times New Roman" pitchFamily="18" charset="0"/>
              </a:rPr>
              <a:t>. </a:t>
            </a:r>
          </a:p>
        </p:txBody>
      </p:sp>
    </p:spTree>
    <p:extLst>
      <p:ext uri="{BB962C8B-B14F-4D97-AF65-F5344CB8AC3E}">
        <p14:creationId xmlns:p14="http://schemas.microsoft.com/office/powerpoint/2010/main" val="3256320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04664"/>
            <a:ext cx="8280920" cy="526297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rtl="0"/>
            <a:r>
              <a:rPr lang="en-GB" sz="2400" b="1" dirty="0">
                <a:solidFill>
                  <a:srgbClr val="000000"/>
                </a:solidFill>
                <a:latin typeface="Times New Roman"/>
              </a:rPr>
              <a:t>In relation to policy-making, environmental indicators are used for </a:t>
            </a:r>
            <a:r>
              <a:rPr lang="en-GB" sz="2400" b="1" dirty="0" smtClean="0">
                <a:solidFill>
                  <a:srgbClr val="000000"/>
                </a:solidFill>
                <a:latin typeface="Times New Roman"/>
              </a:rPr>
              <a:t>three major </a:t>
            </a:r>
            <a:r>
              <a:rPr lang="en-GB" sz="2400" b="1" dirty="0">
                <a:solidFill>
                  <a:srgbClr val="000000"/>
                </a:solidFill>
                <a:latin typeface="Times New Roman"/>
              </a:rPr>
              <a:t>purposes</a:t>
            </a:r>
            <a:r>
              <a:rPr lang="en-GB" sz="2400" dirty="0" smtClean="0">
                <a:solidFill>
                  <a:srgbClr val="000000"/>
                </a:solidFill>
                <a:latin typeface="Times New Roman"/>
              </a:rPr>
              <a:t>:</a:t>
            </a:r>
          </a:p>
          <a:p>
            <a:pPr algn="just" rtl="0"/>
            <a:endParaRPr lang="en-GB" sz="2400" dirty="0">
              <a:solidFill>
                <a:srgbClr val="000000"/>
              </a:solidFill>
              <a:latin typeface="Times New Roman"/>
            </a:endParaRPr>
          </a:p>
          <a:p>
            <a:pPr algn="just" rtl="0"/>
            <a:r>
              <a:rPr lang="en-GB" sz="2400" dirty="0">
                <a:solidFill>
                  <a:srgbClr val="000000"/>
                </a:solidFill>
                <a:latin typeface="Times New Roman"/>
              </a:rPr>
              <a:t>1. to supply information on environmental problems, in order to </a:t>
            </a:r>
            <a:r>
              <a:rPr lang="en-GB" sz="2400" dirty="0" smtClean="0">
                <a:solidFill>
                  <a:srgbClr val="000000"/>
                </a:solidFill>
                <a:latin typeface="Times New Roman"/>
              </a:rPr>
              <a:t>enable policy-makers </a:t>
            </a:r>
            <a:r>
              <a:rPr lang="en-GB" sz="2400" dirty="0">
                <a:solidFill>
                  <a:srgbClr val="000000"/>
                </a:solidFill>
                <a:latin typeface="Times New Roman"/>
              </a:rPr>
              <a:t>to value their </a:t>
            </a:r>
            <a:r>
              <a:rPr lang="en-GB" sz="2400" dirty="0" smtClean="0">
                <a:solidFill>
                  <a:srgbClr val="000000"/>
                </a:solidFill>
                <a:latin typeface="Times New Roman"/>
              </a:rPr>
              <a:t>seriousness.</a:t>
            </a:r>
            <a:endParaRPr lang="en-GB" sz="2400" dirty="0">
              <a:solidFill>
                <a:srgbClr val="000000"/>
              </a:solidFill>
              <a:latin typeface="Times New Roman"/>
            </a:endParaRPr>
          </a:p>
          <a:p>
            <a:pPr algn="just" rtl="0"/>
            <a:r>
              <a:rPr lang="en-GB" sz="2400" dirty="0">
                <a:solidFill>
                  <a:srgbClr val="000000"/>
                </a:solidFill>
                <a:latin typeface="Times New Roman"/>
              </a:rPr>
              <a:t>2. to support policy development and priority setting, by identifying </a:t>
            </a:r>
            <a:r>
              <a:rPr lang="en-GB" sz="2400" dirty="0" smtClean="0">
                <a:solidFill>
                  <a:srgbClr val="000000"/>
                </a:solidFill>
                <a:latin typeface="Times New Roman"/>
              </a:rPr>
              <a:t>key factors </a:t>
            </a:r>
            <a:r>
              <a:rPr lang="en-GB" sz="2400" dirty="0">
                <a:solidFill>
                  <a:srgbClr val="000000"/>
                </a:solidFill>
                <a:latin typeface="Times New Roman"/>
              </a:rPr>
              <a:t>that cause pressure on the </a:t>
            </a:r>
            <a:r>
              <a:rPr lang="en-GB" sz="2400" dirty="0" smtClean="0">
                <a:solidFill>
                  <a:srgbClr val="000000"/>
                </a:solidFill>
                <a:latin typeface="Times New Roman"/>
              </a:rPr>
              <a:t>environment.</a:t>
            </a:r>
            <a:endParaRPr lang="en-GB" sz="2400" dirty="0">
              <a:solidFill>
                <a:srgbClr val="000000"/>
              </a:solidFill>
              <a:latin typeface="Times New Roman"/>
            </a:endParaRPr>
          </a:p>
          <a:p>
            <a:pPr algn="just" rtl="0"/>
            <a:r>
              <a:rPr lang="en-GB" sz="2400" dirty="0">
                <a:solidFill>
                  <a:srgbClr val="000000"/>
                </a:solidFill>
                <a:latin typeface="Times New Roman"/>
              </a:rPr>
              <a:t>3. to monitor the effects of policy responses</a:t>
            </a:r>
            <a:r>
              <a:rPr lang="en-GB" sz="2400" dirty="0" smtClean="0">
                <a:solidFill>
                  <a:srgbClr val="000000"/>
                </a:solidFill>
                <a:latin typeface="Times New Roman"/>
              </a:rPr>
              <a:t>.</a:t>
            </a:r>
          </a:p>
          <a:p>
            <a:pPr algn="just" rtl="0"/>
            <a:endParaRPr lang="en-GB" sz="2400" dirty="0">
              <a:solidFill>
                <a:srgbClr val="000000"/>
              </a:solidFill>
              <a:latin typeface="Times New Roman"/>
            </a:endParaRPr>
          </a:p>
          <a:p>
            <a:pPr algn="just" rtl="0"/>
            <a:r>
              <a:rPr lang="en-GB" sz="2400" dirty="0">
                <a:solidFill>
                  <a:srgbClr val="000000"/>
                </a:solidFill>
                <a:latin typeface="Times New Roman"/>
              </a:rPr>
              <a:t>In addition, environmental indicators may be used as a powerful tool </a:t>
            </a:r>
            <a:r>
              <a:rPr lang="en-GB" sz="2400" dirty="0" smtClean="0">
                <a:solidFill>
                  <a:srgbClr val="000000"/>
                </a:solidFill>
                <a:latin typeface="Times New Roman"/>
              </a:rPr>
              <a:t>to raise </a:t>
            </a:r>
            <a:r>
              <a:rPr lang="en-GB" sz="2400" dirty="0">
                <a:solidFill>
                  <a:srgbClr val="000000"/>
                </a:solidFill>
                <a:latin typeface="Times New Roman"/>
              </a:rPr>
              <a:t>public awareness on environmental issues. Providing </a:t>
            </a:r>
            <a:r>
              <a:rPr lang="en-GB" sz="2400" dirty="0" smtClean="0">
                <a:solidFill>
                  <a:srgbClr val="000000"/>
                </a:solidFill>
                <a:latin typeface="Times New Roman"/>
              </a:rPr>
              <a:t>information on </a:t>
            </a:r>
            <a:r>
              <a:rPr lang="en-GB" sz="2400" dirty="0">
                <a:solidFill>
                  <a:srgbClr val="000000"/>
                </a:solidFill>
                <a:latin typeface="Times New Roman"/>
              </a:rPr>
              <a:t>driving forces, impacts and policy responses, is a common strategy </a:t>
            </a:r>
            <a:r>
              <a:rPr lang="en-GB" sz="2400" dirty="0" smtClean="0">
                <a:solidFill>
                  <a:srgbClr val="000000"/>
                </a:solidFill>
                <a:latin typeface="Times New Roman"/>
              </a:rPr>
              <a:t>to strengthen </a:t>
            </a:r>
            <a:r>
              <a:rPr lang="en-GB" sz="2400" dirty="0">
                <a:solidFill>
                  <a:srgbClr val="000000"/>
                </a:solidFill>
                <a:latin typeface="Times New Roman"/>
              </a:rPr>
              <a:t>public support for policy measures.</a:t>
            </a:r>
            <a:endParaRPr lang="en-GB" sz="2400" dirty="0">
              <a:solidFill>
                <a:srgbClr val="000000"/>
              </a:solidFill>
            </a:endParaRPr>
          </a:p>
        </p:txBody>
      </p:sp>
    </p:spTree>
    <p:extLst>
      <p:ext uri="{BB962C8B-B14F-4D97-AF65-F5344CB8AC3E}">
        <p14:creationId xmlns:p14="http://schemas.microsoft.com/office/powerpoint/2010/main" val="714026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395536" y="620688"/>
            <a:ext cx="8424936" cy="563231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GB" sz="2400" b="1" dirty="0">
                <a:latin typeface="Times New Roman" pitchFamily="18" charset="0"/>
                <a:cs typeface="Times New Roman" pitchFamily="18" charset="0"/>
              </a:rPr>
              <a:t>Environmental indicator criteria and frameworks have been used to help in their selection and presentation.</a:t>
            </a:r>
          </a:p>
          <a:p>
            <a:endParaRPr lang="en-GB" sz="2400" b="1" dirty="0">
              <a:latin typeface="Times New Roman" pitchFamily="18" charset="0"/>
              <a:cs typeface="Times New Roman" pitchFamily="18" charset="0"/>
            </a:endParaRPr>
          </a:p>
          <a:p>
            <a:pPr algn="just" rtl="0"/>
            <a:r>
              <a:rPr lang="en-GB" sz="2400" dirty="0">
                <a:latin typeface="Times New Roman" pitchFamily="18" charset="0"/>
                <a:cs typeface="Times New Roman" pitchFamily="18" charset="0"/>
              </a:rPr>
              <a:t>It can be considered, for example, that there are major subsets of environmental indicators in-line with the Pressure-State-Response model developed by the OECD. </a:t>
            </a:r>
            <a:endParaRPr lang="en-GB" sz="2400" dirty="0" smtClean="0">
              <a:latin typeface="Times New Roman" pitchFamily="18" charset="0"/>
              <a:cs typeface="Times New Roman" pitchFamily="18" charset="0"/>
            </a:endParaRPr>
          </a:p>
          <a:p>
            <a:pPr algn="just" rtl="0"/>
            <a:r>
              <a:rPr lang="en-GB" sz="2400" b="1" i="1" u="sng" dirty="0" smtClean="0">
                <a:latin typeface="Times New Roman" pitchFamily="18" charset="0"/>
                <a:cs typeface="Times New Roman" pitchFamily="18" charset="0"/>
              </a:rPr>
              <a:t>One </a:t>
            </a:r>
            <a:r>
              <a:rPr lang="en-GB" sz="2400" b="1" i="1" u="sng" dirty="0">
                <a:latin typeface="Times New Roman" pitchFamily="18" charset="0"/>
                <a:cs typeface="Times New Roman" pitchFamily="18" charset="0"/>
              </a:rPr>
              <a:t>subset of environmental indicators </a:t>
            </a:r>
            <a:r>
              <a:rPr lang="en-GB" sz="2400" i="1" u="sng" dirty="0">
                <a:latin typeface="Times New Roman" pitchFamily="18" charset="0"/>
                <a:cs typeface="Times New Roman" pitchFamily="18" charset="0"/>
              </a:rPr>
              <a:t>is the collection of ecological indicators which can include physical, biological and chemical measures such as atmospheric temperature, the concentration of ozone in the stratosphere or the number of breeding bird pairs in an area. These are also referred to as “state” indicators as their focus is on the state of the environment or conditions in the environment</a:t>
            </a:r>
            <a:r>
              <a:rPr lang="en-GB" sz="2400" i="1" u="sng" dirty="0" smtClean="0">
                <a:latin typeface="Times New Roman" pitchFamily="18" charset="0"/>
                <a:cs typeface="Times New Roman" pitchFamily="18" charset="0"/>
              </a:rPr>
              <a:t>.</a:t>
            </a:r>
          </a:p>
          <a:p>
            <a:pPr algn="just" rtl="0"/>
            <a:endParaRPr lang="en-GB" sz="2400" i="1" u="sng" dirty="0">
              <a:latin typeface="Times New Roman" pitchFamily="18" charset="0"/>
              <a:cs typeface="Times New Roman" pitchFamily="18" charset="0"/>
            </a:endParaRPr>
          </a:p>
          <a:p>
            <a:pPr algn="just" rtl="0"/>
            <a:r>
              <a:rPr lang="en-GB" sz="2400" dirty="0" smtClean="0">
                <a:latin typeface="Times New Roman" pitchFamily="18" charset="0"/>
                <a:cs typeface="Times New Roman" pitchFamily="18" charset="0"/>
              </a:rPr>
              <a:t> </a:t>
            </a:r>
            <a:endParaRPr lang="en-GB" sz="2400" i="1" u="sng" dirty="0">
              <a:latin typeface="Times New Roman" pitchFamily="18" charset="0"/>
              <a:cs typeface="Times New Roman" pitchFamily="18" charset="0"/>
            </a:endParaRPr>
          </a:p>
        </p:txBody>
      </p:sp>
    </p:spTree>
    <p:extLst>
      <p:ext uri="{BB962C8B-B14F-4D97-AF65-F5344CB8AC3E}">
        <p14:creationId xmlns:p14="http://schemas.microsoft.com/office/powerpoint/2010/main" val="1291903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395536" y="620688"/>
            <a:ext cx="8424936" cy="384720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rtl="0"/>
            <a:endParaRPr lang="en-GB" sz="2000" i="1" u="sng" dirty="0">
              <a:solidFill>
                <a:srgbClr val="000000"/>
              </a:solidFill>
              <a:latin typeface="Times New Roman" pitchFamily="18" charset="0"/>
              <a:cs typeface="Times New Roman" pitchFamily="18" charset="0"/>
            </a:endParaRPr>
          </a:p>
          <a:p>
            <a:pPr algn="just" rtl="0"/>
            <a:r>
              <a:rPr lang="en-GB" sz="2000" dirty="0" smtClean="0">
                <a:solidFill>
                  <a:srgbClr val="000000"/>
                </a:solidFill>
                <a:latin typeface="Times New Roman" pitchFamily="18" charset="0"/>
                <a:cs typeface="Times New Roman" pitchFamily="18" charset="0"/>
              </a:rPr>
              <a:t> </a:t>
            </a:r>
            <a:r>
              <a:rPr lang="en-GB" sz="2800" b="1" i="1" u="sng" dirty="0">
                <a:solidFill>
                  <a:srgbClr val="000000"/>
                </a:solidFill>
                <a:latin typeface="Times New Roman" pitchFamily="18" charset="0"/>
                <a:cs typeface="Times New Roman" pitchFamily="18" charset="0"/>
              </a:rPr>
              <a:t>A second subset </a:t>
            </a:r>
            <a:r>
              <a:rPr lang="en-GB" sz="2800" i="1" u="sng" dirty="0">
                <a:solidFill>
                  <a:srgbClr val="000000"/>
                </a:solidFill>
                <a:latin typeface="Times New Roman" pitchFamily="18" charset="0"/>
                <a:cs typeface="Times New Roman" pitchFamily="18" charset="0"/>
              </a:rPr>
              <a:t>is the collection of indicators that measure human activities or anthropogenic pressures, such as greenhouse gas emissions. These are also referred to as “pressure” indicators. </a:t>
            </a:r>
            <a:endParaRPr lang="en-GB" sz="2800" i="1" u="sng" dirty="0" smtClean="0">
              <a:solidFill>
                <a:srgbClr val="000000"/>
              </a:solidFill>
              <a:latin typeface="Times New Roman" pitchFamily="18" charset="0"/>
              <a:cs typeface="Times New Roman" pitchFamily="18" charset="0"/>
            </a:endParaRPr>
          </a:p>
          <a:p>
            <a:pPr algn="just" rtl="0"/>
            <a:endParaRPr lang="en-GB" sz="2800" i="1" u="sng" dirty="0">
              <a:solidFill>
                <a:srgbClr val="000000"/>
              </a:solidFill>
              <a:latin typeface="Times New Roman" pitchFamily="18" charset="0"/>
              <a:cs typeface="Times New Roman" pitchFamily="18" charset="0"/>
            </a:endParaRPr>
          </a:p>
          <a:p>
            <a:pPr algn="just" rtl="0"/>
            <a:r>
              <a:rPr lang="en-GB" sz="2800" i="1" u="sng" dirty="0" smtClean="0">
                <a:solidFill>
                  <a:srgbClr val="000000"/>
                </a:solidFill>
                <a:latin typeface="Times New Roman" pitchFamily="18" charset="0"/>
                <a:cs typeface="Times New Roman" pitchFamily="18" charset="0"/>
              </a:rPr>
              <a:t>Finally</a:t>
            </a:r>
            <a:r>
              <a:rPr lang="en-GB" sz="2800" i="1" u="sng" dirty="0">
                <a:solidFill>
                  <a:srgbClr val="000000"/>
                </a:solidFill>
                <a:latin typeface="Times New Roman" pitchFamily="18" charset="0"/>
                <a:cs typeface="Times New Roman" pitchFamily="18" charset="0"/>
              </a:rPr>
              <a:t>, there are indicators, such as the number of people serviced by sewage treatment, which track societal responses to environmental issues.</a:t>
            </a:r>
          </a:p>
        </p:txBody>
      </p:sp>
    </p:spTree>
    <p:extLst>
      <p:ext uri="{BB962C8B-B14F-4D97-AF65-F5344CB8AC3E}">
        <p14:creationId xmlns:p14="http://schemas.microsoft.com/office/powerpoint/2010/main" val="3468348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889844"/>
            <a:ext cx="7848872" cy="4893647"/>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just" rtl="0"/>
            <a:r>
              <a:rPr lang="en-GB" sz="2400" dirty="0">
                <a:latin typeface="Times New Roman" pitchFamily="18" charset="0"/>
                <a:cs typeface="Times New Roman" pitchFamily="18" charset="0"/>
              </a:rPr>
              <a:t>A common framework spearheaded by the European Environment Agency </a:t>
            </a:r>
            <a:r>
              <a:rPr lang="en-GB" sz="2400" dirty="0" smtClean="0">
                <a:latin typeface="Times New Roman" pitchFamily="18" charset="0"/>
                <a:cs typeface="Times New Roman" pitchFamily="18" charset="0"/>
              </a:rPr>
              <a:t>is </a:t>
            </a:r>
            <a:r>
              <a:rPr lang="en-GB" sz="2400" dirty="0">
                <a:latin typeface="Times New Roman" pitchFamily="18" charset="0"/>
                <a:cs typeface="Times New Roman" pitchFamily="18" charset="0"/>
              </a:rPr>
              <a:t>the “DPSIR” or </a:t>
            </a:r>
            <a:r>
              <a:rPr lang="en-GB" sz="2400" dirty="0" smtClean="0">
                <a:latin typeface="Times New Roman" pitchFamily="18" charset="0"/>
                <a:cs typeface="Times New Roman" pitchFamily="18" charset="0"/>
              </a:rPr>
              <a:t>“</a:t>
            </a:r>
            <a:r>
              <a:rPr lang="en-GB" sz="2400" b="1" dirty="0" smtClean="0">
                <a:latin typeface="Times New Roman" pitchFamily="18" charset="0"/>
                <a:cs typeface="Times New Roman" pitchFamily="18" charset="0"/>
              </a:rPr>
              <a:t>Drivers</a:t>
            </a:r>
            <a:r>
              <a:rPr lang="en-GB" sz="2400" b="1" dirty="0">
                <a:latin typeface="Times New Roman" pitchFamily="18" charset="0"/>
                <a:cs typeface="Times New Roman" pitchFamily="18" charset="0"/>
              </a:rPr>
              <a:t>, </a:t>
            </a:r>
            <a:r>
              <a:rPr lang="en-GB" sz="2400" b="1" dirty="0" smtClean="0">
                <a:latin typeface="Times New Roman" pitchFamily="18" charset="0"/>
                <a:cs typeface="Times New Roman" pitchFamily="18" charset="0"/>
              </a:rPr>
              <a:t>Pressures</a:t>
            </a:r>
            <a:r>
              <a:rPr lang="en-GB" sz="2400" dirty="0">
                <a:latin typeface="Times New Roman" pitchFamily="18" charset="0"/>
                <a:cs typeface="Times New Roman" pitchFamily="18" charset="0"/>
              </a:rPr>
              <a:t>, </a:t>
            </a:r>
            <a:r>
              <a:rPr lang="en-GB" sz="2400" b="1" dirty="0">
                <a:latin typeface="Times New Roman" pitchFamily="18" charset="0"/>
                <a:cs typeface="Times New Roman" pitchFamily="18" charset="0"/>
              </a:rPr>
              <a:t>S</a:t>
            </a:r>
            <a:r>
              <a:rPr lang="en-GB" sz="2400" b="1" dirty="0" smtClean="0">
                <a:latin typeface="Times New Roman" pitchFamily="18" charset="0"/>
                <a:cs typeface="Times New Roman" pitchFamily="18" charset="0"/>
              </a:rPr>
              <a:t>tate</a:t>
            </a:r>
            <a:r>
              <a:rPr lang="en-GB" sz="2400" b="1" dirty="0">
                <a:latin typeface="Times New Roman" pitchFamily="18" charset="0"/>
                <a:cs typeface="Times New Roman" pitchFamily="18" charset="0"/>
              </a:rPr>
              <a:t>,</a:t>
            </a:r>
            <a:r>
              <a:rPr lang="en-GB" sz="2400" dirty="0">
                <a:latin typeface="Times New Roman" pitchFamily="18" charset="0"/>
                <a:cs typeface="Times New Roman" pitchFamily="18" charset="0"/>
              </a:rPr>
              <a:t> </a:t>
            </a:r>
            <a:r>
              <a:rPr lang="en-GB" sz="2400" b="1" dirty="0">
                <a:latin typeface="Times New Roman" pitchFamily="18" charset="0"/>
                <a:cs typeface="Times New Roman" pitchFamily="18" charset="0"/>
              </a:rPr>
              <a:t>I</a:t>
            </a:r>
            <a:r>
              <a:rPr lang="en-GB" sz="2400" b="1" dirty="0" smtClean="0">
                <a:latin typeface="Times New Roman" pitchFamily="18" charset="0"/>
                <a:cs typeface="Times New Roman" pitchFamily="18" charset="0"/>
              </a:rPr>
              <a:t>mpact</a:t>
            </a:r>
            <a:r>
              <a:rPr lang="en-GB" sz="2400" dirty="0">
                <a:latin typeface="Times New Roman" pitchFamily="18" charset="0"/>
                <a:cs typeface="Times New Roman" pitchFamily="18" charset="0"/>
              </a:rPr>
              <a:t>, </a:t>
            </a:r>
            <a:r>
              <a:rPr lang="en-GB" sz="2400" b="1" dirty="0">
                <a:latin typeface="Times New Roman" pitchFamily="18" charset="0"/>
                <a:cs typeface="Times New Roman" pitchFamily="18" charset="0"/>
              </a:rPr>
              <a:t>R</a:t>
            </a:r>
            <a:r>
              <a:rPr lang="en-GB" sz="2400" b="1" dirty="0" smtClean="0">
                <a:latin typeface="Times New Roman" pitchFamily="18" charset="0"/>
                <a:cs typeface="Times New Roman" pitchFamily="18" charset="0"/>
              </a:rPr>
              <a:t>esponse</a:t>
            </a:r>
            <a:r>
              <a:rPr lang="en-GB" sz="2400" dirty="0">
                <a:latin typeface="Times New Roman" pitchFamily="18" charset="0"/>
                <a:cs typeface="Times New Roman" pitchFamily="18" charset="0"/>
              </a:rPr>
              <a:t>” framework. </a:t>
            </a:r>
            <a:endParaRPr lang="en-GB" sz="2400" dirty="0" smtClean="0">
              <a:latin typeface="Times New Roman" pitchFamily="18" charset="0"/>
              <a:cs typeface="Times New Roman" pitchFamily="18" charset="0"/>
            </a:endParaRPr>
          </a:p>
          <a:p>
            <a:pPr algn="just" rtl="0"/>
            <a:r>
              <a:rPr lang="en-GB" sz="2400" b="1" u="sng" dirty="0" smtClean="0">
                <a:latin typeface="Times New Roman" pitchFamily="18" charset="0"/>
                <a:cs typeface="Times New Roman" pitchFamily="18" charset="0"/>
              </a:rPr>
              <a:t>Drivers </a:t>
            </a:r>
            <a:r>
              <a:rPr lang="en-GB" sz="2400" b="1" u="sng" dirty="0">
                <a:latin typeface="Times New Roman" pitchFamily="18" charset="0"/>
                <a:cs typeface="Times New Roman" pitchFamily="18" charset="0"/>
              </a:rPr>
              <a:t>and pressures </a:t>
            </a:r>
            <a:r>
              <a:rPr lang="en-GB" sz="2400" dirty="0">
                <a:latin typeface="Times New Roman" pitchFamily="18" charset="0"/>
                <a:cs typeface="Times New Roman" pitchFamily="18" charset="0"/>
              </a:rPr>
              <a:t>are indicators of the human activities and resulting pressures on the environment in the form of pollution or land-use </a:t>
            </a:r>
            <a:r>
              <a:rPr lang="en-GB" sz="2400" dirty="0" smtClean="0">
                <a:latin typeface="Times New Roman" pitchFamily="18" charset="0"/>
                <a:cs typeface="Times New Roman" pitchFamily="18" charset="0"/>
              </a:rPr>
              <a:t>change.</a:t>
            </a:r>
          </a:p>
          <a:p>
            <a:pPr algn="just" rtl="0"/>
            <a:endParaRPr lang="en-GB" sz="2400" dirty="0">
              <a:latin typeface="Times New Roman" pitchFamily="18" charset="0"/>
              <a:cs typeface="Times New Roman" pitchFamily="18" charset="0"/>
            </a:endParaRPr>
          </a:p>
          <a:p>
            <a:pPr algn="just" rtl="0"/>
            <a:r>
              <a:rPr lang="en-GB" sz="2400" b="1" u="sng" dirty="0" smtClean="0">
                <a:latin typeface="Times New Roman" pitchFamily="18" charset="0"/>
                <a:cs typeface="Times New Roman" pitchFamily="18" charset="0"/>
              </a:rPr>
              <a:t>State </a:t>
            </a:r>
            <a:r>
              <a:rPr lang="en-GB" sz="2400" b="1" u="sng" dirty="0">
                <a:latin typeface="Times New Roman" pitchFamily="18" charset="0"/>
                <a:cs typeface="Times New Roman" pitchFamily="18" charset="0"/>
              </a:rPr>
              <a:t>and impact </a:t>
            </a:r>
            <a:r>
              <a:rPr lang="en-GB" sz="2400" dirty="0">
                <a:latin typeface="Times New Roman" pitchFamily="18" charset="0"/>
                <a:cs typeface="Times New Roman" pitchFamily="18" charset="0"/>
              </a:rPr>
              <a:t>indicators are the resulting conditions in the environment and the implications for the health of ecosystems and humans. </a:t>
            </a:r>
            <a:endParaRPr lang="en-GB" sz="2400" dirty="0" smtClean="0">
              <a:latin typeface="Times New Roman" pitchFamily="18" charset="0"/>
              <a:cs typeface="Times New Roman" pitchFamily="18" charset="0"/>
            </a:endParaRPr>
          </a:p>
          <a:p>
            <a:pPr algn="just" rtl="0"/>
            <a:endParaRPr lang="en-GB" sz="2400" dirty="0">
              <a:latin typeface="Times New Roman" pitchFamily="18" charset="0"/>
              <a:cs typeface="Times New Roman" pitchFamily="18" charset="0"/>
            </a:endParaRPr>
          </a:p>
          <a:p>
            <a:pPr algn="just" rtl="0"/>
            <a:r>
              <a:rPr lang="en-GB" sz="2400" b="1" u="sng" dirty="0" smtClean="0">
                <a:latin typeface="Times New Roman" pitchFamily="18" charset="0"/>
                <a:cs typeface="Times New Roman" pitchFamily="18" charset="0"/>
              </a:rPr>
              <a:t>The </a:t>
            </a:r>
            <a:r>
              <a:rPr lang="en-GB" sz="2400" b="1" u="sng" dirty="0">
                <a:latin typeface="Times New Roman" pitchFamily="18" charset="0"/>
                <a:cs typeface="Times New Roman" pitchFamily="18" charset="0"/>
              </a:rPr>
              <a:t>response </a:t>
            </a:r>
            <a:r>
              <a:rPr lang="en-GB" sz="2400" dirty="0">
                <a:latin typeface="Times New Roman" pitchFamily="18" charset="0"/>
                <a:cs typeface="Times New Roman" pitchFamily="18" charset="0"/>
              </a:rPr>
              <a:t>indicators measure the reaction of human society to the environmental issue. </a:t>
            </a:r>
          </a:p>
        </p:txBody>
      </p:sp>
      <p:sp>
        <p:nvSpPr>
          <p:cNvPr id="3" name="مستطيل 2"/>
          <p:cNvSpPr/>
          <p:nvPr/>
        </p:nvSpPr>
        <p:spPr>
          <a:xfrm>
            <a:off x="3110238" y="186780"/>
            <a:ext cx="3400291" cy="46166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ctr"/>
            <a:r>
              <a:rPr lang="en-GB" sz="2400" b="1" dirty="0"/>
              <a:t>The DPSIR framework</a:t>
            </a:r>
          </a:p>
        </p:txBody>
      </p:sp>
    </p:spTree>
    <p:extLst>
      <p:ext uri="{BB962C8B-B14F-4D97-AF65-F5344CB8AC3E}">
        <p14:creationId xmlns:p14="http://schemas.microsoft.com/office/powerpoint/2010/main" val="3462993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484784"/>
            <a:ext cx="6192688" cy="3528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2993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42876" y="1052736"/>
            <a:ext cx="7272808" cy="2677656"/>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just" rtl="0"/>
            <a:r>
              <a:rPr lang="en-GB" sz="2400" dirty="0">
                <a:latin typeface="Times New Roman" pitchFamily="18" charset="0"/>
                <a:cs typeface="Times New Roman" pitchFamily="18" charset="0"/>
              </a:rPr>
              <a:t>Environmental indicators are used by governments, non-government organizations, community groups and research institutions to see if environmental objectives are being met, to communicate the state of the environment to the general public and decision makers and as a diagnostic tool through detecting trends in the environment.</a:t>
            </a:r>
          </a:p>
        </p:txBody>
      </p:sp>
    </p:spTree>
    <p:extLst>
      <p:ext uri="{BB962C8B-B14F-4D97-AF65-F5344CB8AC3E}">
        <p14:creationId xmlns:p14="http://schemas.microsoft.com/office/powerpoint/2010/main" val="3462993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827584" y="548680"/>
            <a:ext cx="7344816" cy="415498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rtl="0"/>
            <a:r>
              <a:rPr lang="en-GB" sz="2400" dirty="0">
                <a:latin typeface="Times New Roman" pitchFamily="18" charset="0"/>
                <a:cs typeface="Times New Roman" pitchFamily="18" charset="0"/>
              </a:rPr>
              <a:t>Environmental indicators can be measured and reported at different scales. </a:t>
            </a:r>
            <a:endParaRPr lang="en-GB" sz="2400" dirty="0" smtClean="0">
              <a:latin typeface="Times New Roman" pitchFamily="18" charset="0"/>
              <a:cs typeface="Times New Roman" pitchFamily="18" charset="0"/>
            </a:endParaRPr>
          </a:p>
          <a:p>
            <a:pPr algn="just" rtl="0"/>
            <a:r>
              <a:rPr lang="en-GB" sz="2400" b="1" u="sng" dirty="0" smtClean="0">
                <a:latin typeface="Times New Roman" pitchFamily="18" charset="0"/>
                <a:cs typeface="Times New Roman" pitchFamily="18" charset="0"/>
              </a:rPr>
              <a:t>For </a:t>
            </a:r>
            <a:r>
              <a:rPr lang="en-GB" sz="2400" b="1" u="sng" dirty="0">
                <a:latin typeface="Times New Roman" pitchFamily="18" charset="0"/>
                <a:cs typeface="Times New Roman" pitchFamily="18" charset="0"/>
              </a:rPr>
              <a:t>example, a town may track air quality along with water quality and count the number of rare species of birds to estimate the health of the environment in their area. </a:t>
            </a:r>
            <a:endParaRPr lang="en-GB" sz="2400" b="1" u="sng" dirty="0" smtClean="0">
              <a:latin typeface="Times New Roman" pitchFamily="18" charset="0"/>
              <a:cs typeface="Times New Roman" pitchFamily="18" charset="0"/>
            </a:endParaRPr>
          </a:p>
          <a:p>
            <a:pPr algn="just" rtl="0"/>
            <a:r>
              <a:rPr lang="en-GB" sz="2400" dirty="0" smtClean="0">
                <a:latin typeface="Times New Roman" pitchFamily="18" charset="0"/>
                <a:cs typeface="Times New Roman" pitchFamily="18" charset="0"/>
              </a:rPr>
              <a:t>Indicators </a:t>
            </a:r>
            <a:r>
              <a:rPr lang="en-GB" sz="2400" dirty="0">
                <a:latin typeface="Times New Roman" pitchFamily="18" charset="0"/>
                <a:cs typeface="Times New Roman" pitchFamily="18" charset="0"/>
              </a:rPr>
              <a:t>are developed for specific ecosystems, such as the Great-Lakes in North </a:t>
            </a:r>
            <a:r>
              <a:rPr lang="en-GB" sz="2400" dirty="0" smtClean="0">
                <a:latin typeface="Times New Roman" pitchFamily="18" charset="0"/>
                <a:cs typeface="Times New Roman" pitchFamily="18" charset="0"/>
              </a:rPr>
              <a:t>America. National </a:t>
            </a:r>
            <a:r>
              <a:rPr lang="en-GB" sz="2400" dirty="0">
                <a:latin typeface="Times New Roman" pitchFamily="18" charset="0"/>
                <a:cs typeface="Times New Roman" pitchFamily="18" charset="0"/>
              </a:rPr>
              <a:t>governments use environmental indicators to show status and trends with respect to environmental issues of importance to their citizens</a:t>
            </a:r>
            <a:r>
              <a:rPr lang="en-GB" sz="2400" dirty="0" smtClean="0">
                <a:latin typeface="Times New Roman" pitchFamily="18" charset="0"/>
                <a:cs typeface="Times New Roman" pitchFamily="18" charset="0"/>
              </a:rPr>
              <a:t>.</a:t>
            </a:r>
            <a:endParaRPr lang="en-GB" sz="2400" dirty="0">
              <a:latin typeface="Times New Roman" pitchFamily="18" charset="0"/>
              <a:cs typeface="Times New Roman" pitchFamily="18" charset="0"/>
            </a:endParaRPr>
          </a:p>
        </p:txBody>
      </p:sp>
    </p:spTree>
    <p:extLst>
      <p:ext uri="{BB962C8B-B14F-4D97-AF65-F5344CB8AC3E}">
        <p14:creationId xmlns:p14="http://schemas.microsoft.com/office/powerpoint/2010/main" val="34629938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ساسية">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أساسي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164</TotalTime>
  <Words>1059</Words>
  <Application>Microsoft Office PowerPoint</Application>
  <PresentationFormat>On-screen Show (4:3)</PresentationFormat>
  <Paragraphs>53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أساسية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Dalshad</dc:creator>
  <cp:lastModifiedBy>DR.Ahmed Saker</cp:lastModifiedBy>
  <cp:revision>9</cp:revision>
  <dcterms:created xsi:type="dcterms:W3CDTF">2021-02-05T18:12:27Z</dcterms:created>
  <dcterms:modified xsi:type="dcterms:W3CDTF">2024-04-12T19:13:09Z</dcterms:modified>
</cp:coreProperties>
</file>