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58" r:id="rId4"/>
    <p:sldId id="273" r:id="rId5"/>
    <p:sldId id="274" r:id="rId6"/>
    <p:sldId id="275" r:id="rId7"/>
    <p:sldId id="279" r:id="rId8"/>
    <p:sldId id="281" r:id="rId9"/>
    <p:sldId id="296" r:id="rId10"/>
    <p:sldId id="297" r:id="rId11"/>
    <p:sldId id="298" r:id="rId12"/>
    <p:sldId id="299" r:id="rId13"/>
    <p:sldId id="300" r:id="rId14"/>
    <p:sldId id="302" r:id="rId15"/>
    <p:sldId id="301" r:id="rId16"/>
    <p:sldId id="30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p:cViewPr>
        <p:scale>
          <a:sx n="70" d="100"/>
          <a:sy n="70" d="100"/>
        </p:scale>
        <p:origin x="-414"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Soil </a:t>
            </a:r>
            <a:r>
              <a:rPr lang="en-US" dirty="0" smtClean="0"/>
              <a:t>Quality Index</a:t>
            </a:r>
            <a:br>
              <a:rPr lang="en-US" dirty="0" smtClean="0"/>
            </a:br>
            <a:r>
              <a:rPr lang="en-US" dirty="0" smtClean="0"/>
              <a:t>SQI</a:t>
            </a:r>
            <a:endParaRPr lang="en-US"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aturation sat="400000"/>
                    </a14:imgEffect>
                  </a14:imgLayer>
                </a14:imgProps>
              </a:ext>
            </a:extLst>
          </a:blip>
          <a:srcRect/>
          <a:stretch>
            <a:fillRect/>
          </a:stretch>
        </p:blipFill>
        <p:spPr bwMode="auto">
          <a:xfrm>
            <a:off x="990600" y="4778991"/>
            <a:ext cx="6629400" cy="1066800"/>
          </a:xfrm>
          <a:prstGeom prst="rect">
            <a:avLst/>
          </a:prstGeom>
          <a:noFill/>
          <a:ln w="9525">
            <a:noFill/>
            <a:miter lim="800000"/>
            <a:headEnd/>
            <a:tailEnd/>
          </a:ln>
        </p:spPr>
      </p:pic>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85800"/>
            <a:ext cx="8821737"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5788" y="2743200"/>
            <a:ext cx="5432425"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3679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363" y="1577975"/>
            <a:ext cx="8675687" cy="370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3455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duotone>
              <a:prstClr val="black"/>
              <a:schemeClr val="accent3">
                <a:tint val="45000"/>
                <a:satMod val="400000"/>
              </a:schemeClr>
            </a:duotone>
            <a:extLst>
              <a:ext uri="{BEBA8EAE-BF5A-486C-A8C5-ECC9F3942E4B}">
                <a14:imgProps xmlns:a14="http://schemas.microsoft.com/office/drawing/2010/main">
                  <a14:imgLayer r:embed="rId3">
                    <a14:imgEffect>
                      <a14:sharpenSoften amount="50000"/>
                    </a14:imgEffect>
                    <a14:imgEffect>
                      <a14:saturation sat="400000"/>
                    </a14:imgEffect>
                  </a14:imgLayer>
                </a14:imgProps>
              </a:ext>
            </a:extLst>
          </a:blip>
          <a:srcRect/>
          <a:stretch>
            <a:fillRect/>
          </a:stretch>
        </p:blipFill>
        <p:spPr bwMode="auto">
          <a:xfrm>
            <a:off x="457200" y="457200"/>
            <a:ext cx="8153400" cy="2057400"/>
          </a:xfrm>
          <a:prstGeom prst="rect">
            <a:avLst/>
          </a:prstGeom>
          <a:ln>
            <a:solidFill>
              <a:schemeClr val="accent1"/>
            </a:solidFill>
          </a:ln>
          <a:effectLst>
            <a:outerShdw blurRad="292100" dist="139700" dir="2700000" algn="tl" rotWithShape="0">
              <a:srgbClr val="333333">
                <a:alpha val="65000"/>
              </a:srgbClr>
            </a:outerShdw>
          </a:effec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93850" y="3001963"/>
            <a:ext cx="5956300"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949" y="3993604"/>
            <a:ext cx="8845550" cy="280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9093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grayscl/>
            <a:extLst>
              <a:ext uri="{BEBA8EAE-BF5A-486C-A8C5-ECC9F3942E4B}">
                <a14:imgProps xmlns:a14="http://schemas.microsoft.com/office/drawing/2010/main">
                  <a14:imgLayer r:embed="rId3">
                    <a14:imgEffect>
                      <a14:sharpenSoften amount="100000"/>
                    </a14:imgEffect>
                    <a14:imgEffect>
                      <a14:brightnessContrast bright="41000" contrast="-7000"/>
                    </a14:imgEffect>
                  </a14:imgLayer>
                </a14:imgProps>
              </a:ext>
            </a:extLst>
          </a:blip>
          <a:srcRect/>
          <a:stretch>
            <a:fillRect/>
          </a:stretch>
        </p:blipFill>
        <p:spPr bwMode="auto">
          <a:xfrm>
            <a:off x="228600" y="838200"/>
            <a:ext cx="8686800" cy="4876800"/>
          </a:xfrm>
          <a:prstGeom prst="rect">
            <a:avLst/>
          </a:prstGeom>
          <a:noFill/>
          <a:ln w="9525">
            <a:noFill/>
            <a:miter lim="800000"/>
            <a:headEnd/>
            <a:tailEnd/>
          </a:ln>
        </p:spPr>
      </p:pic>
    </p:spTree>
    <p:extLst>
      <p:ext uri="{BB962C8B-B14F-4D97-AF65-F5344CB8AC3E}">
        <p14:creationId xmlns:p14="http://schemas.microsoft.com/office/powerpoint/2010/main" val="2103317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04800" y="304800"/>
            <a:ext cx="845820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prstClr val="black"/>
                </a:solidFill>
              </a:rPr>
              <a:t> </a:t>
            </a:r>
            <a:r>
              <a:rPr lang="en-US" sz="2400" dirty="0" smtClean="0">
                <a:solidFill>
                  <a:prstClr val="black"/>
                </a:solidFill>
                <a:latin typeface="Times New Roman" pitchFamily="18" charset="0"/>
                <a:cs typeface="Times New Roman" pitchFamily="18" charset="0"/>
              </a:rPr>
              <a:t>Example1 :From following table calculate the EF and I geo index ?  </a:t>
            </a:r>
            <a:endParaRPr lang="en-GB" sz="2400" dirty="0">
              <a:solidFill>
                <a:prstClr val="black"/>
              </a:solidFill>
              <a:latin typeface="Times New Roman" pitchFamily="18" charset="0"/>
              <a:cs typeface="Times New Roman" pitchFamily="18" charset="0"/>
            </a:endParaRPr>
          </a:p>
        </p:txBody>
      </p:sp>
      <p:graphicFrame>
        <p:nvGraphicFramePr>
          <p:cNvPr id="5" name="جدول 4"/>
          <p:cNvGraphicFramePr>
            <a:graphicFrameLocks noGrp="1"/>
          </p:cNvGraphicFramePr>
          <p:nvPr>
            <p:extLst>
              <p:ext uri="{D42A27DB-BD31-4B8C-83A1-F6EECF244321}">
                <p14:modId xmlns:p14="http://schemas.microsoft.com/office/powerpoint/2010/main" val="2739065714"/>
              </p:ext>
            </p:extLst>
          </p:nvPr>
        </p:nvGraphicFramePr>
        <p:xfrm>
          <a:off x="304800" y="1295400"/>
          <a:ext cx="8686799" cy="1654833"/>
        </p:xfrm>
        <a:graphic>
          <a:graphicData uri="http://schemas.openxmlformats.org/drawingml/2006/table">
            <a:tbl>
              <a:tblPr firstRow="1" bandRow="1">
                <a:tableStyleId>{5940675A-B579-460E-94D1-54222C63F5DA}</a:tableStyleId>
              </a:tblPr>
              <a:tblGrid>
                <a:gridCol w="1905000"/>
                <a:gridCol w="838200"/>
                <a:gridCol w="914400"/>
                <a:gridCol w="914400"/>
                <a:gridCol w="914400"/>
                <a:gridCol w="838200"/>
                <a:gridCol w="838200"/>
                <a:gridCol w="838200"/>
                <a:gridCol w="685799"/>
              </a:tblGrid>
              <a:tr h="329038">
                <a:tc>
                  <a:txBody>
                    <a:bodyPr/>
                    <a:lstStyle/>
                    <a:p>
                      <a:r>
                        <a:rPr lang="en-US" b="1" dirty="0" smtClean="0"/>
                        <a:t>Metals </a:t>
                      </a:r>
                      <a:endParaRPr lang="en-GB" b="1" dirty="0"/>
                    </a:p>
                  </a:txBody>
                  <a:tcPr/>
                </a:tc>
                <a:tc>
                  <a:txBody>
                    <a:bodyPr/>
                    <a:lstStyle/>
                    <a:p>
                      <a:pPr algn="ctr"/>
                      <a:r>
                        <a:rPr lang="en-US" b="1" dirty="0" smtClean="0"/>
                        <a:t>As</a:t>
                      </a:r>
                      <a:endParaRPr lang="en-GB" b="1" dirty="0"/>
                    </a:p>
                  </a:txBody>
                  <a:tcPr/>
                </a:tc>
                <a:tc>
                  <a:txBody>
                    <a:bodyPr/>
                    <a:lstStyle/>
                    <a:p>
                      <a:pPr algn="ctr"/>
                      <a:r>
                        <a:rPr lang="en-US" b="1" dirty="0" smtClean="0"/>
                        <a:t>Cd</a:t>
                      </a:r>
                      <a:endParaRPr lang="en-GB" b="1" dirty="0"/>
                    </a:p>
                  </a:txBody>
                  <a:tcPr/>
                </a:tc>
                <a:tc>
                  <a:txBody>
                    <a:bodyPr/>
                    <a:lstStyle/>
                    <a:p>
                      <a:pPr algn="ctr"/>
                      <a:r>
                        <a:rPr lang="en-US" b="1" dirty="0" smtClean="0"/>
                        <a:t>Cr</a:t>
                      </a:r>
                      <a:endParaRPr lang="en-GB" b="1" dirty="0"/>
                    </a:p>
                  </a:txBody>
                  <a:tcPr/>
                </a:tc>
                <a:tc>
                  <a:txBody>
                    <a:bodyPr/>
                    <a:lstStyle/>
                    <a:p>
                      <a:pPr algn="ctr"/>
                      <a:r>
                        <a:rPr lang="en-US" b="1" dirty="0" smtClean="0"/>
                        <a:t>Hg</a:t>
                      </a:r>
                      <a:endParaRPr lang="en-GB" b="1" dirty="0"/>
                    </a:p>
                  </a:txBody>
                  <a:tcPr/>
                </a:tc>
                <a:tc>
                  <a:txBody>
                    <a:bodyPr/>
                    <a:lstStyle/>
                    <a:p>
                      <a:pPr algn="ctr"/>
                      <a:r>
                        <a:rPr lang="en-US" b="1" dirty="0" smtClean="0"/>
                        <a:t>Ni</a:t>
                      </a:r>
                      <a:endParaRPr lang="en-GB" b="1" dirty="0"/>
                    </a:p>
                  </a:txBody>
                  <a:tcPr/>
                </a:tc>
                <a:tc>
                  <a:txBody>
                    <a:bodyPr/>
                    <a:lstStyle/>
                    <a:p>
                      <a:pPr algn="ctr"/>
                      <a:r>
                        <a:rPr lang="en-US" b="1" dirty="0" smtClean="0"/>
                        <a:t>Zn</a:t>
                      </a:r>
                      <a:endParaRPr lang="en-GB" b="1" dirty="0"/>
                    </a:p>
                  </a:txBody>
                  <a:tcPr/>
                </a:tc>
                <a:tc>
                  <a:txBody>
                    <a:bodyPr/>
                    <a:lstStyle/>
                    <a:p>
                      <a:pPr algn="ctr"/>
                      <a:r>
                        <a:rPr lang="en-US" b="1" dirty="0" err="1" smtClean="0"/>
                        <a:t>Pb</a:t>
                      </a:r>
                      <a:endParaRPr lang="en-GB" b="1" dirty="0"/>
                    </a:p>
                  </a:txBody>
                  <a:tcPr/>
                </a:tc>
                <a:tc>
                  <a:txBody>
                    <a:bodyPr/>
                    <a:lstStyle/>
                    <a:p>
                      <a:pPr algn="ctr"/>
                      <a:r>
                        <a:rPr lang="en-US" b="1" dirty="0" smtClean="0"/>
                        <a:t>Fe</a:t>
                      </a:r>
                      <a:endParaRPr lang="en-GB" b="1" dirty="0"/>
                    </a:p>
                  </a:txBody>
                  <a:tcPr/>
                </a:tc>
              </a:tr>
              <a:tr h="329038">
                <a:tc>
                  <a:txBody>
                    <a:bodyPr/>
                    <a:lstStyle/>
                    <a:p>
                      <a:r>
                        <a:rPr lang="en-US" b="1" dirty="0" smtClean="0"/>
                        <a:t>Concentration  </a:t>
                      </a:r>
                      <a:r>
                        <a:rPr lang="en-US" b="1" baseline="0" dirty="0" smtClean="0"/>
                        <a:t>   (</a:t>
                      </a:r>
                      <a:r>
                        <a:rPr lang="en-US" b="1" dirty="0" smtClean="0"/>
                        <a:t>mg/Kg)</a:t>
                      </a:r>
                      <a:endParaRPr lang="en-GB" b="1" dirty="0"/>
                    </a:p>
                  </a:txBody>
                  <a:tcPr/>
                </a:tc>
                <a:tc>
                  <a:txBody>
                    <a:bodyPr/>
                    <a:lstStyle/>
                    <a:p>
                      <a:pPr algn="ctr"/>
                      <a:r>
                        <a:rPr lang="en-US" dirty="0" smtClean="0"/>
                        <a:t>4.8</a:t>
                      </a:r>
                      <a:endParaRPr lang="en-GB" dirty="0"/>
                    </a:p>
                  </a:txBody>
                  <a:tcPr/>
                </a:tc>
                <a:tc>
                  <a:txBody>
                    <a:bodyPr/>
                    <a:lstStyle/>
                    <a:p>
                      <a:pPr algn="ctr"/>
                      <a:r>
                        <a:rPr lang="en-US" dirty="0" smtClean="0"/>
                        <a:t>0.32</a:t>
                      </a:r>
                      <a:endParaRPr lang="en-GB" dirty="0"/>
                    </a:p>
                  </a:txBody>
                  <a:tcPr/>
                </a:tc>
                <a:tc>
                  <a:txBody>
                    <a:bodyPr/>
                    <a:lstStyle/>
                    <a:p>
                      <a:pPr algn="ctr"/>
                      <a:r>
                        <a:rPr lang="en-US" dirty="0" smtClean="0"/>
                        <a:t>51.6</a:t>
                      </a:r>
                      <a:endParaRPr lang="en-GB" dirty="0"/>
                    </a:p>
                  </a:txBody>
                  <a:tcPr/>
                </a:tc>
                <a:tc>
                  <a:txBody>
                    <a:bodyPr/>
                    <a:lstStyle/>
                    <a:p>
                      <a:pPr algn="ctr"/>
                      <a:r>
                        <a:rPr lang="en-US" dirty="0" smtClean="0"/>
                        <a:t>0.15</a:t>
                      </a:r>
                      <a:endParaRPr lang="en-GB" dirty="0"/>
                    </a:p>
                  </a:txBody>
                  <a:tcPr/>
                </a:tc>
                <a:tc>
                  <a:txBody>
                    <a:bodyPr/>
                    <a:lstStyle/>
                    <a:p>
                      <a:pPr algn="ctr"/>
                      <a:r>
                        <a:rPr lang="en-US" dirty="0" smtClean="0"/>
                        <a:t>60.98</a:t>
                      </a:r>
                      <a:endParaRPr lang="en-GB" dirty="0"/>
                    </a:p>
                  </a:txBody>
                  <a:tcPr/>
                </a:tc>
                <a:tc>
                  <a:txBody>
                    <a:bodyPr/>
                    <a:lstStyle/>
                    <a:p>
                      <a:pPr algn="ctr"/>
                      <a:r>
                        <a:rPr lang="en-US" dirty="0" smtClean="0"/>
                        <a:t>89.1</a:t>
                      </a:r>
                      <a:endParaRPr lang="en-GB" dirty="0"/>
                    </a:p>
                  </a:txBody>
                  <a:tcPr/>
                </a:tc>
                <a:tc>
                  <a:txBody>
                    <a:bodyPr/>
                    <a:lstStyle/>
                    <a:p>
                      <a:pPr algn="ctr"/>
                      <a:r>
                        <a:rPr lang="en-US" dirty="0" smtClean="0"/>
                        <a:t>6.58</a:t>
                      </a:r>
                      <a:endParaRPr lang="en-GB" dirty="0"/>
                    </a:p>
                  </a:txBody>
                  <a:tcPr/>
                </a:tc>
                <a:tc>
                  <a:txBody>
                    <a:bodyPr/>
                    <a:lstStyle/>
                    <a:p>
                      <a:pPr algn="ctr"/>
                      <a:r>
                        <a:rPr lang="en-US" dirty="0" smtClean="0"/>
                        <a:t>77.6</a:t>
                      </a:r>
                      <a:endParaRPr lang="en-GB" dirty="0"/>
                    </a:p>
                  </a:txBody>
                  <a:tcPr/>
                </a:tc>
              </a:tr>
              <a:tr h="648993">
                <a:tc>
                  <a:txBody>
                    <a:bodyPr/>
                    <a:lstStyle/>
                    <a:p>
                      <a:r>
                        <a:rPr lang="en-US" b="1" dirty="0" smtClean="0"/>
                        <a:t>Back ground</a:t>
                      </a:r>
                      <a:endParaRPr lang="en-GB" b="1" dirty="0"/>
                    </a:p>
                  </a:txBody>
                  <a:tcPr/>
                </a:tc>
                <a:tc>
                  <a:txBody>
                    <a:bodyPr/>
                    <a:lstStyle/>
                    <a:p>
                      <a:pPr algn="ctr"/>
                      <a:r>
                        <a:rPr lang="en-US" dirty="0" smtClean="0"/>
                        <a:t>8.5</a:t>
                      </a:r>
                      <a:endParaRPr lang="en-GB" dirty="0"/>
                    </a:p>
                  </a:txBody>
                  <a:tcPr/>
                </a:tc>
                <a:tc>
                  <a:txBody>
                    <a:bodyPr/>
                    <a:lstStyle/>
                    <a:p>
                      <a:pPr algn="ctr"/>
                      <a:r>
                        <a:rPr lang="en-US" dirty="0" smtClean="0"/>
                        <a:t>0.44</a:t>
                      </a:r>
                      <a:endParaRPr lang="en-GB" dirty="0"/>
                    </a:p>
                  </a:txBody>
                  <a:tcPr/>
                </a:tc>
                <a:tc>
                  <a:txBody>
                    <a:bodyPr/>
                    <a:lstStyle/>
                    <a:p>
                      <a:pPr algn="ctr"/>
                      <a:r>
                        <a:rPr lang="en-US" dirty="0" smtClean="0"/>
                        <a:t>77</a:t>
                      </a:r>
                      <a:endParaRPr lang="en-GB" dirty="0"/>
                    </a:p>
                  </a:txBody>
                  <a:tcPr/>
                </a:tc>
                <a:tc>
                  <a:txBody>
                    <a:bodyPr/>
                    <a:lstStyle/>
                    <a:p>
                      <a:pPr algn="ctr"/>
                      <a:r>
                        <a:rPr lang="en-US" dirty="0" smtClean="0"/>
                        <a:t>0.1</a:t>
                      </a:r>
                      <a:endParaRPr lang="en-GB" dirty="0"/>
                    </a:p>
                  </a:txBody>
                  <a:tcPr/>
                </a:tc>
                <a:tc>
                  <a:txBody>
                    <a:bodyPr/>
                    <a:lstStyle/>
                    <a:p>
                      <a:pPr algn="ctr"/>
                      <a:r>
                        <a:rPr lang="en-US" dirty="0" smtClean="0"/>
                        <a:t>25</a:t>
                      </a:r>
                      <a:endParaRPr lang="en-GB" dirty="0"/>
                    </a:p>
                  </a:txBody>
                  <a:tcPr/>
                </a:tc>
                <a:tc>
                  <a:txBody>
                    <a:bodyPr/>
                    <a:lstStyle/>
                    <a:p>
                      <a:pPr algn="ctr"/>
                      <a:r>
                        <a:rPr lang="en-US" dirty="0" smtClean="0"/>
                        <a:t>65</a:t>
                      </a:r>
                      <a:endParaRPr lang="en-GB" dirty="0"/>
                    </a:p>
                  </a:txBody>
                  <a:tcPr/>
                </a:tc>
                <a:tc>
                  <a:txBody>
                    <a:bodyPr/>
                    <a:lstStyle/>
                    <a:p>
                      <a:pPr algn="ctr"/>
                      <a:r>
                        <a:rPr lang="en-US" dirty="0" smtClean="0"/>
                        <a:t>23</a:t>
                      </a:r>
                      <a:endParaRPr lang="en-GB" dirty="0"/>
                    </a:p>
                  </a:txBody>
                  <a:tcPr/>
                </a:tc>
                <a:tc>
                  <a:txBody>
                    <a:bodyPr/>
                    <a:lstStyle/>
                    <a:p>
                      <a:pPr algn="ctr"/>
                      <a:r>
                        <a:rPr lang="en-US" dirty="0" smtClean="0"/>
                        <a:t>200</a:t>
                      </a:r>
                      <a:endParaRPr lang="en-GB" dirty="0"/>
                    </a:p>
                  </a:txBody>
                  <a:tcPr/>
                </a:tc>
              </a:tr>
            </a:tbl>
          </a:graphicData>
        </a:graphic>
      </p:graphicFrame>
      <mc:AlternateContent xmlns:mc="http://schemas.openxmlformats.org/markup-compatibility/2006" xmlns:a14="http://schemas.microsoft.com/office/drawing/2010/main">
        <mc:Choice Requires="a14">
          <p:sp>
            <p:nvSpPr>
              <p:cNvPr id="2" name="مربع نص 1"/>
              <p:cNvSpPr txBox="1"/>
              <p:nvPr/>
            </p:nvSpPr>
            <p:spPr>
              <a:xfrm>
                <a:off x="457200" y="3276600"/>
                <a:ext cx="6400800" cy="1330236"/>
              </a:xfrm>
              <a:prstGeom prst="rect">
                <a:avLst/>
              </a:prstGeom>
              <a:noFill/>
            </p:spPr>
            <p:txBody>
              <a:bodyPr wrap="square" rtlCol="0">
                <a:spAutoFit/>
              </a:bodyPr>
              <a:lstStyle/>
              <a:p>
                <a14:m>
                  <m:oMath xmlns:m="http://schemas.openxmlformats.org/officeDocument/2006/math">
                    <m:r>
                      <a:rPr lang="en-US" sz="3600" i="1" smtClean="0">
                        <a:latin typeface="Cambria Math"/>
                      </a:rPr>
                      <m:t>𝐸𝐹</m:t>
                    </m:r>
                    <m:r>
                      <a:rPr lang="en-US" sz="3600" i="1" smtClean="0">
                        <a:latin typeface="Cambria Math"/>
                      </a:rPr>
                      <m:t> </m:t>
                    </m:r>
                    <m:r>
                      <a:rPr lang="en-US" sz="3600" i="1" smtClean="0">
                        <a:latin typeface="Cambria Math"/>
                      </a:rPr>
                      <m:t>𝑜𝑓</m:t>
                    </m:r>
                    <m:r>
                      <a:rPr lang="en-US" sz="3600" i="1" smtClean="0">
                        <a:latin typeface="Cambria Math"/>
                      </a:rPr>
                      <m:t> </m:t>
                    </m:r>
                    <m:r>
                      <a:rPr lang="en-US" sz="3600" i="1" smtClean="0">
                        <a:latin typeface="Cambria Math"/>
                      </a:rPr>
                      <m:t>𝐴𝑠</m:t>
                    </m:r>
                    <m:r>
                      <a:rPr lang="en-GB" sz="3600" i="1">
                        <a:latin typeface="Cambria Math"/>
                      </a:rPr>
                      <m:t>=</m:t>
                    </m:r>
                    <m:f>
                      <m:fPr>
                        <m:ctrlPr>
                          <a:rPr lang="en-GB" sz="3600" i="1">
                            <a:latin typeface="Cambria Math"/>
                          </a:rPr>
                        </m:ctrlPr>
                      </m:fPr>
                      <m:num>
                        <m:box>
                          <m:boxPr>
                            <m:ctrlPr>
                              <a:rPr lang="en-GB" sz="3600" i="1">
                                <a:latin typeface="Cambria Math"/>
                              </a:rPr>
                            </m:ctrlPr>
                          </m:boxPr>
                          <m:e>
                            <m:argPr>
                              <m:argSz m:val="-1"/>
                            </m:argPr>
                            <m:f>
                              <m:fPr>
                                <m:ctrlPr>
                                  <a:rPr lang="en-GB" sz="3600" i="1">
                                    <a:latin typeface="Cambria Math"/>
                                  </a:rPr>
                                </m:ctrlPr>
                              </m:fPr>
                              <m:num>
                                <m:r>
                                  <a:rPr lang="en-US" sz="3600" b="0" i="1" smtClean="0">
                                    <a:latin typeface="Cambria Math"/>
                                  </a:rPr>
                                  <m:t>4</m:t>
                                </m:r>
                                <m:r>
                                  <a:rPr lang="en-US" sz="3600" b="0" i="1" smtClean="0">
                                    <a:latin typeface="Cambria Math"/>
                                  </a:rPr>
                                  <m:t>.</m:t>
                                </m:r>
                                <m:r>
                                  <a:rPr lang="en-US" sz="3600" b="0" i="1" smtClean="0">
                                    <a:latin typeface="Cambria Math"/>
                                  </a:rPr>
                                  <m:t>8</m:t>
                                </m:r>
                              </m:num>
                              <m:den>
                                <m:r>
                                  <a:rPr lang="en-US" sz="3600" i="1">
                                    <a:latin typeface="Cambria Math"/>
                                  </a:rPr>
                                  <m:t>77</m:t>
                                </m:r>
                                <m:r>
                                  <a:rPr lang="en-US" sz="3600" i="1">
                                    <a:latin typeface="Cambria Math"/>
                                  </a:rPr>
                                  <m:t>.</m:t>
                                </m:r>
                                <m:r>
                                  <a:rPr lang="en-US" sz="3600" i="1">
                                    <a:latin typeface="Cambria Math"/>
                                  </a:rPr>
                                  <m:t>6</m:t>
                                </m:r>
                              </m:den>
                            </m:f>
                          </m:e>
                        </m:box>
                      </m:num>
                      <m:den>
                        <m:f>
                          <m:fPr>
                            <m:ctrlPr>
                              <a:rPr lang="en-GB" sz="3600" i="1">
                                <a:latin typeface="Cambria Math"/>
                              </a:rPr>
                            </m:ctrlPr>
                          </m:fPr>
                          <m:num>
                            <m:r>
                              <a:rPr lang="en-US" sz="3600" i="1">
                                <a:latin typeface="Cambria Math"/>
                              </a:rPr>
                              <m:t>8</m:t>
                            </m:r>
                            <m:r>
                              <a:rPr lang="en-US" sz="3600" i="1">
                                <a:latin typeface="Cambria Math"/>
                              </a:rPr>
                              <m:t>.</m:t>
                            </m:r>
                            <m:r>
                              <a:rPr lang="en-US" sz="3600" i="1">
                                <a:latin typeface="Cambria Math"/>
                              </a:rPr>
                              <m:t>5</m:t>
                            </m:r>
                          </m:num>
                          <m:den>
                            <m:r>
                              <a:rPr lang="en-US" sz="3600" i="1">
                                <a:latin typeface="Cambria Math"/>
                              </a:rPr>
                              <m:t>200</m:t>
                            </m:r>
                          </m:den>
                        </m:f>
                      </m:den>
                    </m:f>
                  </m:oMath>
                </a14:m>
                <a:r>
                  <a:rPr lang="en-GB" sz="3600" i="1" dirty="0" smtClean="0">
                    <a:latin typeface="Cambria Math"/>
                  </a:rPr>
                  <a:t> =</a:t>
                </a:r>
                <a14:m>
                  <m:oMath xmlns:m="http://schemas.openxmlformats.org/officeDocument/2006/math">
                    <m:f>
                      <m:fPr>
                        <m:ctrlPr>
                          <a:rPr lang="en-GB" sz="3600" i="1" dirty="0" smtClean="0">
                            <a:latin typeface="Cambria Math"/>
                          </a:rPr>
                        </m:ctrlPr>
                      </m:fPr>
                      <m:num>
                        <m:r>
                          <a:rPr lang="en-US" sz="3600" b="0" i="1" dirty="0" smtClean="0">
                            <a:latin typeface="Cambria Math"/>
                          </a:rPr>
                          <m:t>0</m:t>
                        </m:r>
                        <m:r>
                          <a:rPr lang="en-US" sz="3600" b="0" i="1" dirty="0" smtClean="0">
                            <a:latin typeface="Cambria Math"/>
                          </a:rPr>
                          <m:t>.</m:t>
                        </m:r>
                        <m:r>
                          <a:rPr lang="en-US" sz="3600" b="0" i="1" dirty="0" smtClean="0">
                            <a:latin typeface="Cambria Math"/>
                          </a:rPr>
                          <m:t>016</m:t>
                        </m:r>
                      </m:num>
                      <m:den>
                        <m:r>
                          <a:rPr lang="en-US" sz="3600" b="0" i="1" dirty="0" smtClean="0">
                            <a:latin typeface="Cambria Math"/>
                          </a:rPr>
                          <m:t>0</m:t>
                        </m:r>
                        <m:r>
                          <a:rPr lang="en-US" sz="3600" b="0" i="1" dirty="0" smtClean="0">
                            <a:latin typeface="Cambria Math"/>
                          </a:rPr>
                          <m:t>.</m:t>
                        </m:r>
                        <m:r>
                          <a:rPr lang="en-US" sz="3600" b="0" i="1" dirty="0" smtClean="0">
                            <a:latin typeface="Cambria Math"/>
                          </a:rPr>
                          <m:t>0425</m:t>
                        </m:r>
                      </m:den>
                    </m:f>
                  </m:oMath>
                </a14:m>
                <a:r>
                  <a:rPr lang="en-GB" sz="2800" i="1" dirty="0" smtClean="0">
                    <a:latin typeface="Cambria Math"/>
                  </a:rPr>
                  <a:t>=</a:t>
                </a:r>
                <a:r>
                  <a:rPr lang="en-GB" sz="2800" b="1" i="1" dirty="0" smtClean="0">
                    <a:latin typeface="Cambria Math"/>
                  </a:rPr>
                  <a:t>0.3765</a:t>
                </a:r>
                <a:endParaRPr lang="en-GB" sz="2800" b="1" i="1" dirty="0">
                  <a:latin typeface="Cambria Math"/>
                </a:endParaRPr>
              </a:p>
            </p:txBody>
          </p:sp>
        </mc:Choice>
        <mc:Fallback xmlns="">
          <p:sp>
            <p:nvSpPr>
              <p:cNvPr id="2" name="مربع نص 1"/>
              <p:cNvSpPr txBox="1">
                <a:spLocks noRot="1" noChangeAspect="1" noMove="1" noResize="1" noEditPoints="1" noAdjustHandles="1" noChangeArrowheads="1" noChangeShapeType="1" noTextEdit="1"/>
              </p:cNvSpPr>
              <p:nvPr/>
            </p:nvSpPr>
            <p:spPr>
              <a:xfrm>
                <a:off x="457200" y="3276600"/>
                <a:ext cx="6400800" cy="1330236"/>
              </a:xfrm>
              <a:prstGeom prst="rect">
                <a:avLst/>
              </a:prstGeom>
              <a:blipFill rotWithShape="1">
                <a:blip r:embed="rId2"/>
                <a:stretch>
                  <a:fillRect/>
                </a:stretch>
              </a:blipFill>
            </p:spPr>
            <p:txBody>
              <a:bodyPr/>
              <a:lstStyle/>
              <a:p>
                <a:r>
                  <a:rPr lang="en-GB">
                    <a:noFill/>
                  </a:rPr>
                  <a:t> </a:t>
                </a:r>
              </a:p>
            </p:txBody>
          </p:sp>
        </mc:Fallback>
      </mc:AlternateContent>
      <p:pic>
        <p:nvPicPr>
          <p:cNvPr id="7" name="Picture 2"/>
          <p:cNvPicPr>
            <a:picLocks noChangeAspect="1" noChangeArrowheads="1"/>
          </p:cNvPicPr>
          <p:nvPr/>
        </p:nvPicPr>
        <p:blipFill>
          <a:blip r:embed="rId3" cstate="print"/>
          <a:srcRect/>
          <a:stretch>
            <a:fillRect/>
          </a:stretch>
        </p:blipFill>
        <p:spPr bwMode="auto">
          <a:xfrm>
            <a:off x="6477000" y="3232488"/>
            <a:ext cx="2438400" cy="1143000"/>
          </a:xfrm>
          <a:prstGeom prst="rect">
            <a:avLst/>
          </a:prstGeom>
          <a:noFill/>
          <a:ln w="9525">
            <a:noFill/>
            <a:miter lim="800000"/>
            <a:headEnd/>
            <a:tailEnd/>
          </a:ln>
        </p:spPr>
      </p:pic>
      <p:sp>
        <p:nvSpPr>
          <p:cNvPr id="3" name="مربع نص 2"/>
          <p:cNvSpPr txBox="1"/>
          <p:nvPr/>
        </p:nvSpPr>
        <p:spPr>
          <a:xfrm>
            <a:off x="609600" y="5181599"/>
            <a:ext cx="5791200" cy="523220"/>
          </a:xfrm>
          <a:prstGeom prst="rect">
            <a:avLst/>
          </a:prstGeom>
          <a:noFill/>
        </p:spPr>
        <p:txBody>
          <a:bodyPr wrap="square" rtlCol="0">
            <a:spAutoFit/>
          </a:bodyPr>
          <a:lstStyle/>
          <a:p>
            <a:r>
              <a:rPr lang="en-GB" sz="2800" dirty="0" err="1" smtClean="0"/>
              <a:t>Igeo</a:t>
            </a:r>
            <a:r>
              <a:rPr lang="en-GB" sz="2800" dirty="0" smtClean="0"/>
              <a:t> of As=log</a:t>
            </a:r>
            <a:r>
              <a:rPr lang="en-GB" sz="2800" baseline="-25000" dirty="0" smtClean="0"/>
              <a:t>2</a:t>
            </a:r>
            <a:r>
              <a:rPr lang="en-GB" sz="2800" dirty="0" smtClean="0"/>
              <a:t> [4.8/1.5*8.5]=</a:t>
            </a:r>
            <a:r>
              <a:rPr lang="en-GB" sz="2800" b="1" i="1" dirty="0" smtClean="0"/>
              <a:t>-1.41</a:t>
            </a:r>
            <a:r>
              <a:rPr lang="en-GB" sz="2800" b="1" i="1" baseline="-25000" dirty="0" smtClean="0"/>
              <a:t> </a:t>
            </a:r>
            <a:r>
              <a:rPr lang="en-GB" sz="2800" baseline="-25000" dirty="0" smtClean="0"/>
              <a:t>  </a:t>
            </a:r>
            <a:endParaRPr lang="en-GB" sz="2800" baseline="-25000" dirty="0"/>
          </a:p>
        </p:txBody>
      </p:sp>
    </p:spTree>
    <p:extLst>
      <p:ext uri="{BB962C8B-B14F-4D97-AF65-F5344CB8AC3E}">
        <p14:creationId xmlns:p14="http://schemas.microsoft.com/office/powerpoint/2010/main" val="3580066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572000"/>
            <a:ext cx="6324600"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ربع نص 3"/>
          <p:cNvSpPr txBox="1"/>
          <p:nvPr/>
        </p:nvSpPr>
        <p:spPr>
          <a:xfrm>
            <a:off x="457200" y="304800"/>
            <a:ext cx="8305800"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 </a:t>
            </a:r>
            <a:r>
              <a:rPr lang="en-US" sz="2400" dirty="0" smtClean="0">
                <a:latin typeface="Times New Roman" pitchFamily="18" charset="0"/>
                <a:cs typeface="Times New Roman" pitchFamily="18" charset="0"/>
              </a:rPr>
              <a:t>Example1 :From following table calculate the EF and I geo index ?  </a:t>
            </a:r>
            <a:endParaRPr lang="en-GB" sz="2400" dirty="0">
              <a:latin typeface="Times New Roman" pitchFamily="18" charset="0"/>
              <a:cs typeface="Times New Roman" pitchFamily="18" charset="0"/>
            </a:endParaRPr>
          </a:p>
        </p:txBody>
      </p:sp>
      <p:graphicFrame>
        <p:nvGraphicFramePr>
          <p:cNvPr id="5" name="جدول 4"/>
          <p:cNvGraphicFramePr>
            <a:graphicFrameLocks noGrp="1"/>
          </p:cNvGraphicFramePr>
          <p:nvPr>
            <p:extLst>
              <p:ext uri="{D42A27DB-BD31-4B8C-83A1-F6EECF244321}">
                <p14:modId xmlns:p14="http://schemas.microsoft.com/office/powerpoint/2010/main" val="3276600464"/>
              </p:ext>
            </p:extLst>
          </p:nvPr>
        </p:nvGraphicFramePr>
        <p:xfrm>
          <a:off x="304800" y="1295400"/>
          <a:ext cx="8686799" cy="1654833"/>
        </p:xfrm>
        <a:graphic>
          <a:graphicData uri="http://schemas.openxmlformats.org/drawingml/2006/table">
            <a:tbl>
              <a:tblPr firstRow="1" bandRow="1">
                <a:tableStyleId>{5940675A-B579-460E-94D1-54222C63F5DA}</a:tableStyleId>
              </a:tblPr>
              <a:tblGrid>
                <a:gridCol w="1905000"/>
                <a:gridCol w="838200"/>
                <a:gridCol w="914400"/>
                <a:gridCol w="914400"/>
                <a:gridCol w="914400"/>
                <a:gridCol w="838200"/>
                <a:gridCol w="838200"/>
                <a:gridCol w="838200"/>
                <a:gridCol w="685799"/>
              </a:tblGrid>
              <a:tr h="329038">
                <a:tc>
                  <a:txBody>
                    <a:bodyPr/>
                    <a:lstStyle/>
                    <a:p>
                      <a:r>
                        <a:rPr lang="en-US" b="1" dirty="0" smtClean="0"/>
                        <a:t>Metals </a:t>
                      </a:r>
                      <a:endParaRPr lang="en-GB" b="1" dirty="0"/>
                    </a:p>
                  </a:txBody>
                  <a:tcPr/>
                </a:tc>
                <a:tc>
                  <a:txBody>
                    <a:bodyPr/>
                    <a:lstStyle/>
                    <a:p>
                      <a:pPr algn="ctr"/>
                      <a:r>
                        <a:rPr lang="en-US" b="1" dirty="0" smtClean="0"/>
                        <a:t>As</a:t>
                      </a:r>
                      <a:endParaRPr lang="en-GB" b="1" dirty="0"/>
                    </a:p>
                  </a:txBody>
                  <a:tcPr/>
                </a:tc>
                <a:tc>
                  <a:txBody>
                    <a:bodyPr/>
                    <a:lstStyle/>
                    <a:p>
                      <a:pPr algn="ctr"/>
                      <a:r>
                        <a:rPr lang="en-US" b="1" dirty="0" smtClean="0"/>
                        <a:t>Cd</a:t>
                      </a:r>
                      <a:endParaRPr lang="en-GB" b="1" dirty="0"/>
                    </a:p>
                  </a:txBody>
                  <a:tcPr/>
                </a:tc>
                <a:tc>
                  <a:txBody>
                    <a:bodyPr/>
                    <a:lstStyle/>
                    <a:p>
                      <a:pPr algn="ctr"/>
                      <a:r>
                        <a:rPr lang="en-US" b="1" dirty="0" smtClean="0"/>
                        <a:t>Cr</a:t>
                      </a:r>
                      <a:endParaRPr lang="en-GB" b="1" dirty="0"/>
                    </a:p>
                  </a:txBody>
                  <a:tcPr/>
                </a:tc>
                <a:tc>
                  <a:txBody>
                    <a:bodyPr/>
                    <a:lstStyle/>
                    <a:p>
                      <a:pPr algn="ctr"/>
                      <a:r>
                        <a:rPr lang="en-US" b="1" dirty="0" smtClean="0"/>
                        <a:t>Hg</a:t>
                      </a:r>
                      <a:endParaRPr lang="en-GB" b="1" dirty="0"/>
                    </a:p>
                  </a:txBody>
                  <a:tcPr/>
                </a:tc>
                <a:tc>
                  <a:txBody>
                    <a:bodyPr/>
                    <a:lstStyle/>
                    <a:p>
                      <a:pPr algn="ctr"/>
                      <a:r>
                        <a:rPr lang="en-US" b="1" dirty="0" smtClean="0"/>
                        <a:t>Ni</a:t>
                      </a:r>
                      <a:endParaRPr lang="en-GB" b="1" dirty="0"/>
                    </a:p>
                  </a:txBody>
                  <a:tcPr/>
                </a:tc>
                <a:tc>
                  <a:txBody>
                    <a:bodyPr/>
                    <a:lstStyle/>
                    <a:p>
                      <a:pPr algn="ctr"/>
                      <a:r>
                        <a:rPr lang="en-US" b="1" dirty="0" smtClean="0"/>
                        <a:t>Zn</a:t>
                      </a:r>
                      <a:endParaRPr lang="en-GB" b="1" dirty="0"/>
                    </a:p>
                  </a:txBody>
                  <a:tcPr/>
                </a:tc>
                <a:tc>
                  <a:txBody>
                    <a:bodyPr/>
                    <a:lstStyle/>
                    <a:p>
                      <a:pPr algn="ctr"/>
                      <a:r>
                        <a:rPr lang="en-US" b="1" dirty="0" err="1" smtClean="0"/>
                        <a:t>Pb</a:t>
                      </a:r>
                      <a:endParaRPr lang="en-GB" b="1" dirty="0"/>
                    </a:p>
                  </a:txBody>
                  <a:tcPr/>
                </a:tc>
                <a:tc>
                  <a:txBody>
                    <a:bodyPr/>
                    <a:lstStyle/>
                    <a:p>
                      <a:pPr algn="ctr"/>
                      <a:r>
                        <a:rPr lang="en-US" b="1" dirty="0" smtClean="0"/>
                        <a:t>Fe</a:t>
                      </a:r>
                      <a:endParaRPr lang="en-GB" b="1" dirty="0"/>
                    </a:p>
                  </a:txBody>
                  <a:tcPr/>
                </a:tc>
              </a:tr>
              <a:tr h="329038">
                <a:tc>
                  <a:txBody>
                    <a:bodyPr/>
                    <a:lstStyle/>
                    <a:p>
                      <a:r>
                        <a:rPr lang="en-US" b="1" dirty="0" smtClean="0"/>
                        <a:t>Concentration  </a:t>
                      </a:r>
                      <a:r>
                        <a:rPr lang="en-US" b="1" baseline="0" dirty="0" smtClean="0"/>
                        <a:t>   (</a:t>
                      </a:r>
                      <a:r>
                        <a:rPr lang="en-US" b="1" dirty="0" smtClean="0"/>
                        <a:t>mg/Kg)</a:t>
                      </a:r>
                      <a:endParaRPr lang="en-GB" b="1" dirty="0"/>
                    </a:p>
                  </a:txBody>
                  <a:tcPr/>
                </a:tc>
                <a:tc>
                  <a:txBody>
                    <a:bodyPr/>
                    <a:lstStyle/>
                    <a:p>
                      <a:pPr algn="ctr"/>
                      <a:r>
                        <a:rPr lang="en-US" dirty="0" smtClean="0"/>
                        <a:t>4.8</a:t>
                      </a:r>
                      <a:endParaRPr lang="en-GB" dirty="0"/>
                    </a:p>
                  </a:txBody>
                  <a:tcPr/>
                </a:tc>
                <a:tc>
                  <a:txBody>
                    <a:bodyPr/>
                    <a:lstStyle/>
                    <a:p>
                      <a:pPr algn="ctr"/>
                      <a:r>
                        <a:rPr lang="en-US" dirty="0" smtClean="0"/>
                        <a:t>0.32</a:t>
                      </a:r>
                      <a:endParaRPr lang="en-GB" dirty="0"/>
                    </a:p>
                  </a:txBody>
                  <a:tcPr/>
                </a:tc>
                <a:tc>
                  <a:txBody>
                    <a:bodyPr/>
                    <a:lstStyle/>
                    <a:p>
                      <a:pPr algn="ctr"/>
                      <a:r>
                        <a:rPr lang="en-US" dirty="0" smtClean="0"/>
                        <a:t>51.6</a:t>
                      </a:r>
                      <a:endParaRPr lang="en-GB" dirty="0"/>
                    </a:p>
                  </a:txBody>
                  <a:tcPr/>
                </a:tc>
                <a:tc>
                  <a:txBody>
                    <a:bodyPr/>
                    <a:lstStyle/>
                    <a:p>
                      <a:pPr algn="ctr"/>
                      <a:r>
                        <a:rPr lang="en-US" dirty="0" smtClean="0"/>
                        <a:t>0.15</a:t>
                      </a:r>
                      <a:endParaRPr lang="en-GB" dirty="0"/>
                    </a:p>
                  </a:txBody>
                  <a:tcPr/>
                </a:tc>
                <a:tc>
                  <a:txBody>
                    <a:bodyPr/>
                    <a:lstStyle/>
                    <a:p>
                      <a:pPr algn="ctr"/>
                      <a:r>
                        <a:rPr lang="en-US" dirty="0" smtClean="0"/>
                        <a:t>60.98</a:t>
                      </a:r>
                      <a:endParaRPr lang="en-GB" dirty="0"/>
                    </a:p>
                  </a:txBody>
                  <a:tcPr/>
                </a:tc>
                <a:tc>
                  <a:txBody>
                    <a:bodyPr/>
                    <a:lstStyle/>
                    <a:p>
                      <a:pPr algn="ctr"/>
                      <a:r>
                        <a:rPr lang="en-US" dirty="0" smtClean="0"/>
                        <a:t>89.1</a:t>
                      </a:r>
                      <a:endParaRPr lang="en-GB" dirty="0"/>
                    </a:p>
                  </a:txBody>
                  <a:tcPr/>
                </a:tc>
                <a:tc>
                  <a:txBody>
                    <a:bodyPr/>
                    <a:lstStyle/>
                    <a:p>
                      <a:pPr algn="ctr"/>
                      <a:r>
                        <a:rPr lang="en-US" dirty="0" smtClean="0"/>
                        <a:t>6.58</a:t>
                      </a:r>
                      <a:endParaRPr lang="en-GB" dirty="0"/>
                    </a:p>
                  </a:txBody>
                  <a:tcPr/>
                </a:tc>
                <a:tc>
                  <a:txBody>
                    <a:bodyPr/>
                    <a:lstStyle/>
                    <a:p>
                      <a:pPr algn="ctr"/>
                      <a:r>
                        <a:rPr lang="en-US" dirty="0" smtClean="0"/>
                        <a:t>77.6</a:t>
                      </a:r>
                      <a:endParaRPr lang="en-GB" dirty="0"/>
                    </a:p>
                  </a:txBody>
                  <a:tcPr/>
                </a:tc>
              </a:tr>
              <a:tr h="648993">
                <a:tc>
                  <a:txBody>
                    <a:bodyPr/>
                    <a:lstStyle/>
                    <a:p>
                      <a:r>
                        <a:rPr lang="en-US" b="1" dirty="0" smtClean="0"/>
                        <a:t>Back ground</a:t>
                      </a:r>
                      <a:endParaRPr lang="en-GB" b="1" dirty="0"/>
                    </a:p>
                  </a:txBody>
                  <a:tcPr/>
                </a:tc>
                <a:tc>
                  <a:txBody>
                    <a:bodyPr/>
                    <a:lstStyle/>
                    <a:p>
                      <a:pPr algn="ctr"/>
                      <a:r>
                        <a:rPr lang="en-US" dirty="0" smtClean="0"/>
                        <a:t>8.5</a:t>
                      </a:r>
                      <a:endParaRPr lang="en-GB" dirty="0"/>
                    </a:p>
                  </a:txBody>
                  <a:tcPr/>
                </a:tc>
                <a:tc>
                  <a:txBody>
                    <a:bodyPr/>
                    <a:lstStyle/>
                    <a:p>
                      <a:pPr algn="ctr"/>
                      <a:r>
                        <a:rPr lang="en-US" dirty="0" smtClean="0"/>
                        <a:t>0.44</a:t>
                      </a:r>
                      <a:endParaRPr lang="en-GB" dirty="0"/>
                    </a:p>
                  </a:txBody>
                  <a:tcPr/>
                </a:tc>
                <a:tc>
                  <a:txBody>
                    <a:bodyPr/>
                    <a:lstStyle/>
                    <a:p>
                      <a:pPr algn="ctr"/>
                      <a:r>
                        <a:rPr lang="en-US" dirty="0" smtClean="0"/>
                        <a:t>77</a:t>
                      </a:r>
                      <a:endParaRPr lang="en-GB" dirty="0"/>
                    </a:p>
                  </a:txBody>
                  <a:tcPr/>
                </a:tc>
                <a:tc>
                  <a:txBody>
                    <a:bodyPr/>
                    <a:lstStyle/>
                    <a:p>
                      <a:pPr algn="ctr"/>
                      <a:r>
                        <a:rPr lang="en-US" dirty="0" smtClean="0"/>
                        <a:t>0.1</a:t>
                      </a:r>
                      <a:endParaRPr lang="en-GB" dirty="0"/>
                    </a:p>
                  </a:txBody>
                  <a:tcPr/>
                </a:tc>
                <a:tc>
                  <a:txBody>
                    <a:bodyPr/>
                    <a:lstStyle/>
                    <a:p>
                      <a:pPr algn="ctr"/>
                      <a:r>
                        <a:rPr lang="en-US" dirty="0" smtClean="0"/>
                        <a:t>25</a:t>
                      </a:r>
                      <a:endParaRPr lang="en-GB" dirty="0"/>
                    </a:p>
                  </a:txBody>
                  <a:tcPr/>
                </a:tc>
                <a:tc>
                  <a:txBody>
                    <a:bodyPr/>
                    <a:lstStyle/>
                    <a:p>
                      <a:pPr algn="ctr"/>
                      <a:r>
                        <a:rPr lang="en-US" dirty="0" smtClean="0"/>
                        <a:t>65</a:t>
                      </a:r>
                      <a:endParaRPr lang="en-GB" dirty="0"/>
                    </a:p>
                  </a:txBody>
                  <a:tcPr/>
                </a:tc>
                <a:tc>
                  <a:txBody>
                    <a:bodyPr/>
                    <a:lstStyle/>
                    <a:p>
                      <a:pPr algn="ctr"/>
                      <a:r>
                        <a:rPr lang="en-US" dirty="0" smtClean="0"/>
                        <a:t>23</a:t>
                      </a:r>
                      <a:endParaRPr lang="en-GB" dirty="0"/>
                    </a:p>
                  </a:txBody>
                  <a:tcPr/>
                </a:tc>
                <a:tc>
                  <a:txBody>
                    <a:bodyPr/>
                    <a:lstStyle/>
                    <a:p>
                      <a:pPr algn="ctr"/>
                      <a:r>
                        <a:rPr lang="en-US" dirty="0" smtClean="0"/>
                        <a:t>200</a:t>
                      </a:r>
                      <a:endParaRPr lang="en-GB" dirty="0"/>
                    </a:p>
                  </a:txBody>
                  <a:tcPr/>
                </a:tc>
              </a:tr>
            </a:tbl>
          </a:graphicData>
        </a:graphic>
      </p:graphicFrame>
      <p:sp>
        <p:nvSpPr>
          <p:cNvPr id="6" name="مربع نص 5"/>
          <p:cNvSpPr txBox="1"/>
          <p:nvPr/>
        </p:nvSpPr>
        <p:spPr>
          <a:xfrm>
            <a:off x="304800" y="3276600"/>
            <a:ext cx="830580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 </a:t>
            </a:r>
            <a:r>
              <a:rPr lang="en-US" sz="2400" dirty="0" smtClean="0">
                <a:latin typeface="Times New Roman" pitchFamily="18" charset="0"/>
                <a:cs typeface="Times New Roman" pitchFamily="18" charset="0"/>
              </a:rPr>
              <a:t>Example 2 :From following table calculate the EF and I geo index for soil S</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and S</a:t>
            </a:r>
            <a:r>
              <a:rPr lang="en-US" sz="2400" baseline="-25000" dirty="0" smtClean="0">
                <a:latin typeface="Times New Roman" pitchFamily="18" charset="0"/>
                <a:cs typeface="Times New Roman" pitchFamily="18" charset="0"/>
              </a:rPr>
              <a:t>5</a:t>
            </a:r>
            <a:r>
              <a:rPr lang="en-US" sz="2400" dirty="0" smtClean="0">
                <a:latin typeface="Times New Roman" pitchFamily="18" charset="0"/>
                <a:cs typeface="Times New Roman" pitchFamily="18" charset="0"/>
              </a:rPr>
              <a:t> ?  </a:t>
            </a:r>
            <a:endParaRPr lang="en-GB" sz="2400" dirty="0">
              <a:latin typeface="Times New Roman" pitchFamily="18" charset="0"/>
              <a:cs typeface="Times New Roman" pitchFamily="18" charset="0"/>
            </a:endParaRPr>
          </a:p>
        </p:txBody>
      </p:sp>
    </p:spTree>
    <p:extLst>
      <p:ext uri="{BB962C8B-B14F-4D97-AF65-F5344CB8AC3E}">
        <p14:creationId xmlns:p14="http://schemas.microsoft.com/office/powerpoint/2010/main" val="2944300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iron</a:t>
            </a:r>
            <a:endParaRPr lang="ar-IQ" dirty="0"/>
          </a:p>
        </p:txBody>
      </p:sp>
      <p:sp>
        <p:nvSpPr>
          <p:cNvPr id="3" name="Content Placeholder 2"/>
          <p:cNvSpPr>
            <a:spLocks noGrp="1"/>
          </p:cNvSpPr>
          <p:nvPr>
            <p:ph idx="1"/>
          </p:nvPr>
        </p:nvSpPr>
        <p:spPr/>
        <p:txBody>
          <a:bodyPr>
            <a:normAutofit fontScale="62500" lnSpcReduction="20000"/>
          </a:bodyPr>
          <a:lstStyle/>
          <a:p>
            <a:r>
              <a:rPr lang="en-US" b="1" dirty="0"/>
              <a:t>Abundance</a:t>
            </a:r>
            <a:r>
              <a:rPr lang="en-US" dirty="0"/>
              <a:t>: Iron is one of the most abundant elements in the Earth's crust, and its concentration is relatively stable in various environmental samples. Therefore, using iron as a reference element ensures consistency and comparability across different samples.</a:t>
            </a:r>
          </a:p>
          <a:p>
            <a:r>
              <a:rPr lang="en-US" b="1" dirty="0"/>
              <a:t>Homogeneity</a:t>
            </a:r>
            <a:r>
              <a:rPr lang="en-US" dirty="0"/>
              <a:t>: Iron is often uniformly distributed in environmental matrices, making it a suitable reference element for normalizing metal concentrations. This homogeneity reduces variability and uncertainty in the enrichment ratio calculations.</a:t>
            </a:r>
          </a:p>
          <a:p>
            <a:r>
              <a:rPr lang="en-US" b="1" dirty="0"/>
              <a:t>Inertness</a:t>
            </a:r>
            <a:r>
              <a:rPr lang="en-US" dirty="0"/>
              <a:t>: Iron is relatively inert and less susceptible to chemical changes or interactions in environmental samples compared to other metals. Its stability makes it an ideal choice for normalization, minimizing potential biases introduced by sample handling or analytical procedures.</a:t>
            </a:r>
          </a:p>
          <a:p>
            <a:r>
              <a:rPr lang="en-US" b="1" dirty="0"/>
              <a:t>Availability</a:t>
            </a:r>
            <a:r>
              <a:rPr lang="en-US" dirty="0"/>
              <a:t>: Iron concentration data are readily available for many environmental samples due to its widespread occurrence and importance in various natural processes. This accessibility facilitates the calculation of enrichment ratios without the need for additional analytical measurements or complex data processing.</a:t>
            </a:r>
          </a:p>
          <a:p>
            <a:endParaRPr lang="ar-IQ" dirty="0"/>
          </a:p>
        </p:txBody>
      </p:sp>
    </p:spTree>
    <p:extLst>
      <p:ext uri="{BB962C8B-B14F-4D97-AF65-F5344CB8AC3E}">
        <p14:creationId xmlns:p14="http://schemas.microsoft.com/office/powerpoint/2010/main" val="1758751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50" y="1852613"/>
            <a:ext cx="9053513" cy="315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686800" cy="5847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3200" b="1" dirty="0" smtClean="0"/>
              <a:t>Why are indicators important?</a:t>
            </a:r>
            <a:endParaRPr lang="en-US" sz="32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8575"/>
            <a:ext cx="9144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12" y="381000"/>
            <a:ext cx="8918575"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192" y="4346575"/>
            <a:ext cx="8761413"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425" y="2028825"/>
            <a:ext cx="8693150" cy="280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813" y="304800"/>
            <a:ext cx="8845550" cy="2316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165" y="3810000"/>
            <a:ext cx="8845550" cy="2316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85800"/>
            <a:ext cx="8766175" cy="524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587" y="685800"/>
            <a:ext cx="7718425"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874" y="2362200"/>
            <a:ext cx="8602663" cy="340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338" y="1670050"/>
            <a:ext cx="8821737" cy="352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0782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840</TotalTime>
  <Words>311</Words>
  <Application>Microsoft Office PowerPoint</Application>
  <PresentationFormat>On-screen Show (4:3)</PresentationFormat>
  <Paragraphs>66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Soil Quality Index SQI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use iron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Quality Index</dc:title>
  <dc:creator>Dalshad</dc:creator>
  <cp:lastModifiedBy>DR.Ahmed Saker</cp:lastModifiedBy>
  <cp:revision>51</cp:revision>
  <dcterms:created xsi:type="dcterms:W3CDTF">2006-08-16T00:00:00Z</dcterms:created>
  <dcterms:modified xsi:type="dcterms:W3CDTF">2024-04-02T22:46:06Z</dcterms:modified>
</cp:coreProperties>
</file>