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4" r:id="rId3"/>
    <p:sldId id="285" r:id="rId4"/>
    <p:sldId id="286" r:id="rId5"/>
    <p:sldId id="287" r:id="rId6"/>
    <p:sldId id="288" r:id="rId7"/>
    <p:sldId id="289" r:id="rId8"/>
    <p:sldId id="290" r:id="rId9"/>
    <p:sldId id="257" r:id="rId10"/>
    <p:sldId id="259" r:id="rId11"/>
    <p:sldId id="261" r:id="rId12"/>
    <p:sldId id="262" r:id="rId13"/>
    <p:sldId id="260" r:id="rId14"/>
    <p:sldId id="258" r:id="rId15"/>
    <p:sldId id="263" r:id="rId16"/>
    <p:sldId id="264" r:id="rId17"/>
    <p:sldId id="265" r:id="rId18"/>
    <p:sldId id="271" r:id="rId19"/>
    <p:sldId id="269" r:id="rId20"/>
    <p:sldId id="270" r:id="rId21"/>
    <p:sldId id="281" r:id="rId22"/>
    <p:sldId id="282" r:id="rId23"/>
    <p:sldId id="283" r:id="rId24"/>
    <p:sldId id="277" r:id="rId25"/>
    <p:sldId id="278" r:id="rId26"/>
    <p:sldId id="279" r:id="rId27"/>
    <p:sldId id="280" r:id="rId28"/>
    <p:sldId id="291" r:id="rId29"/>
    <p:sldId id="292" r:id="rId30"/>
    <p:sldId id="293" r:id="rId31"/>
    <p:sldId id="294" r:id="rId32"/>
    <p:sldId id="295" r:id="rId33"/>
    <p:sldId id="296" r:id="rId34"/>
    <p:sldId id="300" r:id="rId35"/>
    <p:sldId id="297" r:id="rId36"/>
    <p:sldId id="301" r:id="rId37"/>
    <p:sldId id="298" r:id="rId38"/>
    <p:sldId id="302" r:id="rId39"/>
    <p:sldId id="299"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61" autoAdjust="0"/>
    <p:restoredTop sz="94660"/>
  </p:normalViewPr>
  <p:slideViewPr>
    <p:cSldViewPr snapToGrid="0">
      <p:cViewPr varScale="1">
        <p:scale>
          <a:sx n="80" d="100"/>
          <a:sy n="80" d="100"/>
        </p:scale>
        <p:origin x="366" y="96"/>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9488CB0-D3D2-4579-89E4-D8ACB7E98FE3}" type="datetimeFigureOut">
              <a:rPr lang="en-US" smtClean="0"/>
              <a:t>11/19/2022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4CE9B6-854D-44E1-9898-66CA357C7FA1}" type="slidenum">
              <a:rPr lang="en-US" smtClean="0"/>
              <a:t>‹#›</a:t>
            </a:fld>
            <a:endParaRPr lang="en-US"/>
          </a:p>
        </p:txBody>
      </p:sp>
    </p:spTree>
    <p:extLst>
      <p:ext uri="{BB962C8B-B14F-4D97-AF65-F5344CB8AC3E}">
        <p14:creationId xmlns:p14="http://schemas.microsoft.com/office/powerpoint/2010/main" val="1873619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9488CB0-D3D2-4579-89E4-D8ACB7E98FE3}" type="datetimeFigureOut">
              <a:rPr lang="en-US" smtClean="0"/>
              <a:t>11/19/2022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4CE9B6-854D-44E1-9898-66CA357C7FA1}" type="slidenum">
              <a:rPr lang="en-US" smtClean="0"/>
              <a:t>‹#›</a:t>
            </a:fld>
            <a:endParaRPr lang="en-US"/>
          </a:p>
        </p:txBody>
      </p:sp>
    </p:spTree>
    <p:extLst>
      <p:ext uri="{BB962C8B-B14F-4D97-AF65-F5344CB8AC3E}">
        <p14:creationId xmlns:p14="http://schemas.microsoft.com/office/powerpoint/2010/main" val="2809196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9488CB0-D3D2-4579-89E4-D8ACB7E98FE3}" type="datetimeFigureOut">
              <a:rPr lang="en-US" smtClean="0"/>
              <a:t>11/19/2022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4CE9B6-854D-44E1-9898-66CA357C7FA1}"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1421085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9488CB0-D3D2-4579-89E4-D8ACB7E98FE3}" type="datetimeFigureOut">
              <a:rPr lang="en-US" smtClean="0"/>
              <a:t>11/19/2022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4CE9B6-854D-44E1-9898-66CA357C7FA1}" type="slidenum">
              <a:rPr lang="en-US" smtClean="0"/>
              <a:t>‹#›</a:t>
            </a:fld>
            <a:endParaRPr lang="en-US"/>
          </a:p>
        </p:txBody>
      </p:sp>
    </p:spTree>
    <p:extLst>
      <p:ext uri="{BB962C8B-B14F-4D97-AF65-F5344CB8AC3E}">
        <p14:creationId xmlns:p14="http://schemas.microsoft.com/office/powerpoint/2010/main" val="35485672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9488CB0-D3D2-4579-89E4-D8ACB7E98FE3}" type="datetimeFigureOut">
              <a:rPr lang="en-US" smtClean="0"/>
              <a:t>11/19/2022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4CE9B6-854D-44E1-9898-66CA357C7FA1}"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948862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9488CB0-D3D2-4579-89E4-D8ACB7E98FE3}" type="datetimeFigureOut">
              <a:rPr lang="en-US" smtClean="0"/>
              <a:t>11/19/2022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4CE9B6-854D-44E1-9898-66CA357C7FA1}" type="slidenum">
              <a:rPr lang="en-US" smtClean="0"/>
              <a:t>‹#›</a:t>
            </a:fld>
            <a:endParaRPr lang="en-US"/>
          </a:p>
        </p:txBody>
      </p:sp>
    </p:spTree>
    <p:extLst>
      <p:ext uri="{BB962C8B-B14F-4D97-AF65-F5344CB8AC3E}">
        <p14:creationId xmlns:p14="http://schemas.microsoft.com/office/powerpoint/2010/main" val="33364591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488CB0-D3D2-4579-89E4-D8ACB7E98FE3}" type="datetimeFigureOut">
              <a:rPr lang="en-US" smtClean="0"/>
              <a:t>11/19/2022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4CE9B6-854D-44E1-9898-66CA357C7FA1}" type="slidenum">
              <a:rPr lang="en-US" smtClean="0"/>
              <a:t>‹#›</a:t>
            </a:fld>
            <a:endParaRPr lang="en-US"/>
          </a:p>
        </p:txBody>
      </p:sp>
    </p:spTree>
    <p:extLst>
      <p:ext uri="{BB962C8B-B14F-4D97-AF65-F5344CB8AC3E}">
        <p14:creationId xmlns:p14="http://schemas.microsoft.com/office/powerpoint/2010/main" val="36654766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488CB0-D3D2-4579-89E4-D8ACB7E98FE3}" type="datetimeFigureOut">
              <a:rPr lang="en-US" smtClean="0"/>
              <a:t>11/19/2022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4CE9B6-854D-44E1-9898-66CA357C7FA1}" type="slidenum">
              <a:rPr lang="en-US" smtClean="0"/>
              <a:t>‹#›</a:t>
            </a:fld>
            <a:endParaRPr lang="en-US"/>
          </a:p>
        </p:txBody>
      </p:sp>
    </p:spTree>
    <p:extLst>
      <p:ext uri="{BB962C8B-B14F-4D97-AF65-F5344CB8AC3E}">
        <p14:creationId xmlns:p14="http://schemas.microsoft.com/office/powerpoint/2010/main" val="995812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488CB0-D3D2-4579-89E4-D8ACB7E98FE3}" type="datetimeFigureOut">
              <a:rPr lang="en-US" smtClean="0"/>
              <a:t>11/19/2022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4CE9B6-854D-44E1-9898-66CA357C7FA1}" type="slidenum">
              <a:rPr lang="en-US" smtClean="0"/>
              <a:t>‹#›</a:t>
            </a:fld>
            <a:endParaRPr lang="en-US"/>
          </a:p>
        </p:txBody>
      </p:sp>
    </p:spTree>
    <p:extLst>
      <p:ext uri="{BB962C8B-B14F-4D97-AF65-F5344CB8AC3E}">
        <p14:creationId xmlns:p14="http://schemas.microsoft.com/office/powerpoint/2010/main" val="408646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9488CB0-D3D2-4579-89E4-D8ACB7E98FE3}" type="datetimeFigureOut">
              <a:rPr lang="en-US" smtClean="0"/>
              <a:t>11/19/2022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4CE9B6-854D-44E1-9898-66CA357C7FA1}" type="slidenum">
              <a:rPr lang="en-US" smtClean="0"/>
              <a:t>‹#›</a:t>
            </a:fld>
            <a:endParaRPr lang="en-US"/>
          </a:p>
        </p:txBody>
      </p:sp>
    </p:spTree>
    <p:extLst>
      <p:ext uri="{BB962C8B-B14F-4D97-AF65-F5344CB8AC3E}">
        <p14:creationId xmlns:p14="http://schemas.microsoft.com/office/powerpoint/2010/main" val="1610096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9488CB0-D3D2-4579-89E4-D8ACB7E98FE3}" type="datetimeFigureOut">
              <a:rPr lang="en-US" smtClean="0"/>
              <a:t>11/19/2022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4CE9B6-854D-44E1-9898-66CA357C7FA1}" type="slidenum">
              <a:rPr lang="en-US" smtClean="0"/>
              <a:t>‹#›</a:t>
            </a:fld>
            <a:endParaRPr lang="en-US"/>
          </a:p>
        </p:txBody>
      </p:sp>
    </p:spTree>
    <p:extLst>
      <p:ext uri="{BB962C8B-B14F-4D97-AF65-F5344CB8AC3E}">
        <p14:creationId xmlns:p14="http://schemas.microsoft.com/office/powerpoint/2010/main" val="4281028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9488CB0-D3D2-4579-89E4-D8ACB7E98FE3}" type="datetimeFigureOut">
              <a:rPr lang="en-US" smtClean="0"/>
              <a:t>11/19/2022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4CE9B6-854D-44E1-9898-66CA357C7FA1}" type="slidenum">
              <a:rPr lang="en-US" smtClean="0"/>
              <a:t>‹#›</a:t>
            </a:fld>
            <a:endParaRPr lang="en-US"/>
          </a:p>
        </p:txBody>
      </p:sp>
    </p:spTree>
    <p:extLst>
      <p:ext uri="{BB962C8B-B14F-4D97-AF65-F5344CB8AC3E}">
        <p14:creationId xmlns:p14="http://schemas.microsoft.com/office/powerpoint/2010/main" val="1450472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9488CB0-D3D2-4579-89E4-D8ACB7E98FE3}" type="datetimeFigureOut">
              <a:rPr lang="en-US" smtClean="0"/>
              <a:t>11/19/2022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4CE9B6-854D-44E1-9898-66CA357C7FA1}" type="slidenum">
              <a:rPr lang="en-US" smtClean="0"/>
              <a:t>‹#›</a:t>
            </a:fld>
            <a:endParaRPr lang="en-US"/>
          </a:p>
        </p:txBody>
      </p:sp>
    </p:spTree>
    <p:extLst>
      <p:ext uri="{BB962C8B-B14F-4D97-AF65-F5344CB8AC3E}">
        <p14:creationId xmlns:p14="http://schemas.microsoft.com/office/powerpoint/2010/main" val="3964040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488CB0-D3D2-4579-89E4-D8ACB7E98FE3}" type="datetimeFigureOut">
              <a:rPr lang="en-US" smtClean="0"/>
              <a:t>11/19/2022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4CE9B6-854D-44E1-9898-66CA357C7FA1}" type="slidenum">
              <a:rPr lang="en-US" smtClean="0"/>
              <a:t>‹#›</a:t>
            </a:fld>
            <a:endParaRPr lang="en-US"/>
          </a:p>
        </p:txBody>
      </p:sp>
    </p:spTree>
    <p:extLst>
      <p:ext uri="{BB962C8B-B14F-4D97-AF65-F5344CB8AC3E}">
        <p14:creationId xmlns:p14="http://schemas.microsoft.com/office/powerpoint/2010/main" val="351787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9488CB0-D3D2-4579-89E4-D8ACB7E98FE3}" type="datetimeFigureOut">
              <a:rPr lang="en-US" smtClean="0"/>
              <a:t>11/19/2022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4CE9B6-854D-44E1-9898-66CA357C7FA1}" type="slidenum">
              <a:rPr lang="en-US" smtClean="0"/>
              <a:t>‹#›</a:t>
            </a:fld>
            <a:endParaRPr lang="en-US"/>
          </a:p>
        </p:txBody>
      </p:sp>
    </p:spTree>
    <p:extLst>
      <p:ext uri="{BB962C8B-B14F-4D97-AF65-F5344CB8AC3E}">
        <p14:creationId xmlns:p14="http://schemas.microsoft.com/office/powerpoint/2010/main" val="1740163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9488CB0-D3D2-4579-89E4-D8ACB7E98FE3}" type="datetimeFigureOut">
              <a:rPr lang="en-US" smtClean="0"/>
              <a:t>11/19/2022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4CE9B6-854D-44E1-9898-66CA357C7FA1}" type="slidenum">
              <a:rPr lang="en-US" smtClean="0"/>
              <a:t>‹#›</a:t>
            </a:fld>
            <a:endParaRPr lang="en-US"/>
          </a:p>
        </p:txBody>
      </p:sp>
    </p:spTree>
    <p:extLst>
      <p:ext uri="{BB962C8B-B14F-4D97-AF65-F5344CB8AC3E}">
        <p14:creationId xmlns:p14="http://schemas.microsoft.com/office/powerpoint/2010/main" val="2559110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9488CB0-D3D2-4579-89E4-D8ACB7E98FE3}" type="datetimeFigureOut">
              <a:rPr lang="en-US" smtClean="0"/>
              <a:t>11/19/2022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94CE9B6-854D-44E1-9898-66CA357C7FA1}" type="slidenum">
              <a:rPr lang="en-US" smtClean="0"/>
              <a:t>‹#›</a:t>
            </a:fld>
            <a:endParaRPr lang="en-US"/>
          </a:p>
        </p:txBody>
      </p:sp>
    </p:spTree>
    <p:extLst>
      <p:ext uri="{BB962C8B-B14F-4D97-AF65-F5344CB8AC3E}">
        <p14:creationId xmlns:p14="http://schemas.microsoft.com/office/powerpoint/2010/main" val="15047931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404533"/>
            <a:ext cx="10972799" cy="3647351"/>
          </a:xfrm>
        </p:spPr>
        <p:txBody>
          <a:bodyPr/>
          <a:lstStyle/>
          <a:p>
            <a:pPr algn="ctr"/>
            <a:r>
              <a:rPr lang="ar-IQ" b="1" dirty="0">
                <a:solidFill>
                  <a:srgbClr val="7030A0"/>
                </a:solidFill>
              </a:rPr>
              <a:t>واقع هيكل </a:t>
            </a:r>
            <a:r>
              <a:rPr lang="ar-SA" b="1" dirty="0">
                <a:solidFill>
                  <a:srgbClr val="7030A0"/>
                </a:solidFill>
              </a:rPr>
              <a:t>ال</a:t>
            </a:r>
            <a:r>
              <a:rPr lang="ar-IQ" b="1" dirty="0">
                <a:solidFill>
                  <a:srgbClr val="7030A0"/>
                </a:solidFill>
              </a:rPr>
              <a:t>قوى العاملة</a:t>
            </a:r>
            <a:br>
              <a:rPr lang="ar-SA" b="1" dirty="0">
                <a:solidFill>
                  <a:srgbClr val="7030A0"/>
                </a:solidFill>
              </a:rPr>
            </a:br>
            <a:r>
              <a:rPr lang="ar-SA" b="1" dirty="0">
                <a:solidFill>
                  <a:srgbClr val="7030A0"/>
                </a:solidFill>
              </a:rPr>
              <a:t> في اقليم كوردستان</a:t>
            </a:r>
            <a:br>
              <a:rPr lang="ar-SA" b="1" dirty="0">
                <a:solidFill>
                  <a:srgbClr val="7030A0"/>
                </a:solidFill>
              </a:rPr>
            </a:br>
            <a:br>
              <a:rPr lang="ar-IQ" b="1" dirty="0">
                <a:solidFill>
                  <a:srgbClr val="7030A0"/>
                </a:solidFill>
              </a:rPr>
            </a:br>
            <a:br>
              <a:rPr lang="ar-IQ" b="1" dirty="0">
                <a:solidFill>
                  <a:srgbClr val="7030A0"/>
                </a:solidFill>
              </a:rPr>
            </a:br>
            <a:br>
              <a:rPr lang="ar-SA" b="1" dirty="0">
                <a:solidFill>
                  <a:srgbClr val="7030A0"/>
                </a:solidFill>
              </a:rPr>
            </a:br>
            <a:r>
              <a:rPr lang="ar-IQ" sz="2400" b="1" dirty="0">
                <a:solidFill>
                  <a:srgbClr val="0070C0"/>
                </a:solidFill>
              </a:rPr>
              <a:t>پ. ى. د. م</a:t>
            </a:r>
            <a:r>
              <a:rPr lang="ar-SA" sz="2400" b="1" dirty="0">
                <a:solidFill>
                  <a:srgbClr val="0070C0"/>
                </a:solidFill>
              </a:rPr>
              <a:t>ظ</a:t>
            </a:r>
            <a:r>
              <a:rPr lang="ar-IQ" sz="2400" b="1" dirty="0">
                <a:solidFill>
                  <a:srgbClr val="0070C0"/>
                </a:solidFill>
              </a:rPr>
              <a:t>فر حمد</a:t>
            </a:r>
            <a:r>
              <a:rPr lang="ar-SA" sz="2400" b="1" dirty="0">
                <a:solidFill>
                  <a:srgbClr val="0070C0"/>
                </a:solidFill>
              </a:rPr>
              <a:t> علي </a:t>
            </a:r>
            <a:r>
              <a:rPr lang="ar-IQ" sz="2400" b="1" dirty="0">
                <a:solidFill>
                  <a:srgbClr val="0070C0"/>
                </a:solidFill>
              </a:rPr>
              <a:t>                          پ. ى. د. عبدالرحمن زرار شیروانى</a:t>
            </a:r>
            <a:endParaRPr lang="en-US" sz="2000" b="1" dirty="0">
              <a:solidFill>
                <a:srgbClr val="0070C0"/>
              </a:solidFill>
            </a:endParaRPr>
          </a:p>
        </p:txBody>
      </p:sp>
    </p:spTree>
    <p:extLst>
      <p:ext uri="{BB962C8B-B14F-4D97-AF65-F5344CB8AC3E}">
        <p14:creationId xmlns:p14="http://schemas.microsoft.com/office/powerpoint/2010/main" val="21713478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4800" b="1" dirty="0">
                <a:solidFill>
                  <a:schemeClr val="tx1"/>
                </a:solidFill>
              </a:rPr>
              <a:t>تخطيط الموارد البشرية </a:t>
            </a:r>
            <a:endParaRPr lang="en-US" sz="4800" b="1" dirty="0">
              <a:solidFill>
                <a:schemeClr val="tx1"/>
              </a:solidFill>
            </a:endParaRPr>
          </a:p>
        </p:txBody>
      </p:sp>
      <p:sp>
        <p:nvSpPr>
          <p:cNvPr id="3" name="Content Placeholder 2"/>
          <p:cNvSpPr>
            <a:spLocks noGrp="1"/>
          </p:cNvSpPr>
          <p:nvPr>
            <p:ph idx="1"/>
          </p:nvPr>
        </p:nvSpPr>
        <p:spPr/>
        <p:txBody>
          <a:bodyPr/>
          <a:lstStyle/>
          <a:p>
            <a:pPr marL="0" indent="0" algn="r">
              <a:buNone/>
            </a:pPr>
            <a:r>
              <a:rPr lang="ar-IQ" sz="4000" dirty="0"/>
              <a:t>هو ضمان توافر العدد المناسب من الافراد العاملين للمنظمة وبالنوعيةالمطلوبة والوقت والمكان المناسبين للنهوض بالاعمال التي يطلب اداؤها في الحاضر والمستقبل</a:t>
            </a:r>
            <a:br>
              <a:rPr lang="ku-Arab-IQ" dirty="0"/>
            </a:br>
            <a:endParaRPr lang="en-US" dirty="0"/>
          </a:p>
        </p:txBody>
      </p:sp>
    </p:spTree>
    <p:extLst>
      <p:ext uri="{BB962C8B-B14F-4D97-AF65-F5344CB8AC3E}">
        <p14:creationId xmlns:p14="http://schemas.microsoft.com/office/powerpoint/2010/main" val="27254649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lgn="ctr" defTabSz="914400" rtl="1" fontAlgn="base">
              <a:spcAft>
                <a:spcPct val="0"/>
              </a:spcAft>
              <a:defRPr/>
            </a:pPr>
            <a:r>
              <a:rPr lang="ar-SA" sz="5400" b="1" dirty="0">
                <a:ln w="11430"/>
                <a:solidFill>
                  <a:schemeClr val="tx1"/>
                </a:solidFill>
                <a:effectLst>
                  <a:outerShdw blurRad="50800" dist="39000" dir="5460000" algn="tl">
                    <a:srgbClr val="000000">
                      <a:alpha val="38000"/>
                    </a:srgbClr>
                  </a:outerShdw>
                </a:effectLst>
                <a:latin typeface="Arial" panose="020B0604020202020204" pitchFamily="34" charset="0"/>
                <a:ea typeface="+mn-ea"/>
                <a:cs typeface="Arial" panose="020B0604020202020204" pitchFamily="34" charset="0"/>
              </a:rPr>
              <a:t>خطوات تخطيط الاحتياجات البشرية</a:t>
            </a:r>
            <a:br>
              <a:rPr lang="ar-SA" sz="5400" b="1" dirty="0">
                <a:ln w="11430"/>
                <a:gradFill>
                  <a:gsLst>
                    <a:gs pos="0">
                      <a:srgbClr val="9966FF">
                        <a:tint val="70000"/>
                        <a:satMod val="245000"/>
                      </a:srgbClr>
                    </a:gs>
                    <a:gs pos="75000">
                      <a:srgbClr val="9966FF">
                        <a:tint val="90000"/>
                        <a:shade val="60000"/>
                        <a:satMod val="240000"/>
                      </a:srgbClr>
                    </a:gs>
                    <a:gs pos="100000">
                      <a:srgbClr val="9966FF">
                        <a:tint val="100000"/>
                        <a:shade val="50000"/>
                        <a:satMod val="240000"/>
                      </a:srgbClr>
                    </a:gs>
                  </a:gsLst>
                  <a:lin ang="5400000"/>
                </a:gradFill>
                <a:effectLst>
                  <a:outerShdw blurRad="50800" dist="39000" dir="5460000" algn="tl">
                    <a:srgbClr val="000000">
                      <a:alpha val="38000"/>
                    </a:srgbClr>
                  </a:outerShdw>
                </a:effectLst>
                <a:latin typeface="Arial" panose="020B0604020202020204" pitchFamily="34" charset="0"/>
                <a:ea typeface="+mn-ea"/>
                <a:cs typeface="Arial" panose="020B0604020202020204" pitchFamily="34" charset="0"/>
              </a:rPr>
            </a:br>
            <a:endParaRPr lang="en-US" dirty="0"/>
          </a:p>
        </p:txBody>
      </p:sp>
      <p:sp>
        <p:nvSpPr>
          <p:cNvPr id="3" name="Content Placeholder 2"/>
          <p:cNvSpPr>
            <a:spLocks noGrp="1"/>
          </p:cNvSpPr>
          <p:nvPr>
            <p:ph idx="1"/>
          </p:nvPr>
        </p:nvSpPr>
        <p:spPr/>
        <p:txBody>
          <a:bodyPr>
            <a:normAutofit fontScale="92500"/>
          </a:bodyPr>
          <a:lstStyle/>
          <a:p>
            <a:pPr marL="0" lvl="0" indent="0" algn="r" defTabSz="914400">
              <a:lnSpc>
                <a:spcPct val="200000"/>
              </a:lnSpc>
              <a:spcBef>
                <a:spcPct val="20000"/>
              </a:spcBef>
              <a:buClr>
                <a:srgbClr val="E4005C"/>
              </a:buClr>
              <a:buSzPct val="70000"/>
              <a:buNone/>
              <a:defRPr/>
            </a:pPr>
            <a:r>
              <a:rPr lang="ar-SA" sz="3200" b="1" kern="0" dirty="0">
                <a:solidFill>
                  <a:srgbClr val="000000"/>
                </a:solidFill>
                <a:effectLst>
                  <a:outerShdw blurRad="38100" dist="38100" dir="2700000" algn="tl">
                    <a:srgbClr val="C0C0C0"/>
                  </a:outerShdw>
                </a:effectLst>
                <a:latin typeface="Arial"/>
                <a:cs typeface="Arial"/>
              </a:rPr>
              <a:t>ويستلزم ذلك القيام بثلاثة خطوات :</a:t>
            </a:r>
            <a:endParaRPr lang="en-US" sz="3200" b="1" kern="0" dirty="0">
              <a:solidFill>
                <a:srgbClr val="000000"/>
              </a:solidFill>
              <a:effectLst>
                <a:outerShdw blurRad="38100" dist="38100" dir="2700000" algn="tl">
                  <a:srgbClr val="C0C0C0"/>
                </a:outerShdw>
              </a:effectLst>
              <a:latin typeface="Arial"/>
              <a:cs typeface="Arial"/>
            </a:endParaRPr>
          </a:p>
          <a:p>
            <a:pPr marL="0" lvl="0" indent="0" algn="r" defTabSz="914400" rtl="1">
              <a:lnSpc>
                <a:spcPct val="200000"/>
              </a:lnSpc>
              <a:spcBef>
                <a:spcPct val="20000"/>
              </a:spcBef>
              <a:buClr>
                <a:srgbClr val="E4005C"/>
              </a:buClr>
              <a:buSzPct val="70000"/>
              <a:buNone/>
              <a:defRPr/>
            </a:pPr>
            <a:r>
              <a:rPr lang="en-US" sz="3200" b="1" kern="0" dirty="0">
                <a:solidFill>
                  <a:srgbClr val="000000"/>
                </a:solidFill>
                <a:effectLst>
                  <a:outerShdw blurRad="38100" dist="38100" dir="2700000" algn="tl">
                    <a:srgbClr val="C0C0C0"/>
                  </a:outerShdw>
                </a:effectLst>
                <a:latin typeface="Arial"/>
                <a:cs typeface="Arial"/>
              </a:rPr>
              <a:t>1</a:t>
            </a:r>
            <a:r>
              <a:rPr lang="ar-SA" sz="3200" b="1" kern="0" dirty="0">
                <a:solidFill>
                  <a:srgbClr val="000000"/>
                </a:solidFill>
                <a:effectLst>
                  <a:outerShdw blurRad="38100" dist="38100" dir="2700000" algn="tl">
                    <a:srgbClr val="C0C0C0"/>
                  </a:outerShdw>
                </a:effectLst>
                <a:latin typeface="Arial"/>
                <a:cs typeface="Arial"/>
              </a:rPr>
              <a:t>- تحليل العرض المتوقع من إدارة الموارد البشرية .</a:t>
            </a:r>
            <a:endParaRPr lang="en-US" sz="3200" b="1" kern="0" dirty="0">
              <a:solidFill>
                <a:srgbClr val="000000"/>
              </a:solidFill>
              <a:effectLst>
                <a:outerShdw blurRad="38100" dist="38100" dir="2700000" algn="tl">
                  <a:srgbClr val="C0C0C0"/>
                </a:outerShdw>
              </a:effectLst>
              <a:latin typeface="Arial"/>
              <a:cs typeface="Arial"/>
            </a:endParaRPr>
          </a:p>
          <a:p>
            <a:pPr marL="0" lvl="0" indent="0" algn="r" defTabSz="914400" rtl="1">
              <a:lnSpc>
                <a:spcPct val="200000"/>
              </a:lnSpc>
              <a:spcBef>
                <a:spcPct val="20000"/>
              </a:spcBef>
              <a:buClr>
                <a:srgbClr val="E4005C"/>
              </a:buClr>
              <a:buSzPct val="70000"/>
              <a:buNone/>
              <a:defRPr/>
            </a:pPr>
            <a:r>
              <a:rPr lang="en-US" sz="2700" b="1" kern="0" dirty="0">
                <a:solidFill>
                  <a:srgbClr val="000000"/>
                </a:solidFill>
                <a:effectLst>
                  <a:outerShdw blurRad="38100" dist="38100" dir="2700000" algn="tl">
                    <a:srgbClr val="C0C0C0"/>
                  </a:outerShdw>
                </a:effectLst>
                <a:latin typeface="Arial"/>
                <a:cs typeface="Arial"/>
              </a:rPr>
              <a:t>2</a:t>
            </a:r>
            <a:r>
              <a:rPr lang="ar-SA" sz="2700" b="1" kern="0" dirty="0">
                <a:solidFill>
                  <a:srgbClr val="000000"/>
                </a:solidFill>
                <a:effectLst>
                  <a:outerShdw blurRad="38100" dist="38100" dir="2700000" algn="tl">
                    <a:srgbClr val="C0C0C0"/>
                  </a:outerShdw>
                </a:effectLst>
                <a:latin typeface="Arial"/>
                <a:cs typeface="Arial"/>
              </a:rPr>
              <a:t>- تحليل الطلب المتوقع من إدارة الموارد البشرية .</a:t>
            </a:r>
            <a:endParaRPr lang="en-US" sz="3200" kern="0" dirty="0">
              <a:solidFill>
                <a:srgbClr val="000000"/>
              </a:solidFill>
              <a:effectLst>
                <a:outerShdw blurRad="38100" dist="38100" dir="2700000" algn="tl">
                  <a:srgbClr val="C0C0C0"/>
                </a:outerShdw>
              </a:effectLst>
              <a:latin typeface="Arial"/>
              <a:cs typeface="Arial"/>
            </a:endParaRPr>
          </a:p>
          <a:p>
            <a:pPr marL="0" lvl="0" indent="0" algn="r" defTabSz="914400">
              <a:lnSpc>
                <a:spcPct val="200000"/>
              </a:lnSpc>
              <a:spcBef>
                <a:spcPct val="20000"/>
              </a:spcBef>
              <a:buClr>
                <a:srgbClr val="E4005C"/>
              </a:buClr>
              <a:buSzPct val="70000"/>
              <a:buNone/>
              <a:defRPr/>
            </a:pPr>
            <a:r>
              <a:rPr lang="ar-SA" sz="3200" b="1" kern="0" dirty="0">
                <a:solidFill>
                  <a:srgbClr val="000000"/>
                </a:solidFill>
                <a:effectLst>
                  <a:outerShdw blurRad="38100" dist="38100" dir="2700000" algn="tl">
                    <a:srgbClr val="C0C0C0"/>
                  </a:outerShdw>
                </a:effectLst>
                <a:latin typeface="Arial"/>
                <a:cs typeface="Arial"/>
              </a:rPr>
              <a:t>3- التوفيق بين العرض والطلب .</a:t>
            </a:r>
            <a:endParaRPr lang="en-US" sz="3200" kern="0" dirty="0">
              <a:solidFill>
                <a:srgbClr val="000000"/>
              </a:solidFill>
              <a:effectLst>
                <a:outerShdw blurRad="38100" dist="38100" dir="2700000" algn="tl">
                  <a:srgbClr val="C0C0C0"/>
                </a:outerShdw>
              </a:effectLst>
              <a:latin typeface="Arial"/>
              <a:cs typeface="Arial"/>
            </a:endParaRPr>
          </a:p>
          <a:p>
            <a:pPr marL="0" indent="0" algn="r">
              <a:buNone/>
            </a:pPr>
            <a:endParaRPr lang="en-US" dirty="0"/>
          </a:p>
        </p:txBody>
      </p:sp>
    </p:spTree>
    <p:extLst>
      <p:ext uri="{BB962C8B-B14F-4D97-AF65-F5344CB8AC3E}">
        <p14:creationId xmlns:p14="http://schemas.microsoft.com/office/powerpoint/2010/main" val="23872430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lgn="ctr" defTabSz="914400" rtl="1" fontAlgn="base">
              <a:spcAft>
                <a:spcPct val="0"/>
              </a:spcAft>
              <a:defRPr/>
            </a:pPr>
            <a:r>
              <a:rPr lang="ar-SA" sz="5400" b="1" dirty="0">
                <a:ln w="11430"/>
                <a:solidFill>
                  <a:schemeClr val="tx1"/>
                </a:solidFill>
                <a:effectLst>
                  <a:outerShdw blurRad="50800" dist="39000" dir="5460000" algn="tl">
                    <a:srgbClr val="000000">
                      <a:alpha val="38000"/>
                    </a:srgbClr>
                  </a:outerShdw>
                </a:effectLst>
                <a:latin typeface="Arial" panose="020B0604020202020204" pitchFamily="34" charset="0"/>
                <a:ea typeface="+mn-ea"/>
                <a:cs typeface="Arial" panose="020B0604020202020204" pitchFamily="34" charset="0"/>
              </a:rPr>
              <a:t>العرض من داخل المنظمة</a:t>
            </a:r>
            <a:br>
              <a:rPr lang="ar-SA" sz="5400" b="1" dirty="0">
                <a:ln w="11430"/>
                <a:gradFill>
                  <a:gsLst>
                    <a:gs pos="0">
                      <a:srgbClr val="A5644E">
                        <a:tint val="70000"/>
                        <a:satMod val="245000"/>
                      </a:srgbClr>
                    </a:gs>
                    <a:gs pos="75000">
                      <a:srgbClr val="A5644E">
                        <a:tint val="90000"/>
                        <a:shade val="60000"/>
                        <a:satMod val="240000"/>
                      </a:srgbClr>
                    </a:gs>
                    <a:gs pos="100000">
                      <a:srgbClr val="A5644E">
                        <a:tint val="100000"/>
                        <a:shade val="50000"/>
                        <a:satMod val="240000"/>
                      </a:srgbClr>
                    </a:gs>
                  </a:gsLst>
                  <a:lin ang="5400000"/>
                </a:gradFill>
                <a:effectLst>
                  <a:outerShdw blurRad="50800" dist="39000" dir="5460000" algn="tl">
                    <a:srgbClr val="000000">
                      <a:alpha val="38000"/>
                    </a:srgbClr>
                  </a:outerShdw>
                </a:effectLst>
                <a:latin typeface="Arial" panose="020B0604020202020204" pitchFamily="34" charset="0"/>
                <a:ea typeface="+mn-ea"/>
                <a:cs typeface="Arial" panose="020B0604020202020204" pitchFamily="34" charset="0"/>
              </a:rPr>
            </a:br>
            <a:endParaRPr lang="en-US" dirty="0"/>
          </a:p>
        </p:txBody>
      </p:sp>
      <p:sp>
        <p:nvSpPr>
          <p:cNvPr id="3" name="Content Placeholder 2"/>
          <p:cNvSpPr>
            <a:spLocks noGrp="1"/>
          </p:cNvSpPr>
          <p:nvPr>
            <p:ph idx="1"/>
          </p:nvPr>
        </p:nvSpPr>
        <p:spPr/>
        <p:txBody>
          <a:bodyPr/>
          <a:lstStyle/>
          <a:p>
            <a:pPr marL="0" lvl="0" indent="0" algn="r" defTabSz="914400" fontAlgn="base">
              <a:lnSpc>
                <a:spcPct val="200000"/>
              </a:lnSpc>
              <a:spcBef>
                <a:spcPct val="20000"/>
              </a:spcBef>
              <a:spcAft>
                <a:spcPct val="0"/>
              </a:spcAft>
              <a:buClr>
                <a:srgbClr val="F9F9F9"/>
              </a:buClr>
              <a:buSzPct val="65000"/>
              <a:buNone/>
            </a:pPr>
            <a:r>
              <a:rPr lang="ar-SA" altLang="en-US" sz="2800" b="1" dirty="0">
                <a:solidFill>
                  <a:srgbClr val="2F4F75"/>
                </a:solidFill>
                <a:latin typeface="Book Antiqua"/>
                <a:cs typeface="Times New Roman" panose="02020603050405020304" pitchFamily="18" charset="0"/>
              </a:rPr>
              <a:t>أي ما يتوفر لديها من قوة عاملة من حيث الكم و</a:t>
            </a:r>
            <a:r>
              <a:rPr lang="ar-IQ" altLang="en-US" sz="2800" b="1" dirty="0">
                <a:solidFill>
                  <a:srgbClr val="2F4F75"/>
                </a:solidFill>
                <a:latin typeface="Book Antiqua"/>
                <a:cs typeface="Times New Roman" panose="02020603050405020304" pitchFamily="18" charset="0"/>
              </a:rPr>
              <a:t>النوع</a:t>
            </a:r>
            <a:r>
              <a:rPr lang="ar-SA" altLang="en-US" sz="2800" b="1" dirty="0">
                <a:solidFill>
                  <a:srgbClr val="2F4F75"/>
                </a:solidFill>
                <a:latin typeface="Book Antiqua"/>
                <a:cs typeface="Times New Roman" panose="02020603050405020304" pitchFamily="18" charset="0"/>
              </a:rPr>
              <a:t> حاليا ولاحقا، وذلك من خلال جمع معلومات عن القوى العاملة من خلال سجلات وكشوف المنظمة، وكذلك معرفة الزيادة المتوقعة والنقص المتوقع خلال فترة الخطة</a:t>
            </a:r>
            <a:endParaRPr lang="en-US" dirty="0"/>
          </a:p>
        </p:txBody>
      </p:sp>
    </p:spTree>
    <p:extLst>
      <p:ext uri="{BB962C8B-B14F-4D97-AF65-F5344CB8AC3E}">
        <p14:creationId xmlns:p14="http://schemas.microsoft.com/office/powerpoint/2010/main" val="35932730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875" y="471377"/>
            <a:ext cx="9704374" cy="1320800"/>
          </a:xfrm>
        </p:spPr>
        <p:txBody>
          <a:bodyPr>
            <a:normAutofit fontScale="90000"/>
          </a:bodyPr>
          <a:lstStyle/>
          <a:p>
            <a:pPr algn="r"/>
            <a:r>
              <a:rPr lang="ku-Arab-IQ" dirty="0">
                <a:solidFill>
                  <a:srgbClr val="333333"/>
                </a:solidFill>
                <a:latin typeface="alakhali"/>
              </a:rPr>
              <a:t> </a:t>
            </a:r>
            <a:r>
              <a:rPr lang="ku-Arab-IQ" sz="3100" dirty="0">
                <a:solidFill>
                  <a:srgbClr val="333333"/>
                </a:solidFill>
                <a:latin typeface="alakhali"/>
              </a:rPr>
              <a:t>ويمكن ببساطة التوصل إلى تقدير عدد الأفراد اللازمين لأداء وظيفة معينة خلال فترة إعداد خطة العمالة عن طريق المعادلة التالية</a:t>
            </a:r>
            <a:r>
              <a:rPr lang="ku-Arab-IQ" dirty="0">
                <a:solidFill>
                  <a:srgbClr val="333333"/>
                </a:solidFill>
                <a:latin typeface="alakhali"/>
              </a:rPr>
              <a:t>:</a:t>
            </a:r>
            <a:endParaRPr lang="en-US" dirty="0"/>
          </a:p>
        </p:txBody>
      </p:sp>
      <p:sp>
        <p:nvSpPr>
          <p:cNvPr id="3" name="Content Placeholder 2"/>
          <p:cNvSpPr>
            <a:spLocks noGrp="1"/>
          </p:cNvSpPr>
          <p:nvPr>
            <p:ph idx="1"/>
          </p:nvPr>
        </p:nvSpPr>
        <p:spPr>
          <a:xfrm>
            <a:off x="677333" y="2160589"/>
            <a:ext cx="8721847" cy="3880773"/>
          </a:xfrm>
        </p:spPr>
        <p:txBody>
          <a:bodyPr>
            <a:noAutofit/>
          </a:bodyPr>
          <a:lstStyle/>
          <a:p>
            <a:pPr marL="0" indent="0" algn="r" rtl="1">
              <a:buNone/>
            </a:pPr>
            <a:r>
              <a:rPr lang="ku-Arab-IQ" sz="3200" dirty="0">
                <a:solidFill>
                  <a:srgbClr val="333333"/>
                </a:solidFill>
                <a:latin typeface="alakhali"/>
              </a:rPr>
              <a:t>عدد الأفراد اللازمين لأداء وظيفة معينة = عدد الأفراد المتاحين + </a:t>
            </a:r>
            <a:r>
              <a:rPr lang="ku-Arab-IQ" sz="3200" dirty="0">
                <a:solidFill>
                  <a:schemeClr val="accent5">
                    <a:lumMod val="75000"/>
                  </a:schemeClr>
                </a:solidFill>
                <a:latin typeface="alakhali"/>
              </a:rPr>
              <a:t>التعيين للأفراد الجدد + </a:t>
            </a:r>
            <a:r>
              <a:rPr lang="ku-Arab-IQ" sz="3200" dirty="0">
                <a:solidFill>
                  <a:srgbClr val="00B0F0"/>
                </a:solidFill>
                <a:latin typeface="alakhali"/>
              </a:rPr>
              <a:t>الإضافات التي تطرأ خلال الفترة بسبب الترقية إلى الوظيفة أو النقل إليها أو العودة من إعارة أو إجازة أو بعثة </a:t>
            </a:r>
            <a:r>
              <a:rPr lang="ku-Arab-IQ" sz="3200" dirty="0">
                <a:solidFill>
                  <a:schemeClr val="accent5">
                    <a:lumMod val="75000"/>
                  </a:schemeClr>
                </a:solidFill>
                <a:latin typeface="alakhali"/>
              </a:rPr>
              <a:t>–</a:t>
            </a:r>
            <a:r>
              <a:rPr lang="ku-Arab-IQ" sz="3200" dirty="0">
                <a:solidFill>
                  <a:schemeClr val="accent2"/>
                </a:solidFill>
                <a:latin typeface="alakhali"/>
              </a:rPr>
              <a:t>النقص في الأعداد بسبب النقل أو الترقية من الوظيفة أو الإعارة أو الابتعاث أو الإجازة أو بسبب الاستقالة أو الإقالة- </a:t>
            </a:r>
            <a:r>
              <a:rPr lang="ku-Arab-IQ" sz="3200" dirty="0">
                <a:solidFill>
                  <a:srgbClr val="333333"/>
                </a:solidFill>
                <a:latin typeface="alakhali"/>
              </a:rPr>
              <a:t>حالات التقاعد عن العمل</a:t>
            </a:r>
            <a:endParaRPr lang="en-US" sz="3200" dirty="0"/>
          </a:p>
        </p:txBody>
      </p:sp>
    </p:spTree>
    <p:extLst>
      <p:ext uri="{BB962C8B-B14F-4D97-AF65-F5344CB8AC3E}">
        <p14:creationId xmlns:p14="http://schemas.microsoft.com/office/powerpoint/2010/main" val="29623142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تحليل هيكل القوى العاملة</a:t>
            </a:r>
            <a:endParaRPr lang="en-US" dirty="0"/>
          </a:p>
        </p:txBody>
      </p:sp>
      <p:sp>
        <p:nvSpPr>
          <p:cNvPr id="3" name="Content Placeholder 2"/>
          <p:cNvSpPr>
            <a:spLocks noGrp="1"/>
          </p:cNvSpPr>
          <p:nvPr>
            <p:ph idx="1"/>
          </p:nvPr>
        </p:nvSpPr>
        <p:spPr/>
        <p:txBody>
          <a:bodyPr>
            <a:normAutofit/>
          </a:bodyPr>
          <a:lstStyle/>
          <a:p>
            <a:pPr marL="0" indent="0" algn="r" rtl="1">
              <a:buNone/>
            </a:pPr>
            <a:r>
              <a:rPr lang="ku-Arab-IQ" sz="2800" dirty="0"/>
              <a:t>هي عملية جمع معلومات متكاملة عن القوى العاملة والوظائف في المنظمة وتصنيفها وتحليلها بغرض استخراج المؤشرات الإحصائية الدالة على توزيعها وحركتها والاستفادة من النتائج في كيفية التعامل معها</a:t>
            </a:r>
            <a:endParaRPr lang="en-US" sz="2800" dirty="0"/>
          </a:p>
        </p:txBody>
      </p:sp>
    </p:spTree>
    <p:extLst>
      <p:ext uri="{BB962C8B-B14F-4D97-AF65-F5344CB8AC3E}">
        <p14:creationId xmlns:p14="http://schemas.microsoft.com/office/powerpoint/2010/main" val="28172379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b="1" dirty="0">
                <a:solidFill>
                  <a:schemeClr val="tx1"/>
                </a:solidFill>
              </a:rPr>
              <a:t>جرد الموارد البشرية</a:t>
            </a:r>
            <a:endParaRPr lang="en-US" b="1" dirty="0">
              <a:solidFill>
                <a:schemeClr val="tx1"/>
              </a:solidFill>
            </a:endParaRPr>
          </a:p>
        </p:txBody>
      </p:sp>
      <p:sp>
        <p:nvSpPr>
          <p:cNvPr id="3" name="Content Placeholder 2"/>
          <p:cNvSpPr>
            <a:spLocks noGrp="1"/>
          </p:cNvSpPr>
          <p:nvPr>
            <p:ph idx="1"/>
          </p:nvPr>
        </p:nvSpPr>
        <p:spPr/>
        <p:txBody>
          <a:bodyPr>
            <a:normAutofit lnSpcReduction="10000"/>
          </a:bodyPr>
          <a:lstStyle/>
          <a:p>
            <a:pPr marL="0" indent="0" algn="r">
              <a:lnSpc>
                <a:spcPct val="200000"/>
              </a:lnSpc>
              <a:buNone/>
            </a:pPr>
            <a:r>
              <a:rPr lang="ar-IQ" sz="3200" dirty="0">
                <a:latin typeface="Raleway"/>
              </a:rPr>
              <a:t>يعتبر اول خطوة لعملية تحليل القوى العاملة</a:t>
            </a:r>
            <a:r>
              <a:rPr lang="ku-Arab-IQ" sz="3200" dirty="0">
                <a:latin typeface="Raleway"/>
              </a:rPr>
              <a:t> </a:t>
            </a:r>
            <a:r>
              <a:rPr lang="ar-IQ" sz="3200" dirty="0">
                <a:latin typeface="Raleway"/>
              </a:rPr>
              <a:t>ويقصد به جمع وتحديد الافراد العاملين الموجودين في المنظمة ومن ثم تقسيمهم وتوزيعهم على اسس معينة</a:t>
            </a:r>
            <a:r>
              <a:rPr lang="ku-Arab-IQ" sz="3200" dirty="0">
                <a:latin typeface="Raleway"/>
              </a:rPr>
              <a:t>.</a:t>
            </a:r>
            <a:endParaRPr lang="en-US" sz="3200" dirty="0"/>
          </a:p>
        </p:txBody>
      </p:sp>
    </p:spTree>
    <p:extLst>
      <p:ext uri="{BB962C8B-B14F-4D97-AF65-F5344CB8AC3E}">
        <p14:creationId xmlns:p14="http://schemas.microsoft.com/office/powerpoint/2010/main" val="3709414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ku-Arab-IQ" sz="3200" b="1" dirty="0">
                <a:solidFill>
                  <a:srgbClr val="000000"/>
                </a:solidFill>
                <a:latin typeface="Verdana" panose="020B0604030504040204" pitchFamily="34" charset="0"/>
                <a:ea typeface="+mn-ea"/>
              </a:rPr>
              <a:t>مصادر المعلومات عن القوى العاملة</a:t>
            </a:r>
            <a:endParaRPr lang="en-US" sz="3200" b="1" dirty="0"/>
          </a:p>
        </p:txBody>
      </p:sp>
      <p:sp>
        <p:nvSpPr>
          <p:cNvPr id="3" name="Content Placeholder 2"/>
          <p:cNvSpPr>
            <a:spLocks noGrp="1"/>
          </p:cNvSpPr>
          <p:nvPr>
            <p:ph idx="1"/>
          </p:nvPr>
        </p:nvSpPr>
        <p:spPr>
          <a:xfrm>
            <a:off x="170121" y="1233377"/>
            <a:ext cx="9197163" cy="4807985"/>
          </a:xfrm>
        </p:spPr>
        <p:txBody>
          <a:bodyPr>
            <a:normAutofit fontScale="92500"/>
          </a:bodyPr>
          <a:lstStyle/>
          <a:p>
            <a:pPr marL="0" indent="0" algn="r" rtl="1">
              <a:buNone/>
            </a:pPr>
            <a:br>
              <a:rPr lang="ku-Arab-IQ" dirty="0"/>
            </a:br>
            <a:r>
              <a:rPr lang="ku-Arab-IQ" sz="2400" dirty="0">
                <a:solidFill>
                  <a:srgbClr val="000000"/>
                </a:solidFill>
                <a:latin typeface="Verdana" panose="020B0604030504040204" pitchFamily="34" charset="0"/>
              </a:rPr>
              <a:t>ملف الموظف:</a:t>
            </a:r>
            <a:br>
              <a:rPr lang="ku-Arab-IQ" sz="2400" dirty="0"/>
            </a:br>
            <a:r>
              <a:rPr lang="ku-Arab-IQ" sz="2400" dirty="0">
                <a:solidFill>
                  <a:srgbClr val="000000"/>
                </a:solidFill>
                <a:latin typeface="Verdana" panose="020B0604030504040204" pitchFamily="34" charset="0"/>
              </a:rPr>
              <a:t>حيث يحتوي ملف الموظف على المستندات والمعلومات التالية:</a:t>
            </a:r>
            <a:br>
              <a:rPr lang="ku-Arab-IQ" sz="2400" dirty="0"/>
            </a:br>
            <a:r>
              <a:rPr lang="ku-Arab-IQ" sz="2400" dirty="0">
                <a:solidFill>
                  <a:srgbClr val="000000"/>
                </a:solidFill>
                <a:latin typeface="Verdana" panose="020B0604030504040204" pitchFamily="34" charset="0"/>
              </a:rPr>
              <a:t>- معلومات شخصية عن الموظف .</a:t>
            </a:r>
            <a:br>
              <a:rPr lang="ku-Arab-IQ" sz="2400" dirty="0"/>
            </a:br>
            <a:r>
              <a:rPr lang="ku-Arab-IQ" sz="2400" dirty="0">
                <a:solidFill>
                  <a:srgbClr val="000000"/>
                </a:solidFill>
                <a:latin typeface="Verdana" panose="020B0604030504040204" pitchFamily="34" charset="0"/>
              </a:rPr>
              <a:t>- المؤهلات: حيث يحتفظ بالمؤهلات التي يحملها الموظف منذ لحظة تعيينه.</a:t>
            </a:r>
            <a:br>
              <a:rPr lang="ku-Arab-IQ" sz="2400" dirty="0"/>
            </a:br>
            <a:r>
              <a:rPr lang="ku-Arab-IQ" sz="2400" dirty="0">
                <a:solidFill>
                  <a:srgbClr val="000000"/>
                </a:solidFill>
                <a:latin typeface="Verdana" panose="020B0604030504040204" pitchFamily="34" charset="0"/>
              </a:rPr>
              <a:t>- التوظيف: يحتوي على مسوغات التعيين والترقية والنقل.</a:t>
            </a:r>
            <a:br>
              <a:rPr lang="ku-Arab-IQ" sz="2400" dirty="0"/>
            </a:br>
            <a:r>
              <a:rPr lang="ku-Arab-IQ" sz="2400" dirty="0">
                <a:solidFill>
                  <a:srgbClr val="000000"/>
                </a:solidFill>
                <a:latin typeface="Verdana" panose="020B0604030504040204" pitchFamily="34" charset="0"/>
              </a:rPr>
              <a:t>- الإجازات: وتشمل صور جميع قرارات الإجازات التي تمتع بها الموظف.</a:t>
            </a:r>
            <a:br>
              <a:rPr lang="ku-Arab-IQ" sz="2400" dirty="0"/>
            </a:br>
            <a:r>
              <a:rPr lang="ku-Arab-IQ" sz="2400" dirty="0">
                <a:solidFill>
                  <a:srgbClr val="000000"/>
                </a:solidFill>
                <a:latin typeface="Verdana" panose="020B0604030504040204" pitchFamily="34" charset="0"/>
              </a:rPr>
              <a:t>- الجزاءات: وتحوي صور قرارات العقوبات التي أوقعت على الموظف.</a:t>
            </a:r>
            <a:br>
              <a:rPr lang="ku-Arab-IQ" sz="2400" dirty="0"/>
            </a:br>
            <a:r>
              <a:rPr lang="ku-Arab-IQ" sz="2400" dirty="0">
                <a:solidFill>
                  <a:srgbClr val="000000"/>
                </a:solidFill>
                <a:latin typeface="Verdana" panose="020B0604030504040204" pitchFamily="34" charset="0"/>
              </a:rPr>
              <a:t>- تقارير الأداء الوظيفي: حيث يحتفظ بآخر تقريرين للأداء الوظيفي للموظف.</a:t>
            </a:r>
            <a:br>
              <a:rPr lang="ku-Arab-IQ" sz="2400" dirty="0"/>
            </a:br>
            <a:r>
              <a:rPr lang="ku-Arab-IQ" sz="2400" dirty="0">
                <a:solidFill>
                  <a:srgbClr val="000000"/>
                </a:solidFill>
                <a:latin typeface="Verdana" panose="020B0604030504040204" pitchFamily="34" charset="0"/>
              </a:rPr>
              <a:t>- التدريب والابتعاث: ويشمل صور قرارات التدريب والابتعاث للموظف.</a:t>
            </a:r>
            <a:br>
              <a:rPr lang="ku-Arab-IQ" sz="2400" dirty="0"/>
            </a:br>
            <a:r>
              <a:rPr lang="ku-Arab-IQ" sz="2400" dirty="0">
                <a:solidFill>
                  <a:srgbClr val="000000"/>
                </a:solidFill>
                <a:latin typeface="Verdana" panose="020B0604030504040204" pitchFamily="34" charset="0"/>
              </a:rPr>
              <a:t>- الانتدابات: ويحوي صور قرارات الانتداب التي كلف بها الموظف.</a:t>
            </a:r>
            <a:br>
              <a:rPr lang="ku-Arab-IQ" sz="2400" dirty="0"/>
            </a:br>
            <a:r>
              <a:rPr lang="ku-Arab-IQ" sz="2400" dirty="0">
                <a:solidFill>
                  <a:srgbClr val="000000"/>
                </a:solidFill>
                <a:latin typeface="Verdana" panose="020B0604030504040204" pitchFamily="34" charset="0"/>
              </a:rPr>
              <a:t>- التكليفات: وتشمل صور قرارات تكليف الموظف حسب طبيعة العمل واحتياجات المنظمة</a:t>
            </a:r>
            <a:endParaRPr lang="en-US" sz="2400" dirty="0"/>
          </a:p>
        </p:txBody>
      </p:sp>
    </p:spTree>
    <p:extLst>
      <p:ext uri="{BB962C8B-B14F-4D97-AF65-F5344CB8AC3E}">
        <p14:creationId xmlns:p14="http://schemas.microsoft.com/office/powerpoint/2010/main" val="4054411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1"/>
            <a:ext cx="8596668" cy="1176670"/>
          </a:xfrm>
        </p:spPr>
        <p:txBody>
          <a:bodyPr>
            <a:noAutofit/>
          </a:bodyPr>
          <a:lstStyle/>
          <a:p>
            <a:pPr algn="ctr"/>
            <a:r>
              <a:rPr lang="ku-Arab-IQ" sz="3200" b="1" dirty="0">
                <a:solidFill>
                  <a:srgbClr val="000000"/>
                </a:solidFill>
                <a:latin typeface="Verdana" panose="020B0604030504040204" pitchFamily="34" charset="0"/>
                <a:ea typeface="+mn-ea"/>
              </a:rPr>
              <a:t>طبيعة ونوع المعلومات التي يمكن الحصول عليها في تحليل القوى العاملة</a:t>
            </a:r>
            <a:endParaRPr lang="en-US" sz="3200" b="1" dirty="0"/>
          </a:p>
        </p:txBody>
      </p:sp>
      <p:sp>
        <p:nvSpPr>
          <p:cNvPr id="3" name="Content Placeholder 2"/>
          <p:cNvSpPr>
            <a:spLocks noGrp="1"/>
          </p:cNvSpPr>
          <p:nvPr>
            <p:ph idx="1"/>
          </p:nvPr>
        </p:nvSpPr>
        <p:spPr>
          <a:xfrm>
            <a:off x="138223" y="1786270"/>
            <a:ext cx="9135779" cy="4944139"/>
          </a:xfrm>
        </p:spPr>
        <p:txBody>
          <a:bodyPr>
            <a:normAutofit fontScale="70000" lnSpcReduction="20000"/>
          </a:bodyPr>
          <a:lstStyle/>
          <a:p>
            <a:pPr marL="0" indent="0" algn="r">
              <a:lnSpc>
                <a:spcPct val="160000"/>
              </a:lnSpc>
              <a:buNone/>
            </a:pPr>
            <a:r>
              <a:rPr lang="ku-Arab-IQ" sz="3200" dirty="0">
                <a:solidFill>
                  <a:srgbClr val="000000"/>
                </a:solidFill>
                <a:latin typeface="Verdana" panose="020B0604030504040204" pitchFamily="34" charset="0"/>
              </a:rPr>
              <a:t>توزيع العاملين حسب العمر: حيث يمكن توزيع العاملين في المنظمة حسب أعمارهم أو وضعهم ضمن فئات عمرية تتراوح بين الخمس والعشر سنوات.</a:t>
            </a:r>
            <a:br>
              <a:rPr lang="ku-Arab-IQ" dirty="0"/>
            </a:br>
            <a:r>
              <a:rPr lang="ar-IQ" sz="2800" dirty="0"/>
              <a:t>- توزيع العاملين حسب سنوات الخدمة: حيث يوضح سنوات الخبرة للعاملين</a:t>
            </a:r>
          </a:p>
          <a:p>
            <a:pPr marL="0" indent="0" algn="r">
              <a:lnSpc>
                <a:spcPct val="160000"/>
              </a:lnSpc>
              <a:buNone/>
            </a:pPr>
            <a:r>
              <a:rPr lang="ku-Arab-IQ" sz="2800" dirty="0">
                <a:solidFill>
                  <a:srgbClr val="000000"/>
                </a:solidFill>
                <a:latin typeface="Verdana" panose="020B0604030504040204" pitchFamily="34" charset="0"/>
              </a:rPr>
              <a:t>- توزيع العاملين </a:t>
            </a:r>
            <a:r>
              <a:rPr lang="ar-IQ" sz="2800" dirty="0">
                <a:solidFill>
                  <a:srgbClr val="000000"/>
                </a:solidFill>
                <a:latin typeface="Verdana" panose="020B0604030504040204" pitchFamily="34" charset="0"/>
              </a:rPr>
              <a:t>وفق</a:t>
            </a:r>
            <a:r>
              <a:rPr lang="ku-Arab-IQ" sz="2800" dirty="0">
                <a:solidFill>
                  <a:srgbClr val="000000"/>
                </a:solidFill>
                <a:latin typeface="Verdana" panose="020B0604030504040204" pitchFamily="34" charset="0"/>
              </a:rPr>
              <a:t> </a:t>
            </a:r>
            <a:r>
              <a:rPr lang="ar-IQ" sz="2800" dirty="0">
                <a:solidFill>
                  <a:srgbClr val="000000"/>
                </a:solidFill>
                <a:latin typeface="Verdana" panose="020B0604030504040204" pitchFamily="34" charset="0"/>
              </a:rPr>
              <a:t>نوع الوظائف</a:t>
            </a:r>
            <a:r>
              <a:rPr lang="ku-Arab-IQ" sz="2800" dirty="0">
                <a:solidFill>
                  <a:srgbClr val="000000"/>
                </a:solidFill>
                <a:latin typeface="Verdana" panose="020B0604030504040204" pitchFamily="34" charset="0"/>
              </a:rPr>
              <a:t>: حيث يوضح عدد العاملين </a:t>
            </a:r>
            <a:r>
              <a:rPr lang="ar-IQ" sz="2800" dirty="0">
                <a:solidFill>
                  <a:srgbClr val="000000"/>
                </a:solidFill>
                <a:latin typeface="Verdana" panose="020B0604030504040204" pitchFamily="34" charset="0"/>
              </a:rPr>
              <a:t>لكل نوع من الوظائف (الادارية</a:t>
            </a:r>
            <a:r>
              <a:rPr lang="ku-Arab-IQ" sz="2800" dirty="0">
                <a:solidFill>
                  <a:srgbClr val="000000"/>
                </a:solidFill>
                <a:latin typeface="Verdana" panose="020B0604030504040204" pitchFamily="34" charset="0"/>
              </a:rPr>
              <a:t>،</a:t>
            </a:r>
            <a:r>
              <a:rPr lang="ar-IQ" sz="2800" dirty="0">
                <a:solidFill>
                  <a:srgbClr val="000000"/>
                </a:solidFill>
                <a:latin typeface="Verdana" panose="020B0604030504040204" pitchFamily="34" charset="0"/>
              </a:rPr>
              <a:t>الفنية ، الخدمية)</a:t>
            </a:r>
            <a:r>
              <a:rPr lang="ku-Arab-IQ" sz="2800" dirty="0">
                <a:solidFill>
                  <a:srgbClr val="000000"/>
                </a:solidFill>
                <a:latin typeface="Verdana" panose="020B0604030504040204" pitchFamily="34" charset="0"/>
              </a:rPr>
              <a:t> ويمكن أن يؤخذ ذلك في سنوات مختلفة.</a:t>
            </a:r>
            <a:br>
              <a:rPr lang="ku-Arab-IQ" sz="2800" dirty="0"/>
            </a:br>
            <a:br>
              <a:rPr lang="ku-Arab-IQ" sz="2800" dirty="0"/>
            </a:br>
            <a:r>
              <a:rPr lang="ku-Arab-IQ" sz="2800" dirty="0">
                <a:solidFill>
                  <a:srgbClr val="000000"/>
                </a:solidFill>
                <a:latin typeface="Verdana" panose="020B0604030504040204" pitchFamily="34" charset="0"/>
              </a:rPr>
              <a:t>- توزيع العاملين حسب </a:t>
            </a:r>
            <a:r>
              <a:rPr lang="ar-IQ" sz="2800" dirty="0">
                <a:solidFill>
                  <a:srgbClr val="000000"/>
                </a:solidFill>
                <a:latin typeface="Verdana" panose="020B0604030504040204" pitchFamily="34" charset="0"/>
              </a:rPr>
              <a:t>العنوان الوظيفي</a:t>
            </a:r>
            <a:r>
              <a:rPr lang="ku-Arab-IQ" sz="2800" dirty="0">
                <a:solidFill>
                  <a:srgbClr val="000000"/>
                </a:solidFill>
                <a:latin typeface="Verdana" panose="020B0604030504040204" pitchFamily="34" charset="0"/>
              </a:rPr>
              <a:t>: حيث يوضح توزيع العاملين حسب </a:t>
            </a:r>
            <a:r>
              <a:rPr lang="ar-IQ" sz="2800" dirty="0">
                <a:solidFill>
                  <a:srgbClr val="000000"/>
                </a:solidFill>
                <a:latin typeface="Verdana" panose="020B0604030504040204" pitchFamily="34" charset="0"/>
              </a:rPr>
              <a:t>نوع الوظيفة(محاسب ، مدقق ، م ملاحظ)</a:t>
            </a:r>
            <a:r>
              <a:rPr lang="ku-Arab-IQ" sz="2800" dirty="0">
                <a:solidFill>
                  <a:srgbClr val="000000"/>
                </a:solidFill>
                <a:latin typeface="Verdana" panose="020B0604030504040204" pitchFamily="34" charset="0"/>
              </a:rPr>
              <a:t>، ومدى تطابقها مع الأعمال التي يقومون بها.</a:t>
            </a:r>
            <a:br>
              <a:rPr lang="ku-Arab-IQ" dirty="0"/>
            </a:br>
            <a:endParaRPr lang="en-US" dirty="0"/>
          </a:p>
        </p:txBody>
      </p:sp>
    </p:spTree>
    <p:extLst>
      <p:ext uri="{BB962C8B-B14F-4D97-AF65-F5344CB8AC3E}">
        <p14:creationId xmlns:p14="http://schemas.microsoft.com/office/powerpoint/2010/main" val="37890160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44550"/>
            <a:ext cx="8596668" cy="659218"/>
          </a:xfrm>
        </p:spPr>
        <p:txBody>
          <a:bodyPr>
            <a:noAutofit/>
          </a:bodyPr>
          <a:lstStyle/>
          <a:p>
            <a:pPr algn="ctr"/>
            <a:r>
              <a:rPr lang="ar-IQ" b="1" dirty="0">
                <a:solidFill>
                  <a:schemeClr val="tx1"/>
                </a:solidFill>
              </a:rPr>
              <a:t>شروط نجاح تحليل القوى العاملة</a:t>
            </a:r>
            <a:r>
              <a:rPr lang="ar-SA" b="1" dirty="0">
                <a:solidFill>
                  <a:schemeClr val="tx1"/>
                </a:solidFill>
              </a:rPr>
              <a:t> في المنظمة</a:t>
            </a:r>
            <a:endParaRPr lang="en-US" b="1" dirty="0">
              <a:solidFill>
                <a:schemeClr val="tx1"/>
              </a:solidFill>
            </a:endParaRPr>
          </a:p>
        </p:txBody>
      </p:sp>
      <p:sp>
        <p:nvSpPr>
          <p:cNvPr id="3" name="Content Placeholder 2"/>
          <p:cNvSpPr>
            <a:spLocks noGrp="1"/>
          </p:cNvSpPr>
          <p:nvPr>
            <p:ph idx="1"/>
          </p:nvPr>
        </p:nvSpPr>
        <p:spPr>
          <a:xfrm>
            <a:off x="95694" y="1520456"/>
            <a:ext cx="9178308" cy="4944138"/>
          </a:xfrm>
        </p:spPr>
        <p:txBody>
          <a:bodyPr>
            <a:normAutofit/>
          </a:bodyPr>
          <a:lstStyle/>
          <a:p>
            <a:pPr algn="r" rtl="1">
              <a:buFont typeface="Wingdings" panose="05000000000000000000" pitchFamily="2" charset="2"/>
              <a:buChar char="v"/>
            </a:pPr>
            <a:r>
              <a:rPr lang="ar-IQ" sz="3200" dirty="0"/>
              <a:t>يكون على اساس الحاجة الفعلية للمنظمة وليس لمجرد عرض الارقام او البيانات لا تحتاج اليها فعلا.</a:t>
            </a:r>
          </a:p>
          <a:p>
            <a:pPr lvl="0" algn="r" rtl="1">
              <a:buClr>
                <a:srgbClr val="90C226"/>
              </a:buClr>
              <a:buFont typeface="Wingdings" panose="05000000000000000000" pitchFamily="2" charset="2"/>
              <a:buChar char="v"/>
            </a:pPr>
            <a:r>
              <a:rPr lang="ar-IQ" sz="3200" dirty="0"/>
              <a:t>ان يكون المعلومات والبيانات والارقام ضرورية لهذا التحليل متوفرة ويمكن الحصول عليها.</a:t>
            </a:r>
          </a:p>
          <a:p>
            <a:pPr lvl="0" algn="r" rtl="1">
              <a:buClr>
                <a:srgbClr val="90C226"/>
              </a:buClr>
              <a:buFont typeface="Wingdings" panose="05000000000000000000" pitchFamily="2" charset="2"/>
              <a:buChar char="v"/>
            </a:pPr>
            <a:r>
              <a:rPr lang="ar-IQ" sz="3200" dirty="0">
                <a:solidFill>
                  <a:prstClr val="black">
                    <a:lumMod val="75000"/>
                    <a:lumOff val="25000"/>
                  </a:prstClr>
                </a:solidFill>
              </a:rPr>
              <a:t>ان تعد بصورة دورية سنويا وبعكسه ستكون المعلومات غير صالحة.</a:t>
            </a:r>
          </a:p>
          <a:p>
            <a:pPr lvl="0" algn="r" rtl="1">
              <a:buClr>
                <a:srgbClr val="90C226"/>
              </a:buClr>
              <a:buFont typeface="Wingdings" panose="05000000000000000000" pitchFamily="2" charset="2"/>
              <a:buChar char="v"/>
            </a:pPr>
            <a:r>
              <a:rPr lang="ar-IQ" sz="3200" dirty="0">
                <a:solidFill>
                  <a:prstClr val="black">
                    <a:lumMod val="75000"/>
                    <a:lumOff val="25000"/>
                  </a:prstClr>
                </a:solidFill>
              </a:rPr>
              <a:t> ان يكون هذا التحليل شيئا اساسيا و مرجعا تعتمد معلوماته لاي تحليل يتناول تخطيط القوى العاملة</a:t>
            </a:r>
            <a:endParaRPr lang="en-US" sz="3200" dirty="0">
              <a:solidFill>
                <a:prstClr val="black">
                  <a:lumMod val="75000"/>
                  <a:lumOff val="25000"/>
                </a:prstClr>
              </a:solidFill>
            </a:endParaRPr>
          </a:p>
          <a:p>
            <a:pPr marL="0" lvl="0" indent="0" algn="r" rtl="1">
              <a:buClr>
                <a:srgbClr val="90C226"/>
              </a:buClr>
              <a:buNone/>
            </a:pPr>
            <a:endParaRPr lang="en-US" sz="3200" dirty="0">
              <a:solidFill>
                <a:prstClr val="black">
                  <a:lumMod val="75000"/>
                  <a:lumOff val="25000"/>
                </a:prstClr>
              </a:solidFill>
            </a:endParaRPr>
          </a:p>
          <a:p>
            <a:pPr marL="0" lvl="0" indent="0" algn="r" rtl="1">
              <a:buClr>
                <a:srgbClr val="90C226"/>
              </a:buClr>
              <a:buNone/>
            </a:pPr>
            <a:endParaRPr lang="ar-IQ" sz="2800" dirty="0"/>
          </a:p>
          <a:p>
            <a:pPr marL="0" lvl="0" indent="0" algn="r" rtl="1">
              <a:buClr>
                <a:srgbClr val="90C226"/>
              </a:buClr>
              <a:buNone/>
            </a:pPr>
            <a:endParaRPr lang="en-US" sz="2800" dirty="0"/>
          </a:p>
          <a:p>
            <a:pPr marL="0" indent="0" algn="r" rtl="1">
              <a:buNone/>
            </a:pPr>
            <a:endParaRPr lang="en-US" sz="2800" dirty="0"/>
          </a:p>
        </p:txBody>
      </p:sp>
    </p:spTree>
    <p:extLst>
      <p:ext uri="{BB962C8B-B14F-4D97-AF65-F5344CB8AC3E}">
        <p14:creationId xmlns:p14="http://schemas.microsoft.com/office/powerpoint/2010/main" val="23137914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t>تحليل هيكل القوى العاملة على اساس العمر</a:t>
            </a:r>
            <a:endParaRPr lang="en-US" dirty="0"/>
          </a:p>
        </p:txBody>
      </p:sp>
      <p:sp>
        <p:nvSpPr>
          <p:cNvPr id="3" name="Content Placeholder 2"/>
          <p:cNvSpPr>
            <a:spLocks noGrp="1"/>
          </p:cNvSpPr>
          <p:nvPr>
            <p:ph idx="1"/>
          </p:nvPr>
        </p:nvSpPr>
        <p:spPr>
          <a:xfrm>
            <a:off x="212651" y="1616149"/>
            <a:ext cx="9154633" cy="4848446"/>
          </a:xfrm>
        </p:spPr>
        <p:txBody>
          <a:bodyPr>
            <a:normAutofit/>
          </a:bodyPr>
          <a:lstStyle/>
          <a:p>
            <a:pPr marL="0" indent="0" algn="r" rtl="1">
              <a:buNone/>
            </a:pPr>
            <a:r>
              <a:rPr lang="ar-IQ" sz="3200" dirty="0"/>
              <a:t>من خلال توزيع العاملين على اساس العمر مثلا الفيئة العمرية (اقل من 25 سنة ) (25 -35) (35 – 45 )     (45- 55 ) (55-65 ) نستنتج الاعمار الافراد العاملين حيث ارتفاع الاعمار تعني تقدم العاملين في المنظمة بالعمر وهذا مؤشر سلبي وكذلك تقليل فرص تعين الشباب اسفل الهرم وكذلك عدد الافراد العاملين المتوقع للتقاعد خلال الفترة القادمة، الشكل ادناه يوضح توزيع العاملين في ثلاث (النمو ، الانكماش ،عودة النمو)</a:t>
            </a:r>
          </a:p>
          <a:p>
            <a:pPr marL="0" indent="0" algn="r" rtl="1">
              <a:buNone/>
            </a:pPr>
            <a:endParaRPr lang="ar-IQ" dirty="0"/>
          </a:p>
          <a:p>
            <a:pPr marL="0" indent="0" algn="r" rtl="1">
              <a:buNone/>
            </a:pPr>
            <a:endParaRPr lang="en-US" dirty="0"/>
          </a:p>
        </p:txBody>
      </p:sp>
    </p:spTree>
    <p:extLst>
      <p:ext uri="{BB962C8B-B14F-4D97-AF65-F5344CB8AC3E}">
        <p14:creationId xmlns:p14="http://schemas.microsoft.com/office/powerpoint/2010/main" val="3592824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ما المقصود بالهيكل القوى العاملة</a:t>
            </a:r>
            <a:endParaRPr lang="en-US" dirty="0"/>
          </a:p>
        </p:txBody>
      </p:sp>
      <p:sp>
        <p:nvSpPr>
          <p:cNvPr id="3" name="Content Placeholder 2"/>
          <p:cNvSpPr>
            <a:spLocks noGrp="1"/>
          </p:cNvSpPr>
          <p:nvPr>
            <p:ph idx="1"/>
          </p:nvPr>
        </p:nvSpPr>
        <p:spPr>
          <a:xfrm>
            <a:off x="677334" y="2160589"/>
            <a:ext cx="8596668" cy="3880773"/>
          </a:xfrm>
        </p:spPr>
        <p:txBody>
          <a:bodyPr>
            <a:normAutofit/>
          </a:bodyPr>
          <a:lstStyle/>
          <a:p>
            <a:pPr marL="0" indent="0" algn="r">
              <a:buNone/>
            </a:pPr>
            <a:r>
              <a:rPr lang="ar-SA" sz="3200" dirty="0"/>
              <a:t>هيكل القوى العاملة: </a:t>
            </a:r>
            <a:r>
              <a:rPr lang="ar-IQ" sz="3200" dirty="0"/>
              <a:t>عدد السكان القادرين والراغبين في العمل مع استبعاد</a:t>
            </a:r>
            <a:r>
              <a:rPr lang="ar-SA" sz="3200" dirty="0"/>
              <a:t> ما يأتي:</a:t>
            </a:r>
            <a:endParaRPr lang="ar-IQ" sz="3200" dirty="0"/>
          </a:p>
          <a:p>
            <a:pPr marL="0" indent="0" algn="r">
              <a:buNone/>
            </a:pPr>
            <a:r>
              <a:rPr lang="ar-IQ" sz="1100" dirty="0"/>
              <a:t> </a:t>
            </a:r>
          </a:p>
          <a:p>
            <a:pPr marL="0" indent="0" algn="r">
              <a:buNone/>
            </a:pPr>
            <a:r>
              <a:rPr lang="ar-IQ" sz="3200" dirty="0"/>
              <a:t>1- الاطفال تحت سن معينة</a:t>
            </a:r>
            <a:r>
              <a:rPr lang="ar-SA" sz="3200" dirty="0"/>
              <a:t>.</a:t>
            </a:r>
            <a:r>
              <a:rPr lang="ar-IQ" sz="3200" dirty="0"/>
              <a:t> </a:t>
            </a:r>
          </a:p>
          <a:p>
            <a:pPr marL="0" indent="0" algn="r">
              <a:buNone/>
            </a:pPr>
            <a:r>
              <a:rPr lang="ar-IQ" sz="3200" dirty="0"/>
              <a:t>2- كبار السن الذين لايمارسون نشاطا اقتصاديا</a:t>
            </a:r>
            <a:r>
              <a:rPr lang="ar-SA" sz="3200" dirty="0"/>
              <a:t>.</a:t>
            </a:r>
            <a:endParaRPr lang="ar-IQ" sz="3200" dirty="0"/>
          </a:p>
          <a:p>
            <a:pPr marL="0" indent="0" algn="r">
              <a:buNone/>
            </a:pPr>
            <a:r>
              <a:rPr lang="ar-IQ" sz="3200" dirty="0"/>
              <a:t>3- العاجزون عجزا دائما </a:t>
            </a:r>
            <a:r>
              <a:rPr lang="ar-SA" sz="3200" dirty="0"/>
              <a:t>و</a:t>
            </a:r>
            <a:r>
              <a:rPr lang="ar-IQ" sz="3200" dirty="0"/>
              <a:t>كليا</a:t>
            </a:r>
            <a:r>
              <a:rPr lang="ar-SA" sz="3200" dirty="0"/>
              <a:t>.</a:t>
            </a:r>
            <a:endParaRPr lang="ar-IQ" sz="3200" dirty="0"/>
          </a:p>
        </p:txBody>
      </p:sp>
    </p:spTree>
    <p:extLst>
      <p:ext uri="{BB962C8B-B14F-4D97-AF65-F5344CB8AC3E}">
        <p14:creationId xmlns:p14="http://schemas.microsoft.com/office/powerpoint/2010/main" val="11439283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361507" y="808074"/>
            <a:ext cx="9112102" cy="5233951"/>
          </a:xfrm>
          <a:prstGeom prst="rect">
            <a:avLst/>
          </a:prstGeom>
        </p:spPr>
      </p:pic>
    </p:spTree>
    <p:extLst>
      <p:ext uri="{BB962C8B-B14F-4D97-AF65-F5344CB8AC3E}">
        <p14:creationId xmlns:p14="http://schemas.microsoft.com/office/powerpoint/2010/main" val="12589117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النمو </a:t>
            </a:r>
            <a:endParaRPr lang="en-US" dirty="0"/>
          </a:p>
        </p:txBody>
      </p:sp>
      <p:sp>
        <p:nvSpPr>
          <p:cNvPr id="3" name="Content Placeholder 2"/>
          <p:cNvSpPr>
            <a:spLocks noGrp="1"/>
          </p:cNvSpPr>
          <p:nvPr>
            <p:ph idx="1"/>
          </p:nvPr>
        </p:nvSpPr>
        <p:spPr>
          <a:xfrm>
            <a:off x="677334" y="1318437"/>
            <a:ext cx="8596668" cy="5539563"/>
          </a:xfrm>
        </p:spPr>
        <p:txBody>
          <a:bodyPr>
            <a:normAutofit/>
          </a:bodyPr>
          <a:lstStyle/>
          <a:p>
            <a:pPr marL="0" indent="0" algn="r">
              <a:buNone/>
            </a:pPr>
            <a:r>
              <a:rPr lang="ar-IQ" sz="2400" dirty="0"/>
              <a:t>1- المنظمات تقوم بتعين اعداد كبيرة من العاملين وخاصة الشباب في المستويات الوظيفية الدنيامما يزيد من العاملين الشباب</a:t>
            </a:r>
          </a:p>
          <a:p>
            <a:pPr marL="0" indent="0" algn="r">
              <a:buNone/>
            </a:pPr>
            <a:r>
              <a:rPr lang="ar-IQ" sz="2400" dirty="0"/>
              <a:t>2- يؤدي الى زيادة فرص الترقية للعاملين على مختلف مستوياتهم الادارية وذلك على اساس دخول العاملين الجدد في اسفل الهرم سوف يدفع الموجودين اصلا (الاكبر عمراَ) الى وظائف  اعلاه ويكون شكل الهرم متناسقا</a:t>
            </a:r>
          </a:p>
          <a:p>
            <a:pPr marL="0" indent="0" algn="r">
              <a:buNone/>
            </a:pPr>
            <a:endParaRPr lang="en-US" sz="2400" dirty="0"/>
          </a:p>
        </p:txBody>
      </p:sp>
      <p:pic>
        <p:nvPicPr>
          <p:cNvPr id="4" name="Picture 3"/>
          <p:cNvPicPr>
            <a:picLocks noChangeAspect="1"/>
          </p:cNvPicPr>
          <p:nvPr/>
        </p:nvPicPr>
        <p:blipFill>
          <a:blip r:embed="rId2"/>
          <a:stretch>
            <a:fillRect/>
          </a:stretch>
        </p:blipFill>
        <p:spPr>
          <a:xfrm>
            <a:off x="3837861" y="3703848"/>
            <a:ext cx="1563479" cy="3065645"/>
          </a:xfrm>
          <a:prstGeom prst="rect">
            <a:avLst/>
          </a:prstGeom>
        </p:spPr>
      </p:pic>
    </p:spTree>
    <p:extLst>
      <p:ext uri="{BB962C8B-B14F-4D97-AF65-F5344CB8AC3E}">
        <p14:creationId xmlns:p14="http://schemas.microsoft.com/office/powerpoint/2010/main" val="20719184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95693"/>
            <a:ext cx="8596668" cy="916471"/>
          </a:xfrm>
        </p:spPr>
        <p:txBody>
          <a:bodyPr/>
          <a:lstStyle/>
          <a:p>
            <a:pPr algn="ctr"/>
            <a:r>
              <a:rPr lang="ar-IQ" dirty="0"/>
              <a:t>الانكماش</a:t>
            </a:r>
            <a:endParaRPr lang="en-US" dirty="0"/>
          </a:p>
        </p:txBody>
      </p:sp>
      <p:sp>
        <p:nvSpPr>
          <p:cNvPr id="3" name="Content Placeholder 2"/>
          <p:cNvSpPr>
            <a:spLocks noGrp="1"/>
          </p:cNvSpPr>
          <p:nvPr>
            <p:ph idx="1"/>
          </p:nvPr>
        </p:nvSpPr>
        <p:spPr>
          <a:xfrm>
            <a:off x="677334" y="914400"/>
            <a:ext cx="8596668" cy="5126963"/>
          </a:xfrm>
        </p:spPr>
        <p:txBody>
          <a:bodyPr/>
          <a:lstStyle/>
          <a:p>
            <a:pPr marL="0" indent="0" algn="r">
              <a:buNone/>
            </a:pPr>
            <a:r>
              <a:rPr lang="ar-IQ" dirty="0"/>
              <a:t>في فترة الكساد والانحسار الاقتصادي تتتبع المنظمة سياسة التحفظ وتكون اكثر التشاؤم وتتوقف التعينات الجديدة الشابة وتقلل من الفرص الترقية للعاملين ونتائج في هذه تكون خطيرة </a:t>
            </a:r>
          </a:p>
          <a:p>
            <a:pPr marL="0" indent="0" algn="r">
              <a:buNone/>
            </a:pPr>
            <a:r>
              <a:rPr lang="ar-IQ" dirty="0"/>
              <a:t>1- حرمان المنظمة من الاكفاء والشباب الذين لديهم جديدة يمكن ان يضيفوها الى ما لدى المنظمة من الطاقات(مزايا التعين الخارجي)</a:t>
            </a:r>
          </a:p>
          <a:p>
            <a:pPr marL="0" indent="0" algn="r">
              <a:buNone/>
            </a:pPr>
            <a:r>
              <a:rPr lang="ar-IQ" dirty="0"/>
              <a:t>2- ارتفاع معدل دوران العمل لعدم وجود الترقية وخاصة الاكفاء والسباب الذين يبحثون عنفرص افضل</a:t>
            </a:r>
          </a:p>
          <a:p>
            <a:pPr marL="0" indent="0" algn="r">
              <a:buNone/>
            </a:pPr>
            <a:r>
              <a:rPr lang="ar-IQ" dirty="0"/>
              <a:t>وتكون شكل الهرم كالاتي</a:t>
            </a:r>
          </a:p>
          <a:p>
            <a:pPr marL="0" indent="0" algn="ctr">
              <a:buNone/>
            </a:pPr>
            <a:endParaRPr lang="ar-IQ" dirty="0"/>
          </a:p>
          <a:p>
            <a:pPr marL="0" indent="0" algn="r">
              <a:buNone/>
            </a:pPr>
            <a:endParaRPr lang="en-US" dirty="0"/>
          </a:p>
        </p:txBody>
      </p:sp>
      <p:pic>
        <p:nvPicPr>
          <p:cNvPr id="4" name="Picture 3"/>
          <p:cNvPicPr>
            <a:picLocks noChangeAspect="1"/>
          </p:cNvPicPr>
          <p:nvPr/>
        </p:nvPicPr>
        <p:blipFill>
          <a:blip r:embed="rId2"/>
          <a:stretch>
            <a:fillRect/>
          </a:stretch>
        </p:blipFill>
        <p:spPr>
          <a:xfrm>
            <a:off x="3721395" y="3110006"/>
            <a:ext cx="2169835" cy="2931357"/>
          </a:xfrm>
          <a:prstGeom prst="rect">
            <a:avLst/>
          </a:prstGeom>
        </p:spPr>
      </p:pic>
    </p:spTree>
    <p:extLst>
      <p:ext uri="{BB962C8B-B14F-4D97-AF65-F5344CB8AC3E}">
        <p14:creationId xmlns:p14="http://schemas.microsoft.com/office/powerpoint/2010/main" val="19983854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80753"/>
            <a:ext cx="8596668" cy="659219"/>
          </a:xfrm>
        </p:spPr>
        <p:txBody>
          <a:bodyPr/>
          <a:lstStyle/>
          <a:p>
            <a:pPr algn="ctr"/>
            <a:r>
              <a:rPr lang="ar-IQ" dirty="0"/>
              <a:t>النمو</a:t>
            </a:r>
            <a:endParaRPr lang="en-US" dirty="0"/>
          </a:p>
        </p:txBody>
      </p:sp>
      <p:sp>
        <p:nvSpPr>
          <p:cNvPr id="3" name="Content Placeholder 2"/>
          <p:cNvSpPr>
            <a:spLocks noGrp="1"/>
          </p:cNvSpPr>
          <p:nvPr>
            <p:ph idx="1"/>
          </p:nvPr>
        </p:nvSpPr>
        <p:spPr>
          <a:xfrm>
            <a:off x="677334" y="839972"/>
            <a:ext cx="8596668" cy="5922335"/>
          </a:xfrm>
        </p:spPr>
        <p:txBody>
          <a:bodyPr>
            <a:normAutofit/>
          </a:bodyPr>
          <a:lstStyle/>
          <a:p>
            <a:pPr marL="0" indent="0" algn="r">
              <a:buNone/>
            </a:pPr>
            <a:r>
              <a:rPr lang="ar-IQ" sz="2400" dirty="0"/>
              <a:t>عندما تمر الازمة وتتحسن الوضع الاقتصادي تعود المنظمة الى سياسة السابقة نحو الانفتاح في التعينات وخاصة الشباب و الترقية وتبدا دورة جديدة الا ان يلاحظ وجود نقص كبير في وسط الهرم  والتي تعبر عن نقص في القيادات الادارية في المنظمة ويحتاج المنظمة الى فترة لاعادة التوازنفي الهرم العمري</a:t>
            </a:r>
          </a:p>
          <a:p>
            <a:pPr marL="0" indent="0" algn="r">
              <a:buNone/>
            </a:pPr>
            <a:endParaRPr lang="en-US" sz="2400" dirty="0"/>
          </a:p>
        </p:txBody>
      </p:sp>
      <p:pic>
        <p:nvPicPr>
          <p:cNvPr id="4" name="Picture 3"/>
          <p:cNvPicPr>
            <a:picLocks noChangeAspect="1"/>
          </p:cNvPicPr>
          <p:nvPr/>
        </p:nvPicPr>
        <p:blipFill>
          <a:blip r:embed="rId2"/>
          <a:stretch>
            <a:fillRect/>
          </a:stretch>
        </p:blipFill>
        <p:spPr>
          <a:xfrm>
            <a:off x="4312044" y="2967278"/>
            <a:ext cx="1930499" cy="3581584"/>
          </a:xfrm>
          <a:prstGeom prst="rect">
            <a:avLst/>
          </a:prstGeom>
        </p:spPr>
      </p:pic>
    </p:spTree>
    <p:extLst>
      <p:ext uri="{BB962C8B-B14F-4D97-AF65-F5344CB8AC3E}">
        <p14:creationId xmlns:p14="http://schemas.microsoft.com/office/powerpoint/2010/main" val="5329762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r">
              <a:buNone/>
            </a:pPr>
            <a:r>
              <a:rPr lang="ku-Arab-IQ" sz="3200" dirty="0"/>
              <a:t>الهضبة الوظيفية هي الوضعية التي يكون فيها</a:t>
            </a:r>
            <a:r>
              <a:rPr lang="ar-IQ" sz="3200" dirty="0"/>
              <a:t> </a:t>
            </a:r>
            <a:r>
              <a:rPr lang="ku-Arab-IQ" sz="3200" dirty="0"/>
              <a:t>الفرد</a:t>
            </a:r>
            <a:r>
              <a:rPr lang="ar-IQ" sz="3200" dirty="0"/>
              <a:t> </a:t>
            </a:r>
            <a:r>
              <a:rPr lang="ku-Arab-IQ" sz="3200" dirty="0"/>
              <a:t>دون تحد في الوظيفة،ويواجه</a:t>
            </a:r>
            <a:r>
              <a:rPr lang="ar-IQ" sz="3200" dirty="0"/>
              <a:t> </a:t>
            </a:r>
            <a:r>
              <a:rPr lang="ku-Arab-IQ" sz="3200" dirty="0"/>
              <a:t>فرص أقل لتطوير مهاراته</a:t>
            </a:r>
            <a:r>
              <a:rPr lang="ar-IQ" sz="3200" dirty="0"/>
              <a:t> </a:t>
            </a:r>
            <a:r>
              <a:rPr lang="ku-Arab-IQ" sz="3200" dirty="0"/>
              <a:t>وقدراته</a:t>
            </a:r>
            <a:r>
              <a:rPr lang="ar-IQ" sz="3200" dirty="0"/>
              <a:t> </a:t>
            </a:r>
            <a:r>
              <a:rPr lang="ku-Arab-IQ" sz="3200" dirty="0"/>
              <a:t>كما يكون محدود</a:t>
            </a:r>
            <a:r>
              <a:rPr lang="ar-IQ" sz="3200" dirty="0"/>
              <a:t> </a:t>
            </a:r>
            <a:r>
              <a:rPr lang="ku-Arab-IQ" sz="3200" dirty="0"/>
              <a:t>الحركة العمودية</a:t>
            </a:r>
            <a:r>
              <a:rPr lang="ar-IQ" sz="3200" dirty="0"/>
              <a:t> </a:t>
            </a:r>
            <a:r>
              <a:rPr lang="ku-Arab-IQ" sz="3200" dirty="0"/>
              <a:t>و</a:t>
            </a:r>
            <a:r>
              <a:rPr lang="ar-IQ" sz="3200" dirty="0"/>
              <a:t>الا</a:t>
            </a:r>
            <a:r>
              <a:rPr lang="ku-Arab-IQ" sz="3200" dirty="0"/>
              <a:t>فقيةفي</a:t>
            </a:r>
            <a:r>
              <a:rPr lang="ar-IQ" sz="3200" dirty="0"/>
              <a:t> </a:t>
            </a:r>
            <a:r>
              <a:rPr lang="ku-Arab-IQ" sz="3200" dirty="0"/>
              <a:t>مسارها</a:t>
            </a:r>
            <a:r>
              <a:rPr lang="ar-IQ" sz="3200" dirty="0"/>
              <a:t> </a:t>
            </a:r>
            <a:r>
              <a:rPr lang="ku-Arab-IQ" sz="3200" dirty="0"/>
              <a:t>لوظيفي.</a:t>
            </a:r>
            <a:endParaRPr lang="en-US" sz="3200" dirty="0"/>
          </a:p>
        </p:txBody>
      </p:sp>
    </p:spTree>
    <p:extLst>
      <p:ext uri="{BB962C8B-B14F-4D97-AF65-F5344CB8AC3E}">
        <p14:creationId xmlns:p14="http://schemas.microsoft.com/office/powerpoint/2010/main" val="12531998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ku-Arab-IQ" sz="4400" b="1" dirty="0">
                <a:solidFill>
                  <a:prstClr val="black">
                    <a:lumMod val="75000"/>
                    <a:lumOff val="25000"/>
                  </a:prstClr>
                </a:solidFill>
                <a:ea typeface="+mn-ea"/>
              </a:rPr>
              <a:t>الهضبة الهيكلية</a:t>
            </a:r>
            <a:endParaRPr lang="en-US" sz="4400" b="1" dirty="0"/>
          </a:p>
        </p:txBody>
      </p:sp>
      <p:sp>
        <p:nvSpPr>
          <p:cNvPr id="3" name="Content Placeholder 2"/>
          <p:cNvSpPr>
            <a:spLocks noGrp="1"/>
          </p:cNvSpPr>
          <p:nvPr>
            <p:ph idx="1"/>
          </p:nvPr>
        </p:nvSpPr>
        <p:spPr/>
        <p:txBody>
          <a:bodyPr>
            <a:normAutofit/>
          </a:bodyPr>
          <a:lstStyle/>
          <a:p>
            <a:pPr marL="0" indent="0" algn="r">
              <a:buNone/>
            </a:pPr>
            <a:r>
              <a:rPr lang="ku-Arab-IQ" sz="4000" dirty="0"/>
              <a:t>تنشأ الهضبة الهيكلية أو الهرمية عندما تكون هناك لدى العامل قدرة على </a:t>
            </a:r>
            <a:r>
              <a:rPr lang="ar-IQ" sz="4000" dirty="0"/>
              <a:t>الا</a:t>
            </a:r>
            <a:r>
              <a:rPr lang="ku-Arab-IQ" sz="4000" dirty="0"/>
              <a:t>داء</a:t>
            </a:r>
            <a:r>
              <a:rPr lang="ar-IQ" sz="4000" dirty="0"/>
              <a:t> </a:t>
            </a:r>
            <a:r>
              <a:rPr lang="ku-Arab-IQ" sz="4000" dirty="0"/>
              <a:t>الجيد في</a:t>
            </a:r>
            <a:r>
              <a:rPr lang="ar-IQ" sz="4000" dirty="0"/>
              <a:t> </a:t>
            </a:r>
            <a:r>
              <a:rPr lang="ku-Arab-IQ" sz="4000" dirty="0"/>
              <a:t>الوظائف</a:t>
            </a:r>
            <a:r>
              <a:rPr lang="ar-IQ" sz="4000" dirty="0"/>
              <a:t> </a:t>
            </a:r>
            <a:r>
              <a:rPr lang="ku-Arab-IQ" sz="4000" dirty="0"/>
              <a:t>ذات</a:t>
            </a:r>
            <a:r>
              <a:rPr lang="ar-IQ" sz="4000" dirty="0"/>
              <a:t> </a:t>
            </a:r>
            <a:r>
              <a:rPr lang="ku-Arab-IQ" sz="4000" dirty="0"/>
              <a:t>المستوى </a:t>
            </a:r>
            <a:r>
              <a:rPr lang="ar-IQ" sz="4000" dirty="0"/>
              <a:t>الا</a:t>
            </a:r>
            <a:r>
              <a:rPr lang="ku-Arab-IQ" sz="4000" dirty="0"/>
              <a:t>على ولكن غير قادر على القيام بذلك بسبب نقص فرص العمل </a:t>
            </a:r>
            <a:endParaRPr lang="en-US" sz="4000" dirty="0"/>
          </a:p>
        </p:txBody>
      </p:sp>
    </p:spTree>
    <p:extLst>
      <p:ext uri="{BB962C8B-B14F-4D97-AF65-F5344CB8AC3E}">
        <p14:creationId xmlns:p14="http://schemas.microsoft.com/office/powerpoint/2010/main" val="20730384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ku-Arab-IQ" sz="4400" b="1" dirty="0">
                <a:solidFill>
                  <a:prstClr val="black">
                    <a:lumMod val="75000"/>
                    <a:lumOff val="25000"/>
                  </a:prstClr>
                </a:solidFill>
                <a:ea typeface="+mn-ea"/>
              </a:rPr>
              <a:t>الهضبةالشخصية</a:t>
            </a:r>
            <a:endParaRPr lang="en-US" sz="4400" b="1" dirty="0"/>
          </a:p>
        </p:txBody>
      </p:sp>
      <p:sp>
        <p:nvSpPr>
          <p:cNvPr id="3" name="Content Placeholder 2"/>
          <p:cNvSpPr>
            <a:spLocks noGrp="1"/>
          </p:cNvSpPr>
          <p:nvPr>
            <p:ph idx="1"/>
          </p:nvPr>
        </p:nvSpPr>
        <p:spPr/>
        <p:txBody>
          <a:bodyPr>
            <a:normAutofit/>
          </a:bodyPr>
          <a:lstStyle/>
          <a:p>
            <a:pPr marL="0" indent="0" algn="r">
              <a:buNone/>
            </a:pPr>
            <a:r>
              <a:rPr lang="ku-Arab-IQ" sz="3600" dirty="0"/>
              <a:t>عندما ترى المنظمة أن العاملين </a:t>
            </a:r>
            <a:r>
              <a:rPr lang="ar-IQ" sz="3600" dirty="0"/>
              <a:t>لا</a:t>
            </a:r>
            <a:r>
              <a:rPr lang="ku-Arab-IQ" sz="3600" dirty="0"/>
              <a:t> يرغبون في الحصول على وظيفة عالية المستوى تحدث الهضبةالشخصية، قد يفتقر العاملون إلى المهارات المهنيةأو التقنية،</a:t>
            </a:r>
            <a:endParaRPr lang="en-US" sz="3600" dirty="0"/>
          </a:p>
        </p:txBody>
      </p:sp>
    </p:spTree>
    <p:extLst>
      <p:ext uri="{BB962C8B-B14F-4D97-AF65-F5344CB8AC3E}">
        <p14:creationId xmlns:p14="http://schemas.microsoft.com/office/powerpoint/2010/main" val="42680911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ku-Arab-IQ" sz="4400" b="1" dirty="0">
                <a:solidFill>
                  <a:prstClr val="black">
                    <a:lumMod val="75000"/>
                    <a:lumOff val="25000"/>
                  </a:prstClr>
                </a:solidFill>
                <a:ea typeface="+mn-ea"/>
              </a:rPr>
              <a:t>هضبةمحتوى</a:t>
            </a:r>
            <a:endParaRPr lang="en-US" sz="4400" b="1" dirty="0"/>
          </a:p>
        </p:txBody>
      </p:sp>
      <p:sp>
        <p:nvSpPr>
          <p:cNvPr id="3" name="Content Placeholder 2"/>
          <p:cNvSpPr>
            <a:spLocks noGrp="1"/>
          </p:cNvSpPr>
          <p:nvPr>
            <p:ph idx="1"/>
          </p:nvPr>
        </p:nvSpPr>
        <p:spPr/>
        <p:txBody>
          <a:bodyPr>
            <a:normAutofit/>
          </a:bodyPr>
          <a:lstStyle/>
          <a:p>
            <a:pPr marL="0" indent="0" algn="r" rtl="1">
              <a:buNone/>
            </a:pPr>
            <a:r>
              <a:rPr lang="ku-Arab-IQ" sz="3200" dirty="0"/>
              <a:t>إن هضبةمحتوى</a:t>
            </a:r>
            <a:r>
              <a:rPr lang="ar-IQ" sz="3200" dirty="0"/>
              <a:t> </a:t>
            </a:r>
            <a:r>
              <a:rPr lang="ku-Arab-IQ" sz="3200" dirty="0"/>
              <a:t>العمل هي</a:t>
            </a:r>
            <a:r>
              <a:rPr lang="ar-IQ" sz="3200" dirty="0"/>
              <a:t> </a:t>
            </a:r>
            <a:r>
              <a:rPr lang="ku-Arab-IQ" sz="3200" dirty="0"/>
              <a:t>إتقان العامل لوظيفته</a:t>
            </a:r>
            <a:r>
              <a:rPr lang="ar-IQ" sz="3200" dirty="0"/>
              <a:t> </a:t>
            </a:r>
            <a:r>
              <a:rPr lang="ku-Arab-IQ" sz="3200" dirty="0"/>
              <a:t>الحالية</a:t>
            </a:r>
            <a:r>
              <a:rPr lang="ar-IQ" sz="3200" dirty="0"/>
              <a:t> </a:t>
            </a:r>
            <a:r>
              <a:rPr lang="ku-Arab-IQ" sz="3200" dirty="0"/>
              <a:t>بعد مرور</a:t>
            </a:r>
            <a:r>
              <a:rPr lang="ar-IQ" sz="3200" dirty="0"/>
              <a:t> </a:t>
            </a:r>
            <a:r>
              <a:rPr lang="ku-Arab-IQ" sz="3200" dirty="0"/>
              <a:t>فترة</a:t>
            </a:r>
            <a:r>
              <a:rPr lang="ar-IQ" sz="3200" dirty="0"/>
              <a:t> </a:t>
            </a:r>
            <a:r>
              <a:rPr lang="ku-Arab-IQ" sz="3200" dirty="0"/>
              <a:t>من الزمن دون تغيير لتلك الوظيفة أو مهامها واتصاف طبيعة أنشطهها بالتكرار وعدم اتصافها بالتحدي والتنوع مما يضفي طابعا من الملل والرتابة عليه</a:t>
            </a:r>
            <a:endParaRPr lang="en-US" sz="3200" dirty="0"/>
          </a:p>
        </p:txBody>
      </p:sp>
    </p:spTree>
    <p:extLst>
      <p:ext uri="{BB962C8B-B14F-4D97-AF65-F5344CB8AC3E}">
        <p14:creationId xmlns:p14="http://schemas.microsoft.com/office/powerpoint/2010/main" val="31115965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219FB0-6EF8-4AA7-98D4-FBBE05D39E37}"/>
              </a:ext>
            </a:extLst>
          </p:cNvPr>
          <p:cNvSpPr>
            <a:spLocks noGrp="1"/>
          </p:cNvSpPr>
          <p:nvPr>
            <p:ph type="title"/>
          </p:nvPr>
        </p:nvSpPr>
        <p:spPr>
          <a:xfrm>
            <a:off x="677334" y="609600"/>
            <a:ext cx="8429088" cy="1320800"/>
          </a:xfrm>
        </p:spPr>
        <p:txBody>
          <a:bodyPr>
            <a:normAutofit fontScale="90000"/>
          </a:bodyPr>
          <a:lstStyle/>
          <a:p>
            <a:pPr algn="ctr" rtl="1"/>
            <a:r>
              <a:rPr lang="ar-SA" sz="4000" b="1" dirty="0">
                <a:solidFill>
                  <a:srgbClr val="7030A0"/>
                </a:solidFill>
              </a:rPr>
              <a:t>الواقع الحالي لهيكل القوى العاملة في إقليم كوردستان</a:t>
            </a:r>
            <a:br>
              <a:rPr lang="ar-SA" b="1" dirty="0">
                <a:solidFill>
                  <a:srgbClr val="7030A0"/>
                </a:solidFill>
              </a:rPr>
            </a:br>
            <a:br>
              <a:rPr lang="ar-SA" b="1" dirty="0">
                <a:solidFill>
                  <a:srgbClr val="7030A0"/>
                </a:solidFill>
              </a:rPr>
            </a:br>
            <a:br>
              <a:rPr lang="ar-SA" b="1" dirty="0">
                <a:solidFill>
                  <a:srgbClr val="7030A0"/>
                </a:solidFill>
              </a:rPr>
            </a:br>
            <a:r>
              <a:rPr lang="ar-SA" sz="4900" dirty="0">
                <a:solidFill>
                  <a:srgbClr val="292B2C"/>
                </a:solidFill>
                <a:effectLst/>
                <a:latin typeface="regular_adobe"/>
                <a:ea typeface="Calibri" panose="020F0502020204030204" pitchFamily="34" charset="0"/>
                <a:cs typeface="Arial" panose="020B0604020202020204" pitchFamily="34" charset="0"/>
              </a:rPr>
              <a:t>أن واقع الحال في إقليم كوردستان يعكس صورة معاكسة وهناك اختلالات في هياكل القوى العاملة ويمكن تلخيص أسبابها بما يلي</a:t>
            </a:r>
            <a:r>
              <a:rPr lang="en-US" sz="4900" dirty="0">
                <a:solidFill>
                  <a:srgbClr val="292B2C"/>
                </a:solidFill>
                <a:effectLst/>
                <a:latin typeface="regular_adobe"/>
                <a:ea typeface="Calibri" panose="020F0502020204030204" pitchFamily="34" charset="0"/>
                <a:cs typeface="Arial" panose="020B0604020202020204" pitchFamily="34" charset="0"/>
              </a:rPr>
              <a:t>:</a:t>
            </a:r>
            <a:br>
              <a:rPr lang="en-US" sz="1300" dirty="0">
                <a:effectLst/>
                <a:latin typeface="Calibri" panose="020F0502020204030204" pitchFamily="34" charset="0"/>
                <a:ea typeface="Calibri" panose="020F0502020204030204" pitchFamily="34" charset="0"/>
                <a:cs typeface="Arial" panose="020B0604020202020204" pitchFamily="34" charset="0"/>
              </a:rPr>
            </a:br>
            <a:endParaRPr lang="en-US" b="1" dirty="0">
              <a:solidFill>
                <a:srgbClr val="7030A0"/>
              </a:solidFill>
            </a:endParaRPr>
          </a:p>
        </p:txBody>
      </p:sp>
    </p:spTree>
    <p:extLst>
      <p:ext uri="{BB962C8B-B14F-4D97-AF65-F5344CB8AC3E}">
        <p14:creationId xmlns:p14="http://schemas.microsoft.com/office/powerpoint/2010/main" val="41686927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AE0F9-F4CC-7F89-841C-37F4AAC8E6C9}"/>
              </a:ext>
            </a:extLst>
          </p:cNvPr>
          <p:cNvSpPr>
            <a:spLocks noGrp="1"/>
          </p:cNvSpPr>
          <p:nvPr>
            <p:ph type="title"/>
          </p:nvPr>
        </p:nvSpPr>
        <p:spPr>
          <a:xfrm>
            <a:off x="677333" y="388307"/>
            <a:ext cx="8980233" cy="1542093"/>
          </a:xfrm>
        </p:spPr>
        <p:txBody>
          <a:bodyPr>
            <a:normAutofit fontScale="90000"/>
          </a:bodyPr>
          <a:lstStyle/>
          <a:p>
            <a:pPr algn="r" rtl="1"/>
            <a:br>
              <a:rPr lang="ar-SA" dirty="0">
                <a:solidFill>
                  <a:srgbClr val="292B2C"/>
                </a:solidFill>
                <a:effectLst/>
                <a:latin typeface="regular_adobe"/>
                <a:ea typeface="Calibri" panose="020F0502020204030204" pitchFamily="34" charset="0"/>
                <a:cs typeface="Arial" panose="020B0604020202020204" pitchFamily="34" charset="0"/>
              </a:rPr>
            </a:br>
            <a:r>
              <a:rPr lang="ar-IQ" dirty="0">
                <a:solidFill>
                  <a:srgbClr val="292B2C"/>
                </a:solidFill>
                <a:effectLst/>
                <a:latin typeface="regular_adobe"/>
                <a:ea typeface="Calibri" panose="020F0502020204030204" pitchFamily="34" charset="0"/>
                <a:cs typeface="Arial" panose="020B0604020202020204" pitchFamily="34" charset="0"/>
              </a:rPr>
              <a:t>١- </a:t>
            </a:r>
            <a:r>
              <a:rPr lang="ar-SA" dirty="0">
                <a:solidFill>
                  <a:srgbClr val="292B2C"/>
                </a:solidFill>
                <a:effectLst/>
                <a:latin typeface="regular_adobe"/>
                <a:ea typeface="Calibri" panose="020F0502020204030204" pitchFamily="34" charset="0"/>
                <a:cs typeface="Arial" panose="020B0604020202020204" pitchFamily="34" charset="0"/>
              </a:rPr>
              <a:t>فقدان السيطرة على الملاكات بسبب الحرب مع إيران ودعوة العاملين للخدمة العسكرية وما كان يسمى بالجيش الشعبي</a:t>
            </a:r>
            <a:r>
              <a:rPr lang="ar-SA" dirty="0">
                <a:solidFill>
                  <a:srgbClr val="292B2C"/>
                </a:solidFill>
                <a:latin typeface="regular_adobe"/>
                <a:cs typeface="Arial" panose="020B0604020202020204" pitchFamily="34" charset="0"/>
              </a:rPr>
              <a:t>.</a:t>
            </a:r>
            <a:br>
              <a:rPr lang="ar-SA" sz="2000" dirty="0">
                <a:solidFill>
                  <a:srgbClr val="292B2C"/>
                </a:solidFill>
                <a:latin typeface="regular_adobe"/>
                <a:ea typeface="Calibri" panose="020F0502020204030204" pitchFamily="34" charset="0"/>
                <a:cs typeface="Arial" panose="020B0604020202020204" pitchFamily="34" charset="0"/>
              </a:rPr>
            </a:br>
            <a:br>
              <a:rPr lang="ar-SA" sz="3100" dirty="0">
                <a:solidFill>
                  <a:srgbClr val="292B2C"/>
                </a:solidFill>
                <a:latin typeface="regular_adobe"/>
                <a:ea typeface="Calibri" panose="020F0502020204030204" pitchFamily="34" charset="0"/>
                <a:cs typeface="Arial" panose="020B0604020202020204" pitchFamily="34" charset="0"/>
              </a:rPr>
            </a:br>
            <a:r>
              <a:rPr lang="ar-IQ" dirty="0">
                <a:solidFill>
                  <a:srgbClr val="292B2C"/>
                </a:solidFill>
                <a:latin typeface="regular_adobe"/>
                <a:cs typeface="Arial" panose="020B0604020202020204" pitchFamily="34" charset="0"/>
              </a:rPr>
              <a:t>٢- ف</a:t>
            </a:r>
            <a:r>
              <a:rPr lang="ar-SA" dirty="0">
                <a:solidFill>
                  <a:srgbClr val="292B2C"/>
                </a:solidFill>
                <a:latin typeface="regular_adobe"/>
                <a:cs typeface="Arial" panose="020B0604020202020204" pitchFamily="34" charset="0"/>
              </a:rPr>
              <a:t>تح باب التعيين في القطاع العام دون تخطيط مسبق يراعي الحاجة الفعلية. (بعد عام 2003).</a:t>
            </a:r>
            <a:br>
              <a:rPr lang="ar-SA" dirty="0">
                <a:solidFill>
                  <a:srgbClr val="292B2C"/>
                </a:solidFill>
                <a:latin typeface="regular_adobe"/>
                <a:cs typeface="Arial" panose="020B0604020202020204" pitchFamily="34" charset="0"/>
              </a:rPr>
            </a:br>
            <a:br>
              <a:rPr lang="ar-SA" dirty="0">
                <a:solidFill>
                  <a:srgbClr val="292B2C"/>
                </a:solidFill>
                <a:latin typeface="regular_adobe"/>
                <a:cs typeface="Arial" panose="020B0604020202020204" pitchFamily="34" charset="0"/>
              </a:rPr>
            </a:br>
            <a:r>
              <a:rPr lang="ar-IQ" dirty="0">
                <a:solidFill>
                  <a:srgbClr val="292B2C"/>
                </a:solidFill>
                <a:latin typeface="regular_adobe"/>
                <a:cs typeface="Arial" panose="020B0604020202020204" pitchFamily="34" charset="0"/>
              </a:rPr>
              <a:t>٣- </a:t>
            </a:r>
            <a:r>
              <a:rPr lang="ar-SA" dirty="0">
                <a:solidFill>
                  <a:srgbClr val="292B2C"/>
                </a:solidFill>
                <a:latin typeface="regular_adobe"/>
                <a:cs typeface="Arial" panose="020B0604020202020204" pitchFamily="34" charset="0"/>
              </a:rPr>
              <a:t>فقدان السيطرة على المسارات الدراسية للطلبة.</a:t>
            </a:r>
            <a:br>
              <a:rPr lang="ar-SA" dirty="0">
                <a:solidFill>
                  <a:srgbClr val="292B2C"/>
                </a:solidFill>
                <a:latin typeface="regular_adobe"/>
                <a:cs typeface="Arial" panose="020B0604020202020204" pitchFamily="34" charset="0"/>
              </a:rPr>
            </a:br>
            <a:br>
              <a:rPr lang="ar-SA" dirty="0">
                <a:solidFill>
                  <a:srgbClr val="292B2C"/>
                </a:solidFill>
                <a:latin typeface="regular_adobe"/>
                <a:cs typeface="Arial" panose="020B0604020202020204" pitchFamily="34" charset="0"/>
              </a:rPr>
            </a:br>
            <a:r>
              <a:rPr lang="ar-IQ" dirty="0">
                <a:solidFill>
                  <a:srgbClr val="292B2C"/>
                </a:solidFill>
                <a:latin typeface="regular_adobe"/>
                <a:cs typeface="Arial" panose="020B0604020202020204" pitchFamily="34" charset="0"/>
              </a:rPr>
              <a:t>٤- </a:t>
            </a:r>
            <a:r>
              <a:rPr lang="ar-SA" dirty="0">
                <a:solidFill>
                  <a:srgbClr val="292B2C"/>
                </a:solidFill>
                <a:latin typeface="regular_adobe"/>
                <a:cs typeface="Arial" panose="020B0604020202020204" pitchFamily="34" charset="0"/>
              </a:rPr>
              <a:t>ضعف الالتحاق بالمدارس المهنية ومراكز التدريب المهني.</a:t>
            </a:r>
            <a:br>
              <a:rPr lang="ar-SA" sz="1800" dirty="0">
                <a:solidFill>
                  <a:srgbClr val="292B2C"/>
                </a:solidFill>
                <a:effectLst/>
                <a:latin typeface="regular_adobe"/>
                <a:ea typeface="Calibri" panose="020F0502020204030204" pitchFamily="34" charset="0"/>
                <a:cs typeface="Arial" panose="020B0604020202020204" pitchFamily="34" charset="0"/>
              </a:rPr>
            </a:br>
            <a:br>
              <a:rPr lang="ar-SA" sz="1800" dirty="0">
                <a:solidFill>
                  <a:srgbClr val="292B2C"/>
                </a:solidFill>
                <a:effectLst/>
                <a:latin typeface="regular_adobe"/>
                <a:ea typeface="Calibri" panose="020F0502020204030204" pitchFamily="34" charset="0"/>
                <a:cs typeface="Arial" panose="020B0604020202020204" pitchFamily="34" charset="0"/>
              </a:rPr>
            </a:br>
            <a:br>
              <a:rPr lang="en-US" sz="1800" dirty="0">
                <a:effectLst/>
                <a:latin typeface="Calibri" panose="020F0502020204030204" pitchFamily="34" charset="0"/>
                <a:ea typeface="Calibri" panose="020F0502020204030204" pitchFamily="34" charset="0"/>
                <a:cs typeface="Arial" panose="020B0604020202020204" pitchFamily="34" charset="0"/>
              </a:rPr>
            </a:br>
            <a:br>
              <a:rPr lang="ar-SA" sz="1800" dirty="0">
                <a:effectLst/>
                <a:latin typeface="Calibri" panose="020F0502020204030204" pitchFamily="34" charset="0"/>
                <a:ea typeface="Calibri" panose="020F0502020204030204" pitchFamily="34" charset="0"/>
                <a:cs typeface="Arial" panose="020B0604020202020204" pitchFamily="34" charset="0"/>
              </a:rPr>
            </a:br>
            <a:br>
              <a:rPr lang="en-US" sz="1800" dirty="0">
                <a:effectLst/>
                <a:latin typeface="Calibri" panose="020F0502020204030204" pitchFamily="34" charset="0"/>
                <a:ea typeface="Calibri" panose="020F0502020204030204" pitchFamily="34" charset="0"/>
                <a:cs typeface="Arial" panose="020B0604020202020204" pitchFamily="34" charset="0"/>
              </a:rPr>
            </a:br>
            <a:br>
              <a:rPr lang="en-US" sz="1800" dirty="0">
                <a:effectLst/>
                <a:latin typeface="Calibri" panose="020F0502020204030204" pitchFamily="34" charset="0"/>
                <a:ea typeface="Calibri" panose="020F0502020204030204" pitchFamily="34" charset="0"/>
                <a:cs typeface="Arial" panose="020B0604020202020204" pitchFamily="34" charset="0"/>
              </a:rPr>
            </a:br>
            <a:br>
              <a:rPr lang="ar-SA" sz="3200" dirty="0">
                <a:solidFill>
                  <a:srgbClr val="292B2C"/>
                </a:solidFill>
                <a:latin typeface="regular_adobe"/>
                <a:cs typeface="Arial" panose="020B0604020202020204" pitchFamily="34" charset="0"/>
              </a:rPr>
            </a:br>
            <a:br>
              <a:rPr lang="ar-SA" sz="3200" dirty="0">
                <a:solidFill>
                  <a:srgbClr val="292B2C"/>
                </a:solidFill>
                <a:latin typeface="regular_adobe"/>
                <a:cs typeface="Arial" panose="020B0604020202020204" pitchFamily="34" charset="0"/>
              </a:rPr>
            </a:br>
            <a:r>
              <a:rPr lang="ar-SA" sz="3200" dirty="0">
                <a:solidFill>
                  <a:srgbClr val="292B2C"/>
                </a:solidFill>
                <a:latin typeface="regular_adobe"/>
                <a:cs typeface="Arial" panose="020B0604020202020204" pitchFamily="34" charset="0"/>
              </a:rPr>
              <a:t> </a:t>
            </a:r>
            <a:br>
              <a:rPr lang="en-US" sz="1800" dirty="0">
                <a:effectLst/>
                <a:latin typeface="Calibri" panose="020F0502020204030204" pitchFamily="34" charset="0"/>
                <a:ea typeface="Calibri" panose="020F0502020204030204" pitchFamily="34" charset="0"/>
                <a:cs typeface="Arial" panose="020B0604020202020204" pitchFamily="34" charset="0"/>
              </a:rPr>
            </a:br>
            <a:r>
              <a:rPr lang="en-US" sz="1800" dirty="0">
                <a:solidFill>
                  <a:srgbClr val="292B2C"/>
                </a:solidFill>
                <a:effectLst/>
                <a:latin typeface="Arial" panose="020B0604020202020204" pitchFamily="34" charset="0"/>
                <a:ea typeface="Calibri" panose="020F0502020204030204" pitchFamily="34" charset="0"/>
              </a:rPr>
              <a:t> </a:t>
            </a:r>
            <a:endParaRPr lang="en-US" dirty="0"/>
          </a:p>
        </p:txBody>
      </p:sp>
    </p:spTree>
    <p:extLst>
      <p:ext uri="{BB962C8B-B14F-4D97-AF65-F5344CB8AC3E}">
        <p14:creationId xmlns:p14="http://schemas.microsoft.com/office/powerpoint/2010/main" val="14793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489099"/>
            <a:ext cx="8596668" cy="5552264"/>
          </a:xfrm>
        </p:spPr>
        <p:txBody>
          <a:bodyPr>
            <a:normAutofit/>
          </a:bodyPr>
          <a:lstStyle/>
          <a:p>
            <a:pPr marL="0" indent="0" algn="r">
              <a:buNone/>
            </a:pPr>
            <a:r>
              <a:rPr lang="ar-IQ" sz="3600" dirty="0"/>
              <a:t>القسم الاول :يتكون من جميع القادرين على العمل المنتج ولكنهم لا يعملون ولا يبحثون عن عمل ويدخل في هذه الفيئة ربات البيوت والطلبة المتفرغون للدراسة و المتقاعدون والاشخاص الذين هم بصدد اداء الخدمة العسكرية نزلاء السجون والمستشفيات ويطلق على هؤلاء الافراد خارج القوى العاملة</a:t>
            </a:r>
            <a:endParaRPr lang="en-US" sz="3600" dirty="0"/>
          </a:p>
        </p:txBody>
      </p:sp>
    </p:spTree>
    <p:extLst>
      <p:ext uri="{BB962C8B-B14F-4D97-AF65-F5344CB8AC3E}">
        <p14:creationId xmlns:p14="http://schemas.microsoft.com/office/powerpoint/2010/main" val="41345565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C7621-A9E0-8424-B6A6-08F0C9EBEBDC}"/>
              </a:ext>
            </a:extLst>
          </p:cNvPr>
          <p:cNvSpPr>
            <a:spLocks noGrp="1"/>
          </p:cNvSpPr>
          <p:nvPr>
            <p:ph type="title"/>
          </p:nvPr>
        </p:nvSpPr>
        <p:spPr>
          <a:xfrm>
            <a:off x="677333" y="609600"/>
            <a:ext cx="8851677" cy="1320800"/>
          </a:xfrm>
        </p:spPr>
        <p:txBody>
          <a:bodyPr>
            <a:normAutofit fontScale="90000"/>
          </a:bodyPr>
          <a:lstStyle/>
          <a:p>
            <a:pPr marL="342900" marR="0" lvl="0" indent="-342900" algn="r" rtl="1">
              <a:lnSpc>
                <a:spcPct val="115000"/>
              </a:lnSpc>
              <a:spcBef>
                <a:spcPts val="0"/>
              </a:spcBef>
              <a:spcAft>
                <a:spcPts val="1000"/>
              </a:spcAft>
            </a:pPr>
            <a:r>
              <a:rPr lang="ar-SA" sz="3600" dirty="0">
                <a:solidFill>
                  <a:srgbClr val="292B2C"/>
                </a:solidFill>
                <a:effectLst/>
                <a:latin typeface="regular_adobe"/>
                <a:ea typeface="Calibri" panose="020F0502020204030204" pitchFamily="34" charset="0"/>
                <a:cs typeface="Arial" panose="020B0604020202020204" pitchFamily="34" charset="0"/>
              </a:rPr>
              <a:t> </a:t>
            </a:r>
            <a:r>
              <a:rPr lang="ar-IQ" sz="3600" dirty="0">
                <a:solidFill>
                  <a:srgbClr val="292B2C"/>
                </a:solidFill>
                <a:effectLst/>
                <a:latin typeface="regular_adobe"/>
                <a:ea typeface="Calibri" panose="020F0502020204030204" pitchFamily="34" charset="0"/>
                <a:cs typeface="Arial" panose="020B0604020202020204" pitchFamily="34" charset="0"/>
              </a:rPr>
              <a:t>٥- </a:t>
            </a:r>
            <a:r>
              <a:rPr lang="ar-SA" sz="3600" dirty="0">
                <a:solidFill>
                  <a:srgbClr val="292B2C"/>
                </a:solidFill>
                <a:effectLst/>
                <a:latin typeface="regular_adobe"/>
                <a:ea typeface="Calibri" panose="020F0502020204030204" pitchFamily="34" charset="0"/>
                <a:cs typeface="Arial" panose="020B0604020202020204" pitchFamily="34" charset="0"/>
              </a:rPr>
              <a:t>الابتعاد عن التوجه للعمل في القطاع الخاص لانعدام الضمانات والتأمينات الاجتماعية.</a:t>
            </a:r>
            <a:br>
              <a:rPr lang="ar-SA" sz="3600" dirty="0">
                <a:solidFill>
                  <a:srgbClr val="292B2C"/>
                </a:solidFill>
                <a:effectLst/>
                <a:latin typeface="regular_adobe"/>
                <a:ea typeface="Calibri" panose="020F0502020204030204" pitchFamily="34" charset="0"/>
                <a:cs typeface="Arial" panose="020B0604020202020204" pitchFamily="34" charset="0"/>
              </a:rPr>
            </a:br>
            <a:br>
              <a:rPr lang="ar-SA" sz="3600" dirty="0">
                <a:solidFill>
                  <a:srgbClr val="292B2C"/>
                </a:solidFill>
                <a:effectLst/>
                <a:latin typeface="regular_adobe"/>
                <a:ea typeface="Calibri" panose="020F0502020204030204" pitchFamily="34" charset="0"/>
                <a:cs typeface="Arial" panose="020B0604020202020204" pitchFamily="34" charset="0"/>
              </a:rPr>
            </a:br>
            <a:r>
              <a:rPr lang="ar-IQ" sz="3600" dirty="0">
                <a:solidFill>
                  <a:srgbClr val="292B2C"/>
                </a:solidFill>
                <a:effectLst/>
                <a:latin typeface="regular_adobe"/>
                <a:ea typeface="Calibri" panose="020F0502020204030204" pitchFamily="34" charset="0"/>
                <a:cs typeface="Arial" panose="020B0604020202020204" pitchFamily="34" charset="0"/>
              </a:rPr>
              <a:t>٦- </a:t>
            </a:r>
            <a:r>
              <a:rPr lang="ar-SA" sz="3600" dirty="0">
                <a:solidFill>
                  <a:srgbClr val="292B2C"/>
                </a:solidFill>
                <a:effectLst/>
                <a:latin typeface="regular_adobe"/>
                <a:ea typeface="Calibri" panose="020F0502020204030204" pitchFamily="34" charset="0"/>
                <a:cs typeface="Arial" panose="020B0604020202020204" pitchFamily="34" charset="0"/>
              </a:rPr>
              <a:t>تزايد أعداد الخريجين من المعاهد والجامعات بمختلف الاختصاصات.</a:t>
            </a:r>
            <a:br>
              <a:rPr lang="ar-SA" sz="3600" dirty="0">
                <a:solidFill>
                  <a:srgbClr val="292B2C"/>
                </a:solidFill>
                <a:effectLst/>
                <a:latin typeface="regular_adobe"/>
                <a:ea typeface="Calibri" panose="020F0502020204030204" pitchFamily="34" charset="0"/>
                <a:cs typeface="Arial" panose="020B0604020202020204" pitchFamily="34" charset="0"/>
              </a:rPr>
            </a:br>
            <a:r>
              <a:rPr lang="ar-SA" sz="3600" dirty="0">
                <a:solidFill>
                  <a:srgbClr val="292B2C"/>
                </a:solidFill>
                <a:effectLst/>
                <a:latin typeface="regular_adobe"/>
                <a:ea typeface="Calibri" panose="020F0502020204030204" pitchFamily="34" charset="0"/>
                <a:cs typeface="Arial" panose="020B0604020202020204" pitchFamily="34" charset="0"/>
              </a:rPr>
              <a:t>   </a:t>
            </a:r>
            <a:br>
              <a:rPr lang="ar-SA" sz="3600" dirty="0">
                <a:solidFill>
                  <a:srgbClr val="292B2C"/>
                </a:solidFill>
                <a:effectLst/>
                <a:latin typeface="regular_adobe"/>
                <a:ea typeface="Calibri" panose="020F0502020204030204" pitchFamily="34" charset="0"/>
                <a:cs typeface="Arial" panose="020B0604020202020204" pitchFamily="34" charset="0"/>
              </a:rPr>
            </a:br>
            <a:r>
              <a:rPr lang="ar-IQ" sz="3600" dirty="0">
                <a:solidFill>
                  <a:srgbClr val="292B2C"/>
                </a:solidFill>
                <a:effectLst/>
                <a:latin typeface="regular_adobe"/>
                <a:ea typeface="Calibri" panose="020F0502020204030204" pitchFamily="34" charset="0"/>
                <a:cs typeface="Arial" panose="020B0604020202020204" pitchFamily="34" charset="0"/>
              </a:rPr>
              <a:t>٧- </a:t>
            </a:r>
            <a:r>
              <a:rPr lang="ar-SA" sz="3600" dirty="0">
                <a:solidFill>
                  <a:srgbClr val="292B2C"/>
                </a:solidFill>
                <a:effectLst/>
                <a:latin typeface="regular_adobe"/>
                <a:ea typeface="Calibri" panose="020F0502020204030204" pitchFamily="34" charset="0"/>
                <a:cs typeface="Arial" panose="020B0604020202020204" pitchFamily="34" charset="0"/>
              </a:rPr>
              <a:t>تشوه في عرض القوى العاملة بسبب توجه الطلبة في مختلف الاختصاصات والمستويات نحو الدراسات الأكاديمية بحيث تكون أعداد خريجي الكليات متفوقة عن أعداد الفنيين والعمال.</a:t>
            </a:r>
            <a:br>
              <a:rPr lang="ar-SA" sz="3600" dirty="0">
                <a:solidFill>
                  <a:srgbClr val="292B2C"/>
                </a:solidFill>
                <a:effectLst/>
                <a:latin typeface="regular_adobe"/>
                <a:ea typeface="Calibri" panose="020F0502020204030204" pitchFamily="34" charset="0"/>
                <a:cs typeface="Arial" panose="020B0604020202020204" pitchFamily="34" charset="0"/>
              </a:rPr>
            </a:br>
            <a:br>
              <a:rPr lang="ar-SA" sz="3600" dirty="0">
                <a:solidFill>
                  <a:srgbClr val="292B2C"/>
                </a:solidFill>
                <a:effectLst/>
                <a:latin typeface="regular_adobe"/>
                <a:ea typeface="Calibri" panose="020F0502020204030204" pitchFamily="34" charset="0"/>
                <a:cs typeface="Arial" panose="020B0604020202020204" pitchFamily="34" charset="0"/>
              </a:rPr>
            </a:br>
            <a:r>
              <a:rPr lang="ar-SA" sz="3600" dirty="0">
                <a:solidFill>
                  <a:srgbClr val="292B2C"/>
                </a:solidFill>
                <a:effectLst/>
                <a:latin typeface="regular_adobe"/>
                <a:ea typeface="Calibri" panose="020F0502020204030204" pitchFamily="34" charset="0"/>
                <a:cs typeface="Arial" panose="020B0604020202020204" pitchFamily="34" charset="0"/>
              </a:rPr>
              <a:t>	</a:t>
            </a:r>
            <a:br>
              <a:rPr lang="en-US" sz="24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Tree>
    <p:extLst>
      <p:ext uri="{BB962C8B-B14F-4D97-AF65-F5344CB8AC3E}">
        <p14:creationId xmlns:p14="http://schemas.microsoft.com/office/powerpoint/2010/main" val="16724169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E664D-F086-34D8-2586-FD2DD28B0B97}"/>
              </a:ext>
            </a:extLst>
          </p:cNvPr>
          <p:cNvSpPr>
            <a:spLocks noGrp="1"/>
          </p:cNvSpPr>
          <p:nvPr>
            <p:ph type="title"/>
          </p:nvPr>
        </p:nvSpPr>
        <p:spPr/>
        <p:txBody>
          <a:bodyPr>
            <a:normAutofit fontScale="90000"/>
          </a:bodyPr>
          <a:lstStyle/>
          <a:p>
            <a:pPr algn="r" rtl="1"/>
            <a:r>
              <a:rPr lang="ar-SA" dirty="0">
                <a:solidFill>
                  <a:schemeClr val="tx1"/>
                </a:solidFill>
              </a:rPr>
              <a:t>ومع وجود البطالة المقنعة التي ظهرت في كثير من مؤسسات حكومة إقليم كوردستان والازمة المالية التي مرت بها الإقليم ظهرت مشكلة الترقيات وعدم القدرة على تعيين كوادر جديدة في القطاع العام.</a:t>
            </a:r>
            <a:br>
              <a:rPr lang="ar-SA" sz="1000" dirty="0">
                <a:solidFill>
                  <a:schemeClr val="tx1"/>
                </a:solidFill>
              </a:rPr>
            </a:br>
            <a:br>
              <a:rPr lang="ar-SA" sz="900" dirty="0">
                <a:solidFill>
                  <a:schemeClr val="tx1"/>
                </a:solidFill>
              </a:rPr>
            </a:br>
            <a:r>
              <a:rPr lang="ar-SA" dirty="0">
                <a:solidFill>
                  <a:schemeClr val="tx1"/>
                </a:solidFill>
              </a:rPr>
              <a:t>وفي ظل عدم وجود قطاع خاص يستطيع استيعاب الاعداد المتزايدة من الكوادر العلمية وفتح الباب أمام العمالة الأجنبية ظهرت مشكلة البطالة وتراجع مستويات الطلب مما الحق خسائر كبيرة بالقطاع الخاص من المشاريع الكبيرة والمتوسطة والصغيرة.</a:t>
            </a:r>
            <a:br>
              <a:rPr lang="ar-SA" dirty="0"/>
            </a:br>
            <a:br>
              <a:rPr lang="ar-SA" sz="1800" dirty="0"/>
            </a:br>
            <a:r>
              <a:rPr lang="ar-SA" dirty="0">
                <a:solidFill>
                  <a:srgbClr val="FF0000"/>
                </a:solidFill>
              </a:rPr>
              <a:t>كل هذا تسبب في ظهور المشكلات الآتية:</a:t>
            </a:r>
            <a:br>
              <a:rPr lang="ar-SA" dirty="0">
                <a:solidFill>
                  <a:srgbClr val="FF0000"/>
                </a:solidFill>
              </a:rPr>
            </a:br>
            <a:endParaRPr lang="en-US" dirty="0">
              <a:solidFill>
                <a:srgbClr val="FF0000"/>
              </a:solidFill>
            </a:endParaRPr>
          </a:p>
        </p:txBody>
      </p:sp>
    </p:spTree>
    <p:extLst>
      <p:ext uri="{BB962C8B-B14F-4D97-AF65-F5344CB8AC3E}">
        <p14:creationId xmlns:p14="http://schemas.microsoft.com/office/powerpoint/2010/main" val="12762763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1E726-0B2C-BD4F-F542-FE451D74B5A6}"/>
              </a:ext>
            </a:extLst>
          </p:cNvPr>
          <p:cNvSpPr>
            <a:spLocks noGrp="1"/>
          </p:cNvSpPr>
          <p:nvPr>
            <p:ph type="title"/>
          </p:nvPr>
        </p:nvSpPr>
        <p:spPr>
          <a:xfrm>
            <a:off x="677334" y="369651"/>
            <a:ext cx="8596668" cy="1747248"/>
          </a:xfrm>
        </p:spPr>
        <p:txBody>
          <a:bodyPr>
            <a:noAutofit/>
          </a:bodyPr>
          <a:lstStyle/>
          <a:p>
            <a:pPr algn="r" rtl="1"/>
            <a:r>
              <a:rPr lang="ar-SA" sz="3200" dirty="0">
                <a:solidFill>
                  <a:schemeClr val="tx1"/>
                </a:solidFill>
              </a:rPr>
              <a:t>1-	اختلال القوى العاملة في مؤسسات القطاع العام (البطالة المقنعة، النقص في بعض الاختصاصات والنقص في الدماء الجديدة، الهضبة الوظيفية).</a:t>
            </a:r>
            <a:br>
              <a:rPr lang="ar-SA" sz="3200" dirty="0">
                <a:solidFill>
                  <a:schemeClr val="tx1"/>
                </a:solidFill>
              </a:rPr>
            </a:br>
            <a:br>
              <a:rPr lang="ar-SA" sz="2400" dirty="0">
                <a:solidFill>
                  <a:schemeClr val="tx1"/>
                </a:solidFill>
              </a:rPr>
            </a:br>
            <a:r>
              <a:rPr lang="ar-SA" sz="3200" dirty="0">
                <a:solidFill>
                  <a:schemeClr val="tx1"/>
                </a:solidFill>
              </a:rPr>
              <a:t>2-	اختلال هيكل القوى العاملة الكلية في إقليم كوردستان. (فائض العرض في تخصصات معينة، مع وجود نقص في تخصصات أخرى).</a:t>
            </a:r>
            <a:br>
              <a:rPr lang="ar-SA" sz="3200" dirty="0">
                <a:solidFill>
                  <a:schemeClr val="tx1"/>
                </a:solidFill>
              </a:rPr>
            </a:br>
            <a:br>
              <a:rPr lang="ar-SA" sz="2400" dirty="0">
                <a:solidFill>
                  <a:schemeClr val="tx1"/>
                </a:solidFill>
              </a:rPr>
            </a:br>
            <a:r>
              <a:rPr lang="ar-SA" sz="3200" dirty="0">
                <a:solidFill>
                  <a:schemeClr val="tx1"/>
                </a:solidFill>
              </a:rPr>
              <a:t>3-	البطالة. (عدم قدرة القطاع الخاص على استيعاب العرض الكبير من العمالة الوطنية، عدم قدرة العامل الوطني على منافسة العامل الأجنبي). </a:t>
            </a:r>
            <a:endParaRPr lang="en-US" sz="3200" dirty="0">
              <a:solidFill>
                <a:schemeClr val="tx1"/>
              </a:solidFill>
            </a:endParaRPr>
          </a:p>
        </p:txBody>
      </p:sp>
    </p:spTree>
    <p:extLst>
      <p:ext uri="{BB962C8B-B14F-4D97-AF65-F5344CB8AC3E}">
        <p14:creationId xmlns:p14="http://schemas.microsoft.com/office/powerpoint/2010/main" val="25346106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5618A5-8C2D-AA57-C367-4B369A791D8D}"/>
              </a:ext>
            </a:extLst>
          </p:cNvPr>
          <p:cNvSpPr>
            <a:spLocks noGrp="1"/>
          </p:cNvSpPr>
          <p:nvPr>
            <p:ph type="title"/>
          </p:nvPr>
        </p:nvSpPr>
        <p:spPr>
          <a:xfrm>
            <a:off x="233465" y="155643"/>
            <a:ext cx="9513650" cy="1774757"/>
          </a:xfrm>
        </p:spPr>
        <p:txBody>
          <a:bodyPr>
            <a:normAutofit fontScale="90000"/>
          </a:bodyPr>
          <a:lstStyle/>
          <a:p>
            <a:pPr algn="r" rtl="1"/>
            <a:r>
              <a:rPr lang="ar-SA" sz="6000" b="1" dirty="0">
                <a:solidFill>
                  <a:srgbClr val="7030A0"/>
                </a:solidFill>
              </a:rPr>
              <a:t>التوصيات</a:t>
            </a:r>
            <a:br>
              <a:rPr lang="ar-IQ" sz="6000" b="1" dirty="0">
                <a:solidFill>
                  <a:srgbClr val="7030A0"/>
                </a:solidFill>
              </a:rPr>
            </a:br>
            <a:br>
              <a:rPr lang="ar-SA" sz="1300" dirty="0">
                <a:solidFill>
                  <a:schemeClr val="tx1"/>
                </a:solidFill>
              </a:rPr>
            </a:br>
            <a:br>
              <a:rPr lang="ar-SA" sz="1800" dirty="0">
                <a:solidFill>
                  <a:schemeClr val="tx1"/>
                </a:solidFill>
              </a:rPr>
            </a:br>
            <a:r>
              <a:rPr lang="ar-SA" sz="4000" b="1" dirty="0">
                <a:solidFill>
                  <a:srgbClr val="7030A0"/>
                </a:solidFill>
              </a:rPr>
              <a:t>أولاً: التوصيات الخاصة بتنظيم هيكل القوى العاملة في القطاع العام.</a:t>
            </a:r>
            <a:br>
              <a:rPr lang="ar-IQ" sz="4000" b="1" dirty="0">
                <a:solidFill>
                  <a:srgbClr val="7030A0"/>
                </a:solidFill>
              </a:rPr>
            </a:br>
            <a:br>
              <a:rPr lang="ar-SA" sz="1600" dirty="0">
                <a:solidFill>
                  <a:schemeClr val="tx1"/>
                </a:solidFill>
              </a:rPr>
            </a:br>
            <a:br>
              <a:rPr lang="ar-SA" sz="2000" dirty="0">
                <a:solidFill>
                  <a:schemeClr val="tx1"/>
                </a:solidFill>
              </a:rPr>
            </a:br>
            <a:r>
              <a:rPr lang="ar-SA" dirty="0">
                <a:solidFill>
                  <a:schemeClr val="tx1"/>
                </a:solidFill>
              </a:rPr>
              <a:t>1-	ضرورة وضع نظام للملاكات حسب حاجة كل مؤسسة.</a:t>
            </a:r>
            <a:br>
              <a:rPr lang="ar-IQ" dirty="0">
                <a:solidFill>
                  <a:schemeClr val="tx1"/>
                </a:solidFill>
              </a:rPr>
            </a:br>
            <a:br>
              <a:rPr lang="ar-IQ" sz="1600" dirty="0">
                <a:solidFill>
                  <a:schemeClr val="tx1"/>
                </a:solidFill>
              </a:rPr>
            </a:br>
            <a:br>
              <a:rPr lang="ar-SA" sz="2000" dirty="0">
                <a:solidFill>
                  <a:schemeClr val="tx1"/>
                </a:solidFill>
              </a:rPr>
            </a:br>
            <a:r>
              <a:rPr lang="ar-SA" dirty="0">
                <a:solidFill>
                  <a:schemeClr val="tx1"/>
                </a:solidFill>
              </a:rPr>
              <a:t>2-	إعادة توزيع القوى العاملة بين الوزارات وبين دوائر الوزارة حسب الحاجة الفعلية.</a:t>
            </a:r>
            <a:br>
              <a:rPr lang="ar-SA" sz="3100" dirty="0">
                <a:solidFill>
                  <a:schemeClr val="tx1"/>
                </a:solidFill>
              </a:rPr>
            </a:br>
            <a:br>
              <a:rPr lang="ar-SA" sz="3100" dirty="0"/>
            </a:br>
            <a:endParaRPr lang="en-US" dirty="0"/>
          </a:p>
        </p:txBody>
      </p:sp>
    </p:spTree>
    <p:extLst>
      <p:ext uri="{BB962C8B-B14F-4D97-AF65-F5344CB8AC3E}">
        <p14:creationId xmlns:p14="http://schemas.microsoft.com/office/powerpoint/2010/main" val="19378848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EFBB8-E43A-F84B-60B8-A5496EB10061}"/>
              </a:ext>
            </a:extLst>
          </p:cNvPr>
          <p:cNvSpPr>
            <a:spLocks noGrp="1"/>
          </p:cNvSpPr>
          <p:nvPr>
            <p:ph type="title"/>
          </p:nvPr>
        </p:nvSpPr>
        <p:spPr>
          <a:xfrm>
            <a:off x="175098" y="609600"/>
            <a:ext cx="9444891" cy="1320800"/>
          </a:xfrm>
        </p:spPr>
        <p:txBody>
          <a:bodyPr>
            <a:noAutofit/>
          </a:bodyPr>
          <a:lstStyle/>
          <a:p>
            <a:pPr algn="r" rtl="1"/>
            <a:r>
              <a:rPr lang="ar-SA" dirty="0">
                <a:solidFill>
                  <a:schemeClr val="tx1"/>
                </a:solidFill>
              </a:rPr>
              <a:t>3-</a:t>
            </a:r>
            <a:r>
              <a:rPr lang="ar-SA" dirty="0"/>
              <a:t>	</a:t>
            </a:r>
            <a:r>
              <a:rPr lang="ar-SA" dirty="0">
                <a:solidFill>
                  <a:schemeClr val="tx1"/>
                </a:solidFill>
              </a:rPr>
              <a:t>التقاعد المبكر الاختياري أو تخفيض سن التقاعد للوظائف التي فيها فائض من قوى العاملة.</a:t>
            </a:r>
            <a:br>
              <a:rPr lang="ar-SA" dirty="0">
                <a:solidFill>
                  <a:schemeClr val="tx1"/>
                </a:solidFill>
              </a:rPr>
            </a:br>
            <a:br>
              <a:rPr lang="ar-IQ" dirty="0">
                <a:solidFill>
                  <a:schemeClr val="tx1"/>
                </a:solidFill>
              </a:rPr>
            </a:br>
            <a:br>
              <a:rPr lang="ar-SA" sz="2400" dirty="0">
                <a:solidFill>
                  <a:schemeClr val="tx1"/>
                </a:solidFill>
              </a:rPr>
            </a:br>
            <a:r>
              <a:rPr lang="ar-SA" dirty="0">
                <a:solidFill>
                  <a:schemeClr val="tx1"/>
                </a:solidFill>
              </a:rPr>
              <a:t>4-	إعادة التعيين للوظائف الشاغرة والضرورية.</a:t>
            </a:r>
            <a:br>
              <a:rPr lang="ar-SA" dirty="0">
                <a:solidFill>
                  <a:schemeClr val="tx1"/>
                </a:solidFill>
              </a:rPr>
            </a:br>
            <a:br>
              <a:rPr lang="ar-IQ" dirty="0">
                <a:solidFill>
                  <a:schemeClr val="tx1"/>
                </a:solidFill>
              </a:rPr>
            </a:br>
            <a:br>
              <a:rPr lang="ar-SA" sz="2400" dirty="0">
                <a:solidFill>
                  <a:schemeClr val="tx1"/>
                </a:solidFill>
              </a:rPr>
            </a:br>
            <a:r>
              <a:rPr lang="ar-SA" dirty="0">
                <a:solidFill>
                  <a:schemeClr val="tx1"/>
                </a:solidFill>
              </a:rPr>
              <a:t>5-	إعادة الترقية من خلال وضع آليات وتعليمات للإحلال الوظيفي.</a:t>
            </a:r>
            <a:endParaRPr lang="en-US" dirty="0">
              <a:solidFill>
                <a:schemeClr val="tx1"/>
              </a:solidFill>
            </a:endParaRPr>
          </a:p>
        </p:txBody>
      </p:sp>
    </p:spTree>
    <p:extLst>
      <p:ext uri="{BB962C8B-B14F-4D97-AF65-F5344CB8AC3E}">
        <p14:creationId xmlns:p14="http://schemas.microsoft.com/office/powerpoint/2010/main" val="36168626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7D529-989F-70A7-FF80-A036D21FE842}"/>
              </a:ext>
            </a:extLst>
          </p:cNvPr>
          <p:cNvSpPr>
            <a:spLocks noGrp="1"/>
          </p:cNvSpPr>
          <p:nvPr>
            <p:ph type="title"/>
          </p:nvPr>
        </p:nvSpPr>
        <p:spPr>
          <a:xfrm>
            <a:off x="291831" y="609600"/>
            <a:ext cx="9630382" cy="1320800"/>
          </a:xfrm>
        </p:spPr>
        <p:txBody>
          <a:bodyPr>
            <a:normAutofit fontScale="90000"/>
          </a:bodyPr>
          <a:lstStyle/>
          <a:p>
            <a:pPr algn="r" rtl="1"/>
            <a:r>
              <a:rPr lang="ar-SA" b="1" dirty="0">
                <a:solidFill>
                  <a:srgbClr val="7030A0"/>
                </a:solidFill>
              </a:rPr>
              <a:t>ثانياً: التوصيات الخاصة بهيكل القوى العاملة على مستوى الاقليم.</a:t>
            </a:r>
            <a:br>
              <a:rPr lang="ar-SA" sz="3100" dirty="0">
                <a:solidFill>
                  <a:schemeClr val="tx1"/>
                </a:solidFill>
              </a:rPr>
            </a:br>
            <a:br>
              <a:rPr lang="ar-SA" sz="3100" dirty="0">
                <a:solidFill>
                  <a:schemeClr val="tx1"/>
                </a:solidFill>
              </a:rPr>
            </a:br>
            <a:r>
              <a:rPr lang="ar-SA" sz="4000" dirty="0">
                <a:solidFill>
                  <a:schemeClr val="tx1"/>
                </a:solidFill>
              </a:rPr>
              <a:t>1-	</a:t>
            </a:r>
            <a:r>
              <a:rPr lang="ar-SA" dirty="0">
                <a:solidFill>
                  <a:schemeClr val="tx1"/>
                </a:solidFill>
              </a:rPr>
              <a:t>ضبط الانفلات في فتح الجامعات والاقسام العلمية وتحديد عدد الطلبة في والتخصصات التعليمية المختلفة.</a:t>
            </a:r>
            <a:br>
              <a:rPr lang="ar-IQ" dirty="0">
                <a:solidFill>
                  <a:schemeClr val="tx1"/>
                </a:solidFill>
              </a:rPr>
            </a:br>
            <a:br>
              <a:rPr lang="ar-SA" dirty="0">
                <a:solidFill>
                  <a:schemeClr val="tx1"/>
                </a:solidFill>
              </a:rPr>
            </a:br>
            <a:r>
              <a:rPr lang="ar-SA" dirty="0">
                <a:solidFill>
                  <a:schemeClr val="tx1"/>
                </a:solidFill>
              </a:rPr>
              <a:t>2-	إحكام السيطرة على توجه الطلبة بعد الدراسة المتوسطة بحيث يتم توجيه ما لا يقل عن 50% منهم نحو المدارس المهنية ومراكز التدريب المهني، مع التأكيد على ملائمة المناهج التدريسية والتدريبية في تلك المدارس والمراكز، لضمان مخرجات بحسب حاجة سوق العمل.</a:t>
            </a:r>
            <a:br>
              <a:rPr lang="ar-SA" sz="2700" dirty="0">
                <a:solidFill>
                  <a:schemeClr val="tx1"/>
                </a:solidFill>
              </a:rPr>
            </a:br>
            <a:br>
              <a:rPr lang="ar-SA" sz="3100" dirty="0"/>
            </a:br>
            <a:endParaRPr lang="en-US" dirty="0"/>
          </a:p>
        </p:txBody>
      </p:sp>
    </p:spTree>
    <p:extLst>
      <p:ext uri="{BB962C8B-B14F-4D97-AF65-F5344CB8AC3E}">
        <p14:creationId xmlns:p14="http://schemas.microsoft.com/office/powerpoint/2010/main" val="22394423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1B725-D199-3A16-CF5B-C0A43BFBCAFF}"/>
              </a:ext>
            </a:extLst>
          </p:cNvPr>
          <p:cNvSpPr>
            <a:spLocks noGrp="1"/>
          </p:cNvSpPr>
          <p:nvPr>
            <p:ph type="title"/>
          </p:nvPr>
        </p:nvSpPr>
        <p:spPr>
          <a:xfrm>
            <a:off x="194553" y="609600"/>
            <a:ext cx="9766569" cy="1320800"/>
          </a:xfrm>
        </p:spPr>
        <p:txBody>
          <a:bodyPr>
            <a:noAutofit/>
          </a:bodyPr>
          <a:lstStyle/>
          <a:p>
            <a:pPr algn="r" rtl="1"/>
            <a:r>
              <a:rPr lang="ar-SA" sz="4400" dirty="0">
                <a:solidFill>
                  <a:schemeClr val="tx1"/>
                </a:solidFill>
              </a:rPr>
              <a:t>3-	 </a:t>
            </a:r>
            <a:r>
              <a:rPr lang="ar-SA" sz="4000" dirty="0">
                <a:solidFill>
                  <a:schemeClr val="tx1"/>
                </a:solidFill>
              </a:rPr>
              <a:t>قبول الطلبة في الاختصاصات والمستويات التعليمية وفقاً للاحتياجات الفعلية لسوق العمل.</a:t>
            </a:r>
            <a:br>
              <a:rPr lang="ar-IQ" sz="4000" dirty="0">
                <a:solidFill>
                  <a:schemeClr val="tx1"/>
                </a:solidFill>
              </a:rPr>
            </a:br>
            <a:br>
              <a:rPr lang="ar-SA" sz="4000" dirty="0">
                <a:solidFill>
                  <a:schemeClr val="tx1"/>
                </a:solidFill>
              </a:rPr>
            </a:br>
            <a:r>
              <a:rPr lang="ar-SA" sz="4000" dirty="0">
                <a:solidFill>
                  <a:schemeClr val="tx1"/>
                </a:solidFill>
              </a:rPr>
              <a:t>4-	الاستفادة من تجارب الدول في تأسيس هيئة لتنمية وتطوير المهارات المهنية والتقنية.</a:t>
            </a:r>
            <a:endParaRPr lang="en-US" sz="4400" dirty="0"/>
          </a:p>
        </p:txBody>
      </p:sp>
    </p:spTree>
    <p:extLst>
      <p:ext uri="{BB962C8B-B14F-4D97-AF65-F5344CB8AC3E}">
        <p14:creationId xmlns:p14="http://schemas.microsoft.com/office/powerpoint/2010/main" val="38703621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CCCDC-16B8-AB43-6490-4B149468D28F}"/>
              </a:ext>
            </a:extLst>
          </p:cNvPr>
          <p:cNvSpPr>
            <a:spLocks noGrp="1"/>
          </p:cNvSpPr>
          <p:nvPr>
            <p:ph type="title"/>
          </p:nvPr>
        </p:nvSpPr>
        <p:spPr>
          <a:xfrm>
            <a:off x="311285" y="609600"/>
            <a:ext cx="9591471" cy="1320800"/>
          </a:xfrm>
        </p:spPr>
        <p:txBody>
          <a:bodyPr>
            <a:normAutofit fontScale="90000"/>
          </a:bodyPr>
          <a:lstStyle/>
          <a:p>
            <a:pPr algn="r" rtl="1"/>
            <a:r>
              <a:rPr lang="ar-SA" sz="4000" b="1" dirty="0">
                <a:solidFill>
                  <a:srgbClr val="7030A0"/>
                </a:solidFill>
              </a:rPr>
              <a:t>ثالثاً: التوصيات الخاصة بالبطالة.</a:t>
            </a:r>
            <a:br>
              <a:rPr lang="ar-IQ" sz="4000" b="1" dirty="0">
                <a:solidFill>
                  <a:srgbClr val="7030A0"/>
                </a:solidFill>
              </a:rPr>
            </a:br>
            <a:br>
              <a:rPr lang="ar-SA" sz="1000" dirty="0">
                <a:solidFill>
                  <a:schemeClr val="tx1"/>
                </a:solidFill>
              </a:rPr>
            </a:br>
            <a:br>
              <a:rPr lang="ar-SA" sz="1200" dirty="0">
                <a:solidFill>
                  <a:schemeClr val="tx1"/>
                </a:solidFill>
              </a:rPr>
            </a:br>
            <a:r>
              <a:rPr lang="ar-SA" dirty="0">
                <a:solidFill>
                  <a:schemeClr val="tx1"/>
                </a:solidFill>
              </a:rPr>
              <a:t>1-	تعديل قانون الاستثمار بما يفرض على المستثمرين الأجانب والوطنيين تشغيل نسبة معينة من العمالة الوطنية. (الأولوية للعامل الوطني، إعفاءات ضريبية، امتيازات أخرى). </a:t>
            </a:r>
            <a:br>
              <a:rPr lang="ar-IQ" dirty="0">
                <a:solidFill>
                  <a:schemeClr val="tx1"/>
                </a:solidFill>
              </a:rPr>
            </a:br>
            <a:br>
              <a:rPr lang="ar-SA" dirty="0">
                <a:solidFill>
                  <a:schemeClr val="tx1"/>
                </a:solidFill>
              </a:rPr>
            </a:br>
            <a:r>
              <a:rPr lang="ar-SA" dirty="0">
                <a:solidFill>
                  <a:schemeClr val="tx1"/>
                </a:solidFill>
              </a:rPr>
              <a:t>2-	فرض ضريبة الدخل على العامل الأجنبي بشكل يسمح للعمال الوطني المنافسة على فرص العمل المتاحة.</a:t>
            </a:r>
            <a:br>
              <a:rPr lang="ar-IQ" dirty="0">
                <a:solidFill>
                  <a:schemeClr val="tx1"/>
                </a:solidFill>
              </a:rPr>
            </a:br>
            <a:br>
              <a:rPr lang="ar-SA" dirty="0">
                <a:solidFill>
                  <a:schemeClr val="tx1"/>
                </a:solidFill>
              </a:rPr>
            </a:br>
            <a:r>
              <a:rPr lang="ar-SA" dirty="0">
                <a:solidFill>
                  <a:schemeClr val="tx1"/>
                </a:solidFill>
              </a:rPr>
              <a:t>3-	منع العمل في وظيفتين في القطاع العام والخاص.</a:t>
            </a:r>
            <a:br>
              <a:rPr lang="ar-SA" sz="3100" dirty="0">
                <a:solidFill>
                  <a:schemeClr val="tx1"/>
                </a:solidFill>
              </a:rPr>
            </a:br>
            <a:br>
              <a:rPr lang="ar-SA" dirty="0"/>
            </a:br>
            <a:endParaRPr lang="en-US" dirty="0"/>
          </a:p>
        </p:txBody>
      </p:sp>
    </p:spTree>
    <p:extLst>
      <p:ext uri="{BB962C8B-B14F-4D97-AF65-F5344CB8AC3E}">
        <p14:creationId xmlns:p14="http://schemas.microsoft.com/office/powerpoint/2010/main" val="418256988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6DEB96-39EB-A8E9-8B31-A574C5895963}"/>
              </a:ext>
            </a:extLst>
          </p:cNvPr>
          <p:cNvSpPr>
            <a:spLocks noGrp="1"/>
          </p:cNvSpPr>
          <p:nvPr>
            <p:ph type="title"/>
          </p:nvPr>
        </p:nvSpPr>
        <p:spPr/>
        <p:txBody>
          <a:bodyPr>
            <a:noAutofit/>
          </a:bodyPr>
          <a:lstStyle/>
          <a:p>
            <a:pPr algn="r" rtl="1"/>
            <a:r>
              <a:rPr lang="ar-SA" dirty="0">
                <a:solidFill>
                  <a:schemeClr val="tx1"/>
                </a:solidFill>
              </a:rPr>
              <a:t>4-	إعادة النظر بالإنتاج الزراعي ودعم المنتجات الوطنية.</a:t>
            </a:r>
            <a:br>
              <a:rPr lang="ar-IQ" dirty="0">
                <a:solidFill>
                  <a:schemeClr val="tx1"/>
                </a:solidFill>
              </a:rPr>
            </a:br>
            <a:br>
              <a:rPr lang="ar-SA" dirty="0">
                <a:solidFill>
                  <a:schemeClr val="tx1"/>
                </a:solidFill>
              </a:rPr>
            </a:br>
            <a:r>
              <a:rPr lang="ar-SA" dirty="0">
                <a:solidFill>
                  <a:schemeClr val="tx1"/>
                </a:solidFill>
              </a:rPr>
              <a:t>5-	دعم القطاع الصناعي والاهتمام بالصناعات الخفيفة والمتوسطة.</a:t>
            </a:r>
            <a:br>
              <a:rPr lang="ar-IQ" dirty="0">
                <a:solidFill>
                  <a:schemeClr val="tx1"/>
                </a:solidFill>
              </a:rPr>
            </a:br>
            <a:br>
              <a:rPr lang="ar-SA" dirty="0">
                <a:solidFill>
                  <a:schemeClr val="tx1"/>
                </a:solidFill>
              </a:rPr>
            </a:br>
            <a:r>
              <a:rPr lang="ar-SA" dirty="0">
                <a:solidFill>
                  <a:schemeClr val="tx1"/>
                </a:solidFill>
              </a:rPr>
              <a:t>6-	وضع نظام عمل للقطاع الخاص يضمن حقوق العامل والضمان الاجتماعي بما في ذلك التقاعد.</a:t>
            </a:r>
            <a:endParaRPr lang="en-US" dirty="0"/>
          </a:p>
        </p:txBody>
      </p:sp>
    </p:spTree>
    <p:extLst>
      <p:ext uri="{BB962C8B-B14F-4D97-AF65-F5344CB8AC3E}">
        <p14:creationId xmlns:p14="http://schemas.microsoft.com/office/powerpoint/2010/main" val="268655213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D510A-1EE3-FE3F-235C-07E3B9E17193}"/>
              </a:ext>
            </a:extLst>
          </p:cNvPr>
          <p:cNvSpPr>
            <a:spLocks noGrp="1"/>
          </p:cNvSpPr>
          <p:nvPr>
            <p:ph type="title"/>
          </p:nvPr>
        </p:nvSpPr>
        <p:spPr/>
        <p:txBody>
          <a:bodyPr>
            <a:normAutofit fontScale="90000"/>
          </a:bodyPr>
          <a:lstStyle/>
          <a:p>
            <a:pPr algn="ctr"/>
            <a:br>
              <a:rPr lang="ar-SA" sz="8000" dirty="0"/>
            </a:br>
            <a:br>
              <a:rPr lang="ar-SA" sz="8000" dirty="0"/>
            </a:br>
            <a:r>
              <a:rPr lang="ar-SA" sz="8000" dirty="0"/>
              <a:t>وشكراً لكم</a:t>
            </a:r>
            <a:endParaRPr lang="en-US" sz="8000" dirty="0"/>
          </a:p>
        </p:txBody>
      </p:sp>
    </p:spTree>
    <p:extLst>
      <p:ext uri="{BB962C8B-B14F-4D97-AF65-F5344CB8AC3E}">
        <p14:creationId xmlns:p14="http://schemas.microsoft.com/office/powerpoint/2010/main" val="29981858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499731"/>
            <a:ext cx="8596668" cy="5541632"/>
          </a:xfrm>
        </p:spPr>
        <p:txBody>
          <a:bodyPr>
            <a:normAutofit/>
          </a:bodyPr>
          <a:lstStyle/>
          <a:p>
            <a:pPr marL="0" indent="0" algn="r">
              <a:buNone/>
            </a:pPr>
            <a:r>
              <a:rPr lang="ar-IQ" sz="2800" dirty="0"/>
              <a:t>القسم الثاني : يتالف من جميع الافراد المتواجدين في سوق العمل سواء كان يعملون فعلا ام يبحثون عن العمل وتسمى هذه الفيئة بالقوى العاملة النشطة وهم نوعين القوى العاملة الذين يمارسون عمل لقاء اجر ونوع الثاني المعطلين القادرون والرغبين والمستبعدين للعمل ولكنهم لا يجدون عملا بناء على ذلك يتضمن القوى العاملة ثلاث مقومات جوهرية</a:t>
            </a:r>
          </a:p>
          <a:p>
            <a:pPr marL="0" indent="0" algn="r">
              <a:buNone/>
            </a:pPr>
            <a:r>
              <a:rPr lang="ar-IQ" sz="2800" dirty="0"/>
              <a:t>1- قدرة الفرد على العمل </a:t>
            </a:r>
          </a:p>
          <a:p>
            <a:pPr marL="0" indent="0" algn="r">
              <a:buNone/>
            </a:pPr>
            <a:r>
              <a:rPr lang="ar-IQ" sz="2800" dirty="0"/>
              <a:t>2- رغبة الفرد في العمل </a:t>
            </a:r>
          </a:p>
          <a:p>
            <a:pPr marL="0" indent="0" algn="r">
              <a:buNone/>
            </a:pPr>
            <a:r>
              <a:rPr lang="ar-IQ" sz="2800" dirty="0"/>
              <a:t>3- اتاحة العمل للفرد</a:t>
            </a:r>
            <a:endParaRPr lang="en-US" sz="2800" dirty="0"/>
          </a:p>
        </p:txBody>
      </p:sp>
    </p:spTree>
    <p:extLst>
      <p:ext uri="{BB962C8B-B14F-4D97-AF65-F5344CB8AC3E}">
        <p14:creationId xmlns:p14="http://schemas.microsoft.com/office/powerpoint/2010/main" val="30258479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41721" y="2449401"/>
            <a:ext cx="2551814" cy="369332"/>
          </a:xfrm>
          <a:prstGeom prst="rect">
            <a:avLst/>
          </a:prstGeom>
          <a:noFill/>
          <a:ln>
            <a:solidFill>
              <a:schemeClr val="tx1"/>
            </a:solidFill>
          </a:ln>
        </p:spPr>
        <p:txBody>
          <a:bodyPr wrap="square" rtlCol="0">
            <a:spAutoFit/>
          </a:bodyPr>
          <a:lstStyle/>
          <a:p>
            <a:pPr algn="ctr"/>
            <a:r>
              <a:rPr lang="ar-IQ" dirty="0"/>
              <a:t>القوى العاملة</a:t>
            </a:r>
            <a:endParaRPr lang="en-US" dirty="0"/>
          </a:p>
        </p:txBody>
      </p:sp>
      <p:cxnSp>
        <p:nvCxnSpPr>
          <p:cNvPr id="6" name="Straight Arrow Connector 5"/>
          <p:cNvCxnSpPr>
            <a:endCxn id="21" idx="0"/>
          </p:cNvCxnSpPr>
          <p:nvPr/>
        </p:nvCxnSpPr>
        <p:spPr>
          <a:xfrm flipH="1">
            <a:off x="1109329" y="4491739"/>
            <a:ext cx="350876" cy="93699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5061316" y="1289509"/>
            <a:ext cx="1272144" cy="107725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Content Placeholder 10"/>
          <p:cNvSpPr txBox="1">
            <a:spLocks noGrp="1"/>
          </p:cNvSpPr>
          <p:nvPr>
            <p:ph idx="1"/>
          </p:nvPr>
        </p:nvSpPr>
        <p:spPr>
          <a:xfrm>
            <a:off x="7060019" y="3189768"/>
            <a:ext cx="1584251" cy="382213"/>
          </a:xfrm>
          <a:prstGeom prst="rect">
            <a:avLst/>
          </a:prstGeom>
          <a:noFill/>
          <a:ln>
            <a:solidFill>
              <a:schemeClr val="tx1"/>
            </a:solidFill>
          </a:ln>
        </p:spPr>
        <p:txBody>
          <a:bodyPr wrap="square" rtlCol="0">
            <a:spAutoFit/>
          </a:bodyPr>
          <a:lstStyle/>
          <a:p>
            <a:pPr marL="0" indent="0" algn="ctr">
              <a:buNone/>
            </a:pPr>
            <a:r>
              <a:rPr lang="ar-IQ" dirty="0"/>
              <a:t>طلاب </a:t>
            </a:r>
            <a:endParaRPr lang="en-US" dirty="0"/>
          </a:p>
        </p:txBody>
      </p:sp>
      <p:sp>
        <p:nvSpPr>
          <p:cNvPr id="12" name="TextBox 11"/>
          <p:cNvSpPr txBox="1"/>
          <p:nvPr/>
        </p:nvSpPr>
        <p:spPr>
          <a:xfrm>
            <a:off x="3051545" y="4008474"/>
            <a:ext cx="2551814" cy="369332"/>
          </a:xfrm>
          <a:prstGeom prst="rect">
            <a:avLst/>
          </a:prstGeom>
          <a:noFill/>
          <a:ln>
            <a:solidFill>
              <a:schemeClr val="tx1"/>
            </a:solidFill>
          </a:ln>
        </p:spPr>
        <p:txBody>
          <a:bodyPr wrap="square" rtlCol="0">
            <a:spAutoFit/>
          </a:bodyPr>
          <a:lstStyle/>
          <a:p>
            <a:pPr algn="ctr"/>
            <a:r>
              <a:rPr lang="ar-IQ" dirty="0"/>
              <a:t>المشتغلين</a:t>
            </a:r>
            <a:endParaRPr lang="en-US" dirty="0"/>
          </a:p>
        </p:txBody>
      </p:sp>
      <p:cxnSp>
        <p:nvCxnSpPr>
          <p:cNvPr id="14" name="Straight Arrow Connector 13"/>
          <p:cNvCxnSpPr/>
          <p:nvPr/>
        </p:nvCxnSpPr>
        <p:spPr>
          <a:xfrm flipH="1">
            <a:off x="1403498" y="2834532"/>
            <a:ext cx="1382234" cy="117394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2817628" y="2886291"/>
            <a:ext cx="1095152" cy="100204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3781646" y="920177"/>
            <a:ext cx="2551814" cy="369332"/>
          </a:xfrm>
          <a:prstGeom prst="rect">
            <a:avLst/>
          </a:prstGeom>
          <a:noFill/>
          <a:ln>
            <a:solidFill>
              <a:schemeClr val="tx1"/>
            </a:solidFill>
          </a:ln>
        </p:spPr>
        <p:txBody>
          <a:bodyPr wrap="square" rtlCol="0">
            <a:spAutoFit/>
          </a:bodyPr>
          <a:lstStyle/>
          <a:p>
            <a:pPr algn="ctr"/>
            <a:r>
              <a:rPr lang="ar-IQ" dirty="0"/>
              <a:t>افراد المجتمع</a:t>
            </a:r>
            <a:endParaRPr lang="en-US" dirty="0"/>
          </a:p>
        </p:txBody>
      </p:sp>
      <p:sp>
        <p:nvSpPr>
          <p:cNvPr id="19" name="TextBox 18"/>
          <p:cNvSpPr txBox="1"/>
          <p:nvPr/>
        </p:nvSpPr>
        <p:spPr>
          <a:xfrm>
            <a:off x="127591" y="4107712"/>
            <a:ext cx="2551814" cy="369332"/>
          </a:xfrm>
          <a:prstGeom prst="rect">
            <a:avLst/>
          </a:prstGeom>
          <a:noFill/>
          <a:ln>
            <a:solidFill>
              <a:schemeClr val="tx1"/>
            </a:solidFill>
          </a:ln>
        </p:spPr>
        <p:txBody>
          <a:bodyPr wrap="square" rtlCol="0">
            <a:spAutoFit/>
          </a:bodyPr>
          <a:lstStyle/>
          <a:p>
            <a:pPr algn="ctr"/>
            <a:r>
              <a:rPr lang="ar-IQ" dirty="0"/>
              <a:t>العاطلين</a:t>
            </a:r>
            <a:endParaRPr lang="en-US" dirty="0"/>
          </a:p>
        </p:txBody>
      </p:sp>
      <p:sp>
        <p:nvSpPr>
          <p:cNvPr id="20" name="TextBox 19"/>
          <p:cNvSpPr txBox="1"/>
          <p:nvPr/>
        </p:nvSpPr>
        <p:spPr>
          <a:xfrm>
            <a:off x="2679405" y="5382881"/>
            <a:ext cx="2551814" cy="369332"/>
          </a:xfrm>
          <a:prstGeom prst="rect">
            <a:avLst/>
          </a:prstGeom>
          <a:noFill/>
          <a:ln>
            <a:solidFill>
              <a:schemeClr val="tx1"/>
            </a:solidFill>
          </a:ln>
        </p:spPr>
        <p:txBody>
          <a:bodyPr wrap="square" rtlCol="0">
            <a:spAutoFit/>
          </a:bodyPr>
          <a:lstStyle/>
          <a:p>
            <a:pPr algn="ctr"/>
            <a:r>
              <a:rPr lang="ar-IQ" dirty="0"/>
              <a:t>معطلين سبق</a:t>
            </a:r>
            <a:endParaRPr lang="en-US" dirty="0"/>
          </a:p>
        </p:txBody>
      </p:sp>
      <p:sp>
        <p:nvSpPr>
          <p:cNvPr id="21" name="TextBox 20"/>
          <p:cNvSpPr txBox="1"/>
          <p:nvPr/>
        </p:nvSpPr>
        <p:spPr>
          <a:xfrm>
            <a:off x="-166578" y="5428737"/>
            <a:ext cx="2551814" cy="369332"/>
          </a:xfrm>
          <a:prstGeom prst="rect">
            <a:avLst/>
          </a:prstGeom>
          <a:noFill/>
          <a:ln>
            <a:solidFill>
              <a:schemeClr val="tx1"/>
            </a:solidFill>
          </a:ln>
        </p:spPr>
        <p:txBody>
          <a:bodyPr wrap="square" rtlCol="0">
            <a:spAutoFit/>
          </a:bodyPr>
          <a:lstStyle/>
          <a:p>
            <a:pPr algn="ctr"/>
            <a:r>
              <a:rPr lang="ar-IQ" dirty="0"/>
              <a:t>معطلين لم يسبق</a:t>
            </a:r>
            <a:endParaRPr lang="en-US" dirty="0"/>
          </a:p>
        </p:txBody>
      </p:sp>
      <p:cxnSp>
        <p:nvCxnSpPr>
          <p:cNvPr id="22" name="Straight Arrow Connector 21"/>
          <p:cNvCxnSpPr/>
          <p:nvPr/>
        </p:nvCxnSpPr>
        <p:spPr>
          <a:xfrm>
            <a:off x="1460205" y="4477044"/>
            <a:ext cx="1325527" cy="90583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18" idx="2"/>
          </p:cNvCxnSpPr>
          <p:nvPr/>
        </p:nvCxnSpPr>
        <p:spPr>
          <a:xfrm flipH="1">
            <a:off x="3342167" y="1289509"/>
            <a:ext cx="1715386" cy="113004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Content Placeholder 10"/>
          <p:cNvSpPr txBox="1">
            <a:spLocks/>
          </p:cNvSpPr>
          <p:nvPr/>
        </p:nvSpPr>
        <p:spPr>
          <a:xfrm>
            <a:off x="8644270" y="3189768"/>
            <a:ext cx="1616149" cy="369332"/>
          </a:xfrm>
          <a:prstGeom prst="rect">
            <a:avLst/>
          </a:prstGeom>
          <a:noFill/>
          <a:ln>
            <a:solidFill>
              <a:schemeClr val="tx1"/>
            </a:solidFill>
          </a:ln>
        </p:spPr>
        <p:txBody>
          <a:bodyPr vert="horz" wrap="square" lIns="91440" tIns="45720" rIns="91440" bIns="45720" rtlCol="0">
            <a:sp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Font typeface="Wingdings 3" charset="2"/>
              <a:buNone/>
            </a:pPr>
            <a:r>
              <a:rPr lang="ar-IQ" dirty="0"/>
              <a:t>ربات البيوت</a:t>
            </a:r>
            <a:endParaRPr lang="en-US" dirty="0"/>
          </a:p>
        </p:txBody>
      </p:sp>
      <p:sp>
        <p:nvSpPr>
          <p:cNvPr id="26" name="Content Placeholder 10"/>
          <p:cNvSpPr txBox="1">
            <a:spLocks/>
          </p:cNvSpPr>
          <p:nvPr/>
        </p:nvSpPr>
        <p:spPr>
          <a:xfrm>
            <a:off x="5764841" y="2436520"/>
            <a:ext cx="3040911" cy="369332"/>
          </a:xfrm>
          <a:prstGeom prst="rect">
            <a:avLst/>
          </a:prstGeom>
          <a:noFill/>
          <a:ln>
            <a:solidFill>
              <a:schemeClr val="tx1"/>
            </a:solidFill>
          </a:ln>
        </p:spPr>
        <p:txBody>
          <a:bodyPr vert="horz" wrap="square" lIns="91440" tIns="45720" rIns="91440" bIns="45720" rtlCol="0">
            <a:sp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Font typeface="Wingdings 3" charset="2"/>
              <a:buNone/>
            </a:pPr>
            <a:r>
              <a:rPr lang="ar-IQ" dirty="0"/>
              <a:t>خارج النطاق</a:t>
            </a:r>
            <a:endParaRPr lang="en-US" dirty="0"/>
          </a:p>
        </p:txBody>
      </p:sp>
      <p:sp>
        <p:nvSpPr>
          <p:cNvPr id="27" name="Content Placeholder 10"/>
          <p:cNvSpPr txBox="1">
            <a:spLocks/>
          </p:cNvSpPr>
          <p:nvPr/>
        </p:nvSpPr>
        <p:spPr>
          <a:xfrm>
            <a:off x="4327453" y="3083442"/>
            <a:ext cx="2488018" cy="369332"/>
          </a:xfrm>
          <a:prstGeom prst="rect">
            <a:avLst/>
          </a:prstGeom>
          <a:noFill/>
          <a:ln>
            <a:solidFill>
              <a:schemeClr val="tx1"/>
            </a:solidFill>
          </a:ln>
        </p:spPr>
        <p:txBody>
          <a:bodyPr vert="horz" wrap="square" lIns="91440" tIns="45720" rIns="91440" bIns="45720" rtlCol="0">
            <a:sp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Font typeface="Wingdings 3" charset="2"/>
              <a:buNone/>
            </a:pPr>
            <a:r>
              <a:rPr lang="ar-IQ" dirty="0"/>
              <a:t>الاخرون</a:t>
            </a:r>
            <a:endParaRPr lang="en-US" dirty="0"/>
          </a:p>
        </p:txBody>
      </p:sp>
      <p:cxnSp>
        <p:nvCxnSpPr>
          <p:cNvPr id="28" name="Straight Arrow Connector 27"/>
          <p:cNvCxnSpPr/>
          <p:nvPr/>
        </p:nvCxnSpPr>
        <p:spPr>
          <a:xfrm>
            <a:off x="7348869" y="2805852"/>
            <a:ext cx="1600201" cy="37103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7355963" y="2825095"/>
            <a:ext cx="357517" cy="37920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H="1">
            <a:off x="6590194" y="2834532"/>
            <a:ext cx="695103" cy="30395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49756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12651"/>
            <a:ext cx="8596668" cy="776177"/>
          </a:xfrm>
        </p:spPr>
        <p:txBody>
          <a:bodyPr>
            <a:normAutofit fontScale="90000"/>
          </a:bodyPr>
          <a:lstStyle/>
          <a:p>
            <a:pPr algn="r"/>
            <a:r>
              <a:rPr lang="ar-IQ" dirty="0"/>
              <a:t>تركيبة او هيكل القوى العاملة</a:t>
            </a:r>
            <a:br>
              <a:rPr lang="ar-SA" dirty="0"/>
            </a:br>
            <a:r>
              <a:rPr lang="ar-IQ" dirty="0"/>
              <a:t> </a:t>
            </a:r>
            <a:endParaRPr lang="en-US" dirty="0"/>
          </a:p>
        </p:txBody>
      </p:sp>
      <p:sp>
        <p:nvSpPr>
          <p:cNvPr id="3" name="Content Placeholder 2"/>
          <p:cNvSpPr>
            <a:spLocks noGrp="1"/>
          </p:cNvSpPr>
          <p:nvPr>
            <p:ph idx="1"/>
          </p:nvPr>
        </p:nvSpPr>
        <p:spPr>
          <a:xfrm>
            <a:off x="677333" y="1063256"/>
            <a:ext cx="8901381" cy="5560827"/>
          </a:xfrm>
        </p:spPr>
        <p:txBody>
          <a:bodyPr>
            <a:noAutofit/>
          </a:bodyPr>
          <a:lstStyle/>
          <a:p>
            <a:pPr marL="0" indent="0" algn="justLow" rtl="1">
              <a:lnSpc>
                <a:spcPct val="115000"/>
              </a:lnSpc>
              <a:spcAft>
                <a:spcPts val="1000"/>
              </a:spcAft>
              <a:buNone/>
            </a:pPr>
            <a:r>
              <a:rPr lang="ar-SA" sz="2800" dirty="0">
                <a:solidFill>
                  <a:schemeClr val="tx1"/>
                </a:solidFill>
                <a:latin typeface="regular_adobe"/>
                <a:ea typeface="Calibri" panose="020F0502020204030204" pitchFamily="34" charset="0"/>
                <a:cs typeface="Arial" panose="020B0604020202020204" pitchFamily="34" charset="0"/>
              </a:rPr>
              <a:t>ان هيكل القوى العاملة في العراق وإقليم كوردستان الذي كان معتمداً ومتوافقاً مع المعايير الدولية، كانت كما يلي:</a:t>
            </a:r>
            <a:endParaRPr lang="en-US" sz="2800"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algn="justLow" rtl="1">
              <a:lnSpc>
                <a:spcPct val="115000"/>
              </a:lnSpc>
              <a:spcAft>
                <a:spcPts val="1000"/>
              </a:spcAft>
            </a:pPr>
            <a:r>
              <a:rPr lang="ar-SA" sz="2800" dirty="0">
                <a:solidFill>
                  <a:srgbClr val="FF0000"/>
                </a:solidFill>
                <a:latin typeface="regular_adobe"/>
                <a:ea typeface="Calibri" panose="020F0502020204030204" pitchFamily="34" charset="0"/>
                <a:cs typeface="Arial" panose="020B0604020202020204" pitchFamily="34" charset="0"/>
              </a:rPr>
              <a:t>اولاً العاملين:</a:t>
            </a:r>
            <a:endParaRPr lang="en-US" sz="2800" dirty="0">
              <a:latin typeface="Calibri" panose="020F0502020204030204" pitchFamily="34" charset="0"/>
              <a:ea typeface="Calibri" panose="020F0502020204030204" pitchFamily="34" charset="0"/>
              <a:cs typeface="Arial" panose="020B0604020202020204" pitchFamily="34" charset="0"/>
            </a:endParaRPr>
          </a:p>
          <a:p>
            <a:pPr marL="0" indent="0" algn="justLow" rtl="1">
              <a:lnSpc>
                <a:spcPct val="115000"/>
              </a:lnSpc>
              <a:spcAft>
                <a:spcPts val="1000"/>
              </a:spcAft>
              <a:buNone/>
            </a:pPr>
            <a:r>
              <a:rPr lang="ar-SA" sz="2800" dirty="0">
                <a:solidFill>
                  <a:schemeClr val="tx1"/>
                </a:solidFill>
                <a:latin typeface="regular_adobe"/>
                <a:ea typeface="Calibri" panose="020F0502020204030204" pitchFamily="34" charset="0"/>
                <a:cs typeface="Arial" panose="020B0604020202020204" pitchFamily="34" charset="0"/>
              </a:rPr>
              <a:t>- عامل غير ماهر – وهم العاملين من الأميين وممن يقرأ ويكتب حتى الصف السادس الابتدائي.</a:t>
            </a:r>
            <a:endParaRPr lang="en-US" sz="2800"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0" indent="0" algn="justLow" rtl="1">
              <a:lnSpc>
                <a:spcPct val="115000"/>
              </a:lnSpc>
              <a:spcAft>
                <a:spcPts val="1000"/>
              </a:spcAft>
              <a:buNone/>
            </a:pPr>
            <a:r>
              <a:rPr lang="ar-SA" sz="2800" dirty="0">
                <a:solidFill>
                  <a:schemeClr val="tx1"/>
                </a:solidFill>
                <a:latin typeface="regular_adobe"/>
                <a:ea typeface="Calibri" panose="020F0502020204030204" pitchFamily="34" charset="0"/>
                <a:cs typeface="Arial" panose="020B0604020202020204" pitchFamily="34" charset="0"/>
              </a:rPr>
              <a:t>- عامل متوسط المهارة – ويشمل القوى العاملة بمستوى نهاية المرحلة المتوسطة.</a:t>
            </a:r>
            <a:endParaRPr lang="en-US" sz="2800"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0" indent="0" algn="justLow" rtl="1">
              <a:lnSpc>
                <a:spcPct val="115000"/>
              </a:lnSpc>
              <a:spcAft>
                <a:spcPts val="1000"/>
              </a:spcAft>
              <a:buNone/>
            </a:pPr>
            <a:r>
              <a:rPr lang="ar-SA" sz="2800" dirty="0">
                <a:solidFill>
                  <a:schemeClr val="tx1"/>
                </a:solidFill>
                <a:latin typeface="regular_adobe"/>
                <a:ea typeface="Calibri" panose="020F0502020204030204" pitchFamily="34" charset="0"/>
                <a:cs typeface="Arial" panose="020B0604020202020204" pitchFamily="34" charset="0"/>
              </a:rPr>
              <a:t>- العامل الماهر – ويشمل خريجي المدارس المهنية ومراكز التدريب المهني وخريجي المدارس الثانوية.</a:t>
            </a:r>
            <a:endParaRPr lang="en-US" sz="2800" dirty="0">
              <a:solidFill>
                <a:schemeClr val="tx1"/>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790258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531628"/>
            <a:ext cx="8596668" cy="5986129"/>
          </a:xfrm>
        </p:spPr>
        <p:txBody>
          <a:bodyPr>
            <a:normAutofit fontScale="92500"/>
          </a:bodyPr>
          <a:lstStyle/>
          <a:p>
            <a:pPr lvl="0" algn="justLow" rtl="1">
              <a:lnSpc>
                <a:spcPct val="115000"/>
              </a:lnSpc>
              <a:spcAft>
                <a:spcPts val="1000"/>
              </a:spcAft>
              <a:buClr>
                <a:srgbClr val="90C226"/>
              </a:buClr>
            </a:pPr>
            <a:r>
              <a:rPr lang="ar-SA" sz="3000" dirty="0">
                <a:solidFill>
                  <a:srgbClr val="FF0000"/>
                </a:solidFill>
                <a:latin typeface="regular_adobe"/>
                <a:ea typeface="Calibri" panose="020F0502020204030204" pitchFamily="34" charset="0"/>
                <a:cs typeface="Arial" panose="020B0604020202020204" pitchFamily="34" charset="0"/>
              </a:rPr>
              <a:t>ثانياً الفنيين:</a:t>
            </a:r>
            <a:endParaRPr lang="en-US" sz="3000" dirty="0">
              <a:solidFill>
                <a:prstClr val="black">
                  <a:lumMod val="75000"/>
                  <a:lumOff val="25000"/>
                </a:prstClr>
              </a:solidFill>
              <a:latin typeface="Calibri" panose="020F0502020204030204" pitchFamily="34" charset="0"/>
              <a:ea typeface="Calibri" panose="020F0502020204030204" pitchFamily="34" charset="0"/>
              <a:cs typeface="Arial" panose="020B0604020202020204" pitchFamily="34" charset="0"/>
            </a:endParaRPr>
          </a:p>
          <a:p>
            <a:pPr marL="0" lvl="0" indent="0" algn="justLow" rtl="1">
              <a:lnSpc>
                <a:spcPct val="115000"/>
              </a:lnSpc>
              <a:spcAft>
                <a:spcPts val="1000"/>
              </a:spcAft>
              <a:buClr>
                <a:srgbClr val="90C226"/>
              </a:buClr>
              <a:buNone/>
            </a:pPr>
            <a:r>
              <a:rPr lang="ar-SA" sz="2800" dirty="0">
                <a:solidFill>
                  <a:srgbClr val="FF0000"/>
                </a:solidFill>
                <a:latin typeface="regular_adobe"/>
                <a:ea typeface="Calibri" panose="020F0502020204030204" pitchFamily="34" charset="0"/>
                <a:cs typeface="Arial" panose="020B0604020202020204" pitchFamily="34" charset="0"/>
              </a:rPr>
              <a:t> </a:t>
            </a:r>
            <a:r>
              <a:rPr lang="ar-SA" sz="2800" dirty="0">
                <a:solidFill>
                  <a:schemeClr val="tx1"/>
                </a:solidFill>
                <a:latin typeface="regular_adobe"/>
                <a:ea typeface="Calibri" panose="020F0502020204030204" pitchFamily="34" charset="0"/>
                <a:cs typeface="Arial" panose="020B0604020202020204" pitchFamily="34" charset="0"/>
              </a:rPr>
              <a:t>ويكون التحصيل العلمي والفني لهؤلاء هو المعاهد الفنية.</a:t>
            </a:r>
            <a:endParaRPr lang="en-US" sz="2800"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0" lvl="0" indent="0" algn="justLow" rtl="1">
              <a:lnSpc>
                <a:spcPct val="115000"/>
              </a:lnSpc>
              <a:spcAft>
                <a:spcPts val="1000"/>
              </a:spcAft>
              <a:buClr>
                <a:srgbClr val="90C226"/>
              </a:buClr>
              <a:buNone/>
            </a:pPr>
            <a:r>
              <a:rPr lang="ar-SA" sz="2800" dirty="0">
                <a:solidFill>
                  <a:schemeClr val="tx1"/>
                </a:solidFill>
                <a:latin typeface="regular_adobe"/>
                <a:ea typeface="Calibri" panose="020F0502020204030204" pitchFamily="34" charset="0"/>
                <a:cs typeface="Arial" panose="020B0604020202020204" pitchFamily="34" charset="0"/>
              </a:rPr>
              <a:t>ويفترض في سلامة هيكل العمل الصحيح أن يقابل كل أخصائي عدد من الفنيين بحسب الاختصاص.</a:t>
            </a:r>
            <a:endParaRPr lang="en-US" sz="2800"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lvl="0" algn="justLow" rtl="1">
              <a:lnSpc>
                <a:spcPct val="115000"/>
              </a:lnSpc>
              <a:spcAft>
                <a:spcPts val="1000"/>
              </a:spcAft>
              <a:buClr>
                <a:srgbClr val="90C226"/>
              </a:buClr>
            </a:pPr>
            <a:r>
              <a:rPr lang="ar-SA" sz="2800" dirty="0">
                <a:solidFill>
                  <a:srgbClr val="FF0000"/>
                </a:solidFill>
                <a:latin typeface="regular_adobe"/>
                <a:ea typeface="Calibri" panose="020F0502020204030204" pitchFamily="34" charset="0"/>
                <a:cs typeface="Arial" panose="020B0604020202020204" pitchFamily="34" charset="0"/>
              </a:rPr>
              <a:t> ثالثاً الاختصاصين (الإداريين): </a:t>
            </a:r>
            <a:endParaRPr lang="en-US" sz="2800" dirty="0">
              <a:solidFill>
                <a:prstClr val="black">
                  <a:lumMod val="75000"/>
                  <a:lumOff val="25000"/>
                </a:prstClr>
              </a:solidFill>
              <a:latin typeface="Calibri" panose="020F0502020204030204" pitchFamily="34" charset="0"/>
              <a:ea typeface="Calibri" panose="020F0502020204030204" pitchFamily="34" charset="0"/>
              <a:cs typeface="Arial" panose="020B0604020202020204" pitchFamily="34" charset="0"/>
            </a:endParaRPr>
          </a:p>
          <a:p>
            <a:pPr marL="0" lvl="0" indent="0" algn="justLow" rtl="1">
              <a:lnSpc>
                <a:spcPct val="115000"/>
              </a:lnSpc>
              <a:spcAft>
                <a:spcPts val="1000"/>
              </a:spcAft>
              <a:buClr>
                <a:srgbClr val="90C226"/>
              </a:buClr>
              <a:buNone/>
            </a:pPr>
            <a:r>
              <a:rPr lang="ar-SA" sz="2800" dirty="0">
                <a:solidFill>
                  <a:schemeClr val="tx1"/>
                </a:solidFill>
                <a:latin typeface="regular_adobe"/>
                <a:ea typeface="Calibri" panose="020F0502020204030204" pitchFamily="34" charset="0"/>
                <a:cs typeface="Arial" panose="020B0604020202020204" pitchFamily="34" charset="0"/>
              </a:rPr>
              <a:t>وهم خريجي الجامعات أي حملة شهادة البكالوريوس.</a:t>
            </a:r>
            <a:endParaRPr lang="en-US" sz="2800"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lvl="0" algn="justLow" rtl="1">
              <a:lnSpc>
                <a:spcPct val="115000"/>
              </a:lnSpc>
              <a:spcAft>
                <a:spcPts val="1000"/>
              </a:spcAft>
              <a:buClr>
                <a:srgbClr val="90C226"/>
              </a:buClr>
            </a:pPr>
            <a:r>
              <a:rPr lang="ar-SA" sz="2800" dirty="0">
                <a:solidFill>
                  <a:srgbClr val="FF0000"/>
                </a:solidFill>
                <a:latin typeface="regular_adobe"/>
                <a:ea typeface="Calibri" panose="020F0502020204030204" pitchFamily="34" charset="0"/>
                <a:cs typeface="Arial" panose="020B0604020202020204" pitchFamily="34" charset="0"/>
              </a:rPr>
              <a:t>رابعاً مستوى الدراسات العليا:</a:t>
            </a:r>
            <a:endParaRPr lang="en-US" sz="2800" dirty="0">
              <a:solidFill>
                <a:prstClr val="black">
                  <a:lumMod val="75000"/>
                  <a:lumOff val="25000"/>
                </a:prstClr>
              </a:solidFill>
              <a:latin typeface="Calibri" panose="020F0502020204030204" pitchFamily="34" charset="0"/>
              <a:ea typeface="Calibri" panose="020F0502020204030204" pitchFamily="34" charset="0"/>
              <a:cs typeface="Arial" panose="020B0604020202020204" pitchFamily="34" charset="0"/>
            </a:endParaRPr>
          </a:p>
          <a:p>
            <a:pPr marL="0" lvl="0" indent="0" algn="justLow" rtl="1">
              <a:lnSpc>
                <a:spcPct val="115000"/>
              </a:lnSpc>
              <a:spcAft>
                <a:spcPts val="1000"/>
              </a:spcAft>
              <a:buClr>
                <a:srgbClr val="90C226"/>
              </a:buClr>
              <a:buNone/>
            </a:pPr>
            <a:r>
              <a:rPr lang="ar-SA" sz="2800" dirty="0">
                <a:solidFill>
                  <a:srgbClr val="FF0000"/>
                </a:solidFill>
                <a:latin typeface="regular_adobe"/>
                <a:ea typeface="Calibri" panose="020F0502020204030204" pitchFamily="34" charset="0"/>
                <a:cs typeface="Arial" panose="020B0604020202020204" pitchFamily="34" charset="0"/>
              </a:rPr>
              <a:t> </a:t>
            </a:r>
            <a:r>
              <a:rPr lang="ar-SA" sz="2800" dirty="0">
                <a:solidFill>
                  <a:schemeClr val="tx1"/>
                </a:solidFill>
                <a:latin typeface="regular_adobe"/>
                <a:ea typeface="Calibri" panose="020F0502020204030204" pitchFamily="34" charset="0"/>
                <a:cs typeface="Arial" panose="020B0604020202020204" pitchFamily="34" charset="0"/>
              </a:rPr>
              <a:t>وهم الحاصلين على شهادات الدبلوم العالي أو الماجستير أو الدكتوراه في مختلف التخصصات، وهؤلاء يشكلون قمة الهرم في النظام التعليمي والمهني.</a:t>
            </a:r>
            <a:endParaRPr lang="en-US" sz="2800" dirty="0">
              <a:solidFill>
                <a:schemeClr val="tx1"/>
              </a:solidFill>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113977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23284"/>
            <a:ext cx="8596668" cy="1010093"/>
          </a:xfrm>
        </p:spPr>
        <p:txBody>
          <a:bodyPr>
            <a:normAutofit fontScale="90000"/>
          </a:bodyPr>
          <a:lstStyle/>
          <a:p>
            <a:pPr algn="ctr"/>
            <a:r>
              <a:rPr lang="ar-IQ" sz="4400" b="1" dirty="0"/>
              <a:t>اختلال في الهيكل القوى العاملة</a:t>
            </a:r>
            <a:r>
              <a:rPr lang="ar-IQ" dirty="0"/>
              <a:t> </a:t>
            </a:r>
            <a:endParaRPr lang="en-US" dirty="0"/>
          </a:p>
        </p:txBody>
      </p:sp>
      <p:sp>
        <p:nvSpPr>
          <p:cNvPr id="3" name="Content Placeholder 2"/>
          <p:cNvSpPr>
            <a:spLocks noGrp="1"/>
          </p:cNvSpPr>
          <p:nvPr>
            <p:ph idx="1"/>
          </p:nvPr>
        </p:nvSpPr>
        <p:spPr>
          <a:xfrm>
            <a:off x="677334" y="1233377"/>
            <a:ext cx="8596668" cy="5358809"/>
          </a:xfrm>
        </p:spPr>
        <p:txBody>
          <a:bodyPr>
            <a:noAutofit/>
          </a:bodyPr>
          <a:lstStyle/>
          <a:p>
            <a:pPr marL="0" indent="0" algn="r">
              <a:buNone/>
            </a:pPr>
            <a:r>
              <a:rPr lang="ar-IQ" sz="3200" dirty="0"/>
              <a:t>ان اختلال التوازن سواء اكان نقصا او فائضا في مختلف انواع القوى العاملة غير مرغوب فيه من وجهة النظر الفرد وكذلك المنظمة ،فالافراد يعانون من الخسائر ليس فقط في الايرادات بل ايضاَ في منعنوياتهم و وضعهم ، اما المنظمات فيتعثر نموها واستمرارهابسبب نقصان بعض المؤهلات الخاصة في القوى العاملة</a:t>
            </a:r>
            <a:r>
              <a:rPr lang="ar-IQ" sz="3200" dirty="0">
                <a:solidFill>
                  <a:prstClr val="black">
                    <a:lumMod val="75000"/>
                    <a:lumOff val="25000"/>
                  </a:prstClr>
                </a:solidFill>
              </a:rPr>
              <a:t> والتي لا يستغنى عنها في عملية الانتاج عليه نرى ان عملية تخطيط القوي العاملة يمثل وسيلة لاستقرار والتوازن في هيكل القوى العاملة من خلال تحليل هذه الهيكل</a:t>
            </a:r>
            <a:endParaRPr lang="en-US" sz="3200" dirty="0"/>
          </a:p>
        </p:txBody>
      </p:sp>
    </p:spTree>
    <p:extLst>
      <p:ext uri="{BB962C8B-B14F-4D97-AF65-F5344CB8AC3E}">
        <p14:creationId xmlns:p14="http://schemas.microsoft.com/office/powerpoint/2010/main" val="12873219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تحليل هيكل القوى العاملة </a:t>
            </a:r>
            <a:endParaRPr lang="en-US" dirty="0"/>
          </a:p>
        </p:txBody>
      </p:sp>
      <p:sp>
        <p:nvSpPr>
          <p:cNvPr id="5" name="Content Placeholder 4"/>
          <p:cNvSpPr>
            <a:spLocks noGrp="1"/>
          </p:cNvSpPr>
          <p:nvPr>
            <p:ph idx="1"/>
          </p:nvPr>
        </p:nvSpPr>
        <p:spPr>
          <a:xfrm>
            <a:off x="677334" y="2160590"/>
            <a:ext cx="8596668" cy="2539002"/>
          </a:xfrm>
        </p:spPr>
        <p:txBody>
          <a:bodyPr>
            <a:normAutofit/>
          </a:bodyPr>
          <a:lstStyle/>
          <a:p>
            <a:pPr marL="0" indent="0" algn="r">
              <a:buNone/>
            </a:pPr>
            <a:r>
              <a:rPr lang="ar-IQ" sz="3600" dirty="0"/>
              <a:t>لتوضيح وبيان تحليل هيكل القوى العاملة لابد من تتطرق الى تخطيط هيكل القوى العاملة باعتبارها هي احدى خطواتها والتي تتعلق بالجانب العرض من الموارد البشرية  </a:t>
            </a:r>
            <a:endParaRPr lang="en-US" sz="3600" dirty="0"/>
          </a:p>
        </p:txBody>
      </p:sp>
    </p:spTree>
    <p:extLst>
      <p:ext uri="{BB962C8B-B14F-4D97-AF65-F5344CB8AC3E}">
        <p14:creationId xmlns:p14="http://schemas.microsoft.com/office/powerpoint/2010/main" val="229565156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983</TotalTime>
  <Words>2052</Words>
  <Application>Microsoft Office PowerPoint</Application>
  <PresentationFormat>Widescreen</PresentationFormat>
  <Paragraphs>97</Paragraphs>
  <Slides>39</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39</vt:i4>
      </vt:variant>
    </vt:vector>
  </HeadingPairs>
  <TitlesOfParts>
    <vt:vector size="50" baseType="lpstr">
      <vt:lpstr>alakhali</vt:lpstr>
      <vt:lpstr>Arial</vt:lpstr>
      <vt:lpstr>Book Antiqua</vt:lpstr>
      <vt:lpstr>Calibri</vt:lpstr>
      <vt:lpstr>Raleway</vt:lpstr>
      <vt:lpstr>regular_adobe</vt:lpstr>
      <vt:lpstr>Trebuchet MS</vt:lpstr>
      <vt:lpstr>Verdana</vt:lpstr>
      <vt:lpstr>Wingdings</vt:lpstr>
      <vt:lpstr>Wingdings 3</vt:lpstr>
      <vt:lpstr>Facet</vt:lpstr>
      <vt:lpstr>واقع هيكل القوى العاملة  في اقليم كوردستان    پ. ى. د. مظفر حمد علي                           پ. ى. د. عبدالرحمن زرار شیروانى</vt:lpstr>
      <vt:lpstr>ما المقصود بالهيكل القوى العاملة</vt:lpstr>
      <vt:lpstr>PowerPoint Presentation</vt:lpstr>
      <vt:lpstr>PowerPoint Presentation</vt:lpstr>
      <vt:lpstr>PowerPoint Presentation</vt:lpstr>
      <vt:lpstr>تركيبة او هيكل القوى العاملة  </vt:lpstr>
      <vt:lpstr>PowerPoint Presentation</vt:lpstr>
      <vt:lpstr>اختلال في الهيكل القوى العاملة </vt:lpstr>
      <vt:lpstr>تحليل هيكل القوى العاملة </vt:lpstr>
      <vt:lpstr>تخطيط الموارد البشرية </vt:lpstr>
      <vt:lpstr>خطوات تخطيط الاحتياجات البشرية </vt:lpstr>
      <vt:lpstr>العرض من داخل المنظمة </vt:lpstr>
      <vt:lpstr> ويمكن ببساطة التوصل إلى تقدير عدد الأفراد اللازمين لأداء وظيفة معينة خلال فترة إعداد خطة العمالة عن طريق المعادلة التالية:</vt:lpstr>
      <vt:lpstr>تحليل هيكل القوى العاملة</vt:lpstr>
      <vt:lpstr>جرد الموارد البشرية</vt:lpstr>
      <vt:lpstr>مصادر المعلومات عن القوى العاملة</vt:lpstr>
      <vt:lpstr>طبيعة ونوع المعلومات التي يمكن الحصول عليها في تحليل القوى العاملة</vt:lpstr>
      <vt:lpstr>شروط نجاح تحليل القوى العاملة في المنظمة</vt:lpstr>
      <vt:lpstr>تحليل هيكل القوى العاملة على اساس العمر</vt:lpstr>
      <vt:lpstr>PowerPoint Presentation</vt:lpstr>
      <vt:lpstr>النمو </vt:lpstr>
      <vt:lpstr>الانكماش</vt:lpstr>
      <vt:lpstr>النمو</vt:lpstr>
      <vt:lpstr>PowerPoint Presentation</vt:lpstr>
      <vt:lpstr>الهضبة الهيكلية</vt:lpstr>
      <vt:lpstr>الهضبةالشخصية</vt:lpstr>
      <vt:lpstr>هضبةمحتوى</vt:lpstr>
      <vt:lpstr>الواقع الحالي لهيكل القوى العاملة في إقليم كوردستان   أن واقع الحال في إقليم كوردستان يعكس صورة معاكسة وهناك اختلالات في هياكل القوى العاملة ويمكن تلخيص أسبابها بما يلي: </vt:lpstr>
      <vt:lpstr> ١- فقدان السيطرة على الملاكات بسبب الحرب مع إيران ودعوة العاملين للخدمة العسكرية وما كان يسمى بالجيش الشعبي.  ٢- فتح باب التعيين في القطاع العام دون تخطيط مسبق يراعي الحاجة الفعلية. (بعد عام 2003).  ٣- فقدان السيطرة على المسارات الدراسية للطلبة.  ٤- ضعف الالتحاق بالمدارس المهنية ومراكز التدريب المهني.           </vt:lpstr>
      <vt:lpstr> ٥- الابتعاد عن التوجه للعمل في القطاع الخاص لانعدام الضمانات والتأمينات الاجتماعية.  ٦- تزايد أعداد الخريجين من المعاهد والجامعات بمختلف الاختصاصات.     ٧- تشوه في عرض القوى العاملة بسبب توجه الطلبة في مختلف الاختصاصات والمستويات نحو الدراسات الأكاديمية بحيث تكون أعداد خريجي الكليات متفوقة عن أعداد الفنيين والعمال.    </vt:lpstr>
      <vt:lpstr>ومع وجود البطالة المقنعة التي ظهرت في كثير من مؤسسات حكومة إقليم كوردستان والازمة المالية التي مرت بها الإقليم ظهرت مشكلة الترقيات وعدم القدرة على تعيين كوادر جديدة في القطاع العام.  وفي ظل عدم وجود قطاع خاص يستطيع استيعاب الاعداد المتزايدة من الكوادر العلمية وفتح الباب أمام العمالة الأجنبية ظهرت مشكلة البطالة وتراجع مستويات الطلب مما الحق خسائر كبيرة بالقطاع الخاص من المشاريع الكبيرة والمتوسطة والصغيرة.  كل هذا تسبب في ظهور المشكلات الآتية: </vt:lpstr>
      <vt:lpstr>1- اختلال القوى العاملة في مؤسسات القطاع العام (البطالة المقنعة، النقص في بعض الاختصاصات والنقص في الدماء الجديدة، الهضبة الوظيفية).  2- اختلال هيكل القوى العاملة الكلية في إقليم كوردستان. (فائض العرض في تخصصات معينة، مع وجود نقص في تخصصات أخرى).  3- البطالة. (عدم قدرة القطاع الخاص على استيعاب العرض الكبير من العمالة الوطنية، عدم قدرة العامل الوطني على منافسة العامل الأجنبي). </vt:lpstr>
      <vt:lpstr>التوصيات   أولاً: التوصيات الخاصة بتنظيم هيكل القوى العاملة في القطاع العام.   1- ضرورة وضع نظام للملاكات حسب حاجة كل مؤسسة.   2- إعادة توزيع القوى العاملة بين الوزارات وبين دوائر الوزارة حسب الحاجة الفعلية.  </vt:lpstr>
      <vt:lpstr>3- التقاعد المبكر الاختياري أو تخفيض سن التقاعد للوظائف التي فيها فائض من قوى العاملة.   4- إعادة التعيين للوظائف الشاغرة والضرورية.   5- إعادة الترقية من خلال وضع آليات وتعليمات للإحلال الوظيفي.</vt:lpstr>
      <vt:lpstr>ثانياً: التوصيات الخاصة بهيكل القوى العاملة على مستوى الاقليم.  1- ضبط الانفلات في فتح الجامعات والاقسام العلمية وتحديد عدد الطلبة في والتخصصات التعليمية المختلفة.  2- إحكام السيطرة على توجه الطلبة بعد الدراسة المتوسطة بحيث يتم توجيه ما لا يقل عن 50% منهم نحو المدارس المهنية ومراكز التدريب المهني، مع التأكيد على ملائمة المناهج التدريسية والتدريبية في تلك المدارس والمراكز، لضمان مخرجات بحسب حاجة سوق العمل.  </vt:lpstr>
      <vt:lpstr>3-  قبول الطلبة في الاختصاصات والمستويات التعليمية وفقاً للاحتياجات الفعلية لسوق العمل.  4- الاستفادة من تجارب الدول في تأسيس هيئة لتنمية وتطوير المهارات المهنية والتقنية.</vt:lpstr>
      <vt:lpstr>ثالثاً: التوصيات الخاصة بالبطالة.   1- تعديل قانون الاستثمار بما يفرض على المستثمرين الأجانب والوطنيين تشغيل نسبة معينة من العمالة الوطنية. (الأولوية للعامل الوطني، إعفاءات ضريبية، امتيازات أخرى).   2- فرض ضريبة الدخل على العامل الأجنبي بشكل يسمح للعمال الوطني المنافسة على فرص العمل المتاحة.  3- منع العمل في وظيفتين في القطاع العام والخاص.  </vt:lpstr>
      <vt:lpstr>4- إعادة النظر بالإنتاج الزراعي ودعم المنتجات الوطنية.  5- دعم القطاع الصناعي والاهتمام بالصناعات الخفيفة والمتوسطة.  6- وضع نظام عمل للقطاع الخاص يضمن حقوق العامل والضمان الاجتماعي بما في ذلك التقاعد.</vt:lpstr>
      <vt:lpstr>  وشكراً لكم</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تحليل واقع هيكل قوى العاملة</dc:title>
  <dc:creator>ICT</dc:creator>
  <cp:lastModifiedBy>Ramhel</cp:lastModifiedBy>
  <cp:revision>66</cp:revision>
  <dcterms:created xsi:type="dcterms:W3CDTF">2022-11-13T10:13:58Z</dcterms:created>
  <dcterms:modified xsi:type="dcterms:W3CDTF">2022-11-19T20:22:28Z</dcterms:modified>
</cp:coreProperties>
</file>