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59" r:id="rId3"/>
    <p:sldId id="260" r:id="rId4"/>
    <p:sldId id="261" r:id="rId5"/>
    <p:sldId id="264"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12/11/1444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12/11/1444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12/11/1444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12/11/1444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أخلاقيات البحث العلمي </a:t>
            </a:r>
            <a:endParaRPr lang="ar-IQ" dirty="0"/>
          </a:p>
        </p:txBody>
      </p:sp>
      <p:sp>
        <p:nvSpPr>
          <p:cNvPr id="3" name="Content Placeholder 2"/>
          <p:cNvSpPr>
            <a:spLocks noGrp="1"/>
          </p:cNvSpPr>
          <p:nvPr>
            <p:ph idx="1"/>
          </p:nvPr>
        </p:nvSpPr>
        <p:spPr/>
        <p:txBody>
          <a:bodyPr>
            <a:normAutofit fontScale="85000" lnSpcReduction="10000"/>
          </a:bodyPr>
          <a:lstStyle/>
          <a:p>
            <a:r>
              <a:rPr lang="ar-IQ" dirty="0"/>
              <a:t>إن أخلاقيات البحث العلمي هي من أقسام علم الأخلاق الذي يهدف الى التمسك بجميع المبادئ الأخلاقية في عملية جمع البيانات حول الموضوعات البحثية وتحليلها وإعداد التقارير عنها، مع تجنب الغش أو التزوير للمعلومات وكل ما يسيء للعمل العلمي البحثي. </a:t>
            </a:r>
            <a:endParaRPr lang="en-US" dirty="0"/>
          </a:p>
          <a:p>
            <a:r>
              <a:rPr lang="ar-IQ" dirty="0"/>
              <a:t>إن بناء الأبحاث العلمية عالية الجودة يستلزم ان تكون هناك ثقة بالمضمون البحثي وبالنتائج التي توصل اليها، وهذا يحتاج الى الالتزام الكامل بجميع  أخلاقيات البحث العلمي والصفات التي يجب أن يتحلى بها الباحث، مما يوصلنا الى دراسات علمية مهمة، تلعب دور كبير بنشر البيانات والمعلومات والنتائج الموثوقة الدقيقة، التي لها تأثير كبير على تطور العلوم والمجتمعات.</a:t>
            </a:r>
            <a:endParaRPr lang="en-US" dirty="0"/>
          </a:p>
          <a:p>
            <a:pPr marL="0" indent="0">
              <a:buNone/>
            </a:pPr>
            <a:endParaRPr lang="ar-IQ" dirty="0"/>
          </a:p>
        </p:txBody>
      </p:sp>
    </p:spTree>
    <p:extLst>
      <p:ext uri="{BB962C8B-B14F-4D97-AF65-F5344CB8AC3E}">
        <p14:creationId xmlns:p14="http://schemas.microsoft.com/office/powerpoint/2010/main" val="608036958"/>
      </p:ext>
    </p:extLst>
  </p:cSld>
  <p:clrMapOvr>
    <a:masterClrMapping/>
  </p:clrMapOvr>
  <mc:AlternateContent xmlns:mc="http://schemas.openxmlformats.org/markup-compatibility/2006" xmlns:p14="http://schemas.microsoft.com/office/powerpoint/2010/main">
    <mc:Choice Requires="p14">
      <p:transition spd="slow" p14:dur="2000" advTm="208255"/>
    </mc:Choice>
    <mc:Fallback xmlns="">
      <p:transition spd="slow" advTm="20825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marL="0" indent="0">
              <a:buNone/>
            </a:pPr>
            <a:r>
              <a:rPr lang="ar-IQ" dirty="0" smtClean="0"/>
              <a:t>لا </a:t>
            </a:r>
            <a:r>
              <a:rPr lang="ar-SA" dirty="0" smtClean="0"/>
              <a:t>يمكننا </a:t>
            </a:r>
            <a:r>
              <a:rPr lang="ar-SA" dirty="0"/>
              <a:t>القيام بأي عمل بحثي لا يحترم اخلاقيات البحث العلمي. ومن أبرز أخلاقيات البحث العلمي فهي كالتالي:</a:t>
            </a:r>
            <a:endParaRPr lang="en-US" dirty="0"/>
          </a:p>
          <a:p>
            <a:r>
              <a:rPr lang="ar-SA" dirty="0"/>
              <a:t>العمل البحثي الدقيق والمنظم(</a:t>
            </a:r>
            <a:r>
              <a:rPr lang="en-US" dirty="0"/>
              <a:t>(Accurate and organized research work</a:t>
            </a:r>
            <a:r>
              <a:rPr lang="ar-SA" dirty="0"/>
              <a:t>: </a:t>
            </a:r>
            <a:r>
              <a:rPr lang="ar-IQ" dirty="0"/>
              <a:t>عل الباحث العلمي أثناء عمله البحثي أن يتجنب العشوائية أو التسرع ، بل يفترض أن يقوم بعمله بكل عناية وهدوء وتنظيم، وأن يتأكد من معلومات ونتائج بحثه.</a:t>
            </a:r>
            <a:endParaRPr lang="en-US" dirty="0"/>
          </a:p>
          <a:p>
            <a:r>
              <a:rPr lang="ar-IQ" dirty="0"/>
              <a:t>الحياد والموضوعية (</a:t>
            </a:r>
            <a:r>
              <a:rPr lang="en-US" dirty="0"/>
              <a:t>Impartiality and objectivity</a:t>
            </a:r>
            <a:r>
              <a:rPr lang="ar-IQ" dirty="0"/>
              <a:t>): لا يمكن الوصول الى بحث علمي أكاديمي عالي الجودة إلا مع التزام الباحث العلمي بالحياد والموضوعية، والابتعاد عن ميوله وآرائه الشخصية وبالخصوص في مرحلة مناقشة الدراسة وعرض نتائجها،</a:t>
            </a:r>
            <a:endParaRPr lang="en-US" dirty="0"/>
          </a:p>
          <a:p>
            <a:pPr marL="0" indent="0">
              <a:buNone/>
            </a:pPr>
            <a:endParaRPr lang="ar-IQ" dirty="0"/>
          </a:p>
        </p:txBody>
      </p:sp>
    </p:spTree>
    <p:extLst>
      <p:ext uri="{BB962C8B-B14F-4D97-AF65-F5344CB8AC3E}">
        <p14:creationId xmlns:p14="http://schemas.microsoft.com/office/powerpoint/2010/main" val="3240995164"/>
      </p:ext>
    </p:extLst>
  </p:cSld>
  <p:clrMapOvr>
    <a:masterClrMapping/>
  </p:clrMapOvr>
  <mc:AlternateContent xmlns:mc="http://schemas.openxmlformats.org/markup-compatibility/2006" xmlns:p14="http://schemas.microsoft.com/office/powerpoint/2010/main">
    <mc:Choice Requires="p14">
      <p:transition spd="slow" p14:dur="2000" advTm="192497"/>
    </mc:Choice>
    <mc:Fallback xmlns="">
      <p:transition spd="slow" advTm="19249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ar-SA" dirty="0"/>
              <a:t>المصداقية</a:t>
            </a:r>
            <a:r>
              <a:rPr lang="en-US" dirty="0"/>
              <a:t> )Truthfulness :)</a:t>
            </a:r>
            <a:r>
              <a:rPr lang="ar-SA" dirty="0"/>
              <a:t>يجب على الباحث  ان يكون صادقا مع المشاركينً. فعليه أن يفسر البحث وهدفه لهم، وأن يطلعهم على المعلومات الأساسية التي تشكل عمله البحثي</a:t>
            </a:r>
            <a:r>
              <a:rPr lang="en-US" dirty="0"/>
              <a:t>. </a:t>
            </a:r>
          </a:p>
          <a:p>
            <a:r>
              <a:rPr lang="ar-SA" dirty="0" smtClean="0"/>
              <a:t>السرية</a:t>
            </a:r>
            <a:r>
              <a:rPr lang="en-US" dirty="0" smtClean="0"/>
              <a:t> </a:t>
            </a:r>
            <a:r>
              <a:rPr lang="en-US" dirty="0"/>
              <a:t>)Anonymity :)</a:t>
            </a:r>
            <a:r>
              <a:rPr lang="ar-SA" dirty="0"/>
              <a:t>من الشروط الأساسية لاتباع أخلاقيات البحث العلمي حماية هوية المشاركين في البحث عبر عدم إعطاء اسمائهم الحقيقية أو استعمال أي تلميحات يمكن أن تؤدي إلى كشف هويتهم الحقيقية</a:t>
            </a:r>
            <a:r>
              <a:rPr lang="en-US" dirty="0" smtClean="0"/>
              <a:t>.</a:t>
            </a:r>
            <a:endParaRPr lang="ar-IQ" dirty="0" smtClean="0"/>
          </a:p>
          <a:p>
            <a:r>
              <a:rPr lang="ar-SA" dirty="0"/>
              <a:t>الخصوصية</a:t>
            </a:r>
            <a:r>
              <a:rPr lang="en-US" dirty="0"/>
              <a:t> )Confidentiality :)</a:t>
            </a:r>
            <a:r>
              <a:rPr lang="ar-SA" dirty="0"/>
              <a:t>يتعلق موضوع الخصوصية بحماية البيانات التي جمعها الباحث خلال فترة البحث. فالبيانات تتضمن الكثير من المعلومات الخاصة والدقيقة، ويجب على الباحث أن يضمن خصوصية المعلومات وأن يحفظها في مكان آمن لا يمكن للآخرين الوصول إليه أو الاطلاع على البيانات</a:t>
            </a:r>
            <a:r>
              <a:rPr lang="en-US" dirty="0"/>
              <a:t>. </a:t>
            </a:r>
          </a:p>
          <a:p>
            <a:endParaRPr lang="en-US" dirty="0"/>
          </a:p>
          <a:p>
            <a:pPr marL="0" indent="0">
              <a:buNone/>
            </a:pPr>
            <a:endParaRPr lang="ar-IQ" dirty="0"/>
          </a:p>
        </p:txBody>
      </p:sp>
    </p:spTree>
    <p:extLst>
      <p:ext uri="{BB962C8B-B14F-4D97-AF65-F5344CB8AC3E}">
        <p14:creationId xmlns:p14="http://schemas.microsoft.com/office/powerpoint/2010/main" val="1193716882"/>
      </p:ext>
    </p:extLst>
  </p:cSld>
  <p:clrMapOvr>
    <a:masterClrMapping/>
  </p:clrMapOvr>
  <mc:AlternateContent xmlns:mc="http://schemas.openxmlformats.org/markup-compatibility/2006" xmlns:p14="http://schemas.microsoft.com/office/powerpoint/2010/main">
    <mc:Choice Requires="p14">
      <p:transition spd="slow" p14:dur="2000" advTm="119199"/>
    </mc:Choice>
    <mc:Fallback xmlns="">
      <p:transition spd="slow" advTm="11919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SA" dirty="0"/>
              <a:t>الثقة</a:t>
            </a:r>
            <a:r>
              <a:rPr lang="en-US" dirty="0"/>
              <a:t> )Trust :)</a:t>
            </a:r>
            <a:r>
              <a:rPr lang="ar-SA" dirty="0"/>
              <a:t>يجب على الباحث أن يحاول بناء  ثقة مع المشاركين في البحث من أجل الحصول على تعاون أكبر ونتائج أكثر دقة ومصداقية. فحين يثق المشارك بالباحث عادة ما يكون دقيقا وصريحا </a:t>
            </a:r>
            <a:r>
              <a:rPr lang="ar-IQ" dirty="0"/>
              <a:t>في </a:t>
            </a:r>
            <a:r>
              <a:rPr lang="ar-SA" dirty="0"/>
              <a:t>إعطاء المعلومات</a:t>
            </a:r>
            <a:r>
              <a:rPr lang="en-US" dirty="0"/>
              <a:t>.</a:t>
            </a:r>
          </a:p>
          <a:p>
            <a:r>
              <a:rPr lang="ar-SA" dirty="0"/>
              <a:t>الموافقة</a:t>
            </a:r>
            <a:r>
              <a:rPr lang="en-US" dirty="0"/>
              <a:t> )Consent :)</a:t>
            </a:r>
            <a:r>
              <a:rPr lang="ar-SA" dirty="0"/>
              <a:t>على الباحث أن يكون متأكدا من الحصول على موافقة المشاركين قبل أن يبدأ بأي عمل بحثي ميداني. وعادة ما تكون الموافقة خطية عبر الطلب من المشارك التوقيع على بيان الموافقة على المشاركة في  البحث. ويتضمن هذا البيان تفسيرا واضحا لهدف الدراسة وما ستتطلب من المشارك. لا يجب على الباحث يستخدم أسلوب الإحراج من أجل الحصول على معلومات</a:t>
            </a:r>
            <a:r>
              <a:rPr lang="en-US" dirty="0"/>
              <a:t>.</a:t>
            </a:r>
          </a:p>
          <a:p>
            <a:pPr marL="0" indent="0">
              <a:buNone/>
            </a:pPr>
            <a:endParaRPr lang="ar-IQ" dirty="0"/>
          </a:p>
        </p:txBody>
      </p:sp>
    </p:spTree>
    <p:extLst>
      <p:ext uri="{BB962C8B-B14F-4D97-AF65-F5344CB8AC3E}">
        <p14:creationId xmlns:p14="http://schemas.microsoft.com/office/powerpoint/2010/main" val="3560241790"/>
      </p:ext>
    </p:extLst>
  </p:cSld>
  <p:clrMapOvr>
    <a:masterClrMapping/>
  </p:clrMapOvr>
  <mc:AlternateContent xmlns:mc="http://schemas.openxmlformats.org/markup-compatibility/2006" xmlns:p14="http://schemas.microsoft.com/office/powerpoint/2010/main">
    <mc:Choice Requires="p14">
      <p:transition spd="slow" p14:dur="2000" advTm="82491"/>
    </mc:Choice>
    <mc:Fallback xmlns="">
      <p:transition spd="slow" advTm="8249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r>
              <a:rPr lang="ar-SA" dirty="0"/>
              <a:t>الانسحاب</a:t>
            </a:r>
            <a:r>
              <a:rPr lang="en-US" dirty="0"/>
              <a:t> )Withdrawal :)</a:t>
            </a:r>
            <a:r>
              <a:rPr lang="ar-SA" dirty="0"/>
              <a:t>يعد الانسحاب أحد أهم حقوق المشاركين في أي بحث علمي</a:t>
            </a:r>
            <a:r>
              <a:rPr lang="en-US" dirty="0"/>
              <a:t>. </a:t>
            </a:r>
            <a:r>
              <a:rPr lang="ar-SA" dirty="0"/>
              <a:t>فالوقت الذي يعطيه المشارك للبحث هو قراره الشخصي، و الانسحاب هو حق يجب على الباحث أن يحترمه</a:t>
            </a:r>
            <a:r>
              <a:rPr lang="en-US" dirty="0"/>
              <a:t>. </a:t>
            </a:r>
            <a:r>
              <a:rPr lang="ar-SA" dirty="0"/>
              <a:t>لذاُ ينصح الباحث دائما  أن يحاول الوصول إلى أكبر عدد ممكن من الأفراد في العينة، إذ من المتوقع أن ينسحب بعض المشاركين خلال  البحث، فيضمن أن تكون دراسته تغطي مجموعة كافية من الأفراد</a:t>
            </a:r>
            <a:r>
              <a:rPr lang="en-US" dirty="0"/>
              <a:t>.</a:t>
            </a:r>
          </a:p>
          <a:p>
            <a:r>
              <a:rPr lang="ar-SA" dirty="0"/>
              <a:t>التسجيل الصوتي أو التصوير</a:t>
            </a:r>
            <a:r>
              <a:rPr lang="en-US" dirty="0"/>
              <a:t> ) Recording:) </a:t>
            </a:r>
            <a:r>
              <a:rPr lang="ar-SA" dirty="0"/>
              <a:t>لا يحق للباحث أن يسجل الأصوات أو يلتقط الصور أو الفيديو دون علم وموافقة المشاركين</a:t>
            </a:r>
            <a:r>
              <a:rPr lang="en-US" dirty="0"/>
              <a:t> , </a:t>
            </a:r>
            <a:r>
              <a:rPr lang="ar-IQ" dirty="0"/>
              <a:t>ولا يصح </a:t>
            </a:r>
            <a:r>
              <a:rPr lang="ar-SA" dirty="0"/>
              <a:t>أن يطلب الباحث موافقة المشترك بعد انتهاءه من التسجيل أو التصوير، فالموافقة يجب ان تكون قبل البدء بالبحث</a:t>
            </a:r>
            <a:r>
              <a:rPr lang="en-US" dirty="0"/>
              <a:t>.</a:t>
            </a:r>
          </a:p>
          <a:p>
            <a:pPr marL="0" indent="0">
              <a:buNone/>
            </a:pPr>
            <a:endParaRPr lang="ar-IQ" dirty="0"/>
          </a:p>
        </p:txBody>
      </p:sp>
    </p:spTree>
    <p:extLst>
      <p:ext uri="{BB962C8B-B14F-4D97-AF65-F5344CB8AC3E}">
        <p14:creationId xmlns:p14="http://schemas.microsoft.com/office/powerpoint/2010/main" val="386890472"/>
      </p:ext>
    </p:extLst>
  </p:cSld>
  <p:clrMapOvr>
    <a:masterClrMapping/>
  </p:clrMapOvr>
  <mc:AlternateContent xmlns:mc="http://schemas.openxmlformats.org/markup-compatibility/2006" xmlns:p14="http://schemas.microsoft.com/office/powerpoint/2010/main">
    <mc:Choice Requires="p14">
      <p:transition spd="slow" p14:dur="2000" advTm="75511"/>
    </mc:Choice>
    <mc:Fallback xmlns="">
      <p:transition spd="slow" advTm="75511"/>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531</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سمة Office</vt:lpstr>
      <vt:lpstr>أخلاقيات البحث العلمي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Aras</dc:creator>
  <cp:lastModifiedBy>Maher</cp:lastModifiedBy>
  <cp:revision>5</cp:revision>
  <dcterms:created xsi:type="dcterms:W3CDTF">2023-05-30T19:12:31Z</dcterms:created>
  <dcterms:modified xsi:type="dcterms:W3CDTF">2023-05-30T21:11:53Z</dcterms:modified>
</cp:coreProperties>
</file>